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6.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7.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9.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10.xml" ContentType="application/vnd.openxmlformats-officedocument.theme+xml"/>
  <Override PartName="/ppt/slideLayouts/slideLayout18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7FA3570E_56687059.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D1E_BABA1FB8.xml" ContentType="application/vnd.ms-powerpoint.comments+xml"/>
  <Override PartName="/ppt/notesSlides/notesSlide14.xml" ContentType="application/vnd.openxmlformats-officedocument.presentationml.notesSlide+xml"/>
  <Override PartName="/ppt/comments/modernComment_DD0_D2BCBEF1.xml" ContentType="application/vnd.ms-powerpoint.comments+xml"/>
  <Override PartName="/ppt/notesSlides/notesSlide15.xml" ContentType="application/vnd.openxmlformats-officedocument.presentationml.notesSlide+xml"/>
  <Override PartName="/ppt/comments/modernComment_118_99C86259.xml" ContentType="application/vnd.ms-powerpoint.comments+xml"/>
  <Override PartName="/ppt/notesSlides/notesSlide16.xml" ContentType="application/vnd.openxmlformats-officedocument.presentationml.notesSlide+xml"/>
  <Override PartName="/ppt/comments/modernComment_DCA_7FD6A1F2.xml" ContentType="application/vnd.ms-powerpoint.comments+xml"/>
  <Override PartName="/ppt/notesSlides/notesSlide17.xml" ContentType="application/vnd.openxmlformats-officedocument.presentationml.notesSlide+xml"/>
  <Override PartName="/ppt/comments/modernComment_7FA356F1_3A20CCCD.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3.xml" ContentType="application/vnd.openxmlformats-officedocument.presentationml.tags+xml"/>
  <Override PartName="/ppt/notesSlides/notesSlide29.xml" ContentType="application/vnd.openxmlformats-officedocument.presentationml.notesSlide+xml"/>
  <Override PartName="/ppt/comments/modernComment_7FA356D6_480ACE13.xml" ContentType="application/vnd.ms-powerpoint.comments+xml"/>
  <Override PartName="/ppt/notesSlides/notesSlide30.xml" ContentType="application/vnd.openxmlformats-officedocument.presentationml.notesSlide+xml"/>
  <Override PartName="/ppt/comments/modernComment_7FE4E47E_123E32CB.xml" ContentType="application/vnd.ms-powerpoint.comments+xml"/>
  <Override PartName="/ppt/tags/tag14.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7FFFE624_E33E812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comments/modernComment_B24_96AFAB17.xml" ContentType="application/vnd.ms-powerpoint.comments+xml"/>
  <Override PartName="/ppt/notesSlides/notesSlide37.xml" ContentType="application/vnd.openxmlformats-officedocument.presentationml.notesSlide+xml"/>
  <Override PartName="/ppt/comments/modernComment_7FE4E651_F38099B9.xml" ContentType="application/vnd.ms-powerpoint.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modernComment_101_73810622.xml" ContentType="application/vnd.ms-powerpoint.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6.xml" ContentType="application/vnd.openxmlformats-officedocument.presentationml.tags+xml"/>
  <Override PartName="/ppt/notesSlides/notesSlide47.xml" ContentType="application/vnd.openxmlformats-officedocument.presentationml.notesSlide+xml"/>
  <Override PartName="/ppt/tags/tag17.xml" ContentType="application/vnd.openxmlformats-officedocument.presentationml.tags+xml"/>
  <Override PartName="/ppt/notesSlides/notesSlide48.xml" ContentType="application/vnd.openxmlformats-officedocument.presentationml.notesSlide+xml"/>
  <Override PartName="/ppt/tags/tag18.xml" ContentType="application/vnd.openxmlformats-officedocument.presentationml.tags+xml"/>
  <Override PartName="/ppt/notesSlides/notesSlide49.xml" ContentType="application/vnd.openxmlformats-officedocument.presentationml.notesSlide+xml"/>
  <Override PartName="/ppt/comments/modernComment_A9B_FFE76564.xml" ContentType="application/vnd.ms-powerpoint.comments+xml"/>
  <Override PartName="/ppt/tags/tag19.xml" ContentType="application/vnd.openxmlformats-officedocument.presentationml.tags+xml"/>
  <Override PartName="/ppt/comments/modernComment_A90_CA362BD3.xml" ContentType="application/vnd.ms-powerpoint.comments+xml"/>
  <Override PartName="/ppt/notesSlides/notesSlide50.xml" ContentType="application/vnd.openxmlformats-officedocument.presentationml.notesSlide+xml"/>
  <Override PartName="/ppt/comments/modernComment_7FFFE62A_7B965F8F.xml" ContentType="application/vnd.ms-powerpoint.comment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20.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omments/modernComment_198_12B881F9.xml" ContentType="application/vnd.ms-powerpoint.comments+xml"/>
  <Override PartName="/ppt/comments/modernComment_105_F4B2F30F.xml" ContentType="application/vnd.ms-powerpoint.comments+xml"/>
  <Override PartName="/ppt/notesSlides/notesSlide59.xml" ContentType="application/vnd.openxmlformats-officedocument.presentationml.notesSlide+xml"/>
  <Override PartName="/ppt/comments/modernComment_106_2986318E.xml" ContentType="application/vnd.ms-powerpoint.comment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omments/modernComment_188_5FF0115B.xml" ContentType="application/vnd.ms-powerpoint.comment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notesSlides/notesSlide65.xml" ContentType="application/vnd.openxmlformats-officedocument.presentationml.notesSlide+xml"/>
  <Override PartName="/ppt/tags/tag22.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23.xml" ContentType="application/vnd.openxmlformats-officedocument.presentationml.tags+xml"/>
  <Override PartName="/ppt/notesSlides/notesSlide68.xml" ContentType="application/vnd.openxmlformats-officedocument.presentationml.notesSlide+xml"/>
  <Override PartName="/ppt/tags/tag24.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25.xml" ContentType="application/vnd.openxmlformats-officedocument.presentationml.tags+xml"/>
  <Override PartName="/ppt/notesSlides/notesSlide74.xml" ContentType="application/vnd.openxmlformats-officedocument.presentationml.notesSlide+xml"/>
  <Override PartName="/ppt/tags/tag26.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27.xml" ContentType="application/vnd.openxmlformats-officedocument.presentationml.tag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omments/modernComment_7FFFCDAA_0.xml" ContentType="application/vnd.ms-powerpoint.comments+xml"/>
  <Override PartName="/ppt/notesSlides/notesSlide87.xml" ContentType="application/vnd.openxmlformats-officedocument.presentationml.notesSlide+xml"/>
  <Override PartName="/ppt/comments/modernComment_7FFFFC83_0.xml" ContentType="application/vnd.ms-powerpoint.comments+xml"/>
  <Override PartName="/ppt/notesSlides/notesSlide88.xml" ContentType="application/vnd.openxmlformats-officedocument.presentationml.notesSlide+xml"/>
  <Override PartName="/ppt/comments/modernComment_7FE4E548_0.xml" ContentType="application/vnd.ms-powerpoint.comments+xml"/>
  <Override PartName="/ppt/comments/modernComment_7FFFE5D2_8D04AC90.xml" ContentType="application/vnd.ms-powerpoint.comments+xml"/>
  <Override PartName="/ppt/notesSlides/notesSlide89.xml" ContentType="application/vnd.openxmlformats-officedocument.presentationml.notesSlide+xml"/>
  <Override PartName="/ppt/comments/modernComment_7FFFFC6D_9D35306F.xml" ContentType="application/vnd.ms-powerpoint.comments+xml"/>
  <Override PartName="/ppt/notesSlides/notesSlide90.xml" ContentType="application/vnd.openxmlformats-officedocument.presentationml.notesSlide+xml"/>
  <Override PartName="/ppt/comments/modernComment_155_0.xml" ContentType="application/vnd.ms-powerpoint.comments+xml"/>
  <Override PartName="/ppt/notesSlides/notesSlide91.xml" ContentType="application/vnd.openxmlformats-officedocument.presentationml.notesSlide+xml"/>
  <Override PartName="/ppt/comments/modernComment_7FE4E42A_0.xml" ContentType="application/vnd.ms-powerpoint.comments+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tags/tag28.xml" ContentType="application/vnd.openxmlformats-officedocument.presentationml.tags+xml"/>
  <Override PartName="/ppt/notesSlides/notesSlide99.xml" ContentType="application/vnd.openxmlformats-officedocument.presentationml.notesSlide+xml"/>
  <Override PartName="/ppt/tags/tag29.xml" ContentType="application/vnd.openxmlformats-officedocument.presentationml.tags+xml"/>
  <Override PartName="/ppt/notesSlides/notesSlide100.xml" ContentType="application/vnd.openxmlformats-officedocument.presentationml.notesSlide+xml"/>
  <Override PartName="/ppt/tags/tag30.xml" ContentType="application/vnd.openxmlformats-officedocument.presentationml.tags+xml"/>
  <Override PartName="/ppt/notesSlides/notesSlide101.xml" ContentType="application/vnd.openxmlformats-officedocument.presentationml.notesSlide+xml"/>
  <Override PartName="/ppt/tags/tag31.xml" ContentType="application/vnd.openxmlformats-officedocument.presentationml.tags+xml"/>
  <Override PartName="/ppt/notesSlides/notesSlide102.xml" ContentType="application/vnd.openxmlformats-officedocument.presentationml.notesSlide+xml"/>
  <Override PartName="/ppt/comments/modernComment_10E_0.xml" ContentType="application/vnd.ms-powerpoint.comments+xml"/>
  <Override PartName="/ppt/tags/tag32.xml" ContentType="application/vnd.openxmlformats-officedocument.presentationml.tags+xml"/>
  <Override PartName="/ppt/tags/tag33.xml" ContentType="application/vnd.openxmlformats-officedocument.presentationml.tags+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omments/modernComment_7FE4E456_0.xml" ContentType="application/vnd.ms-powerpoint.comments+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comments/modernComment_7FFFFFFE_6F7BD2D.xml" ContentType="application/vnd.ms-powerpoint.comments+xml"/>
  <Override PartName="/ppt/notesSlides/notesSlide116.xml" ContentType="application/vnd.openxmlformats-officedocument.presentationml.notesSlide+xml"/>
  <Override PartName="/ppt/comments/modernComment_107_471F9420.xml" ContentType="application/vnd.ms-powerpoint.comments+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comments/modernComment_7FFFFCC0_D47FCC83.xml" ContentType="application/vnd.ms-powerpoint.comments+xml"/>
  <Override PartName="/ppt/notesSlides/notesSlide123.xml" ContentType="application/vnd.openxmlformats-officedocument.presentationml.notesSlide+xml"/>
  <Override PartName="/ppt/comments/modernComment_7FFFCE4F_D9D183C7.xml" ContentType="application/vnd.ms-powerpoint.comments+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comments/modernComment_7FFFCDAD_0.xml" ContentType="application/vnd.ms-powerpoint.comments+xml"/>
  <Override PartName="/ppt/comments/modernComment_7FFFE604_11A24F53.xml" ContentType="application/vnd.ms-powerpoint.comments+xml"/>
  <Override PartName="/ppt/notesSlides/notesSlide126.xml" ContentType="application/vnd.openxmlformats-officedocument.presentationml.notesSlide+xml"/>
  <Override PartName="/ppt/comments/modernComment_7FFFFFFB_4D29ECCF.xml" ContentType="application/vnd.ms-powerpoint.comments+xml"/>
  <Override PartName="/ppt/notesSlides/notesSlide127.xml" ContentType="application/vnd.openxmlformats-officedocument.presentationml.notesSlide+xml"/>
  <Override PartName="/ppt/comments/modernComment_7FFFE5E7_5CD708CC.xml" ContentType="application/vnd.ms-powerpoint.comments+xml"/>
  <Override PartName="/ppt/notesSlides/notesSlide128.xml" ContentType="application/vnd.openxmlformats-officedocument.presentationml.notesSlide+xml"/>
  <Override PartName="/ppt/comments/modernComment_7FFFF735_64D7E7F4.xml" ContentType="application/vnd.ms-powerpoint.comments+xml"/>
  <Override PartName="/ppt/notesSlides/notesSlide129.xml" ContentType="application/vnd.openxmlformats-officedocument.presentationml.notesSlide+xml"/>
  <Override PartName="/ppt/comments/modernComment_7FFFF736_383E8791.xml" ContentType="application/vnd.ms-powerpoint.comments+xml"/>
  <Override PartName="/ppt/notesSlides/notesSlide130.xml" ContentType="application/vnd.openxmlformats-officedocument.presentationml.notesSlide+xml"/>
  <Override PartName="/ppt/comments/modernComment_7FFFF737_CBC7F474.xml" ContentType="application/vnd.ms-powerpoint.comments+xml"/>
  <Override PartName="/ppt/notesSlides/notesSlide131.xml" ContentType="application/vnd.openxmlformats-officedocument.presentationml.notesSlide+xml"/>
  <Override PartName="/ppt/comments/modernComment_7FFFF739_A33B08C5.xml" ContentType="application/vnd.ms-powerpoint.comments+xml"/>
  <Override PartName="/ppt/notesSlides/notesSlide132.xml" ContentType="application/vnd.openxmlformats-officedocument.presentationml.notesSlide+xml"/>
  <Override PartName="/ppt/comments/modernComment_7FFFE5E9_F92FCF51.xml" ContentType="application/vnd.ms-powerpoint.comments+xml"/>
  <Override PartName="/ppt/notesSlides/notesSlide133.xml" ContentType="application/vnd.openxmlformats-officedocument.presentationml.notesSlide+xml"/>
  <Override PartName="/ppt/comments/modernComment_110_3AAF8284.xml" ContentType="application/vnd.ms-powerpoint.comments+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7.xml" ContentType="application/vnd.openxmlformats-officedocument.presentationml.notesSlide+xml"/>
  <Override PartName="/ppt/comments/modernComment_7FFFE5D4_2F5623AA.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8.xml" ContentType="application/vnd.openxmlformats-officedocument.presentationml.notesSlide+xml"/>
  <Override PartName="/ppt/comments/modernComment_114_FC473ADA.xml" ContentType="application/vnd.ms-powerpoint.comments+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comments/modernComment_7FFFCDBD_0.xml" ContentType="application/vnd.ms-powerpoint.comments+xml"/>
  <Override PartName="/ppt/notesSlides/notesSlide143.xml" ContentType="application/vnd.openxmlformats-officedocument.presentationml.notesSlide+xml"/>
  <Override PartName="/ppt/comments/modernComment_7FFFFFFD_33902E9E.xml" ContentType="application/vnd.ms-powerpoint.comments+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tags/tag37.xml" ContentType="application/vnd.openxmlformats-officedocument.presentationml.tags+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comments/modernComment_7FFFFCBD_BEF448C.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0.xml" ContentType="application/vnd.openxmlformats-officedocument.presentationml.notesSlide+xml"/>
  <Override PartName="/ppt/comments/modernComment_7FFFFCBE_39229D13.xml" ContentType="application/vnd.ms-powerpoint.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tags/tag38.xml" ContentType="application/vnd.openxmlformats-officedocument.presentationml.tags+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tags/tag39.xml" ContentType="application/vnd.openxmlformats-officedocument.presentationml.tags+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5.xml" ContentType="application/vnd.openxmlformats-officedocument.presentationml.notesSlide+xml"/>
  <Override PartName="/ppt/tags/tag40.xml" ContentType="application/vnd.openxmlformats-officedocument.presentationml.tags+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tags/tag41.xml" ContentType="application/vnd.openxmlformats-officedocument.presentationml.tags+xml"/>
  <Override PartName="/ppt/notesSlides/notesSlide256.xml" ContentType="application/vnd.openxmlformats-officedocument.presentationml.notesSlide+xml"/>
  <Override PartName="/ppt/tags/tag42.xml" ContentType="application/vnd.openxmlformats-officedocument.presentationml.tags+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tags/tag43.xml" ContentType="application/vnd.openxmlformats-officedocument.presentationml.tags+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tags/tag44.xml" ContentType="application/vnd.openxmlformats-officedocument.presentationml.tags+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comments/modernComment_347_B5E39BE7.xml" ContentType="application/vnd.ms-powerpoint.comments+xml"/>
  <Override PartName="/ppt/notesSlides/notesSlide298.xml" ContentType="application/vnd.openxmlformats-officedocument.presentationml.notesSlide+xml"/>
  <Override PartName="/ppt/comments/modernComment_342_D249E99F.xml" ContentType="application/vnd.ms-powerpoint.comments+xml"/>
  <Override PartName="/ppt/notesSlides/notesSlide299.xml" ContentType="application/vnd.openxmlformats-officedocument.presentationml.notesSlide+xml"/>
  <Override PartName="/ppt/comments/modernComment_344_6DB84A55.xml" ContentType="application/vnd.ms-powerpoint.comments+xml"/>
  <Override PartName="/ppt/notesSlides/notesSlide300.xml" ContentType="application/vnd.openxmlformats-officedocument.presentationml.notesSlide+xml"/>
  <Override PartName="/ppt/comments/modernComment_348_C0EE87C0.xml" ContentType="application/vnd.ms-powerpoint.comments+xml"/>
  <Override PartName="/ppt/notesSlides/notesSlide301.xml" ContentType="application/vnd.openxmlformats-officedocument.presentationml.notesSlide+xml"/>
  <Override PartName="/ppt/comments/modernComment_349_F899A000.xml" ContentType="application/vnd.ms-powerpoint.comments+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ink/ink1.xml" ContentType="application/inkml+xml"/>
  <Override PartName="/ppt/ink/ink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1" r:id="rId1"/>
    <p:sldMasterId id="2147483930" r:id="rId2"/>
    <p:sldMasterId id="2147483961" r:id="rId3"/>
    <p:sldMasterId id="2147483992" r:id="rId4"/>
    <p:sldMasterId id="2147484013" r:id="rId5"/>
    <p:sldMasterId id="2147484026" r:id="rId6"/>
    <p:sldMasterId id="2147484040" r:id="rId7"/>
    <p:sldMasterId id="2147484077" r:id="rId8"/>
    <p:sldMasterId id="2147484089" r:id="rId9"/>
    <p:sldMasterId id="2147484105" r:id="rId10"/>
    <p:sldMasterId id="2147484117" r:id="rId11"/>
  </p:sldMasterIdLst>
  <p:notesMasterIdLst>
    <p:notesMasterId r:id="rId403"/>
  </p:notesMasterIdLst>
  <p:handoutMasterIdLst>
    <p:handoutMasterId r:id="rId404"/>
  </p:handoutMasterIdLst>
  <p:sldIdLst>
    <p:sldId id="2145707145" r:id="rId12"/>
    <p:sldId id="944" r:id="rId13"/>
    <p:sldId id="259" r:id="rId14"/>
    <p:sldId id="3521" r:id="rId15"/>
    <p:sldId id="2172" r:id="rId16"/>
    <p:sldId id="3293" r:id="rId17"/>
    <p:sldId id="273" r:id="rId18"/>
    <p:sldId id="2180" r:id="rId19"/>
    <p:sldId id="2181" r:id="rId20"/>
    <p:sldId id="3658" r:id="rId21"/>
    <p:sldId id="2141411086" r:id="rId22"/>
    <p:sldId id="2141411087" r:id="rId23"/>
    <p:sldId id="2141411088" r:id="rId24"/>
    <p:sldId id="3358" r:id="rId25"/>
    <p:sldId id="3536" r:id="rId26"/>
    <p:sldId id="280" r:id="rId27"/>
    <p:sldId id="3530" r:id="rId28"/>
    <p:sldId id="2141411057" r:id="rId29"/>
    <p:sldId id="2141411058" r:id="rId30"/>
    <p:sldId id="2141411089" r:id="rId31"/>
    <p:sldId id="282" r:id="rId32"/>
    <p:sldId id="283" r:id="rId33"/>
    <p:sldId id="284" r:id="rId34"/>
    <p:sldId id="260" r:id="rId35"/>
    <p:sldId id="2147477121" r:id="rId36"/>
    <p:sldId id="2141411052" r:id="rId37"/>
    <p:sldId id="285" r:id="rId38"/>
    <p:sldId id="2234" r:id="rId39"/>
    <p:sldId id="2141411026" r:id="rId40"/>
    <p:sldId id="2147477117" r:id="rId41"/>
    <p:sldId id="258" r:id="rId42"/>
    <p:sldId id="2141411030" r:id="rId43"/>
    <p:sldId id="2145707134" r:id="rId44"/>
    <p:sldId id="2141411031" r:id="rId45"/>
    <p:sldId id="2141411032" r:id="rId46"/>
    <p:sldId id="2141411033" r:id="rId47"/>
    <p:sldId id="2147477124" r:id="rId48"/>
    <p:sldId id="2147477028" r:id="rId49"/>
    <p:sldId id="2852" r:id="rId50"/>
    <p:sldId id="2145707601" r:id="rId51"/>
    <p:sldId id="256" r:id="rId52"/>
    <p:sldId id="2145707155" r:id="rId53"/>
    <p:sldId id="2147470801" r:id="rId54"/>
    <p:sldId id="3529" r:id="rId55"/>
    <p:sldId id="302" r:id="rId56"/>
    <p:sldId id="290" r:id="rId57"/>
    <p:sldId id="257" r:id="rId58"/>
    <p:sldId id="293" r:id="rId59"/>
    <p:sldId id="3525" r:id="rId60"/>
    <p:sldId id="297" r:id="rId61"/>
    <p:sldId id="303" r:id="rId62"/>
    <p:sldId id="304" r:id="rId63"/>
    <p:sldId id="305" r:id="rId64"/>
    <p:sldId id="306" r:id="rId65"/>
    <p:sldId id="2141411028" r:id="rId66"/>
    <p:sldId id="307" r:id="rId67"/>
    <p:sldId id="2141410962" r:id="rId68"/>
    <p:sldId id="2141410976" r:id="rId69"/>
    <p:sldId id="2715" r:id="rId70"/>
    <p:sldId id="2141410977" r:id="rId71"/>
    <p:sldId id="2704" r:id="rId72"/>
    <p:sldId id="2141410978" r:id="rId73"/>
    <p:sldId id="2141410979" r:id="rId74"/>
    <p:sldId id="2147477034" r:id="rId75"/>
    <p:sldId id="2141410980" r:id="rId76"/>
    <p:sldId id="2147477035" r:id="rId77"/>
    <p:sldId id="2147477036" r:id="rId78"/>
    <p:sldId id="14180" r:id="rId79"/>
    <p:sldId id="2147483647" r:id="rId80"/>
    <p:sldId id="2145707526" r:id="rId81"/>
    <p:sldId id="264" r:id="rId82"/>
    <p:sldId id="3758" r:id="rId83"/>
    <p:sldId id="2141411083" r:id="rId84"/>
    <p:sldId id="3239" r:id="rId85"/>
    <p:sldId id="408" r:id="rId86"/>
    <p:sldId id="261" r:id="rId87"/>
    <p:sldId id="262" r:id="rId88"/>
    <p:sldId id="2141410981" r:id="rId89"/>
    <p:sldId id="389" r:id="rId90"/>
    <p:sldId id="391" r:id="rId91"/>
    <p:sldId id="392" r:id="rId92"/>
    <p:sldId id="3611" r:id="rId93"/>
    <p:sldId id="2141410982" r:id="rId94"/>
    <p:sldId id="269" r:id="rId95"/>
    <p:sldId id="2141410983" r:id="rId96"/>
    <p:sldId id="2714" r:id="rId97"/>
    <p:sldId id="2700" r:id="rId98"/>
    <p:sldId id="2141410985" r:id="rId99"/>
    <p:sldId id="2147477037" r:id="rId100"/>
    <p:sldId id="2959" r:id="rId101"/>
    <p:sldId id="2839" r:id="rId102"/>
    <p:sldId id="2147470790" r:id="rId103"/>
    <p:sldId id="2141410986" r:id="rId104"/>
    <p:sldId id="3592" r:id="rId105"/>
    <p:sldId id="2147470791" r:id="rId106"/>
    <p:sldId id="401" r:id="rId107"/>
    <p:sldId id="331" r:id="rId108"/>
    <p:sldId id="2435" r:id="rId109"/>
    <p:sldId id="287" r:id="rId110"/>
    <p:sldId id="266" r:id="rId111"/>
    <p:sldId id="368" r:id="rId112"/>
    <p:sldId id="2145707081" r:id="rId113"/>
    <p:sldId id="2141410975" r:id="rId114"/>
    <p:sldId id="2145707088" r:id="rId115"/>
    <p:sldId id="1593" r:id="rId116"/>
    <p:sldId id="2145707060" r:id="rId117"/>
    <p:sldId id="454" r:id="rId118"/>
    <p:sldId id="2147476845" r:id="rId119"/>
    <p:sldId id="2147476938" r:id="rId120"/>
    <p:sldId id="2147470762" r:id="rId121"/>
    <p:sldId id="2147482755" r:id="rId122"/>
    <p:sldId id="2145707336" r:id="rId123"/>
    <p:sldId id="469" r:id="rId124"/>
    <p:sldId id="2147476946" r:id="rId125"/>
    <p:sldId id="2147482733" r:id="rId126"/>
    <p:sldId id="341" r:id="rId127"/>
    <p:sldId id="2145707050" r:id="rId128"/>
    <p:sldId id="2147482736" r:id="rId129"/>
    <p:sldId id="2147482735" r:id="rId130"/>
    <p:sldId id="412" r:id="rId131"/>
    <p:sldId id="2145707076" r:id="rId132"/>
    <p:sldId id="838840799" r:id="rId133"/>
    <p:sldId id="458" r:id="rId134"/>
    <p:sldId id="2147470789" r:id="rId135"/>
    <p:sldId id="325" r:id="rId136"/>
    <p:sldId id="462" r:id="rId137"/>
    <p:sldId id="2145707314" r:id="rId138"/>
    <p:sldId id="1517" r:id="rId139"/>
    <p:sldId id="267" r:id="rId140"/>
    <p:sldId id="1512" r:id="rId141"/>
    <p:sldId id="1513" r:id="rId142"/>
    <p:sldId id="270" r:id="rId143"/>
    <p:sldId id="357" r:id="rId144"/>
    <p:sldId id="2145707126" r:id="rId145"/>
    <p:sldId id="2145707091" r:id="rId146"/>
    <p:sldId id="2145707095" r:id="rId147"/>
    <p:sldId id="2145707092" r:id="rId148"/>
    <p:sldId id="2145707094" r:id="rId149"/>
    <p:sldId id="2145707093" r:id="rId150"/>
    <p:sldId id="2147470830" r:id="rId151"/>
    <p:sldId id="2147470831" r:id="rId152"/>
    <p:sldId id="2145707080" r:id="rId153"/>
    <p:sldId id="2147482757" r:id="rId154"/>
    <p:sldId id="461" r:id="rId155"/>
    <p:sldId id="2147470928" r:id="rId156"/>
    <p:sldId id="365" r:id="rId157"/>
    <p:sldId id="2147483646" r:id="rId158"/>
    <p:sldId id="263" r:id="rId159"/>
    <p:sldId id="275" r:id="rId160"/>
    <p:sldId id="2147482737" r:id="rId161"/>
    <p:sldId id="506" r:id="rId162"/>
    <p:sldId id="508" r:id="rId163"/>
    <p:sldId id="497" r:id="rId164"/>
    <p:sldId id="2147476963" r:id="rId165"/>
    <p:sldId id="2147482816" r:id="rId166"/>
    <p:sldId id="2147470927" r:id="rId167"/>
    <p:sldId id="2145707342" r:id="rId168"/>
    <p:sldId id="2147470765" r:id="rId169"/>
    <p:sldId id="2147476996" r:id="rId170"/>
    <p:sldId id="2147483643" r:id="rId171"/>
    <p:sldId id="277" r:id="rId172"/>
    <p:sldId id="2147476967" r:id="rId173"/>
    <p:sldId id="2147483644" r:id="rId174"/>
    <p:sldId id="2147481397" r:id="rId175"/>
    <p:sldId id="2147481398" r:id="rId176"/>
    <p:sldId id="2147481399" r:id="rId177"/>
    <p:sldId id="2147481401" r:id="rId178"/>
    <p:sldId id="2147476969" r:id="rId179"/>
    <p:sldId id="272" r:id="rId180"/>
    <p:sldId id="274" r:id="rId181"/>
    <p:sldId id="377" r:id="rId182"/>
    <p:sldId id="472" r:id="rId183"/>
    <p:sldId id="2141410960" r:id="rId184"/>
    <p:sldId id="2147476948" r:id="rId185"/>
    <p:sldId id="276" r:id="rId186"/>
    <p:sldId id="2141410972" r:id="rId187"/>
    <p:sldId id="2145706993" r:id="rId188"/>
    <p:sldId id="279" r:id="rId189"/>
    <p:sldId id="2147470780" r:id="rId190"/>
    <p:sldId id="2147470781" r:id="rId191"/>
    <p:sldId id="2147483645" r:id="rId192"/>
    <p:sldId id="2147470888" r:id="rId193"/>
    <p:sldId id="2147481414" r:id="rId194"/>
    <p:sldId id="2147481416" r:id="rId195"/>
    <p:sldId id="2147476937" r:id="rId196"/>
    <p:sldId id="1144" r:id="rId197"/>
    <p:sldId id="2147482813" r:id="rId198"/>
    <p:sldId id="2147482814" r:id="rId199"/>
    <p:sldId id="265" r:id="rId200"/>
    <p:sldId id="2145707245" r:id="rId201"/>
    <p:sldId id="2145707208" r:id="rId202"/>
    <p:sldId id="3325" r:id="rId203"/>
    <p:sldId id="617" r:id="rId204"/>
    <p:sldId id="2145707209" r:id="rId205"/>
    <p:sldId id="618" r:id="rId206"/>
    <p:sldId id="619" r:id="rId207"/>
    <p:sldId id="2141411076" r:id="rId208"/>
    <p:sldId id="2145707237" r:id="rId209"/>
    <p:sldId id="268" r:id="rId210"/>
    <p:sldId id="615" r:id="rId211"/>
    <p:sldId id="2145707224" r:id="rId212"/>
    <p:sldId id="2141411167" r:id="rId213"/>
    <p:sldId id="3381" r:id="rId214"/>
    <p:sldId id="986" r:id="rId215"/>
    <p:sldId id="866" r:id="rId216"/>
    <p:sldId id="620" r:id="rId217"/>
    <p:sldId id="2141411140" r:id="rId218"/>
    <p:sldId id="2145707252" r:id="rId219"/>
    <p:sldId id="1051" r:id="rId220"/>
    <p:sldId id="2145707213" r:id="rId221"/>
    <p:sldId id="3578" r:id="rId222"/>
    <p:sldId id="3326" r:id="rId223"/>
    <p:sldId id="1041" r:id="rId224"/>
    <p:sldId id="622" r:id="rId225"/>
    <p:sldId id="2145707207" r:id="rId226"/>
    <p:sldId id="616" r:id="rId227"/>
    <p:sldId id="2916" r:id="rId228"/>
    <p:sldId id="2141411060" r:id="rId229"/>
    <p:sldId id="2145707216" r:id="rId230"/>
    <p:sldId id="624" r:id="rId231"/>
    <p:sldId id="2145707215" r:id="rId232"/>
    <p:sldId id="623" r:id="rId233"/>
    <p:sldId id="2145707217" r:id="rId234"/>
    <p:sldId id="626" r:id="rId235"/>
    <p:sldId id="2713" r:id="rId236"/>
    <p:sldId id="983" r:id="rId237"/>
    <p:sldId id="2145707220" r:id="rId238"/>
    <p:sldId id="2141411072" r:id="rId239"/>
    <p:sldId id="3328" r:id="rId240"/>
    <p:sldId id="2145707218" r:id="rId241"/>
    <p:sldId id="633" r:id="rId242"/>
    <p:sldId id="2141411071" r:id="rId243"/>
    <p:sldId id="961" r:id="rId244"/>
    <p:sldId id="635" r:id="rId245"/>
    <p:sldId id="636" r:id="rId246"/>
    <p:sldId id="640" r:id="rId247"/>
    <p:sldId id="638" r:id="rId248"/>
    <p:sldId id="911" r:id="rId249"/>
    <p:sldId id="643" r:id="rId250"/>
    <p:sldId id="647" r:id="rId251"/>
    <p:sldId id="962" r:id="rId252"/>
    <p:sldId id="281" r:id="rId253"/>
    <p:sldId id="2049" r:id="rId254"/>
    <p:sldId id="673" r:id="rId255"/>
    <p:sldId id="627" r:id="rId256"/>
    <p:sldId id="988" r:id="rId257"/>
    <p:sldId id="3329" r:id="rId258"/>
    <p:sldId id="2765" r:id="rId259"/>
    <p:sldId id="3330" r:id="rId260"/>
    <p:sldId id="995" r:id="rId261"/>
    <p:sldId id="651" r:id="rId262"/>
    <p:sldId id="963" r:id="rId263"/>
    <p:sldId id="989" r:id="rId264"/>
    <p:sldId id="669" r:id="rId265"/>
    <p:sldId id="964" r:id="rId266"/>
    <p:sldId id="2145707219" r:id="rId267"/>
    <p:sldId id="2145707254" r:id="rId268"/>
    <p:sldId id="653" r:id="rId269"/>
    <p:sldId id="659" r:id="rId270"/>
    <p:sldId id="660" r:id="rId271"/>
    <p:sldId id="674" r:id="rId272"/>
    <p:sldId id="661" r:id="rId273"/>
    <p:sldId id="666" r:id="rId274"/>
    <p:sldId id="2145707255" r:id="rId275"/>
    <p:sldId id="664" r:id="rId276"/>
    <p:sldId id="665" r:id="rId277"/>
    <p:sldId id="2141411078" r:id="rId278"/>
    <p:sldId id="984" r:id="rId279"/>
    <p:sldId id="668" r:id="rId280"/>
    <p:sldId id="663" r:id="rId281"/>
    <p:sldId id="662" r:id="rId282"/>
    <p:sldId id="3331" r:id="rId283"/>
    <p:sldId id="672" r:id="rId284"/>
    <p:sldId id="675" r:id="rId285"/>
    <p:sldId id="2145707256" r:id="rId286"/>
    <p:sldId id="2145707249" r:id="rId287"/>
    <p:sldId id="695" r:id="rId288"/>
    <p:sldId id="677" r:id="rId289"/>
    <p:sldId id="678" r:id="rId290"/>
    <p:sldId id="271" r:id="rId291"/>
    <p:sldId id="966" r:id="rId292"/>
    <p:sldId id="2141411090" r:id="rId293"/>
    <p:sldId id="682" r:id="rId294"/>
    <p:sldId id="683" r:id="rId295"/>
    <p:sldId id="2145707262" r:id="rId296"/>
    <p:sldId id="686" r:id="rId297"/>
    <p:sldId id="2141411077" r:id="rId298"/>
    <p:sldId id="858" r:id="rId299"/>
    <p:sldId id="687" r:id="rId300"/>
    <p:sldId id="689" r:id="rId301"/>
    <p:sldId id="688" r:id="rId302"/>
    <p:sldId id="859" r:id="rId303"/>
    <p:sldId id="2145707223" r:id="rId304"/>
    <p:sldId id="2141411155" r:id="rId305"/>
    <p:sldId id="2145707212" r:id="rId306"/>
    <p:sldId id="691" r:id="rId307"/>
    <p:sldId id="692" r:id="rId308"/>
    <p:sldId id="286" r:id="rId309"/>
    <p:sldId id="2145707031" r:id="rId310"/>
    <p:sldId id="2145707241" r:id="rId311"/>
    <p:sldId id="693" r:id="rId312"/>
    <p:sldId id="2145707257" r:id="rId313"/>
    <p:sldId id="3354" r:id="rId314"/>
    <p:sldId id="3350" r:id="rId315"/>
    <p:sldId id="3351" r:id="rId316"/>
    <p:sldId id="2145707242" r:id="rId317"/>
    <p:sldId id="908" r:id="rId318"/>
    <p:sldId id="909" r:id="rId319"/>
    <p:sldId id="2141411079" r:id="rId320"/>
    <p:sldId id="697" r:id="rId321"/>
    <p:sldId id="698" r:id="rId322"/>
    <p:sldId id="700" r:id="rId323"/>
    <p:sldId id="802" r:id="rId324"/>
    <p:sldId id="2141411082" r:id="rId325"/>
    <p:sldId id="3377" r:id="rId326"/>
    <p:sldId id="2141411084" r:id="rId327"/>
    <p:sldId id="828" r:id="rId328"/>
    <p:sldId id="803" r:id="rId329"/>
    <p:sldId id="2867" r:id="rId330"/>
    <p:sldId id="2145707259" r:id="rId331"/>
    <p:sldId id="2145707225" r:id="rId332"/>
    <p:sldId id="809" r:id="rId333"/>
    <p:sldId id="3353" r:id="rId334"/>
    <p:sldId id="812" r:id="rId335"/>
    <p:sldId id="532" r:id="rId336"/>
    <p:sldId id="778" r:id="rId337"/>
    <p:sldId id="779" r:id="rId338"/>
    <p:sldId id="780" r:id="rId339"/>
    <p:sldId id="781" r:id="rId340"/>
    <p:sldId id="782" r:id="rId341"/>
    <p:sldId id="814" r:id="rId342"/>
    <p:sldId id="3316" r:id="rId343"/>
    <p:sldId id="920" r:id="rId344"/>
    <p:sldId id="3587" r:id="rId345"/>
    <p:sldId id="822" r:id="rId346"/>
    <p:sldId id="816" r:id="rId347"/>
    <p:sldId id="2145707227" r:id="rId348"/>
    <p:sldId id="838" r:id="rId349"/>
    <p:sldId id="823" r:id="rId350"/>
    <p:sldId id="839" r:id="rId351"/>
    <p:sldId id="834" r:id="rId352"/>
    <p:sldId id="836" r:id="rId353"/>
    <p:sldId id="840" r:id="rId354"/>
    <p:sldId id="841" r:id="rId355"/>
    <p:sldId id="3338" r:id="rId356"/>
    <p:sldId id="835" r:id="rId357"/>
    <p:sldId id="2145707261" r:id="rId358"/>
    <p:sldId id="2141411059" r:id="rId359"/>
    <p:sldId id="848" r:id="rId360"/>
    <p:sldId id="847" r:id="rId361"/>
    <p:sldId id="849" r:id="rId362"/>
    <p:sldId id="851" r:id="rId363"/>
    <p:sldId id="853" r:id="rId364"/>
    <p:sldId id="855" r:id="rId365"/>
    <p:sldId id="2145707226" r:id="rId366"/>
    <p:sldId id="2145707266" r:id="rId367"/>
    <p:sldId id="2145707247" r:id="rId368"/>
    <p:sldId id="2145707248" r:id="rId369"/>
    <p:sldId id="2145707267" r:id="rId370"/>
    <p:sldId id="2145707250" r:id="rId371"/>
    <p:sldId id="294" r:id="rId372"/>
    <p:sldId id="2145707251" r:id="rId373"/>
    <p:sldId id="2147477330" r:id="rId374"/>
    <p:sldId id="2147477331" r:id="rId375"/>
    <p:sldId id="3624" r:id="rId376"/>
    <p:sldId id="2145707653" r:id="rId377"/>
    <p:sldId id="2145707664" r:id="rId378"/>
    <p:sldId id="3621" r:id="rId379"/>
    <p:sldId id="2147477115" r:id="rId380"/>
    <p:sldId id="278" r:id="rId381"/>
    <p:sldId id="376" r:id="rId382"/>
    <p:sldId id="2145707652" r:id="rId383"/>
    <p:sldId id="2147477332" r:id="rId384"/>
    <p:sldId id="2147477112" r:id="rId385"/>
    <p:sldId id="2147477119" r:id="rId386"/>
    <p:sldId id="378" r:id="rId387"/>
    <p:sldId id="3623" r:id="rId388"/>
    <p:sldId id="2145707648" r:id="rId389"/>
    <p:sldId id="2147477323" r:id="rId390"/>
    <p:sldId id="2145707654" r:id="rId391"/>
    <p:sldId id="2145707658" r:id="rId392"/>
    <p:sldId id="2147477102" r:id="rId393"/>
    <p:sldId id="2147477105" r:id="rId394"/>
    <p:sldId id="2145707656" r:id="rId395"/>
    <p:sldId id="2145707665" r:id="rId396"/>
    <p:sldId id="2145707661" r:id="rId397"/>
    <p:sldId id="2147477114" r:id="rId398"/>
    <p:sldId id="2145707659" r:id="rId399"/>
    <p:sldId id="291" r:id="rId400"/>
    <p:sldId id="288" r:id="rId401"/>
    <p:sldId id="289" r:id="rId402"/>
  </p:sldIdLst>
  <p:sldSz cx="9144000" cy="6858000" type="screen4x3"/>
  <p:notesSz cx="7315200" cy="9601200"/>
  <p:custDataLst>
    <p:tags r:id="rId405"/>
  </p:custDataLst>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DF41F-75EB-A6A9-B2DE-7AAFE457D87A}" name="Diana Isaacs" initials="DI" userId="60c2d3b95ecfd9e2" providerId="Windows Live"/>
  <p188:author id="{90CE3A54-1E4E-4F99-9604-F6D6D213E6C9}" name="Beverly Thomassian" initials="BT" userId="a7e8311c0d2c4024" providerId="Windows Live"/>
  <p188:author id="{9A252A77-01E0-84FE-AB63-A1145D29C691}" name="Bryanna Sabourin" initials="BS" userId="8b4bd2d71e50222e"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verly Thomassian" initials="BT"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E1CCFC"/>
    <a:srgbClr val="E7DEEC"/>
    <a:srgbClr val="BF0D88"/>
    <a:srgbClr val="E8D8F2"/>
    <a:srgbClr val="CCFF99"/>
    <a:srgbClr val="99CC00"/>
    <a:srgbClr val="6AEE60"/>
    <a:srgbClr val="FFFF00"/>
    <a:srgbClr val="8DF6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3258" autoAdjust="0"/>
    <p:restoredTop sz="65611" autoAdjust="0"/>
  </p:normalViewPr>
  <p:slideViewPr>
    <p:cSldViewPr>
      <p:cViewPr varScale="1">
        <p:scale>
          <a:sx n="72" d="100"/>
          <a:sy n="72" d="100"/>
        </p:scale>
        <p:origin x="2298" y="72"/>
      </p:cViewPr>
      <p:guideLst>
        <p:guide orient="horz" pos="2160"/>
        <p:guide pos="2880"/>
      </p:guideLst>
    </p:cSldViewPr>
  </p:slideViewPr>
  <p:outlineViewPr>
    <p:cViewPr>
      <p:scale>
        <a:sx n="33" d="100"/>
        <a:sy n="33" d="100"/>
      </p:scale>
      <p:origin x="0" y="-22240"/>
    </p:cViewPr>
  </p:outlineViewPr>
  <p:notesTextViewPr>
    <p:cViewPr>
      <p:scale>
        <a:sx n="100" d="100"/>
        <a:sy n="100" d="100"/>
      </p:scale>
      <p:origin x="0" y="0"/>
    </p:cViewPr>
  </p:notesTextViewPr>
  <p:sorterViewPr>
    <p:cViewPr varScale="1">
      <p:scale>
        <a:sx n="1" d="1"/>
        <a:sy n="1" d="1"/>
      </p:scale>
      <p:origin x="0" y="-62910"/>
    </p:cViewPr>
  </p:sorterViewPr>
  <p:notesViewPr>
    <p:cSldViewPr>
      <p:cViewPr varScale="1">
        <p:scale>
          <a:sx n="80" d="100"/>
          <a:sy n="80" d="100"/>
        </p:scale>
        <p:origin x="3888"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6.xml"/><Relationship Id="rId299" Type="http://schemas.openxmlformats.org/officeDocument/2006/relationships/slide" Target="slides/slide288.xml"/><Relationship Id="rId21" Type="http://schemas.openxmlformats.org/officeDocument/2006/relationships/slide" Target="slides/slide10.xml"/><Relationship Id="rId63" Type="http://schemas.openxmlformats.org/officeDocument/2006/relationships/slide" Target="slides/slide52.xml"/><Relationship Id="rId159" Type="http://schemas.openxmlformats.org/officeDocument/2006/relationships/slide" Target="slides/slide148.xml"/><Relationship Id="rId324" Type="http://schemas.openxmlformats.org/officeDocument/2006/relationships/slide" Target="slides/slide313.xml"/><Relationship Id="rId366" Type="http://schemas.openxmlformats.org/officeDocument/2006/relationships/slide" Target="slides/slide355.xml"/><Relationship Id="rId170" Type="http://schemas.openxmlformats.org/officeDocument/2006/relationships/slide" Target="slides/slide159.xml"/><Relationship Id="rId226" Type="http://schemas.openxmlformats.org/officeDocument/2006/relationships/slide" Target="slides/slide215.xml"/><Relationship Id="rId268" Type="http://schemas.openxmlformats.org/officeDocument/2006/relationships/slide" Target="slides/slide257.xml"/><Relationship Id="rId32" Type="http://schemas.openxmlformats.org/officeDocument/2006/relationships/slide" Target="slides/slide21.xml"/><Relationship Id="rId74" Type="http://schemas.openxmlformats.org/officeDocument/2006/relationships/slide" Target="slides/slide63.xml"/><Relationship Id="rId128" Type="http://schemas.openxmlformats.org/officeDocument/2006/relationships/slide" Target="slides/slide117.xml"/><Relationship Id="rId335" Type="http://schemas.openxmlformats.org/officeDocument/2006/relationships/slide" Target="slides/slide324.xml"/><Relationship Id="rId377" Type="http://schemas.openxmlformats.org/officeDocument/2006/relationships/slide" Target="slides/slide366.xml"/><Relationship Id="rId5" Type="http://schemas.openxmlformats.org/officeDocument/2006/relationships/slideMaster" Target="slideMasters/slideMaster5.xml"/><Relationship Id="rId181" Type="http://schemas.openxmlformats.org/officeDocument/2006/relationships/slide" Target="slides/slide170.xml"/><Relationship Id="rId237" Type="http://schemas.openxmlformats.org/officeDocument/2006/relationships/slide" Target="slides/slide226.xml"/><Relationship Id="rId402" Type="http://schemas.openxmlformats.org/officeDocument/2006/relationships/slide" Target="slides/slide391.xml"/><Relationship Id="rId279" Type="http://schemas.openxmlformats.org/officeDocument/2006/relationships/slide" Target="slides/slide268.xml"/><Relationship Id="rId43" Type="http://schemas.openxmlformats.org/officeDocument/2006/relationships/slide" Target="slides/slide32.xml"/><Relationship Id="rId139" Type="http://schemas.openxmlformats.org/officeDocument/2006/relationships/slide" Target="slides/slide128.xml"/><Relationship Id="rId290" Type="http://schemas.openxmlformats.org/officeDocument/2006/relationships/slide" Target="slides/slide279.xml"/><Relationship Id="rId304" Type="http://schemas.openxmlformats.org/officeDocument/2006/relationships/slide" Target="slides/slide293.xml"/><Relationship Id="rId346" Type="http://schemas.openxmlformats.org/officeDocument/2006/relationships/slide" Target="slides/slide335.xml"/><Relationship Id="rId388" Type="http://schemas.openxmlformats.org/officeDocument/2006/relationships/slide" Target="slides/slide377.xml"/><Relationship Id="rId85" Type="http://schemas.openxmlformats.org/officeDocument/2006/relationships/slide" Target="slides/slide74.xml"/><Relationship Id="rId150" Type="http://schemas.openxmlformats.org/officeDocument/2006/relationships/slide" Target="slides/slide139.xml"/><Relationship Id="rId192" Type="http://schemas.openxmlformats.org/officeDocument/2006/relationships/slide" Target="slides/slide181.xml"/><Relationship Id="rId206" Type="http://schemas.openxmlformats.org/officeDocument/2006/relationships/slide" Target="slides/slide195.xml"/><Relationship Id="rId248" Type="http://schemas.openxmlformats.org/officeDocument/2006/relationships/slide" Target="slides/slide237.xml"/><Relationship Id="rId12" Type="http://schemas.openxmlformats.org/officeDocument/2006/relationships/slide" Target="slides/slide1.xml"/><Relationship Id="rId108" Type="http://schemas.openxmlformats.org/officeDocument/2006/relationships/slide" Target="slides/slide97.xml"/><Relationship Id="rId315" Type="http://schemas.openxmlformats.org/officeDocument/2006/relationships/slide" Target="slides/slide304.xml"/><Relationship Id="rId357" Type="http://schemas.openxmlformats.org/officeDocument/2006/relationships/slide" Target="slides/slide346.xml"/><Relationship Id="rId54" Type="http://schemas.openxmlformats.org/officeDocument/2006/relationships/slide" Target="slides/slide43.xml"/><Relationship Id="rId96" Type="http://schemas.openxmlformats.org/officeDocument/2006/relationships/slide" Target="slides/slide85.xml"/><Relationship Id="rId161" Type="http://schemas.openxmlformats.org/officeDocument/2006/relationships/slide" Target="slides/slide150.xml"/><Relationship Id="rId217" Type="http://schemas.openxmlformats.org/officeDocument/2006/relationships/slide" Target="slides/slide206.xml"/><Relationship Id="rId399" Type="http://schemas.openxmlformats.org/officeDocument/2006/relationships/slide" Target="slides/slide388.xml"/><Relationship Id="rId259" Type="http://schemas.openxmlformats.org/officeDocument/2006/relationships/slide" Target="slides/slide248.xml"/><Relationship Id="rId23" Type="http://schemas.openxmlformats.org/officeDocument/2006/relationships/slide" Target="slides/slide12.xml"/><Relationship Id="rId119" Type="http://schemas.openxmlformats.org/officeDocument/2006/relationships/slide" Target="slides/slide108.xml"/><Relationship Id="rId270" Type="http://schemas.openxmlformats.org/officeDocument/2006/relationships/slide" Target="slides/slide259.xml"/><Relationship Id="rId326" Type="http://schemas.openxmlformats.org/officeDocument/2006/relationships/slide" Target="slides/slide315.xml"/><Relationship Id="rId65" Type="http://schemas.openxmlformats.org/officeDocument/2006/relationships/slide" Target="slides/slide54.xml"/><Relationship Id="rId130" Type="http://schemas.openxmlformats.org/officeDocument/2006/relationships/slide" Target="slides/slide119.xml"/><Relationship Id="rId368" Type="http://schemas.openxmlformats.org/officeDocument/2006/relationships/slide" Target="slides/slide357.xml"/><Relationship Id="rId172" Type="http://schemas.openxmlformats.org/officeDocument/2006/relationships/slide" Target="slides/slide161.xml"/><Relationship Id="rId228" Type="http://schemas.openxmlformats.org/officeDocument/2006/relationships/slide" Target="slides/slide217.xml"/><Relationship Id="rId281" Type="http://schemas.openxmlformats.org/officeDocument/2006/relationships/slide" Target="slides/slide270.xml"/><Relationship Id="rId337" Type="http://schemas.openxmlformats.org/officeDocument/2006/relationships/slide" Target="slides/slide326.xml"/><Relationship Id="rId34" Type="http://schemas.openxmlformats.org/officeDocument/2006/relationships/slide" Target="slides/slide23.xml"/><Relationship Id="rId76" Type="http://schemas.openxmlformats.org/officeDocument/2006/relationships/slide" Target="slides/slide65.xml"/><Relationship Id="rId141" Type="http://schemas.openxmlformats.org/officeDocument/2006/relationships/slide" Target="slides/slide130.xml"/><Relationship Id="rId379" Type="http://schemas.openxmlformats.org/officeDocument/2006/relationships/slide" Target="slides/slide368.xml"/><Relationship Id="rId7" Type="http://schemas.openxmlformats.org/officeDocument/2006/relationships/slideMaster" Target="slideMasters/slideMaster7.xml"/><Relationship Id="rId183" Type="http://schemas.openxmlformats.org/officeDocument/2006/relationships/slide" Target="slides/slide172.xml"/><Relationship Id="rId239" Type="http://schemas.openxmlformats.org/officeDocument/2006/relationships/slide" Target="slides/slide228.xml"/><Relationship Id="rId390" Type="http://schemas.openxmlformats.org/officeDocument/2006/relationships/slide" Target="slides/slide379.xml"/><Relationship Id="rId404" Type="http://schemas.openxmlformats.org/officeDocument/2006/relationships/handoutMaster" Target="handoutMasters/handoutMaster1.xml"/><Relationship Id="rId250" Type="http://schemas.openxmlformats.org/officeDocument/2006/relationships/slide" Target="slides/slide239.xml"/><Relationship Id="rId292" Type="http://schemas.openxmlformats.org/officeDocument/2006/relationships/slide" Target="slides/slide281.xml"/><Relationship Id="rId306" Type="http://schemas.openxmlformats.org/officeDocument/2006/relationships/slide" Target="slides/slide295.xml"/><Relationship Id="rId45" Type="http://schemas.openxmlformats.org/officeDocument/2006/relationships/slide" Target="slides/slide34.xml"/><Relationship Id="rId87" Type="http://schemas.openxmlformats.org/officeDocument/2006/relationships/slide" Target="slides/slide76.xml"/><Relationship Id="rId110" Type="http://schemas.openxmlformats.org/officeDocument/2006/relationships/slide" Target="slides/slide99.xml"/><Relationship Id="rId348" Type="http://schemas.openxmlformats.org/officeDocument/2006/relationships/slide" Target="slides/slide337.xml"/><Relationship Id="rId152" Type="http://schemas.openxmlformats.org/officeDocument/2006/relationships/slide" Target="slides/slide141.xml"/><Relationship Id="rId194" Type="http://schemas.openxmlformats.org/officeDocument/2006/relationships/slide" Target="slides/slide183.xml"/><Relationship Id="rId208" Type="http://schemas.openxmlformats.org/officeDocument/2006/relationships/slide" Target="slides/slide197.xml"/><Relationship Id="rId261" Type="http://schemas.openxmlformats.org/officeDocument/2006/relationships/slide" Target="slides/slide250.xml"/><Relationship Id="rId14" Type="http://schemas.openxmlformats.org/officeDocument/2006/relationships/slide" Target="slides/slide3.xml"/><Relationship Id="rId56" Type="http://schemas.openxmlformats.org/officeDocument/2006/relationships/slide" Target="slides/slide45.xml"/><Relationship Id="rId317" Type="http://schemas.openxmlformats.org/officeDocument/2006/relationships/slide" Target="slides/slide306.xml"/><Relationship Id="rId359" Type="http://schemas.openxmlformats.org/officeDocument/2006/relationships/slide" Target="slides/slide348.xml"/><Relationship Id="rId98" Type="http://schemas.openxmlformats.org/officeDocument/2006/relationships/slide" Target="slides/slide87.xml"/><Relationship Id="rId121" Type="http://schemas.openxmlformats.org/officeDocument/2006/relationships/slide" Target="slides/slide110.xml"/><Relationship Id="rId163" Type="http://schemas.openxmlformats.org/officeDocument/2006/relationships/slide" Target="slides/slide152.xml"/><Relationship Id="rId219" Type="http://schemas.openxmlformats.org/officeDocument/2006/relationships/slide" Target="slides/slide208.xml"/><Relationship Id="rId370" Type="http://schemas.openxmlformats.org/officeDocument/2006/relationships/slide" Target="slides/slide359.xml"/><Relationship Id="rId230" Type="http://schemas.openxmlformats.org/officeDocument/2006/relationships/slide" Target="slides/slide219.xml"/><Relationship Id="rId25" Type="http://schemas.openxmlformats.org/officeDocument/2006/relationships/slide" Target="slides/slide14.xml"/><Relationship Id="rId67" Type="http://schemas.openxmlformats.org/officeDocument/2006/relationships/slide" Target="slides/slide56.xml"/><Relationship Id="rId272" Type="http://schemas.openxmlformats.org/officeDocument/2006/relationships/slide" Target="slides/slide261.xml"/><Relationship Id="rId328" Type="http://schemas.openxmlformats.org/officeDocument/2006/relationships/slide" Target="slides/slide317.xml"/><Relationship Id="rId132" Type="http://schemas.openxmlformats.org/officeDocument/2006/relationships/slide" Target="slides/slide121.xml"/><Relationship Id="rId174" Type="http://schemas.openxmlformats.org/officeDocument/2006/relationships/slide" Target="slides/slide163.xml"/><Relationship Id="rId381" Type="http://schemas.openxmlformats.org/officeDocument/2006/relationships/slide" Target="slides/slide370.xml"/><Relationship Id="rId241" Type="http://schemas.openxmlformats.org/officeDocument/2006/relationships/slide" Target="slides/slide230.xml"/><Relationship Id="rId36" Type="http://schemas.openxmlformats.org/officeDocument/2006/relationships/slide" Target="slides/slide25.xml"/><Relationship Id="rId283" Type="http://schemas.openxmlformats.org/officeDocument/2006/relationships/slide" Target="slides/slide272.xml"/><Relationship Id="rId339" Type="http://schemas.openxmlformats.org/officeDocument/2006/relationships/slide" Target="slides/slide328.xml"/><Relationship Id="rId78" Type="http://schemas.openxmlformats.org/officeDocument/2006/relationships/slide" Target="slides/slide67.xml"/><Relationship Id="rId101" Type="http://schemas.openxmlformats.org/officeDocument/2006/relationships/slide" Target="slides/slide90.xml"/><Relationship Id="rId143" Type="http://schemas.openxmlformats.org/officeDocument/2006/relationships/slide" Target="slides/slide132.xml"/><Relationship Id="rId185" Type="http://schemas.openxmlformats.org/officeDocument/2006/relationships/slide" Target="slides/slide174.xml"/><Relationship Id="rId350" Type="http://schemas.openxmlformats.org/officeDocument/2006/relationships/slide" Target="slides/slide339.xml"/><Relationship Id="rId406" Type="http://schemas.openxmlformats.org/officeDocument/2006/relationships/commentAuthors" Target="commentAuthors.xml"/><Relationship Id="rId9" Type="http://schemas.openxmlformats.org/officeDocument/2006/relationships/slideMaster" Target="slideMasters/slideMaster9.xml"/><Relationship Id="rId210" Type="http://schemas.openxmlformats.org/officeDocument/2006/relationships/slide" Target="slides/slide199.xml"/><Relationship Id="rId392" Type="http://schemas.openxmlformats.org/officeDocument/2006/relationships/slide" Target="slides/slide381.xml"/><Relationship Id="rId252" Type="http://schemas.openxmlformats.org/officeDocument/2006/relationships/slide" Target="slides/slide241.xml"/><Relationship Id="rId294" Type="http://schemas.openxmlformats.org/officeDocument/2006/relationships/slide" Target="slides/slide283.xml"/><Relationship Id="rId308" Type="http://schemas.openxmlformats.org/officeDocument/2006/relationships/slide" Target="slides/slide297.xml"/><Relationship Id="rId47" Type="http://schemas.openxmlformats.org/officeDocument/2006/relationships/slide" Target="slides/slide36.xml"/><Relationship Id="rId89" Type="http://schemas.openxmlformats.org/officeDocument/2006/relationships/slide" Target="slides/slide78.xml"/><Relationship Id="rId112" Type="http://schemas.openxmlformats.org/officeDocument/2006/relationships/slide" Target="slides/slide101.xml"/><Relationship Id="rId154" Type="http://schemas.openxmlformats.org/officeDocument/2006/relationships/slide" Target="slides/slide143.xml"/><Relationship Id="rId361" Type="http://schemas.openxmlformats.org/officeDocument/2006/relationships/slide" Target="slides/slide350.xml"/><Relationship Id="rId196" Type="http://schemas.openxmlformats.org/officeDocument/2006/relationships/slide" Target="slides/slide185.xml"/><Relationship Id="rId16" Type="http://schemas.openxmlformats.org/officeDocument/2006/relationships/slide" Target="slides/slide5.xml"/><Relationship Id="rId221" Type="http://schemas.openxmlformats.org/officeDocument/2006/relationships/slide" Target="slides/slide210.xml"/><Relationship Id="rId263" Type="http://schemas.openxmlformats.org/officeDocument/2006/relationships/slide" Target="slides/slide252.xml"/><Relationship Id="rId319" Type="http://schemas.openxmlformats.org/officeDocument/2006/relationships/slide" Target="slides/slide308.xml"/><Relationship Id="rId58" Type="http://schemas.openxmlformats.org/officeDocument/2006/relationships/slide" Target="slides/slide47.xml"/><Relationship Id="rId123" Type="http://schemas.openxmlformats.org/officeDocument/2006/relationships/slide" Target="slides/slide112.xml"/><Relationship Id="rId330" Type="http://schemas.openxmlformats.org/officeDocument/2006/relationships/slide" Target="slides/slide319.xml"/><Relationship Id="rId165" Type="http://schemas.openxmlformats.org/officeDocument/2006/relationships/slide" Target="slides/slide154.xml"/><Relationship Id="rId372" Type="http://schemas.openxmlformats.org/officeDocument/2006/relationships/slide" Target="slides/slide361.xml"/><Relationship Id="rId232" Type="http://schemas.openxmlformats.org/officeDocument/2006/relationships/slide" Target="slides/slide221.xml"/><Relationship Id="rId274" Type="http://schemas.openxmlformats.org/officeDocument/2006/relationships/slide" Target="slides/slide263.xml"/><Relationship Id="rId27" Type="http://schemas.openxmlformats.org/officeDocument/2006/relationships/slide" Target="slides/slide16.xml"/><Relationship Id="rId48" Type="http://schemas.openxmlformats.org/officeDocument/2006/relationships/slide" Target="slides/slide37.xml"/><Relationship Id="rId69" Type="http://schemas.openxmlformats.org/officeDocument/2006/relationships/slide" Target="slides/slide58.xml"/><Relationship Id="rId113" Type="http://schemas.openxmlformats.org/officeDocument/2006/relationships/slide" Target="slides/slide102.xml"/><Relationship Id="rId134" Type="http://schemas.openxmlformats.org/officeDocument/2006/relationships/slide" Target="slides/slide123.xml"/><Relationship Id="rId320" Type="http://schemas.openxmlformats.org/officeDocument/2006/relationships/slide" Target="slides/slide309.xml"/><Relationship Id="rId80" Type="http://schemas.openxmlformats.org/officeDocument/2006/relationships/slide" Target="slides/slide69.xml"/><Relationship Id="rId155" Type="http://schemas.openxmlformats.org/officeDocument/2006/relationships/slide" Target="slides/slide144.xml"/><Relationship Id="rId176" Type="http://schemas.openxmlformats.org/officeDocument/2006/relationships/slide" Target="slides/slide165.xml"/><Relationship Id="rId197" Type="http://schemas.openxmlformats.org/officeDocument/2006/relationships/slide" Target="slides/slide186.xml"/><Relationship Id="rId341" Type="http://schemas.openxmlformats.org/officeDocument/2006/relationships/slide" Target="slides/slide330.xml"/><Relationship Id="rId362" Type="http://schemas.openxmlformats.org/officeDocument/2006/relationships/slide" Target="slides/slide351.xml"/><Relationship Id="rId383" Type="http://schemas.openxmlformats.org/officeDocument/2006/relationships/slide" Target="slides/slide372.xml"/><Relationship Id="rId201" Type="http://schemas.openxmlformats.org/officeDocument/2006/relationships/slide" Target="slides/slide190.xml"/><Relationship Id="rId222" Type="http://schemas.openxmlformats.org/officeDocument/2006/relationships/slide" Target="slides/slide211.xml"/><Relationship Id="rId243" Type="http://schemas.openxmlformats.org/officeDocument/2006/relationships/slide" Target="slides/slide232.xml"/><Relationship Id="rId264" Type="http://schemas.openxmlformats.org/officeDocument/2006/relationships/slide" Target="slides/slide253.xml"/><Relationship Id="rId285" Type="http://schemas.openxmlformats.org/officeDocument/2006/relationships/slide" Target="slides/slide274.xml"/><Relationship Id="rId17" Type="http://schemas.openxmlformats.org/officeDocument/2006/relationships/slide" Target="slides/slide6.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24" Type="http://schemas.openxmlformats.org/officeDocument/2006/relationships/slide" Target="slides/slide113.xml"/><Relationship Id="rId310" Type="http://schemas.openxmlformats.org/officeDocument/2006/relationships/slide" Target="slides/slide299.xml"/><Relationship Id="rId70" Type="http://schemas.openxmlformats.org/officeDocument/2006/relationships/slide" Target="slides/slide59.xml"/><Relationship Id="rId91" Type="http://schemas.openxmlformats.org/officeDocument/2006/relationships/slide" Target="slides/slide80.xml"/><Relationship Id="rId145" Type="http://schemas.openxmlformats.org/officeDocument/2006/relationships/slide" Target="slides/slide134.xml"/><Relationship Id="rId166" Type="http://schemas.openxmlformats.org/officeDocument/2006/relationships/slide" Target="slides/slide155.xml"/><Relationship Id="rId187" Type="http://schemas.openxmlformats.org/officeDocument/2006/relationships/slide" Target="slides/slide176.xml"/><Relationship Id="rId331" Type="http://schemas.openxmlformats.org/officeDocument/2006/relationships/slide" Target="slides/slide320.xml"/><Relationship Id="rId352" Type="http://schemas.openxmlformats.org/officeDocument/2006/relationships/slide" Target="slides/slide341.xml"/><Relationship Id="rId373" Type="http://schemas.openxmlformats.org/officeDocument/2006/relationships/slide" Target="slides/slide362.xml"/><Relationship Id="rId394" Type="http://schemas.openxmlformats.org/officeDocument/2006/relationships/slide" Target="slides/slide383.xml"/><Relationship Id="rId408" Type="http://schemas.openxmlformats.org/officeDocument/2006/relationships/viewProps" Target="viewProps.xml"/><Relationship Id="rId1" Type="http://schemas.openxmlformats.org/officeDocument/2006/relationships/slideMaster" Target="slideMasters/slideMaster1.xml"/><Relationship Id="rId212" Type="http://schemas.openxmlformats.org/officeDocument/2006/relationships/slide" Target="slides/slide201.xml"/><Relationship Id="rId233" Type="http://schemas.openxmlformats.org/officeDocument/2006/relationships/slide" Target="slides/slide222.xml"/><Relationship Id="rId254" Type="http://schemas.openxmlformats.org/officeDocument/2006/relationships/slide" Target="slides/slide243.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slide" Target="slides/slide103.xml"/><Relationship Id="rId275" Type="http://schemas.openxmlformats.org/officeDocument/2006/relationships/slide" Target="slides/slide264.xml"/><Relationship Id="rId296" Type="http://schemas.openxmlformats.org/officeDocument/2006/relationships/slide" Target="slides/slide285.xml"/><Relationship Id="rId300" Type="http://schemas.openxmlformats.org/officeDocument/2006/relationships/slide" Target="slides/slide289.xml"/><Relationship Id="rId60" Type="http://schemas.openxmlformats.org/officeDocument/2006/relationships/slide" Target="slides/slide49.xml"/><Relationship Id="rId81" Type="http://schemas.openxmlformats.org/officeDocument/2006/relationships/slide" Target="slides/slide70.xml"/><Relationship Id="rId135" Type="http://schemas.openxmlformats.org/officeDocument/2006/relationships/slide" Target="slides/slide124.xml"/><Relationship Id="rId156" Type="http://schemas.openxmlformats.org/officeDocument/2006/relationships/slide" Target="slides/slide145.xml"/><Relationship Id="rId177" Type="http://schemas.openxmlformats.org/officeDocument/2006/relationships/slide" Target="slides/slide166.xml"/><Relationship Id="rId198" Type="http://schemas.openxmlformats.org/officeDocument/2006/relationships/slide" Target="slides/slide187.xml"/><Relationship Id="rId321" Type="http://schemas.openxmlformats.org/officeDocument/2006/relationships/slide" Target="slides/slide310.xml"/><Relationship Id="rId342" Type="http://schemas.openxmlformats.org/officeDocument/2006/relationships/slide" Target="slides/slide331.xml"/><Relationship Id="rId363" Type="http://schemas.openxmlformats.org/officeDocument/2006/relationships/slide" Target="slides/slide352.xml"/><Relationship Id="rId384" Type="http://schemas.openxmlformats.org/officeDocument/2006/relationships/slide" Target="slides/slide373.xml"/><Relationship Id="rId202" Type="http://schemas.openxmlformats.org/officeDocument/2006/relationships/slide" Target="slides/slide191.xml"/><Relationship Id="rId223" Type="http://schemas.openxmlformats.org/officeDocument/2006/relationships/slide" Target="slides/slide212.xml"/><Relationship Id="rId244" Type="http://schemas.openxmlformats.org/officeDocument/2006/relationships/slide" Target="slides/slide233.xml"/><Relationship Id="rId18" Type="http://schemas.openxmlformats.org/officeDocument/2006/relationships/slide" Target="slides/slide7.xml"/><Relationship Id="rId39" Type="http://schemas.openxmlformats.org/officeDocument/2006/relationships/slide" Target="slides/slide28.xml"/><Relationship Id="rId265" Type="http://schemas.openxmlformats.org/officeDocument/2006/relationships/slide" Target="slides/slide254.xml"/><Relationship Id="rId286" Type="http://schemas.openxmlformats.org/officeDocument/2006/relationships/slide" Target="slides/slide275.xml"/><Relationship Id="rId50" Type="http://schemas.openxmlformats.org/officeDocument/2006/relationships/slide" Target="slides/slide39.xml"/><Relationship Id="rId104" Type="http://schemas.openxmlformats.org/officeDocument/2006/relationships/slide" Target="slides/slide93.xml"/><Relationship Id="rId125" Type="http://schemas.openxmlformats.org/officeDocument/2006/relationships/slide" Target="slides/slide114.xml"/><Relationship Id="rId146" Type="http://schemas.openxmlformats.org/officeDocument/2006/relationships/slide" Target="slides/slide135.xml"/><Relationship Id="rId167" Type="http://schemas.openxmlformats.org/officeDocument/2006/relationships/slide" Target="slides/slide156.xml"/><Relationship Id="rId188" Type="http://schemas.openxmlformats.org/officeDocument/2006/relationships/slide" Target="slides/slide177.xml"/><Relationship Id="rId311" Type="http://schemas.openxmlformats.org/officeDocument/2006/relationships/slide" Target="slides/slide300.xml"/><Relationship Id="rId332" Type="http://schemas.openxmlformats.org/officeDocument/2006/relationships/slide" Target="slides/slide321.xml"/><Relationship Id="rId353" Type="http://schemas.openxmlformats.org/officeDocument/2006/relationships/slide" Target="slides/slide342.xml"/><Relationship Id="rId374" Type="http://schemas.openxmlformats.org/officeDocument/2006/relationships/slide" Target="slides/slide363.xml"/><Relationship Id="rId395" Type="http://schemas.openxmlformats.org/officeDocument/2006/relationships/slide" Target="slides/slide384.xml"/><Relationship Id="rId409" Type="http://schemas.openxmlformats.org/officeDocument/2006/relationships/theme" Target="theme/theme1.xml"/><Relationship Id="rId71" Type="http://schemas.openxmlformats.org/officeDocument/2006/relationships/slide" Target="slides/slide60.xml"/><Relationship Id="rId92" Type="http://schemas.openxmlformats.org/officeDocument/2006/relationships/slide" Target="slides/slide81.xml"/><Relationship Id="rId213" Type="http://schemas.openxmlformats.org/officeDocument/2006/relationships/slide" Target="slides/slide202.xml"/><Relationship Id="rId234" Type="http://schemas.openxmlformats.org/officeDocument/2006/relationships/slide" Target="slides/slide223.xml"/><Relationship Id="rId2" Type="http://schemas.openxmlformats.org/officeDocument/2006/relationships/slideMaster" Target="slideMasters/slideMaster2.xml"/><Relationship Id="rId29" Type="http://schemas.openxmlformats.org/officeDocument/2006/relationships/slide" Target="slides/slide18.xml"/><Relationship Id="rId255" Type="http://schemas.openxmlformats.org/officeDocument/2006/relationships/slide" Target="slides/slide244.xml"/><Relationship Id="rId276" Type="http://schemas.openxmlformats.org/officeDocument/2006/relationships/slide" Target="slides/slide265.xml"/><Relationship Id="rId297" Type="http://schemas.openxmlformats.org/officeDocument/2006/relationships/slide" Target="slides/slide286.xml"/><Relationship Id="rId40" Type="http://schemas.openxmlformats.org/officeDocument/2006/relationships/slide" Target="slides/slide29.xml"/><Relationship Id="rId115" Type="http://schemas.openxmlformats.org/officeDocument/2006/relationships/slide" Target="slides/slide104.xml"/><Relationship Id="rId136" Type="http://schemas.openxmlformats.org/officeDocument/2006/relationships/slide" Target="slides/slide125.xml"/><Relationship Id="rId157" Type="http://schemas.openxmlformats.org/officeDocument/2006/relationships/slide" Target="slides/slide146.xml"/><Relationship Id="rId178" Type="http://schemas.openxmlformats.org/officeDocument/2006/relationships/slide" Target="slides/slide167.xml"/><Relationship Id="rId301" Type="http://schemas.openxmlformats.org/officeDocument/2006/relationships/slide" Target="slides/slide290.xml"/><Relationship Id="rId322" Type="http://schemas.openxmlformats.org/officeDocument/2006/relationships/slide" Target="slides/slide311.xml"/><Relationship Id="rId343" Type="http://schemas.openxmlformats.org/officeDocument/2006/relationships/slide" Target="slides/slide332.xml"/><Relationship Id="rId364" Type="http://schemas.openxmlformats.org/officeDocument/2006/relationships/slide" Target="slides/slide353.xml"/><Relationship Id="rId61" Type="http://schemas.openxmlformats.org/officeDocument/2006/relationships/slide" Target="slides/slide50.xml"/><Relationship Id="rId82" Type="http://schemas.openxmlformats.org/officeDocument/2006/relationships/slide" Target="slides/slide71.xml"/><Relationship Id="rId199" Type="http://schemas.openxmlformats.org/officeDocument/2006/relationships/slide" Target="slides/slide188.xml"/><Relationship Id="rId203" Type="http://schemas.openxmlformats.org/officeDocument/2006/relationships/slide" Target="slides/slide192.xml"/><Relationship Id="rId385" Type="http://schemas.openxmlformats.org/officeDocument/2006/relationships/slide" Target="slides/slide374.xml"/><Relationship Id="rId19" Type="http://schemas.openxmlformats.org/officeDocument/2006/relationships/slide" Target="slides/slide8.xml"/><Relationship Id="rId224" Type="http://schemas.openxmlformats.org/officeDocument/2006/relationships/slide" Target="slides/slide213.xml"/><Relationship Id="rId245" Type="http://schemas.openxmlformats.org/officeDocument/2006/relationships/slide" Target="slides/slide234.xml"/><Relationship Id="rId266" Type="http://schemas.openxmlformats.org/officeDocument/2006/relationships/slide" Target="slides/slide255.xml"/><Relationship Id="rId287" Type="http://schemas.openxmlformats.org/officeDocument/2006/relationships/slide" Target="slides/slide276.xml"/><Relationship Id="rId410" Type="http://schemas.openxmlformats.org/officeDocument/2006/relationships/tableStyles" Target="tableStyles.xml"/><Relationship Id="rId30" Type="http://schemas.openxmlformats.org/officeDocument/2006/relationships/slide" Target="slides/slide19.xml"/><Relationship Id="rId105" Type="http://schemas.openxmlformats.org/officeDocument/2006/relationships/slide" Target="slides/slide94.xml"/><Relationship Id="rId126" Type="http://schemas.openxmlformats.org/officeDocument/2006/relationships/slide" Target="slides/slide115.xml"/><Relationship Id="rId147" Type="http://schemas.openxmlformats.org/officeDocument/2006/relationships/slide" Target="slides/slide136.xml"/><Relationship Id="rId168" Type="http://schemas.openxmlformats.org/officeDocument/2006/relationships/slide" Target="slides/slide157.xml"/><Relationship Id="rId312" Type="http://schemas.openxmlformats.org/officeDocument/2006/relationships/slide" Target="slides/slide301.xml"/><Relationship Id="rId333" Type="http://schemas.openxmlformats.org/officeDocument/2006/relationships/slide" Target="slides/slide322.xml"/><Relationship Id="rId354" Type="http://schemas.openxmlformats.org/officeDocument/2006/relationships/slide" Target="slides/slide343.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189" Type="http://schemas.openxmlformats.org/officeDocument/2006/relationships/slide" Target="slides/slide178.xml"/><Relationship Id="rId375" Type="http://schemas.openxmlformats.org/officeDocument/2006/relationships/slide" Target="slides/slide364.xml"/><Relationship Id="rId396" Type="http://schemas.openxmlformats.org/officeDocument/2006/relationships/slide" Target="slides/slide385.xml"/><Relationship Id="rId3" Type="http://schemas.openxmlformats.org/officeDocument/2006/relationships/slideMaster" Target="slideMasters/slideMaster3.xml"/><Relationship Id="rId214" Type="http://schemas.openxmlformats.org/officeDocument/2006/relationships/slide" Target="slides/slide203.xml"/><Relationship Id="rId235" Type="http://schemas.openxmlformats.org/officeDocument/2006/relationships/slide" Target="slides/slide224.xml"/><Relationship Id="rId256" Type="http://schemas.openxmlformats.org/officeDocument/2006/relationships/slide" Target="slides/slide245.xml"/><Relationship Id="rId277" Type="http://schemas.openxmlformats.org/officeDocument/2006/relationships/slide" Target="slides/slide266.xml"/><Relationship Id="rId298" Type="http://schemas.openxmlformats.org/officeDocument/2006/relationships/slide" Target="slides/slide287.xml"/><Relationship Id="rId400" Type="http://schemas.openxmlformats.org/officeDocument/2006/relationships/slide" Target="slides/slide389.xml"/><Relationship Id="rId116" Type="http://schemas.openxmlformats.org/officeDocument/2006/relationships/slide" Target="slides/slide105.xml"/><Relationship Id="rId137" Type="http://schemas.openxmlformats.org/officeDocument/2006/relationships/slide" Target="slides/slide126.xml"/><Relationship Id="rId158" Type="http://schemas.openxmlformats.org/officeDocument/2006/relationships/slide" Target="slides/slide147.xml"/><Relationship Id="rId302" Type="http://schemas.openxmlformats.org/officeDocument/2006/relationships/slide" Target="slides/slide291.xml"/><Relationship Id="rId323" Type="http://schemas.openxmlformats.org/officeDocument/2006/relationships/slide" Target="slides/slide312.xml"/><Relationship Id="rId344" Type="http://schemas.openxmlformats.org/officeDocument/2006/relationships/slide" Target="slides/slide333.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179" Type="http://schemas.openxmlformats.org/officeDocument/2006/relationships/slide" Target="slides/slide168.xml"/><Relationship Id="rId365" Type="http://schemas.openxmlformats.org/officeDocument/2006/relationships/slide" Target="slides/slide354.xml"/><Relationship Id="rId386" Type="http://schemas.openxmlformats.org/officeDocument/2006/relationships/slide" Target="slides/slide375.xml"/><Relationship Id="rId190" Type="http://schemas.openxmlformats.org/officeDocument/2006/relationships/slide" Target="slides/slide179.xml"/><Relationship Id="rId204" Type="http://schemas.openxmlformats.org/officeDocument/2006/relationships/slide" Target="slides/slide193.xml"/><Relationship Id="rId225" Type="http://schemas.openxmlformats.org/officeDocument/2006/relationships/slide" Target="slides/slide214.xml"/><Relationship Id="rId246" Type="http://schemas.openxmlformats.org/officeDocument/2006/relationships/slide" Target="slides/slide235.xml"/><Relationship Id="rId267" Type="http://schemas.openxmlformats.org/officeDocument/2006/relationships/slide" Target="slides/slide256.xml"/><Relationship Id="rId288" Type="http://schemas.openxmlformats.org/officeDocument/2006/relationships/slide" Target="slides/slide277.xml"/><Relationship Id="rId411" Type="http://schemas.microsoft.com/office/2018/10/relationships/authors" Target="authors.xml"/><Relationship Id="rId106" Type="http://schemas.openxmlformats.org/officeDocument/2006/relationships/slide" Target="slides/slide95.xml"/><Relationship Id="rId127" Type="http://schemas.openxmlformats.org/officeDocument/2006/relationships/slide" Target="slides/slide116.xml"/><Relationship Id="rId313" Type="http://schemas.openxmlformats.org/officeDocument/2006/relationships/slide" Target="slides/slide302.xml"/><Relationship Id="rId10" Type="http://schemas.openxmlformats.org/officeDocument/2006/relationships/slideMaster" Target="slideMasters/slideMaster10.xml"/><Relationship Id="rId31" Type="http://schemas.openxmlformats.org/officeDocument/2006/relationships/slide" Target="slides/slide20.xml"/><Relationship Id="rId52" Type="http://schemas.openxmlformats.org/officeDocument/2006/relationships/slide" Target="slides/slide41.xml"/><Relationship Id="rId73" Type="http://schemas.openxmlformats.org/officeDocument/2006/relationships/slide" Target="slides/slide62.xml"/><Relationship Id="rId94" Type="http://schemas.openxmlformats.org/officeDocument/2006/relationships/slide" Target="slides/slide83.xml"/><Relationship Id="rId148" Type="http://schemas.openxmlformats.org/officeDocument/2006/relationships/slide" Target="slides/slide137.xml"/><Relationship Id="rId169" Type="http://schemas.openxmlformats.org/officeDocument/2006/relationships/slide" Target="slides/slide158.xml"/><Relationship Id="rId334" Type="http://schemas.openxmlformats.org/officeDocument/2006/relationships/slide" Target="slides/slide323.xml"/><Relationship Id="rId355" Type="http://schemas.openxmlformats.org/officeDocument/2006/relationships/slide" Target="slides/slide344.xml"/><Relationship Id="rId376" Type="http://schemas.openxmlformats.org/officeDocument/2006/relationships/slide" Target="slides/slide365.xml"/><Relationship Id="rId397" Type="http://schemas.openxmlformats.org/officeDocument/2006/relationships/slide" Target="slides/slide386.xml"/><Relationship Id="rId4" Type="http://schemas.openxmlformats.org/officeDocument/2006/relationships/slideMaster" Target="slideMasters/slideMaster4.xml"/><Relationship Id="rId180" Type="http://schemas.openxmlformats.org/officeDocument/2006/relationships/slide" Target="slides/slide169.xml"/><Relationship Id="rId215" Type="http://schemas.openxmlformats.org/officeDocument/2006/relationships/slide" Target="slides/slide204.xml"/><Relationship Id="rId236" Type="http://schemas.openxmlformats.org/officeDocument/2006/relationships/slide" Target="slides/slide225.xml"/><Relationship Id="rId257" Type="http://schemas.openxmlformats.org/officeDocument/2006/relationships/slide" Target="slides/slide246.xml"/><Relationship Id="rId278" Type="http://schemas.openxmlformats.org/officeDocument/2006/relationships/slide" Target="slides/slide267.xml"/><Relationship Id="rId401" Type="http://schemas.openxmlformats.org/officeDocument/2006/relationships/slide" Target="slides/slide390.xml"/><Relationship Id="rId303" Type="http://schemas.openxmlformats.org/officeDocument/2006/relationships/slide" Target="slides/slide292.xml"/><Relationship Id="rId42" Type="http://schemas.openxmlformats.org/officeDocument/2006/relationships/slide" Target="slides/slide31.xml"/><Relationship Id="rId84" Type="http://schemas.openxmlformats.org/officeDocument/2006/relationships/slide" Target="slides/slide73.xml"/><Relationship Id="rId138" Type="http://schemas.openxmlformats.org/officeDocument/2006/relationships/slide" Target="slides/slide127.xml"/><Relationship Id="rId345" Type="http://schemas.openxmlformats.org/officeDocument/2006/relationships/slide" Target="slides/slide334.xml"/><Relationship Id="rId387" Type="http://schemas.openxmlformats.org/officeDocument/2006/relationships/slide" Target="slides/slide376.xml"/><Relationship Id="rId191" Type="http://schemas.openxmlformats.org/officeDocument/2006/relationships/slide" Target="slides/slide180.xml"/><Relationship Id="rId205" Type="http://schemas.openxmlformats.org/officeDocument/2006/relationships/slide" Target="slides/slide194.xml"/><Relationship Id="rId247" Type="http://schemas.openxmlformats.org/officeDocument/2006/relationships/slide" Target="slides/slide236.xml"/><Relationship Id="rId107" Type="http://schemas.openxmlformats.org/officeDocument/2006/relationships/slide" Target="slides/slide96.xml"/><Relationship Id="rId289" Type="http://schemas.openxmlformats.org/officeDocument/2006/relationships/slide" Target="slides/slide278.xml"/><Relationship Id="rId11" Type="http://schemas.openxmlformats.org/officeDocument/2006/relationships/slideMaster" Target="slideMasters/slideMaster11.xml"/><Relationship Id="rId53" Type="http://schemas.openxmlformats.org/officeDocument/2006/relationships/slide" Target="slides/slide42.xml"/><Relationship Id="rId149" Type="http://schemas.openxmlformats.org/officeDocument/2006/relationships/slide" Target="slides/slide138.xml"/><Relationship Id="rId314" Type="http://schemas.openxmlformats.org/officeDocument/2006/relationships/slide" Target="slides/slide303.xml"/><Relationship Id="rId356" Type="http://schemas.openxmlformats.org/officeDocument/2006/relationships/slide" Target="slides/slide345.xml"/><Relationship Id="rId398" Type="http://schemas.openxmlformats.org/officeDocument/2006/relationships/slide" Target="slides/slide387.xml"/><Relationship Id="rId95" Type="http://schemas.openxmlformats.org/officeDocument/2006/relationships/slide" Target="slides/slide84.xml"/><Relationship Id="rId160" Type="http://schemas.openxmlformats.org/officeDocument/2006/relationships/slide" Target="slides/slide149.xml"/><Relationship Id="rId216" Type="http://schemas.openxmlformats.org/officeDocument/2006/relationships/slide" Target="slides/slide205.xml"/><Relationship Id="rId258" Type="http://schemas.openxmlformats.org/officeDocument/2006/relationships/slide" Target="slides/slide247.xml"/><Relationship Id="rId22" Type="http://schemas.openxmlformats.org/officeDocument/2006/relationships/slide" Target="slides/slide11.xml"/><Relationship Id="rId64" Type="http://schemas.openxmlformats.org/officeDocument/2006/relationships/slide" Target="slides/slide53.xml"/><Relationship Id="rId118" Type="http://schemas.openxmlformats.org/officeDocument/2006/relationships/slide" Target="slides/slide107.xml"/><Relationship Id="rId325" Type="http://schemas.openxmlformats.org/officeDocument/2006/relationships/slide" Target="slides/slide314.xml"/><Relationship Id="rId367" Type="http://schemas.openxmlformats.org/officeDocument/2006/relationships/slide" Target="slides/slide356.xml"/><Relationship Id="rId171" Type="http://schemas.openxmlformats.org/officeDocument/2006/relationships/slide" Target="slides/slide160.xml"/><Relationship Id="rId227" Type="http://schemas.openxmlformats.org/officeDocument/2006/relationships/slide" Target="slides/slide216.xml"/><Relationship Id="rId269" Type="http://schemas.openxmlformats.org/officeDocument/2006/relationships/slide" Target="slides/slide258.xml"/><Relationship Id="rId33" Type="http://schemas.openxmlformats.org/officeDocument/2006/relationships/slide" Target="slides/slide22.xml"/><Relationship Id="rId129" Type="http://schemas.openxmlformats.org/officeDocument/2006/relationships/slide" Target="slides/slide118.xml"/><Relationship Id="rId280" Type="http://schemas.openxmlformats.org/officeDocument/2006/relationships/slide" Target="slides/slide269.xml"/><Relationship Id="rId336" Type="http://schemas.openxmlformats.org/officeDocument/2006/relationships/slide" Target="slides/slide325.xml"/><Relationship Id="rId75" Type="http://schemas.openxmlformats.org/officeDocument/2006/relationships/slide" Target="slides/slide64.xml"/><Relationship Id="rId140" Type="http://schemas.openxmlformats.org/officeDocument/2006/relationships/slide" Target="slides/slide129.xml"/><Relationship Id="rId182" Type="http://schemas.openxmlformats.org/officeDocument/2006/relationships/slide" Target="slides/slide171.xml"/><Relationship Id="rId378" Type="http://schemas.openxmlformats.org/officeDocument/2006/relationships/slide" Target="slides/slide367.xml"/><Relationship Id="rId403" Type="http://schemas.openxmlformats.org/officeDocument/2006/relationships/notesMaster" Target="notesMasters/notesMaster1.xml"/><Relationship Id="rId6" Type="http://schemas.openxmlformats.org/officeDocument/2006/relationships/slideMaster" Target="slideMasters/slideMaster6.xml"/><Relationship Id="rId238" Type="http://schemas.openxmlformats.org/officeDocument/2006/relationships/slide" Target="slides/slide227.xml"/><Relationship Id="rId291" Type="http://schemas.openxmlformats.org/officeDocument/2006/relationships/slide" Target="slides/slide280.xml"/><Relationship Id="rId305" Type="http://schemas.openxmlformats.org/officeDocument/2006/relationships/slide" Target="slides/slide294.xml"/><Relationship Id="rId347" Type="http://schemas.openxmlformats.org/officeDocument/2006/relationships/slide" Target="slides/slide336.xml"/><Relationship Id="rId44" Type="http://schemas.openxmlformats.org/officeDocument/2006/relationships/slide" Target="slides/slide33.xml"/><Relationship Id="rId86" Type="http://schemas.openxmlformats.org/officeDocument/2006/relationships/slide" Target="slides/slide75.xml"/><Relationship Id="rId151" Type="http://schemas.openxmlformats.org/officeDocument/2006/relationships/slide" Target="slides/slide140.xml"/><Relationship Id="rId389" Type="http://schemas.openxmlformats.org/officeDocument/2006/relationships/slide" Target="slides/slide378.xml"/><Relationship Id="rId193" Type="http://schemas.openxmlformats.org/officeDocument/2006/relationships/slide" Target="slides/slide182.xml"/><Relationship Id="rId207" Type="http://schemas.openxmlformats.org/officeDocument/2006/relationships/slide" Target="slides/slide196.xml"/><Relationship Id="rId249" Type="http://schemas.openxmlformats.org/officeDocument/2006/relationships/slide" Target="slides/slide238.xml"/><Relationship Id="rId13" Type="http://schemas.openxmlformats.org/officeDocument/2006/relationships/slide" Target="slides/slide2.xml"/><Relationship Id="rId109" Type="http://schemas.openxmlformats.org/officeDocument/2006/relationships/slide" Target="slides/slide98.xml"/><Relationship Id="rId260" Type="http://schemas.openxmlformats.org/officeDocument/2006/relationships/slide" Target="slides/slide249.xml"/><Relationship Id="rId316" Type="http://schemas.openxmlformats.org/officeDocument/2006/relationships/slide" Target="slides/slide305.xml"/><Relationship Id="rId55" Type="http://schemas.openxmlformats.org/officeDocument/2006/relationships/slide" Target="slides/slide44.xml"/><Relationship Id="rId97" Type="http://schemas.openxmlformats.org/officeDocument/2006/relationships/slide" Target="slides/slide86.xml"/><Relationship Id="rId120" Type="http://schemas.openxmlformats.org/officeDocument/2006/relationships/slide" Target="slides/slide109.xml"/><Relationship Id="rId358" Type="http://schemas.openxmlformats.org/officeDocument/2006/relationships/slide" Target="slides/slide347.xml"/><Relationship Id="rId162" Type="http://schemas.openxmlformats.org/officeDocument/2006/relationships/slide" Target="slides/slide151.xml"/><Relationship Id="rId218" Type="http://schemas.openxmlformats.org/officeDocument/2006/relationships/slide" Target="slides/slide207.xml"/><Relationship Id="rId271" Type="http://schemas.openxmlformats.org/officeDocument/2006/relationships/slide" Target="slides/slide260.xml"/><Relationship Id="rId24" Type="http://schemas.openxmlformats.org/officeDocument/2006/relationships/slide" Target="slides/slide13.xml"/><Relationship Id="rId66" Type="http://schemas.openxmlformats.org/officeDocument/2006/relationships/slide" Target="slides/slide55.xml"/><Relationship Id="rId131" Type="http://schemas.openxmlformats.org/officeDocument/2006/relationships/slide" Target="slides/slide120.xml"/><Relationship Id="rId327" Type="http://schemas.openxmlformats.org/officeDocument/2006/relationships/slide" Target="slides/slide316.xml"/><Relationship Id="rId369" Type="http://schemas.openxmlformats.org/officeDocument/2006/relationships/slide" Target="slides/slide358.xml"/><Relationship Id="rId173" Type="http://schemas.openxmlformats.org/officeDocument/2006/relationships/slide" Target="slides/slide162.xml"/><Relationship Id="rId229" Type="http://schemas.openxmlformats.org/officeDocument/2006/relationships/slide" Target="slides/slide218.xml"/><Relationship Id="rId380" Type="http://schemas.openxmlformats.org/officeDocument/2006/relationships/slide" Target="slides/slide369.xml"/><Relationship Id="rId240" Type="http://schemas.openxmlformats.org/officeDocument/2006/relationships/slide" Target="slides/slide229.xml"/><Relationship Id="rId35" Type="http://schemas.openxmlformats.org/officeDocument/2006/relationships/slide" Target="slides/slide24.xml"/><Relationship Id="rId77" Type="http://schemas.openxmlformats.org/officeDocument/2006/relationships/slide" Target="slides/slide66.xml"/><Relationship Id="rId100" Type="http://schemas.openxmlformats.org/officeDocument/2006/relationships/slide" Target="slides/slide89.xml"/><Relationship Id="rId282" Type="http://schemas.openxmlformats.org/officeDocument/2006/relationships/slide" Target="slides/slide271.xml"/><Relationship Id="rId338" Type="http://schemas.openxmlformats.org/officeDocument/2006/relationships/slide" Target="slides/slide327.xml"/><Relationship Id="rId8" Type="http://schemas.openxmlformats.org/officeDocument/2006/relationships/slideMaster" Target="slideMasters/slideMaster8.xml"/><Relationship Id="rId142" Type="http://schemas.openxmlformats.org/officeDocument/2006/relationships/slide" Target="slides/slide131.xml"/><Relationship Id="rId184" Type="http://schemas.openxmlformats.org/officeDocument/2006/relationships/slide" Target="slides/slide173.xml"/><Relationship Id="rId391" Type="http://schemas.openxmlformats.org/officeDocument/2006/relationships/slide" Target="slides/slide380.xml"/><Relationship Id="rId405" Type="http://schemas.openxmlformats.org/officeDocument/2006/relationships/tags" Target="tags/tag1.xml"/><Relationship Id="rId251" Type="http://schemas.openxmlformats.org/officeDocument/2006/relationships/slide" Target="slides/slide240.xml"/><Relationship Id="rId46" Type="http://schemas.openxmlformats.org/officeDocument/2006/relationships/slide" Target="slides/slide35.xml"/><Relationship Id="rId293" Type="http://schemas.openxmlformats.org/officeDocument/2006/relationships/slide" Target="slides/slide282.xml"/><Relationship Id="rId307" Type="http://schemas.openxmlformats.org/officeDocument/2006/relationships/slide" Target="slides/slide296.xml"/><Relationship Id="rId349" Type="http://schemas.openxmlformats.org/officeDocument/2006/relationships/slide" Target="slides/slide338.xml"/><Relationship Id="rId88" Type="http://schemas.openxmlformats.org/officeDocument/2006/relationships/slide" Target="slides/slide77.xml"/><Relationship Id="rId111" Type="http://schemas.openxmlformats.org/officeDocument/2006/relationships/slide" Target="slides/slide100.xml"/><Relationship Id="rId153" Type="http://schemas.openxmlformats.org/officeDocument/2006/relationships/slide" Target="slides/slide142.xml"/><Relationship Id="rId195" Type="http://schemas.openxmlformats.org/officeDocument/2006/relationships/slide" Target="slides/slide184.xml"/><Relationship Id="rId209" Type="http://schemas.openxmlformats.org/officeDocument/2006/relationships/slide" Target="slides/slide198.xml"/><Relationship Id="rId360" Type="http://schemas.openxmlformats.org/officeDocument/2006/relationships/slide" Target="slides/slide349.xml"/><Relationship Id="rId220" Type="http://schemas.openxmlformats.org/officeDocument/2006/relationships/slide" Target="slides/slide209.xml"/><Relationship Id="rId15" Type="http://schemas.openxmlformats.org/officeDocument/2006/relationships/slide" Target="slides/slide4.xml"/><Relationship Id="rId57" Type="http://schemas.openxmlformats.org/officeDocument/2006/relationships/slide" Target="slides/slide46.xml"/><Relationship Id="rId262" Type="http://schemas.openxmlformats.org/officeDocument/2006/relationships/slide" Target="slides/slide251.xml"/><Relationship Id="rId318" Type="http://schemas.openxmlformats.org/officeDocument/2006/relationships/slide" Target="slides/slide307.xml"/><Relationship Id="rId99" Type="http://schemas.openxmlformats.org/officeDocument/2006/relationships/slide" Target="slides/slide88.xml"/><Relationship Id="rId122" Type="http://schemas.openxmlformats.org/officeDocument/2006/relationships/slide" Target="slides/slide111.xml"/><Relationship Id="rId164" Type="http://schemas.openxmlformats.org/officeDocument/2006/relationships/slide" Target="slides/slide153.xml"/><Relationship Id="rId371" Type="http://schemas.openxmlformats.org/officeDocument/2006/relationships/slide" Target="slides/slide360.xml"/><Relationship Id="rId26" Type="http://schemas.openxmlformats.org/officeDocument/2006/relationships/slide" Target="slides/slide15.xml"/><Relationship Id="rId231" Type="http://schemas.openxmlformats.org/officeDocument/2006/relationships/slide" Target="slides/slide220.xml"/><Relationship Id="rId273" Type="http://schemas.openxmlformats.org/officeDocument/2006/relationships/slide" Target="slides/slide262.xml"/><Relationship Id="rId329" Type="http://schemas.openxmlformats.org/officeDocument/2006/relationships/slide" Target="slides/slide318.xml"/><Relationship Id="rId68" Type="http://schemas.openxmlformats.org/officeDocument/2006/relationships/slide" Target="slides/slide57.xml"/><Relationship Id="rId133" Type="http://schemas.openxmlformats.org/officeDocument/2006/relationships/slide" Target="slides/slide122.xml"/><Relationship Id="rId175" Type="http://schemas.openxmlformats.org/officeDocument/2006/relationships/slide" Target="slides/slide164.xml"/><Relationship Id="rId340" Type="http://schemas.openxmlformats.org/officeDocument/2006/relationships/slide" Target="slides/slide329.xml"/><Relationship Id="rId200" Type="http://schemas.openxmlformats.org/officeDocument/2006/relationships/slide" Target="slides/slide189.xml"/><Relationship Id="rId382" Type="http://schemas.openxmlformats.org/officeDocument/2006/relationships/slide" Target="slides/slide371.xml"/><Relationship Id="rId242" Type="http://schemas.openxmlformats.org/officeDocument/2006/relationships/slide" Target="slides/slide231.xml"/><Relationship Id="rId284" Type="http://schemas.openxmlformats.org/officeDocument/2006/relationships/slide" Target="slides/slide273.xml"/><Relationship Id="rId37" Type="http://schemas.openxmlformats.org/officeDocument/2006/relationships/slide" Target="slides/slide26.xml"/><Relationship Id="rId79" Type="http://schemas.openxmlformats.org/officeDocument/2006/relationships/slide" Target="slides/slide68.xml"/><Relationship Id="rId102" Type="http://schemas.openxmlformats.org/officeDocument/2006/relationships/slide" Target="slides/slide91.xml"/><Relationship Id="rId144" Type="http://schemas.openxmlformats.org/officeDocument/2006/relationships/slide" Target="slides/slide133.xml"/><Relationship Id="rId90" Type="http://schemas.openxmlformats.org/officeDocument/2006/relationships/slide" Target="slides/slide79.xml"/><Relationship Id="rId186" Type="http://schemas.openxmlformats.org/officeDocument/2006/relationships/slide" Target="slides/slide175.xml"/><Relationship Id="rId351" Type="http://schemas.openxmlformats.org/officeDocument/2006/relationships/slide" Target="slides/slide340.xml"/><Relationship Id="rId393" Type="http://schemas.openxmlformats.org/officeDocument/2006/relationships/slide" Target="slides/slide382.xml"/><Relationship Id="rId407" Type="http://schemas.openxmlformats.org/officeDocument/2006/relationships/presProps" Target="presProps.xml"/><Relationship Id="rId211" Type="http://schemas.openxmlformats.org/officeDocument/2006/relationships/slide" Target="slides/slide200.xml"/><Relationship Id="rId253" Type="http://schemas.openxmlformats.org/officeDocument/2006/relationships/slide" Target="slides/slide242.xml"/><Relationship Id="rId295" Type="http://schemas.openxmlformats.org/officeDocument/2006/relationships/slide" Target="slides/slide284.xml"/><Relationship Id="rId309" Type="http://schemas.openxmlformats.org/officeDocument/2006/relationships/slide" Target="slides/slide298.xml"/></Relationships>
</file>

<file path=ppt/comments/modernComment_7FA356D6_480ACE13.xml><?xml version="1.0" encoding="utf-8"?>
<p188:cmLst xmlns:a="http://schemas.openxmlformats.org/drawingml/2006/main" xmlns:r="http://schemas.openxmlformats.org/officeDocument/2006/relationships" xmlns:p188="http://schemas.microsoft.com/office/powerpoint/2018/8/main">
  <p188:cm id="{E280FB46-3FEB-4C0F-9CA9-EB1AC9DA09B0}" authorId="{B39DF41F-75EB-A6A9-B2DE-7AAFE457D87A}" created="2025-08-25T18:38:44.263">
    <pc:sldMkLst xmlns:pc="http://schemas.microsoft.com/office/powerpoint/2013/main/command">
      <pc:docMk/>
      <pc:sldMk cId="4116167706" sldId="2141411030"/>
    </pc:sldMkLst>
    <p188:replyLst>
      <p188:reply id="{DEDFE770-4054-4003-9D26-D561C3A52485}" authorId="{B39DF41F-75EB-A6A9-B2DE-7AAFE457D87A}" created="2026-09-20T17:05:18.576">
        <p188:txBody>
          <a:bodyPr/>
          <a:lstStyle/>
          <a:p>
            <a:r>
              <a:rPr lang="en-US"/>
              <a:t>Updated dosing</a:t>
            </a:r>
          </a:p>
        </p188:txBody>
      </p188:reply>
    </p188:replyLst>
    <p188:txBody>
      <a:bodyPr/>
      <a:lstStyle/>
      <a:p>
        <a:r>
          <a:rPr lang="en-US"/>
          <a:t>Modified age cutoff. </a:t>
        </a:r>
      </a:p>
    </p188:txBody>
  </p188:cm>
</p188:cmLst>
</file>

<file path=ppt/comments/modernComment_7FA356F1_3A20CCCD.xml><?xml version="1.0" encoding="utf-8"?>
<p188:cmLst xmlns:a="http://schemas.openxmlformats.org/drawingml/2006/main" xmlns:r="http://schemas.openxmlformats.org/officeDocument/2006/relationships" xmlns:p188="http://schemas.microsoft.com/office/powerpoint/2018/8/main">
  <p188:cm id="{988F0B30-1F19-43D9-9AE7-E4B82BEFD5E5}" authorId="{B39DF41F-75EB-A6A9-B2DE-7AAFE457D87A}" created="2026-04-10T19:22:57.892">
    <ac:deMkLst xmlns:ac="http://schemas.microsoft.com/office/drawing/2013/main/command">
      <pc:docMk xmlns:pc="http://schemas.microsoft.com/office/powerpoint/2013/main/command"/>
      <pc:sldMk xmlns:pc="http://schemas.microsoft.com/office/powerpoint/2013/main/command" cId="975228109" sldId="2141411057"/>
      <ac:spMk id="3" creationId="{00000000-0000-0000-0000-000000000000}"/>
    </ac:deMkLst>
    <p188:txBody>
      <a:bodyPr/>
      <a:lstStyle/>
      <a:p>
        <a:r>
          <a:rPr lang="en-US"/>
          <a:t>Add langlara</a:t>
        </a:r>
      </a:p>
    </p188:txBody>
  </p188:cm>
</p188:cmLst>
</file>

<file path=ppt/comments/modernComment_7FA3570E_56687059.xml><?xml version="1.0" encoding="utf-8"?>
<p188:cmLst xmlns:a="http://schemas.openxmlformats.org/drawingml/2006/main" xmlns:r="http://schemas.openxmlformats.org/officeDocument/2006/relationships" xmlns:p188="http://schemas.microsoft.com/office/powerpoint/2018/8/main">
  <p188:cm id="{5F8B1AAA-63A5-42BF-B153-035A16CDC3C8}" authorId="{B39DF41F-75EB-A6A9-B2DE-7AAFE457D87A}" created="2026-09-20T16:00:17.948">
    <ac:deMkLst xmlns:ac="http://schemas.microsoft.com/office/drawing/2013/main/command">
      <pc:docMk xmlns:pc="http://schemas.microsoft.com/office/powerpoint/2013/main/command"/>
      <pc:sldMk xmlns:pc="http://schemas.microsoft.com/office/powerpoint/2013/main/command" cId="1449685081" sldId="2141411086"/>
      <ac:spMk id="2" creationId="{62ED160C-5339-4541-64DA-7A2EA33EBD0A}"/>
    </ac:deMkLst>
    <p188:txBody>
      <a:bodyPr/>
      <a:lstStyle/>
      <a:p>
        <a:r>
          <a:rPr lang="en-US"/>
          <a:t>Added bolus</a:t>
        </a:r>
      </a:p>
    </p188:txBody>
  </p188:cm>
</p188:cmLst>
</file>

<file path=ppt/comments/modernComment_7FE4E42A_0.xml><?xml version="1.0" encoding="utf-8"?>
<p188:cmLst xmlns:a="http://schemas.openxmlformats.org/drawingml/2006/main" xmlns:r="http://schemas.openxmlformats.org/officeDocument/2006/relationships" xmlns:p188="http://schemas.microsoft.com/office/powerpoint/2018/8/main">
  <p188:cm id="{3958601C-6D28-4C32-8F00-13E785B36668}" authorId="{B39DF41F-75EB-A6A9-B2DE-7AAFE457D87A}" created="2026-09-20T17:40:40.403">
    <pc:sldMkLst xmlns:pc="http://schemas.microsoft.com/office/powerpoint/2013/main/command">
      <pc:docMk/>
      <pc:sldMk cId="0" sldId="2145707050"/>
    </pc:sldMkLst>
    <p188:txBody>
      <a:bodyPr/>
      <a:lstStyle/>
      <a:p>
        <a:r>
          <a:rPr lang="en-US"/>
          <a:t>Consolidated into 1 slide. </a:t>
        </a:r>
      </a:p>
    </p188:txBody>
  </p188:cm>
</p188:cmLst>
</file>

<file path=ppt/comments/modernComment_7FE4E47E_123E32CB.xml><?xml version="1.0" encoding="utf-8"?>
<p188:cmLst xmlns:a="http://schemas.openxmlformats.org/drawingml/2006/main" xmlns:r="http://schemas.openxmlformats.org/officeDocument/2006/relationships" xmlns:p188="http://schemas.microsoft.com/office/powerpoint/2018/8/main">
  <p188:cm id="{80E58B34-C113-4776-8542-ABDC9157E690}" authorId="{B39DF41F-75EB-A6A9-B2DE-7AAFE457D87A}" created="2026-09-20T16:40:59.439">
    <pc:sldMkLst xmlns:pc="http://schemas.microsoft.com/office/powerpoint/2013/main/command">
      <pc:docMk/>
      <pc:sldMk cId="1509828011" sldId="2145707134"/>
    </pc:sldMkLst>
    <p188:txBody>
      <a:bodyPr/>
      <a:lstStyle/>
      <a:p>
        <a:r>
          <a:rPr lang="en-US"/>
          <a:t>Combined slides. </a:t>
        </a:r>
      </a:p>
    </p188:txBody>
  </p188:cm>
</p188:cmLst>
</file>

<file path=ppt/comments/modernComment_7FE4E456_0.xml><?xml version="1.0" encoding="utf-8"?>
<p188:cmLst xmlns:a="http://schemas.openxmlformats.org/drawingml/2006/main" xmlns:r="http://schemas.openxmlformats.org/officeDocument/2006/relationships" xmlns:p188="http://schemas.microsoft.com/office/powerpoint/2018/8/main">
  <p188:cm id="{F395C84C-113E-44FF-8612-8CEFE109E0D9}" authorId="{B39DF41F-75EB-A6A9-B2DE-7AAFE457D87A}" created="2026-09-20T17:49:21.720">
    <ac:deMkLst xmlns:ac="http://schemas.microsoft.com/office/drawing/2013/main/command">
      <pc:docMk xmlns:pc="http://schemas.microsoft.com/office/powerpoint/2013/main/command"/>
      <pc:sldMk xmlns:pc="http://schemas.microsoft.com/office/powerpoint/2013/main/command" cId="0" sldId="2145707094"/>
      <ac:spMk id="7" creationId="{77E153DE-1E1A-AAEE-2EED-59529A7101F7}"/>
    </ac:deMkLst>
    <p188:txBody>
      <a:bodyPr/>
      <a:lstStyle/>
      <a:p>
        <a:r>
          <a:rPr lang="en-US"/>
          <a:t>Updated dosing. </a:t>
        </a:r>
      </a:p>
    </p188:txBody>
  </p188:cm>
</p188:cmLst>
</file>

<file path=ppt/comments/modernComment_7FE4E548_0.xml><?xml version="1.0" encoding="utf-8"?>
<p188:cmLst xmlns:a="http://schemas.openxmlformats.org/drawingml/2006/main" xmlns:r="http://schemas.openxmlformats.org/officeDocument/2006/relationships" xmlns:p188="http://schemas.microsoft.com/office/powerpoint/2018/8/main">
  <p188:cm id="{7FB137A2-7E67-4301-AB09-FC935D20805F}" authorId="{B39DF41F-75EB-A6A9-B2DE-7AAFE457D87A}" created="2026-04-10T02:09:54.094">
    <pc:sldMkLst xmlns:pc="http://schemas.microsoft.com/office/powerpoint/2013/main/command">
      <pc:docMk/>
      <pc:sldMk cId="0" sldId="2145707336"/>
    </pc:sldMkLst>
    <p188:txBody>
      <a:bodyPr/>
      <a:lstStyle/>
      <a:p>
        <a:r>
          <a:rPr lang="en-US"/>
          <a:t>updated</a:t>
        </a:r>
      </a:p>
    </p188:txBody>
  </p188:cm>
</p188:cmLst>
</file>

<file path=ppt/comments/modernComment_7FE4E651_F38099B9.xml><?xml version="1.0" encoding="utf-8"?>
<p188:cmLst xmlns:a="http://schemas.openxmlformats.org/drawingml/2006/main" xmlns:r="http://schemas.openxmlformats.org/officeDocument/2006/relationships" xmlns:p188="http://schemas.microsoft.com/office/powerpoint/2018/8/main">
  <p188:cm id="{DC00DCFD-E827-4E2A-B074-38DF095D0AA7}" authorId="{90CE3A54-1E4E-4F99-9604-F6D6D213E6C9}" created="2026-04-07T01:20:57.206">
    <pc:sldMkLst xmlns:pc="http://schemas.microsoft.com/office/powerpoint/2013/main/command">
      <pc:docMk/>
      <pc:sldMk cId="1510647813" sldId="2145707601"/>
    </pc:sldMkLst>
    <p188:replyLst>
      <p188:reply id="{D664C49A-883D-4E02-8012-6723E2A9E3F0}" authorId="{B39DF41F-75EB-A6A9-B2DE-7AAFE457D87A}" created="2026-09-20T16:23:12.111">
        <p188:txBody>
          <a:bodyPr/>
          <a:lstStyle/>
          <a:p>
            <a:r>
              <a:rPr lang="en-US"/>
              <a:t>updated</a:t>
            </a:r>
          </a:p>
        </p188:txBody>
      </p188:reply>
    </p188:replyLst>
    <p188:txBody>
      <a:bodyPr/>
      <a:lstStyle/>
      <a:p>
        <a:r>
          <a:rPr lang="en-US"/>
          <a:t>new</a:t>
        </a:r>
      </a:p>
    </p188:txBody>
  </p188:cm>
</p188:cmLst>
</file>

<file path=ppt/comments/modernComment_7FFFCDAA_0.xml><?xml version="1.0" encoding="utf-8"?>
<p188:cmLst xmlns:a="http://schemas.openxmlformats.org/drawingml/2006/main" xmlns:r="http://schemas.openxmlformats.org/officeDocument/2006/relationships" xmlns:p188="http://schemas.microsoft.com/office/powerpoint/2018/8/main">
  <p188:cm id="{7529D24E-C8B1-44E1-9FD6-C16A39814E5F}" authorId="{B39DF41F-75EB-A6A9-B2DE-7AAFE457D87A}" created="2026-04-10T02:04:53.520">
    <ac:deMkLst xmlns:ac="http://schemas.microsoft.com/office/drawing/2013/main/command">
      <pc:docMk xmlns:pc="http://schemas.microsoft.com/office/powerpoint/2013/main/command"/>
      <pc:sldMk xmlns:pc="http://schemas.microsoft.com/office/powerpoint/2013/main/command" cId="0" sldId="2147470762"/>
      <ac:spMk id="2" creationId="{D9BD382A-28C4-9DDD-96A5-A0E955A337CB}"/>
    </ac:deMkLst>
    <p188:txBody>
      <a:bodyPr/>
      <a:lstStyle/>
      <a:p>
        <a:r>
          <a:rPr lang="en-US"/>
          <a:t>Removed dexcom G6</a:t>
        </a:r>
      </a:p>
    </p188:txBody>
  </p188:cm>
</p188:cmLst>
</file>

<file path=ppt/comments/modernComment_7FFFCDAD_0.xml><?xml version="1.0" encoding="utf-8"?>
<p188:cmLst xmlns:a="http://schemas.openxmlformats.org/drawingml/2006/main" xmlns:r="http://schemas.openxmlformats.org/officeDocument/2006/relationships" xmlns:p188="http://schemas.microsoft.com/office/powerpoint/2018/8/main">
  <p188:cm id="{B290B3B1-AB7E-4D5A-9A75-BE159D7960CA}" authorId="{B39DF41F-75EB-A6A9-B2DE-7AAFE457D87A}" created="2025-08-26T01:40:44.900">
    <ac:deMkLst xmlns:ac="http://schemas.microsoft.com/office/drawing/2013/main/command">
      <pc:docMk xmlns:pc="http://schemas.microsoft.com/office/powerpoint/2013/main/command"/>
      <pc:sldMk xmlns:pc="http://schemas.microsoft.com/office/powerpoint/2013/main/command" cId="0" sldId="2147470765"/>
      <ac:spMk id="3" creationId="{DBB7EB84-7AA9-6821-E46A-80946B10741A}"/>
    </ac:deMkLst>
    <p188:replyLst>
      <p188:reply id="{37027513-36DF-4AF6-B9A4-6BE88AC13B3C}" authorId="{B39DF41F-75EB-A6A9-B2DE-7AAFE457D87A}" created="2026-09-20T17:59:40.892">
        <p188:txBody>
          <a:bodyPr/>
          <a:lstStyle/>
          <a:p>
            <a:r>
              <a:rPr lang="en-US"/>
              <a:t>Added flex</a:t>
            </a:r>
          </a:p>
        </p188:txBody>
      </p188:reply>
    </p188:replyLst>
    <p188:txBody>
      <a:bodyPr/>
      <a:lstStyle/>
      <a:p>
        <a:r>
          <a:rPr lang="en-US"/>
          <a:t>Slight update</a:t>
        </a:r>
      </a:p>
    </p188:txBody>
  </p188:cm>
</p188:cmLst>
</file>

<file path=ppt/comments/modernComment_7FFFCDBD_0.xml><?xml version="1.0" encoding="utf-8"?>
<p188:cmLst xmlns:a="http://schemas.openxmlformats.org/drawingml/2006/main" xmlns:r="http://schemas.openxmlformats.org/officeDocument/2006/relationships" xmlns:p188="http://schemas.microsoft.com/office/powerpoint/2018/8/main">
  <p188:cm id="{7A3E4A57-D26E-4776-ABBD-322524EB98D4}" authorId="{B39DF41F-75EB-A6A9-B2DE-7AAFE457D87A}" created="2025-08-26T02:00:40.896">
    <ac:deMkLst xmlns:ac="http://schemas.microsoft.com/office/drawing/2013/main/command">
      <pc:docMk xmlns:pc="http://schemas.microsoft.com/office/powerpoint/2013/main/command"/>
      <pc:sldMk xmlns:pc="http://schemas.microsoft.com/office/powerpoint/2013/main/command" cId="0" sldId="2147470781"/>
      <ac:graphicFrameMk id="5" creationId="{1FA851BB-C99E-0484-6A82-BA3EA0D58A85}"/>
    </ac:deMkLst>
    <p188:replyLst>
      <p188:reply id="{319C79D4-1758-4476-9228-DF2ED309CB04}" authorId="{B39DF41F-75EB-A6A9-B2DE-7AAFE457D87A}" created="2026-09-20T19:51:09.766">
        <p188:txBody>
          <a:bodyPr/>
          <a:lstStyle/>
          <a:p>
            <a:r>
              <a:rPr lang="en-US"/>
              <a:t>updated</a:t>
            </a:r>
          </a:p>
        </p188:txBody>
      </p188:reply>
    </p188:replyLst>
    <p188:txBody>
      <a:bodyPr/>
      <a:lstStyle/>
      <a:p>
        <a:r>
          <a:rPr lang="en-US"/>
          <a:t>updated</a:t>
        </a:r>
      </a:p>
    </p188:txBody>
  </p188:cm>
</p188:cmLst>
</file>

<file path=ppt/comments/modernComment_7FFFCE4F_D9D183C7.xml><?xml version="1.0" encoding="utf-8"?>
<p188:cmLst xmlns:a="http://schemas.openxmlformats.org/drawingml/2006/main" xmlns:r="http://schemas.openxmlformats.org/officeDocument/2006/relationships" xmlns:p188="http://schemas.microsoft.com/office/powerpoint/2018/8/main">
  <p188:cm id="{30D98AD3-B182-4A99-816E-3E00381AFD03}" authorId="{B39DF41F-75EB-A6A9-B2DE-7AAFE457D87A}" created="2026-09-20T19:43:35.849">
    <pc:sldMkLst xmlns:pc="http://schemas.microsoft.com/office/powerpoint/2013/main/command">
      <pc:docMk/>
      <pc:sldMk cId="3654386631" sldId="2147470927"/>
    </pc:sldMkLst>
    <p188:txBody>
      <a:bodyPr/>
      <a:lstStyle/>
      <a:p>
        <a:r>
          <a:rPr lang="en-US"/>
          <a:t>New slide</a:t>
        </a:r>
      </a:p>
    </p188:txBody>
  </p188:cm>
</p188:cmLst>
</file>

<file path=ppt/comments/modernComment_7FFFE5D2_8D04AC90.xml><?xml version="1.0" encoding="utf-8"?>
<p188:cmLst xmlns:a="http://schemas.openxmlformats.org/drawingml/2006/main" xmlns:r="http://schemas.openxmlformats.org/officeDocument/2006/relationships" xmlns:p188="http://schemas.microsoft.com/office/powerpoint/2018/8/main">
  <p188:cm id="{0CBC1CEF-C8B4-4C37-9A3E-730738CA4250}" authorId="{B39DF41F-75EB-A6A9-B2DE-7AAFE457D87A}" created="2025-08-26T01:19:25.015">
    <pc:sldMkLst xmlns:pc="http://schemas.microsoft.com/office/powerpoint/2013/main/command">
      <pc:docMk/>
      <pc:sldMk cId="2365893776" sldId="2147476946"/>
    </pc:sldMkLst>
    <p188:replyLst>
      <p188:reply id="{1A78E094-5A3A-48E7-9CA2-F44C013D1FBA}" authorId="{B39DF41F-75EB-A6A9-B2DE-7AAFE457D87A}" created="2026-09-20T17:39:00.386">
        <p188:txBody>
          <a:bodyPr/>
          <a:lstStyle/>
          <a:p>
            <a:r>
              <a:rPr lang="en-US"/>
              <a:t>updated</a:t>
            </a:r>
          </a:p>
        </p188:txBody>
      </p188:reply>
    </p188:replyLst>
    <p188:txBody>
      <a:bodyPr/>
      <a:lstStyle/>
      <a:p>
        <a:r>
          <a:rPr lang="en-US"/>
          <a:t>New slide</a:t>
        </a:r>
      </a:p>
    </p188:txBody>
  </p188:cm>
</p188:cmLst>
</file>

<file path=ppt/comments/modernComment_7FFFE5D4_2F5623AA.xml><?xml version="1.0" encoding="utf-8"?>
<p188:cmLst xmlns:a="http://schemas.openxmlformats.org/drawingml/2006/main" xmlns:r="http://schemas.openxmlformats.org/officeDocument/2006/relationships" xmlns:p188="http://schemas.microsoft.com/office/powerpoint/2018/8/main">
  <p188:cm id="{82C9EC0F-2870-44A9-BBA4-D24173830317}" authorId="{B39DF41F-75EB-A6A9-B2DE-7AAFE457D87A}" created="2025-08-26T01:56:54.963">
    <pc:sldMkLst xmlns:pc="http://schemas.microsoft.com/office/powerpoint/2013/main/command">
      <pc:docMk/>
      <pc:sldMk cId="794174378" sldId="2147476948"/>
    </pc:sldMkLst>
    <p188:replyLst>
      <p188:reply id="{E9215995-92D7-4C3E-8B5A-40D07EECDA18}" authorId="{B39DF41F-75EB-A6A9-B2DE-7AAFE457D87A}" created="2026-04-10T02:21:52.092">
        <p188:txBody>
          <a:bodyPr/>
          <a:lstStyle/>
          <a:p>
            <a:r>
              <a:rPr lang="en-US"/>
              <a:t>Updated for 2026</a:t>
            </a:r>
          </a:p>
        </p188:txBody>
      </p188:reply>
    </p188:replyLst>
    <p188:txBody>
      <a:bodyPr/>
      <a:lstStyle/>
      <a:p>
        <a:r>
          <a:rPr lang="en-US"/>
          <a:t>New slide</a:t>
        </a:r>
      </a:p>
    </p188:txBody>
  </p188:cm>
</p188:cmLst>
</file>

<file path=ppt/comments/modernComment_7FFFE5E7_5CD708CC.xml><?xml version="1.0" encoding="utf-8"?>
<p188:cmLst xmlns:a="http://schemas.openxmlformats.org/drawingml/2006/main" xmlns:r="http://schemas.openxmlformats.org/officeDocument/2006/relationships" xmlns:p188="http://schemas.microsoft.com/office/powerpoint/2018/8/main">
  <p188:cm id="{F72A70A8-1135-402A-8329-36C4295C21E7}" authorId="{B39DF41F-75EB-A6A9-B2DE-7AAFE457D87A}" created="2026-04-10T10:28:26.753">
    <pc:sldMkLst xmlns:pc="http://schemas.microsoft.com/office/powerpoint/2013/main/command">
      <pc:docMk/>
      <pc:sldMk cId="1557596364" sldId="2147476967"/>
    </pc:sldMkLst>
    <p188:replyLst>
      <p188:reply id="{E66D8152-B2A8-4F6F-9C99-99BC8125CE88}" authorId="{B39DF41F-75EB-A6A9-B2DE-7AAFE457D87A}" created="2026-09-20T19:43:22.703">
        <p188:txBody>
          <a:bodyPr/>
          <a:lstStyle/>
          <a:p>
            <a:r>
              <a:rPr lang="en-US"/>
              <a:t>Updated</a:t>
            </a:r>
          </a:p>
        </p188:txBody>
      </p188:reply>
    </p188:replyLst>
    <p188:txBody>
      <a:bodyPr/>
      <a:lstStyle/>
      <a:p>
        <a:r>
          <a:rPr lang="en-US"/>
          <a:t>new</a:t>
        </a:r>
      </a:p>
    </p188:txBody>
  </p188:cm>
</p188:cmLst>
</file>

<file path=ppt/comments/modernComment_7FFFE5E9_F92FCF51.xml><?xml version="1.0" encoding="utf-8"?>
<p188:cmLst xmlns:a="http://schemas.openxmlformats.org/drawingml/2006/main" xmlns:r="http://schemas.openxmlformats.org/officeDocument/2006/relationships" xmlns:p188="http://schemas.microsoft.com/office/powerpoint/2018/8/main">
  <p188:cm id="{48E6AAD5-490C-4346-96BC-91B020D6D74B}" authorId="{B39DF41F-75EB-A6A9-B2DE-7AAFE457D87A}" created="2026-09-20T20:11:26.565">
    <pc:sldMkLst xmlns:pc="http://schemas.microsoft.com/office/powerpoint/2013/main/command">
      <pc:docMk/>
      <pc:sldMk cId="4180660049" sldId="2147476969"/>
    </pc:sldMkLst>
    <p188:txBody>
      <a:bodyPr/>
      <a:lstStyle/>
      <a:p>
        <a:r>
          <a:rPr lang="en-US"/>
          <a:t>New slide</a:t>
        </a:r>
      </a:p>
    </p188:txBody>
  </p188:cm>
</p188:cmLst>
</file>

<file path=ppt/comments/modernComment_7FFFE62A_7B965F8F.xml><?xml version="1.0" encoding="utf-8"?>
<p188:cmLst xmlns:a="http://schemas.openxmlformats.org/drawingml/2006/main" xmlns:r="http://schemas.openxmlformats.org/officeDocument/2006/relationships" xmlns:p188="http://schemas.microsoft.com/office/powerpoint/2018/8/main">
  <p188:cm id="{A600321F-7E3F-4032-8AA2-C171FD0532D5}" authorId="{B39DF41F-75EB-A6A9-B2DE-7AAFE457D87A}" created="2026-09-20T16:44:56.223">
    <ac:deMkLst xmlns:ac="http://schemas.microsoft.com/office/drawing/2013/main/command">
      <pc:docMk xmlns:pc="http://schemas.microsoft.com/office/powerpoint/2013/main/command"/>
      <pc:sldMk xmlns:pc="http://schemas.microsoft.com/office/powerpoint/2013/main/command" cId="2073452431" sldId="2147477034"/>
      <ac:spMk id="3" creationId="{583E6C32-0851-ED6C-3814-3089FECA2F74}"/>
    </ac:deMkLst>
    <p188:txBody>
      <a:bodyPr/>
      <a:lstStyle/>
      <a:p>
        <a:r>
          <a:rPr lang="en-US"/>
          <a:t>Removed pen. </a:t>
        </a:r>
      </a:p>
    </p188:txBody>
  </p188:cm>
</p188:cmLst>
</file>

<file path=ppt/comments/modernComment_7FFFE604_11A24F53.xml><?xml version="1.0" encoding="utf-8"?>
<p188:cmLst xmlns:a="http://schemas.openxmlformats.org/drawingml/2006/main" xmlns:r="http://schemas.openxmlformats.org/officeDocument/2006/relationships" xmlns:p188="http://schemas.microsoft.com/office/powerpoint/2018/8/main">
  <p188:cm id="{9475AA3A-5040-497C-BF13-068EED17A20E}" authorId="{B39DF41F-75EB-A6A9-B2DE-7AAFE457D87A}" created="2026-09-20T19:43:54.370">
    <pc:sldMkLst xmlns:pc="http://schemas.microsoft.com/office/powerpoint/2013/main/command">
      <pc:docMk/>
      <pc:sldMk cId="295849811" sldId="2147476996"/>
    </pc:sldMkLst>
    <p188:txBody>
      <a:bodyPr/>
      <a:lstStyle/>
      <a:p>
        <a:r>
          <a:rPr lang="en-US"/>
          <a:t>New slide</a:t>
        </a:r>
      </a:p>
    </p188:txBody>
  </p188:cm>
</p188:cmLst>
</file>

<file path=ppt/comments/modernComment_7FFFE624_E33E812C.xml><?xml version="1.0" encoding="utf-8"?>
<p188:cmLst xmlns:a="http://schemas.openxmlformats.org/drawingml/2006/main" xmlns:r="http://schemas.openxmlformats.org/officeDocument/2006/relationships" xmlns:p188="http://schemas.microsoft.com/office/powerpoint/2018/8/main">
  <p188:cm id="{829F508B-4032-42E5-B266-6C6A8A95DEFF}" authorId="{B39DF41F-75EB-A6A9-B2DE-7AAFE457D87A}" created="2026-04-10T21:10:51.109">
    <ac:deMkLst xmlns:ac="http://schemas.microsoft.com/office/drawing/2013/main/command">
      <pc:docMk xmlns:pc="http://schemas.microsoft.com/office/powerpoint/2013/main/command"/>
      <pc:sldMk xmlns:pc="http://schemas.microsoft.com/office/powerpoint/2013/main/command" cId="3812524332" sldId="2147477028"/>
      <ac:spMk id="4" creationId="{9DED6CDF-396F-7958-FC4B-2EC11341B27A}"/>
    </ac:deMkLst>
    <p188:txBody>
      <a:bodyPr/>
      <a:lstStyle/>
      <a:p>
        <a:r>
          <a:rPr lang="en-US"/>
          <a:t>New slide</a:t>
        </a:r>
      </a:p>
    </p188:txBody>
  </p188:cm>
</p188:cmLst>
</file>

<file path=ppt/comments/modernComment_7FFFF735_64D7E7F4.xml><?xml version="1.0" encoding="utf-8"?>
<p188:cmLst xmlns:a="http://schemas.openxmlformats.org/drawingml/2006/main" xmlns:r="http://schemas.openxmlformats.org/officeDocument/2006/relationships" xmlns:p188="http://schemas.microsoft.com/office/powerpoint/2018/8/main">
  <p188:cm id="{ED56B297-EBF7-4C65-A6C9-3EF6EBD6731C}" authorId="{B39DF41F-75EB-A6A9-B2DE-7AAFE457D87A}" created="2026-09-20T20:11:02.057">
    <pc:sldMkLst xmlns:pc="http://schemas.microsoft.com/office/powerpoint/2013/main/command">
      <pc:docMk/>
      <pc:sldMk cId="1691871220" sldId="2147481397"/>
    </pc:sldMkLst>
    <p188:txBody>
      <a:bodyPr/>
      <a:lstStyle/>
      <a:p>
        <a:r>
          <a:rPr lang="en-US"/>
          <a:t>New slide</a:t>
        </a:r>
      </a:p>
    </p188:txBody>
  </p188:cm>
</p188:cmLst>
</file>

<file path=ppt/comments/modernComment_7FFFF736_383E8791.xml><?xml version="1.0" encoding="utf-8"?>
<p188:cmLst xmlns:a="http://schemas.openxmlformats.org/drawingml/2006/main" xmlns:r="http://schemas.openxmlformats.org/officeDocument/2006/relationships" xmlns:p188="http://schemas.microsoft.com/office/powerpoint/2018/8/main">
  <p188:cm id="{41FEF851-13BA-413A-A23E-9E658514D6D8}" authorId="{B39DF41F-75EB-A6A9-B2DE-7AAFE457D87A}" created="2026-09-20T20:11:07.166">
    <pc:sldMkLst xmlns:pc="http://schemas.microsoft.com/office/powerpoint/2013/main/command">
      <pc:docMk/>
      <pc:sldMk cId="943622033" sldId="2147481398"/>
    </pc:sldMkLst>
    <p188:txBody>
      <a:bodyPr/>
      <a:lstStyle/>
      <a:p>
        <a:r>
          <a:rPr lang="en-US"/>
          <a:t>New slide</a:t>
        </a:r>
      </a:p>
    </p188:txBody>
  </p188:cm>
</p188:cmLst>
</file>

<file path=ppt/comments/modernComment_7FFFF737_CBC7F474.xml><?xml version="1.0" encoding="utf-8"?>
<p188:cmLst xmlns:a="http://schemas.openxmlformats.org/drawingml/2006/main" xmlns:r="http://schemas.openxmlformats.org/officeDocument/2006/relationships" xmlns:p188="http://schemas.microsoft.com/office/powerpoint/2018/8/main">
  <p188:cm id="{44A29F88-9C6E-4C59-9E40-E1FDF86ED2D1}" authorId="{B39DF41F-75EB-A6A9-B2DE-7AAFE457D87A}" created="2026-09-20T20:11:14.030">
    <pc:sldMkLst xmlns:pc="http://schemas.microsoft.com/office/powerpoint/2013/main/command">
      <pc:docMk/>
      <pc:sldMk cId="3418879092" sldId="2147481399"/>
    </pc:sldMkLst>
    <p188:txBody>
      <a:bodyPr/>
      <a:lstStyle/>
      <a:p>
        <a:r>
          <a:rPr lang="en-US"/>
          <a:t>New slide</a:t>
        </a:r>
      </a:p>
    </p188:txBody>
  </p188:cm>
</p188:cmLst>
</file>

<file path=ppt/comments/modernComment_7FFFF739_A33B08C5.xml><?xml version="1.0" encoding="utf-8"?>
<p188:cmLst xmlns:a="http://schemas.openxmlformats.org/drawingml/2006/main" xmlns:r="http://schemas.openxmlformats.org/officeDocument/2006/relationships" xmlns:p188="http://schemas.microsoft.com/office/powerpoint/2018/8/main">
  <p188:cm id="{729F94AD-F2DB-46AA-9095-060D4D4A1704}" authorId="{B39DF41F-75EB-A6A9-B2DE-7AAFE457D87A}" created="2026-09-20T20:11:20.080">
    <pc:sldMkLst xmlns:pc="http://schemas.microsoft.com/office/powerpoint/2013/main/command">
      <pc:docMk/>
      <pc:sldMk cId="2738555077" sldId="2147481401"/>
    </pc:sldMkLst>
    <p188:txBody>
      <a:bodyPr/>
      <a:lstStyle/>
      <a:p>
        <a:r>
          <a:rPr lang="en-US"/>
          <a:t>New slide</a:t>
        </a:r>
      </a:p>
    </p188:txBody>
  </p188:cm>
</p188:cmLst>
</file>

<file path=ppt/comments/modernComment_7FFFFC6D_9D35306F.xml><?xml version="1.0" encoding="utf-8"?>
<p188:cmLst xmlns:a="http://schemas.openxmlformats.org/drawingml/2006/main" xmlns:r="http://schemas.openxmlformats.org/officeDocument/2006/relationships" xmlns:p188="http://schemas.microsoft.com/office/powerpoint/2018/8/main">
  <p188:cm id="{CDF15EFB-68C1-4E88-B259-E65B44F1B106}" authorId="{B39DF41F-75EB-A6A9-B2DE-7AAFE457D87A}" created="2025-08-26T01:19:34.950">
    <pc:sldMkLst xmlns:pc="http://schemas.microsoft.com/office/powerpoint/2013/main/command">
      <pc:docMk/>
      <pc:sldMk cId="2637508719" sldId="2147482733"/>
    </pc:sldMkLst>
    <p188:replyLst>
      <p188:reply id="{53A48CD7-B290-484C-B970-C6BE4A8910A4}" authorId="{B39DF41F-75EB-A6A9-B2DE-7AAFE457D87A}" created="2026-04-10T02:10:18.251">
        <p188:txBody>
          <a:bodyPr/>
          <a:lstStyle/>
          <a:p>
            <a:r>
              <a:rPr lang="en-US"/>
              <a:t>Removed libre rio </a:t>
            </a:r>
          </a:p>
        </p188:txBody>
      </p188:reply>
      <p188:reply id="{519633B1-FBEC-4CAC-864C-D14D3571238C}" authorId="{B39DF41F-75EB-A6A9-B2DE-7AAFE457D87A}" created="2026-09-20T17:39:24.469">
        <p188:txBody>
          <a:bodyPr/>
          <a:lstStyle/>
          <a:p>
            <a:r>
              <a:rPr lang="en-US"/>
              <a:t>Updated age for stelo. </a:t>
            </a:r>
          </a:p>
        </p188:txBody>
      </p188:reply>
    </p188:replyLst>
    <p188:txBody>
      <a:bodyPr/>
      <a:lstStyle/>
      <a:p>
        <a:r>
          <a:rPr lang="en-US"/>
          <a:t>New slide</a:t>
        </a:r>
      </a:p>
    </p188:txBody>
  </p188:cm>
</p188:cmLst>
</file>

<file path=ppt/comments/modernComment_7FFFFC83_0.xml><?xml version="1.0" encoding="utf-8"?>
<p188:cmLst xmlns:a="http://schemas.openxmlformats.org/drawingml/2006/main" xmlns:r="http://schemas.openxmlformats.org/officeDocument/2006/relationships" xmlns:p188="http://schemas.microsoft.com/office/powerpoint/2018/8/main">
  <p188:cm id="{8FB5B5C7-24EE-4850-9243-2FFAF710BC42}" authorId="{B39DF41F-75EB-A6A9-B2DE-7AAFE457D87A}" created="2026-04-10T02:09:46.852">
    <pc:sldMkLst xmlns:pc="http://schemas.microsoft.com/office/powerpoint/2013/main/command">
      <pc:docMk/>
      <pc:sldMk cId="0" sldId="2147482755"/>
    </pc:sldMkLst>
    <p188:txBody>
      <a:bodyPr/>
      <a:lstStyle/>
      <a:p>
        <a:r>
          <a:rPr lang="en-US"/>
          <a:t>updated</a:t>
        </a:r>
      </a:p>
    </p188:txBody>
  </p188:cm>
</p188:cmLst>
</file>

<file path=ppt/comments/modernComment_7FFFFCBD_BEF448C.xml><?xml version="1.0" encoding="utf-8"?>
<p188:cmLst xmlns:a="http://schemas.openxmlformats.org/drawingml/2006/main" xmlns:r="http://schemas.openxmlformats.org/officeDocument/2006/relationships" xmlns:p188="http://schemas.microsoft.com/office/powerpoint/2018/8/main">
  <p188:cm id="{72B18512-8617-4805-9C8E-92FA36A1EE5A}" authorId="{B39DF41F-75EB-A6A9-B2DE-7AAFE457D87A}" created="2026-04-10T10:28:13.858">
    <pc:sldMkLst xmlns:pc="http://schemas.microsoft.com/office/powerpoint/2013/main/command">
      <pc:docMk/>
      <pc:sldMk cId="667932987" sldId="2147482813"/>
    </pc:sldMkLst>
    <p188:txBody>
      <a:bodyPr/>
      <a:lstStyle/>
      <a:p>
        <a:r>
          <a:rPr lang="en-US"/>
          <a:t>new</a:t>
        </a:r>
      </a:p>
    </p188:txBody>
  </p188:cm>
</p188:cmLst>
</file>

<file path=ppt/comments/modernComment_7FFFFCBE_39229D13.xml><?xml version="1.0" encoding="utf-8"?>
<p188:cmLst xmlns:a="http://schemas.openxmlformats.org/drawingml/2006/main" xmlns:r="http://schemas.openxmlformats.org/officeDocument/2006/relationships" xmlns:p188="http://schemas.microsoft.com/office/powerpoint/2018/8/main">
  <p188:cm id="{79AFEDAC-AC50-4EF0-AD67-1C11A10D0250}" authorId="{B39DF41F-75EB-A6A9-B2DE-7AAFE457D87A}" created="2026-04-10T10:28:19.799">
    <pc:sldMkLst xmlns:pc="http://schemas.microsoft.com/office/powerpoint/2013/main/command">
      <pc:docMk/>
      <pc:sldMk cId="4147442804" sldId="2147482814"/>
    </pc:sldMkLst>
    <p188:txBody>
      <a:bodyPr/>
      <a:lstStyle/>
      <a:p>
        <a:r>
          <a:rPr lang="en-US"/>
          <a:t>new</a:t>
        </a:r>
      </a:p>
    </p188:txBody>
  </p188:cm>
</p188:cmLst>
</file>

<file path=ppt/comments/modernComment_7FFFFCC0_D47FCC83.xml><?xml version="1.0" encoding="utf-8"?>
<p188:cmLst xmlns:a="http://schemas.openxmlformats.org/drawingml/2006/main" xmlns:r="http://schemas.openxmlformats.org/officeDocument/2006/relationships" xmlns:p188="http://schemas.microsoft.com/office/powerpoint/2018/8/main">
  <p188:cm id="{7659B071-8436-4F98-8701-92351A47EE81}" authorId="{B39DF41F-75EB-A6A9-B2DE-7AAFE457D87A}" created="2026-09-20T19:43:42.673">
    <pc:sldMkLst xmlns:pc="http://schemas.microsoft.com/office/powerpoint/2013/main/command">
      <pc:docMk/>
      <pc:sldMk cId="3565145219" sldId="2147482816"/>
    </pc:sldMkLst>
    <p188:txBody>
      <a:bodyPr/>
      <a:lstStyle/>
      <a:p>
        <a:r>
          <a:rPr lang="en-US"/>
          <a:t>New slide</a:t>
        </a:r>
      </a:p>
    </p188:txBody>
  </p188:cm>
</p188:cmLst>
</file>

<file path=ppt/comments/modernComment_7FFFFFFB_4D29ECCF.xml><?xml version="1.0" encoding="utf-8"?>
<p188:cmLst xmlns:a="http://schemas.openxmlformats.org/drawingml/2006/main" xmlns:r="http://schemas.openxmlformats.org/officeDocument/2006/relationships" xmlns:p188="http://schemas.microsoft.com/office/powerpoint/2018/8/main">
  <p188:cm id="{82E19356-2CD8-4E19-B32B-BBF14492CF3A}" authorId="{B39DF41F-75EB-A6A9-B2DE-7AAFE457D87A}" created="2026-09-20T19:44:01.163">
    <pc:sldMkLst xmlns:pc="http://schemas.microsoft.com/office/powerpoint/2013/main/command">
      <pc:docMk/>
      <pc:sldMk cId="1294593231" sldId="2147483643"/>
    </pc:sldMkLst>
    <p188:txBody>
      <a:bodyPr/>
      <a:lstStyle/>
      <a:p>
        <a:r>
          <a:rPr lang="en-US"/>
          <a:t>New slide</a:t>
        </a:r>
      </a:p>
    </p188:txBody>
  </p188:cm>
</p188:cmLst>
</file>

<file path=ppt/comments/modernComment_7FFFFFFD_33902E9E.xml><?xml version="1.0" encoding="utf-8"?>
<p188:cmLst xmlns:a="http://schemas.openxmlformats.org/drawingml/2006/main" xmlns:r="http://schemas.openxmlformats.org/officeDocument/2006/relationships" xmlns:p188="http://schemas.microsoft.com/office/powerpoint/2018/8/main">
  <p188:cm id="{8DCDB01E-2D5E-4829-BD81-327C0462F965}" authorId="{B39DF41F-75EB-A6A9-B2DE-7AAFE457D87A}" created="2026-09-20T19:52:11.370">
    <pc:sldMkLst xmlns:pc="http://schemas.microsoft.com/office/powerpoint/2013/main/command">
      <pc:docMk/>
      <pc:sldMk cId="865087134" sldId="2147483645"/>
    </pc:sldMkLst>
    <p188:txBody>
      <a:bodyPr/>
      <a:lstStyle/>
      <a:p>
        <a:r>
          <a:rPr lang="en-US"/>
          <a:t>updated</a:t>
        </a:r>
      </a:p>
    </p188:txBody>
  </p188:cm>
</p188:cmLst>
</file>

<file path=ppt/comments/modernComment_7FFFFFFE_6F7BD2D.xml><?xml version="1.0" encoding="utf-8"?>
<p188:cmLst xmlns:a="http://schemas.openxmlformats.org/drawingml/2006/main" xmlns:r="http://schemas.openxmlformats.org/officeDocument/2006/relationships" xmlns:p188="http://schemas.microsoft.com/office/powerpoint/2018/8/main">
  <p188:cm id="{C1113CBD-678A-4879-8C9D-5BEDA365BC59}" authorId="{B39DF41F-75EB-A6A9-B2DE-7AAFE457D87A}" created="2026-09-20T20:04:48.701">
    <pc:sldMkLst xmlns:pc="http://schemas.microsoft.com/office/powerpoint/2013/main/command">
      <pc:docMk/>
      <pc:sldMk cId="116899117" sldId="2147483646"/>
    </pc:sldMkLst>
    <p188:txBody>
      <a:bodyPr/>
      <a:lstStyle/>
      <a:p>
        <a:r>
          <a:rPr lang="en-US"/>
          <a:t>New slide</a:t>
        </a:r>
      </a:p>
    </p188:txBody>
  </p188:cm>
</p188:cmLst>
</file>

<file path=ppt/comments/modernComment_10E_0.xml><?xml version="1.0" encoding="utf-8"?>
<p188:cmLst xmlns:a="http://schemas.openxmlformats.org/drawingml/2006/main" xmlns:r="http://schemas.openxmlformats.org/officeDocument/2006/relationships" xmlns:p188="http://schemas.microsoft.com/office/powerpoint/2018/8/main">
  <p188:cm id="{1975447D-9D7E-47C8-9969-72E05113E92F}" authorId="{B39DF41F-75EB-A6A9-B2DE-7AAFE457D87A}" created="2025-08-26T01:25:37.190">
    <pc:sldMkLst xmlns:pc="http://schemas.microsoft.com/office/powerpoint/2013/main/command">
      <pc:docMk/>
      <pc:sldMk cId="2426275739" sldId="264"/>
    </pc:sldMkLst>
    <p188:txBody>
      <a:bodyPr/>
      <a:lstStyle/>
      <a:p>
        <a:r>
          <a:rPr lang="en-US"/>
          <a:t>Updated, best answer is E. </a:t>
        </a:r>
      </a:p>
    </p188:txBody>
  </p188:cm>
</p188:cmLst>
</file>

<file path=ppt/comments/modernComment_101_73810622.xml><?xml version="1.0" encoding="utf-8"?>
<p188:cmLst xmlns:a="http://schemas.openxmlformats.org/drawingml/2006/main" xmlns:r="http://schemas.openxmlformats.org/officeDocument/2006/relationships" xmlns:p188="http://schemas.microsoft.com/office/powerpoint/2018/8/main">
  <p188:cm id="{F730399D-ADEB-401D-8634-DD259C576D37}" authorId="{90CE3A54-1E4E-4F99-9604-F6D6D213E6C9}" created="2026-04-07T01:20:07.357">
    <pc:sldMkLst xmlns:pc="http://schemas.microsoft.com/office/powerpoint/2013/main/command">
      <pc:docMk/>
      <pc:sldMk cId="3132759992" sldId="3358"/>
    </pc:sldMkLst>
    <p188:txBody>
      <a:bodyPr/>
      <a:lstStyle/>
      <a:p>
        <a:r>
          <a:rPr lang="en-US"/>
          <a:t>updated</a:t>
        </a:r>
      </a:p>
    </p188:txBody>
  </p188:cm>
</p188:cmLst>
</file>

<file path=ppt/comments/modernComment_105_F4B2F30F.xml><?xml version="1.0" encoding="utf-8"?>
<p188:cmLst xmlns:a="http://schemas.openxmlformats.org/drawingml/2006/main" xmlns:r="http://schemas.openxmlformats.org/officeDocument/2006/relationships" xmlns:p188="http://schemas.microsoft.com/office/powerpoint/2018/8/main">
  <p188:cm id="{A60DAF2E-9FB8-4C8C-821D-55DC17BF224E}" authorId="{B39DF41F-75EB-A6A9-B2DE-7AAFE457D87A}" created="2026-09-20T16:53:33.868">
    <ac:deMkLst xmlns:ac="http://schemas.microsoft.com/office/drawing/2013/main/command">
      <pc:docMk xmlns:pc="http://schemas.microsoft.com/office/powerpoint/2013/main/command"/>
      <pc:sldMk xmlns:pc="http://schemas.microsoft.com/office/powerpoint/2013/main/command" cId="4105368335" sldId="261"/>
      <ac:spMk id="2" creationId="{4B73992E-0751-FC3A-C93D-C9F9C77D76AD}"/>
    </ac:deMkLst>
    <p188:txBody>
      <a:bodyPr/>
      <a:lstStyle/>
      <a:p>
        <a:r>
          <a:rPr lang="en-US"/>
          <a:t>New polling question </a:t>
        </a:r>
      </a:p>
    </p188:txBody>
  </p188:cm>
</p188:cmLst>
</file>

<file path=ppt/comments/modernComment_106_2986318E.xml><?xml version="1.0" encoding="utf-8"?>
<p188:cmLst xmlns:a="http://schemas.openxmlformats.org/drawingml/2006/main" xmlns:r="http://schemas.openxmlformats.org/officeDocument/2006/relationships" xmlns:p188="http://schemas.microsoft.com/office/powerpoint/2018/8/main">
  <p188:cm id="{137F99DF-5D15-4FED-9C44-2F8E775EBE0E}" authorId="{B39DF41F-75EB-A6A9-B2DE-7AAFE457D87A}" created="2026-09-20T17:00:34.687">
    <pc:sldMkLst xmlns:pc="http://schemas.microsoft.com/office/powerpoint/2013/main/command">
      <pc:docMk/>
      <pc:sldMk cId="696660366" sldId="262"/>
    </pc:sldMkLst>
    <p188:txBody>
      <a:bodyPr/>
      <a:lstStyle/>
      <a:p>
        <a:r>
          <a:rPr lang="en-US"/>
          <a:t>new</a:t>
        </a:r>
      </a:p>
    </p188:txBody>
  </p188:cm>
</p188:cmLst>
</file>

<file path=ppt/comments/modernComment_107_471F9420.xml><?xml version="1.0" encoding="utf-8"?>
<p188:cmLst xmlns:a="http://schemas.openxmlformats.org/drawingml/2006/main" xmlns:r="http://schemas.openxmlformats.org/officeDocument/2006/relationships" xmlns:p188="http://schemas.microsoft.com/office/powerpoint/2018/8/main">
  <p188:cm id="{99EDDFAC-8853-47E0-897C-F62ADFD3A61F}" authorId="{B39DF41F-75EB-A6A9-B2DE-7AAFE457D87A}" created="2026-09-20T20:04:53.940">
    <pc:sldMkLst xmlns:pc="http://schemas.microsoft.com/office/powerpoint/2013/main/command">
      <pc:docMk/>
      <pc:sldMk cId="1193251872" sldId="2147483647"/>
    </pc:sldMkLst>
    <p188:txBody>
      <a:bodyPr/>
      <a:lstStyle/>
      <a:p>
        <a:r>
          <a:rPr lang="en-US"/>
          <a:t>New slide</a:t>
        </a:r>
      </a:p>
    </p188:txBody>
  </p188:cm>
</p188:cmLst>
</file>

<file path=ppt/comments/modernComment_110_3AAF8284.xml><?xml version="1.0" encoding="utf-8"?>
<p188:cmLst xmlns:a="http://schemas.openxmlformats.org/drawingml/2006/main" xmlns:r="http://schemas.openxmlformats.org/officeDocument/2006/relationships" xmlns:p188="http://schemas.microsoft.com/office/powerpoint/2018/8/main">
  <p188:cm id="{25B516AE-924B-4284-A8E0-94ABF65703C1}" authorId="{B39DF41F-75EB-A6A9-B2DE-7AAFE457D87A}" created="2026-04-10T02:20:50.188">
    <pc:sldMkLst xmlns:pc="http://schemas.microsoft.com/office/powerpoint/2013/main/command">
      <pc:docMk/>
      <pc:sldMk cId="984580740" sldId="2145707122"/>
    </pc:sldMkLst>
    <p188:txBody>
      <a:bodyPr/>
      <a:lstStyle/>
      <a:p>
        <a:r>
          <a:rPr lang="en-US"/>
          <a:t>updated</a:t>
        </a:r>
      </a:p>
    </p188:txBody>
  </p188:cm>
</p188:cmLst>
</file>

<file path=ppt/comments/modernComment_114_FC473ADA.xml><?xml version="1.0" encoding="utf-8"?>
<p188:cmLst xmlns:a="http://schemas.openxmlformats.org/drawingml/2006/main" xmlns:r="http://schemas.openxmlformats.org/officeDocument/2006/relationships" xmlns:p188="http://schemas.microsoft.com/office/powerpoint/2018/8/main">
  <p188:cm id="{17ED96F7-DD04-4FD5-AF68-B27DAE19E5CF}" authorId="{B39DF41F-75EB-A6A9-B2DE-7AAFE457D87A}" created="2025-08-26T01:57:03.767">
    <pc:sldMkLst xmlns:pc="http://schemas.microsoft.com/office/powerpoint/2013/main/command">
      <pc:docMk/>
      <pc:sldMk cId="4232526554" sldId="2141410980"/>
    </pc:sldMkLst>
    <p188:txBody>
      <a:bodyPr/>
      <a:lstStyle/>
      <a:p>
        <a:r>
          <a:rPr lang="en-US"/>
          <a:t>updated</a:t>
        </a:r>
      </a:p>
    </p188:txBody>
  </p188:cm>
</p188:cmLst>
</file>

<file path=ppt/comments/modernComment_118_99C86259.xml><?xml version="1.0" encoding="utf-8"?>
<p188:cmLst xmlns:a="http://schemas.openxmlformats.org/drawingml/2006/main" xmlns:r="http://schemas.openxmlformats.org/officeDocument/2006/relationships" xmlns:p188="http://schemas.microsoft.com/office/powerpoint/2018/8/main">
  <p188:cm id="{EC6400CD-C6BB-4E2C-B221-EF7C91D35304}" authorId="{B39DF41F-75EB-A6A9-B2DE-7AAFE457D87A}" created="2026-09-20T16:04:26.808">
    <ac:deMkLst xmlns:ac="http://schemas.microsoft.com/office/drawing/2013/main/command">
      <pc:docMk xmlns:pc="http://schemas.microsoft.com/office/powerpoint/2013/main/command"/>
      <pc:sldMk xmlns:pc="http://schemas.microsoft.com/office/powerpoint/2013/main/command" cId="2580046425" sldId="280"/>
      <ac:spMk id="3" creationId="{00000000-0000-0000-0000-000000000000}"/>
    </ac:deMkLst>
    <p188:txBody>
      <a:bodyPr/>
      <a:lstStyle/>
      <a:p>
        <a:r>
          <a:rPr lang="en-US"/>
          <a:t>Added u700</a:t>
        </a:r>
      </a:p>
    </p188:txBody>
  </p188:cm>
</p188:cmLst>
</file>

<file path=ppt/comments/modernComment_155_0.xml><?xml version="1.0" encoding="utf-8"?>
<p188:cmLst xmlns:a="http://schemas.openxmlformats.org/drawingml/2006/main" xmlns:r="http://schemas.openxmlformats.org/officeDocument/2006/relationships" xmlns:p188="http://schemas.microsoft.com/office/powerpoint/2018/8/main">
  <p188:cm id="{CFF911B5-2632-41EC-8BD7-9FBD56DC3852}" authorId="{B39DF41F-75EB-A6A9-B2DE-7AAFE457D87A}" created="2026-09-20T17:39:56.538">
    <ac:deMkLst xmlns:ac="http://schemas.microsoft.com/office/drawing/2013/main/command">
      <pc:docMk xmlns:pc="http://schemas.microsoft.com/office/powerpoint/2013/main/command"/>
      <pc:sldMk xmlns:pc="http://schemas.microsoft.com/office/powerpoint/2013/main/command" cId="0" sldId="341"/>
      <ac:spMk id="133124" creationId="{C0F76365-3437-B17B-CE81-436477C1842A}"/>
    </ac:deMkLst>
    <p188:txBody>
      <a:bodyPr/>
      <a:lstStyle/>
      <a:p>
        <a:r>
          <a:rPr lang="en-US"/>
          <a:t>Updates. </a:t>
        </a:r>
      </a:p>
    </p188:txBody>
  </p188:cm>
</p188:cmLst>
</file>

<file path=ppt/comments/modernComment_188_5FF0115B.xml><?xml version="1.0" encoding="utf-8"?>
<p188:cmLst xmlns:a="http://schemas.openxmlformats.org/drawingml/2006/main" xmlns:r="http://schemas.openxmlformats.org/officeDocument/2006/relationships" xmlns:p188="http://schemas.microsoft.com/office/powerpoint/2018/8/main">
  <p188:cm id="{9F6DB616-0844-49F6-81BA-9B6009865689}" authorId="{B39DF41F-75EB-A6A9-B2DE-7AAFE457D87A}" created="2026-09-20T17:06:13.212">
    <ac:deMkLst xmlns:ac="http://schemas.microsoft.com/office/drawing/2013/main/command">
      <pc:docMk xmlns:pc="http://schemas.microsoft.com/office/powerpoint/2013/main/command"/>
      <pc:sldMk xmlns:pc="http://schemas.microsoft.com/office/powerpoint/2013/main/command" cId="1609568603" sldId="392"/>
      <ac:spMk id="3" creationId="{00000000-0000-0000-0000-000000000000}"/>
    </ac:deMkLst>
    <p188:txBody>
      <a:bodyPr/>
      <a:lstStyle/>
      <a:p>
        <a:r>
          <a:rPr lang="en-US"/>
          <a:t>Updated afrezza dosing. </a:t>
        </a:r>
      </a:p>
    </p188:txBody>
  </p188:cm>
</p188:cmLst>
</file>

<file path=ppt/comments/modernComment_198_12B881F9.xml><?xml version="1.0" encoding="utf-8"?>
<p188:cmLst xmlns:a="http://schemas.openxmlformats.org/drawingml/2006/main" xmlns:r="http://schemas.openxmlformats.org/officeDocument/2006/relationships" xmlns:p188="http://schemas.microsoft.com/office/powerpoint/2018/8/main">
  <p188:cm id="{1F65AA61-9893-4394-9FBF-EFF93173355F}" authorId="{B39DF41F-75EB-A6A9-B2DE-7AAFE457D87A}" created="2026-09-20T17:00:45.093">
    <pc:sldMkLst xmlns:pc="http://schemas.microsoft.com/office/powerpoint/2013/main/command">
      <pc:docMk/>
      <pc:sldMk cId="314081785" sldId="408"/>
    </pc:sldMkLst>
    <p188:txBody>
      <a:bodyPr/>
      <a:lstStyle/>
      <a:p>
        <a:r>
          <a:rPr lang="en-US"/>
          <a:t>updated</a:t>
        </a:r>
      </a:p>
    </p188:txBody>
  </p188:cm>
</p188:cmLst>
</file>

<file path=ppt/comments/modernComment_342_D249E99F.xml><?xml version="1.0" encoding="utf-8"?>
<p188:cmLst xmlns:a="http://schemas.openxmlformats.org/drawingml/2006/main" xmlns:r="http://schemas.openxmlformats.org/officeDocument/2006/relationships" xmlns:p188="http://schemas.microsoft.com/office/powerpoint/2018/8/main">
  <p188:cm id="{4D207364-A1F8-41A9-A343-9B1206053D12}" authorId="{9A252A77-01E0-84FE-AB63-A1145D29C691}" created="2026-04-08T14:41:10.735">
    <pc:sldMkLst xmlns:pc="http://schemas.microsoft.com/office/powerpoint/2013/main/command">
      <pc:docMk/>
      <pc:sldMk cId="2218882966" sldId="834"/>
    </pc:sldMkLst>
    <p188:txBody>
      <a:bodyPr/>
      <a:lstStyle/>
      <a:p>
        <a:r>
          <a:rPr lang="en-US"/>
          <a:t>Updated Slide</a:t>
        </a:r>
      </a:p>
    </p188:txBody>
  </p188:cm>
</p188:cmLst>
</file>

<file path=ppt/comments/modernComment_344_6DB84A55.xml><?xml version="1.0" encoding="utf-8"?>
<p188:cmLst xmlns:a="http://schemas.openxmlformats.org/drawingml/2006/main" xmlns:r="http://schemas.openxmlformats.org/officeDocument/2006/relationships" xmlns:p188="http://schemas.microsoft.com/office/powerpoint/2018/8/main">
  <p188:cm id="{4E8B9B3C-011D-427B-A1FD-29B1093CB9EB}" authorId="{9A252A77-01E0-84FE-AB63-A1145D29C691}" created="2026-04-08T14:41:21.606">
    <pc:sldMkLst xmlns:pc="http://schemas.microsoft.com/office/powerpoint/2013/main/command">
      <pc:docMk/>
      <pc:sldMk cId="2432827143" sldId="836"/>
    </pc:sldMkLst>
    <p188:txBody>
      <a:bodyPr/>
      <a:lstStyle/>
      <a:p>
        <a:r>
          <a:rPr lang="en-US"/>
          <a:t>Updated Slide</a:t>
        </a:r>
      </a:p>
    </p188:txBody>
  </p188:cm>
</p188:cmLst>
</file>

<file path=ppt/comments/modernComment_347_B5E39BE7.xml><?xml version="1.0" encoding="utf-8"?>
<p188:cmLst xmlns:a="http://schemas.openxmlformats.org/drawingml/2006/main" xmlns:r="http://schemas.openxmlformats.org/officeDocument/2006/relationships" xmlns:p188="http://schemas.microsoft.com/office/powerpoint/2018/8/main">
  <p188:cm id="{491B3598-B0D7-49DA-8469-FEC66117D192}" authorId="{9A252A77-01E0-84FE-AB63-A1145D29C691}" created="2026-04-08T14:40:55.190">
    <pc:sldMkLst xmlns:pc="http://schemas.microsoft.com/office/powerpoint/2013/main/command">
      <pc:docMk/>
      <pc:sldMk cId="905826167" sldId="839"/>
    </pc:sldMkLst>
    <p188:txBody>
      <a:bodyPr/>
      <a:lstStyle/>
      <a:p>
        <a:r>
          <a:rPr lang="en-US"/>
          <a:t>Updated Slide</a:t>
        </a:r>
      </a:p>
    </p188:txBody>
  </p188:cm>
</p188:cmLst>
</file>

<file path=ppt/comments/modernComment_348_C0EE87C0.xml><?xml version="1.0" encoding="utf-8"?>
<p188:cmLst xmlns:a="http://schemas.openxmlformats.org/drawingml/2006/main" xmlns:r="http://schemas.openxmlformats.org/officeDocument/2006/relationships" xmlns:p188="http://schemas.microsoft.com/office/powerpoint/2018/8/main">
  <p188:cm id="{69498A09-0BAD-456F-8A2B-A8C764CDD3F4}" authorId="{9A252A77-01E0-84FE-AB63-A1145D29C691}" created="2026-04-08T14:41:38.508">
    <pc:sldMkLst xmlns:pc="http://schemas.microsoft.com/office/powerpoint/2013/main/command">
      <pc:docMk/>
      <pc:sldMk cId="2536916631" sldId="840"/>
    </pc:sldMkLst>
    <p188:txBody>
      <a:bodyPr/>
      <a:lstStyle/>
      <a:p>
        <a:r>
          <a:rPr lang="en-US"/>
          <a:t>Updated Slide</a:t>
        </a:r>
      </a:p>
    </p188:txBody>
  </p188:cm>
</p188:cmLst>
</file>

<file path=ppt/comments/modernComment_349_F899A000.xml><?xml version="1.0" encoding="utf-8"?>
<p188:cmLst xmlns:a="http://schemas.openxmlformats.org/drawingml/2006/main" xmlns:r="http://schemas.openxmlformats.org/officeDocument/2006/relationships" xmlns:p188="http://schemas.microsoft.com/office/powerpoint/2018/8/main">
  <p188:cm id="{2B58ECD6-0025-463A-A7DA-4636C0B7A855}" authorId="{9A252A77-01E0-84FE-AB63-A1145D29C691}" created="2026-04-08T14:41:48.082">
    <pc:sldMkLst xmlns:pc="http://schemas.microsoft.com/office/powerpoint/2013/main/command">
      <pc:docMk/>
      <pc:sldMk cId="2781252187" sldId="841"/>
    </pc:sldMkLst>
    <p188:txBody>
      <a:bodyPr/>
      <a:lstStyle/>
      <a:p>
        <a:r>
          <a:rPr lang="en-US"/>
          <a:t>Updated Slide</a:t>
        </a:r>
      </a:p>
    </p188:txBody>
  </p188:cm>
</p188:cmLst>
</file>

<file path=ppt/comments/modernComment_A9B_FFE76564.xml><?xml version="1.0" encoding="utf-8"?>
<p188:cmLst xmlns:a="http://schemas.openxmlformats.org/drawingml/2006/main" xmlns:r="http://schemas.openxmlformats.org/officeDocument/2006/relationships" xmlns:p188="http://schemas.microsoft.com/office/powerpoint/2018/8/main">
  <p188:cm id="{2F73213A-2EB4-4FC7-A506-DFB04C596F6D}" authorId="{B39DF41F-75EB-A6A9-B2DE-7AAFE457D87A}" created="2025-08-25T18:37:23.982">
    <pc:sldMkLst xmlns:pc="http://schemas.microsoft.com/office/powerpoint/2013/main/command">
      <pc:docMk/>
      <pc:sldMk cId="4293354852" sldId="2715"/>
    </pc:sldMkLst>
    <p188:replyLst>
      <p188:reply id="{CFF2713A-9861-465E-9D33-F34779DA8DCA}" authorId="{B39DF41F-75EB-A6A9-B2DE-7AAFE457D87A}" created="2026-09-20T16:38:18.474">
        <p188:txBody>
          <a:bodyPr/>
          <a:lstStyle/>
          <a:p>
            <a:r>
              <a:rPr lang="en-US"/>
              <a:t>Added hint</a:t>
            </a:r>
          </a:p>
        </p188:txBody>
      </p188:reply>
    </p188:replyLst>
    <p188:txBody>
      <a:bodyPr/>
      <a:lstStyle/>
      <a:p>
        <a:r>
          <a:rPr lang="en-US"/>
          <a:t>Changed the question. </a:t>
        </a:r>
      </a:p>
    </p188:txBody>
  </p188:cm>
</p188:cmLst>
</file>

<file path=ppt/comments/modernComment_A90_CA362BD3.xml><?xml version="1.0" encoding="utf-8"?>
<p188:cmLst xmlns:a="http://schemas.openxmlformats.org/drawingml/2006/main" xmlns:r="http://schemas.openxmlformats.org/officeDocument/2006/relationships" xmlns:p188="http://schemas.microsoft.com/office/powerpoint/2018/8/main">
  <p188:cm id="{47143679-C314-44D0-AD35-1D40E466E5EF}" authorId="{B39DF41F-75EB-A6A9-B2DE-7AAFE457D87A}" created="2026-09-20T16:43:48.061">
    <ac:deMkLst xmlns:ac="http://schemas.microsoft.com/office/drawing/2013/main/command">
      <pc:docMk xmlns:pc="http://schemas.microsoft.com/office/powerpoint/2013/main/command"/>
      <pc:sldMk xmlns:pc="http://schemas.microsoft.com/office/powerpoint/2013/main/command" cId="3392547795" sldId="2704"/>
      <ac:spMk id="7" creationId="{C47192DB-10B7-4CBD-B577-ECDAC2ECCC0C}"/>
    </ac:deMkLst>
    <p188:txBody>
      <a:bodyPr/>
      <a:lstStyle/>
      <a:p>
        <a:r>
          <a:rPr lang="en-US"/>
          <a:t>Removed vial. </a:t>
        </a:r>
      </a:p>
    </p188:txBody>
  </p188:cm>
</p188:cmLst>
</file>

<file path=ppt/comments/modernComment_B24_96AFAB17.xml><?xml version="1.0" encoding="utf-8"?>
<p188:cmLst xmlns:a="http://schemas.openxmlformats.org/drawingml/2006/main" xmlns:r="http://schemas.openxmlformats.org/officeDocument/2006/relationships" xmlns:p188="http://schemas.microsoft.com/office/powerpoint/2018/8/main">
  <p188:cm id="{2D1D82C3-BF17-49F1-B490-E83E5C056009}" authorId="{90CE3A54-1E4E-4F99-9604-F6D6D213E6C9}" created="2026-04-07T01:20:46.893">
    <pc:sldMkLst xmlns:pc="http://schemas.microsoft.com/office/powerpoint/2013/main/command">
      <pc:docMk/>
      <pc:sldMk cId="3165224387" sldId="2852"/>
    </pc:sldMkLst>
    <p188:replyLst>
      <p188:reply id="{DEF39A36-61ED-4A03-8448-DA1B18EDF6CC}" authorId="{B39DF41F-75EB-A6A9-B2DE-7AAFE457D87A}" created="2026-09-20T16:19:41.518">
        <p188:txBody>
          <a:bodyPr/>
          <a:lstStyle/>
          <a:p>
            <a:r>
              <a:rPr lang="en-US"/>
              <a:t>Updated
</a:t>
            </a:r>
          </a:p>
        </p188:txBody>
      </p188:reply>
    </p188:replyLst>
    <p188:txBody>
      <a:bodyPr/>
      <a:lstStyle/>
      <a:p>
        <a:r>
          <a:rPr lang="en-US"/>
          <a:t>new</a:t>
        </a:r>
      </a:p>
    </p188:txBody>
  </p188:cm>
</p188:cmLst>
</file>

<file path=ppt/comments/modernComment_D1E_BABA1FB8.xml><?xml version="1.0" encoding="utf-8"?>
<p188:cmLst xmlns:a="http://schemas.openxmlformats.org/drawingml/2006/main" xmlns:r="http://schemas.openxmlformats.org/officeDocument/2006/relationships" xmlns:p188="http://schemas.microsoft.com/office/powerpoint/2018/8/main">
  <p188:cm id="{E29A1648-52B3-48C1-A7D0-E1FC076BA3B9}" authorId="{90CE3A54-1E4E-4F99-9604-F6D6D213E6C9}" created="2026-04-07T01:20:07.357">
    <pc:sldMkLst xmlns:pc="http://schemas.microsoft.com/office/powerpoint/2013/main/command">
      <pc:docMk/>
      <pc:sldMk cId="3132759992" sldId="3358"/>
    </pc:sldMkLst>
    <p188:txBody>
      <a:bodyPr/>
      <a:lstStyle/>
      <a:p>
        <a:r>
          <a:rPr lang="en-US"/>
          <a:t>updated</a:t>
        </a:r>
      </a:p>
    </p188:txBody>
  </p188:cm>
</p188:cmLst>
</file>

<file path=ppt/comments/modernComment_DCA_7FD6A1F2.xml><?xml version="1.0" encoding="utf-8"?>
<p188:cmLst xmlns:a="http://schemas.openxmlformats.org/drawingml/2006/main" xmlns:r="http://schemas.openxmlformats.org/officeDocument/2006/relationships" xmlns:p188="http://schemas.microsoft.com/office/powerpoint/2018/8/main">
  <p188:cm id="{14841ED0-4313-4E82-BBDC-AFA923231DD5}" authorId="{B39DF41F-75EB-A6A9-B2DE-7AAFE457D87A}" created="2026-09-20T16:05:04.284">
    <ac:deMkLst xmlns:ac="http://schemas.microsoft.com/office/drawing/2013/main/command">
      <pc:docMk xmlns:pc="http://schemas.microsoft.com/office/powerpoint/2013/main/command"/>
      <pc:sldMk xmlns:pc="http://schemas.microsoft.com/office/powerpoint/2013/main/command" cId="2144772594" sldId="3530"/>
      <ac:picMk id="6" creationId="{3D99AB3F-9718-FAD5-C40D-ECD9BED31A17}"/>
    </ac:deMkLst>
    <p188:txBody>
      <a:bodyPr/>
      <a:lstStyle/>
      <a:p>
        <a:r>
          <a:rPr lang="en-US"/>
          <a:t>Updated pocket card</a:t>
        </a:r>
      </a:p>
    </p188:txBody>
  </p188:cm>
</p188:cmLst>
</file>

<file path=ppt/comments/modernComment_DD0_D2BCBEF1.xml><?xml version="1.0" encoding="utf-8"?>
<p188:cmLst xmlns:a="http://schemas.openxmlformats.org/drawingml/2006/main" xmlns:r="http://schemas.openxmlformats.org/officeDocument/2006/relationships" xmlns:p188="http://schemas.microsoft.com/office/powerpoint/2018/8/main">
  <p188:cm id="{5BF2363C-0C73-484D-B06B-DCD61D8078CB}" authorId="{B39DF41F-75EB-A6A9-B2DE-7AAFE457D87A}" created="2026-09-20T16:15:34.608">
    <ac:deMkLst xmlns:ac="http://schemas.microsoft.com/office/drawing/2013/main/command">
      <pc:docMk xmlns:pc="http://schemas.microsoft.com/office/powerpoint/2013/main/command"/>
      <pc:sldMk xmlns:pc="http://schemas.microsoft.com/office/powerpoint/2013/main/command" cId="3535585009" sldId="3536"/>
      <ac:spMk id="16" creationId="{F34BF5CC-E7B4-99F8-7E1B-2C322919E923}"/>
    </ac:deMkLst>
    <p188:txBody>
      <a:bodyPr/>
      <a:lstStyle/>
      <a:p>
        <a:r>
          <a:rPr lang="en-US"/>
          <a:t>Added weekly insulin </a:t>
        </a:r>
      </a:p>
    </p188:txBody>
  </p188:cm>
</p188:cmLst>
</file>

<file path=ppt/diagrams/_rels/data5.xml.rels><?xml version="1.0" encoding="UTF-8" standalone="yes"?>
<Relationships xmlns="http://schemas.openxmlformats.org/package/2006/relationships"><Relationship Id="rId2" Type="http://schemas.openxmlformats.org/officeDocument/2006/relationships/image" Target="../media/image176.svg"/><Relationship Id="rId1" Type="http://schemas.openxmlformats.org/officeDocument/2006/relationships/image" Target="../media/image175.svg"/></Relationships>
</file>

<file path=ppt/diagrams/_rels/data9.xml.rels><?xml version="1.0" encoding="UTF-8" standalone="yes"?>
<Relationships xmlns="http://schemas.openxmlformats.org/package/2006/relationships"><Relationship Id="rId3" Type="http://schemas.openxmlformats.org/officeDocument/2006/relationships/image" Target="../media/image228.svg"/><Relationship Id="rId2" Type="http://schemas.openxmlformats.org/officeDocument/2006/relationships/image" Target="../media/image227.svg"/><Relationship Id="rId1" Type="http://schemas.openxmlformats.org/officeDocument/2006/relationships/image" Target="../media/image226.svg"/></Relationships>
</file>

<file path=ppt/diagrams/_rels/data12.xml.rels><?xml version="1.0" encoding="UTF-8" standalone="yes"?>
<Relationships xmlns="http://schemas.openxmlformats.org/package/2006/relationships"><Relationship Id="rId3" Type="http://schemas.openxmlformats.org/officeDocument/2006/relationships/image" Target="../media/image397.svg"/><Relationship Id="rId2" Type="http://schemas.openxmlformats.org/officeDocument/2006/relationships/image" Target="../media/image396.svg"/><Relationship Id="rId1" Type="http://schemas.openxmlformats.org/officeDocument/2006/relationships/image" Target="../media/image395.svg"/><Relationship Id="rId6" Type="http://schemas.openxmlformats.org/officeDocument/2006/relationships/image" Target="../media/image400.svg"/><Relationship Id="rId5" Type="http://schemas.openxmlformats.org/officeDocument/2006/relationships/image" Target="../media/image399.svg"/><Relationship Id="rId4" Type="http://schemas.openxmlformats.org/officeDocument/2006/relationships/image" Target="../media/image398.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76.svg"/><Relationship Id="rId1" Type="http://schemas.openxmlformats.org/officeDocument/2006/relationships/image" Target="../media/image17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28.svg"/><Relationship Id="rId2" Type="http://schemas.openxmlformats.org/officeDocument/2006/relationships/image" Target="../media/image227.svg"/><Relationship Id="rId1" Type="http://schemas.openxmlformats.org/officeDocument/2006/relationships/image" Target="../media/image226.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397.svg"/><Relationship Id="rId2" Type="http://schemas.openxmlformats.org/officeDocument/2006/relationships/image" Target="../media/image396.svg"/><Relationship Id="rId1" Type="http://schemas.openxmlformats.org/officeDocument/2006/relationships/image" Target="../media/image395.svg"/><Relationship Id="rId6" Type="http://schemas.openxmlformats.org/officeDocument/2006/relationships/image" Target="../media/image400.svg"/><Relationship Id="rId5" Type="http://schemas.openxmlformats.org/officeDocument/2006/relationships/image" Target="../media/image399.svg"/><Relationship Id="rId4" Type="http://schemas.openxmlformats.org/officeDocument/2006/relationships/image" Target="../media/image398.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5#1">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28F8AC-4144-442F-89FE-DE44282F1F9C}" type="doc">
      <dgm:prSet loTypeId="urn:microsoft.com/office/officeart/2005/8/layout/vList6" loCatId="list" qsTypeId="urn:microsoft.com/office/officeart/2005/8/quickstyle/simple1#1" qsCatId="simple" csTypeId="urn:microsoft.com/office/officeart/2005/8/colors/accent1_2#1" csCatId="accent1" phldr="1"/>
      <dgm:spPr/>
      <dgm:t>
        <a:bodyPr/>
        <a:lstStyle/>
        <a:p>
          <a:endParaRPr lang="en-US"/>
        </a:p>
      </dgm:t>
    </dgm:pt>
    <dgm:pt modelId="{FFEBE74B-2BFD-476E-969C-00CD9835D04E}">
      <dgm:prSet/>
      <dgm:spPr/>
      <dgm:t>
        <a:bodyPr/>
        <a:lstStyle/>
        <a:p>
          <a:r>
            <a:rPr lang="en-US" b="0" i="0" dirty="0"/>
            <a:t>Potential benefits from prolonged, flatter pharmacokinetic and pharmacodynamic profiles </a:t>
          </a:r>
          <a:endParaRPr lang="en-US" dirty="0"/>
        </a:p>
      </dgm:t>
    </dgm:pt>
    <dgm:pt modelId="{52CEDA0D-54E3-4FD9-9762-2A327BCBA89C}" type="parTrans" cxnId="{181BEE88-126E-4C2F-8893-673AB184430F}">
      <dgm:prSet/>
      <dgm:spPr/>
      <dgm:t>
        <a:bodyPr/>
        <a:lstStyle/>
        <a:p>
          <a:endParaRPr lang="en-US"/>
        </a:p>
      </dgm:t>
    </dgm:pt>
    <dgm:pt modelId="{BD08B17F-C0C4-409C-B96C-5D0EC22BC767}" type="sibTrans" cxnId="{181BEE88-126E-4C2F-8893-673AB184430F}">
      <dgm:prSet/>
      <dgm:spPr/>
      <dgm:t>
        <a:bodyPr/>
        <a:lstStyle/>
        <a:p>
          <a:endParaRPr lang="en-US"/>
        </a:p>
      </dgm:t>
    </dgm:pt>
    <dgm:pt modelId="{A2C4278D-C72F-411F-949C-A4577BEE5F91}">
      <dgm:prSet/>
      <dgm:spPr/>
      <dgm:t>
        <a:bodyPr/>
        <a:lstStyle/>
        <a:p>
          <a:r>
            <a:rPr lang="en-US" b="0" i="0" dirty="0"/>
            <a:t>Reduced glycemic variability</a:t>
          </a:r>
          <a:endParaRPr lang="en-US" dirty="0"/>
        </a:p>
      </dgm:t>
    </dgm:pt>
    <dgm:pt modelId="{A36258CB-4D5D-439A-94D9-DAC13EFC934E}" type="parTrans" cxnId="{F6A07BE1-AAFB-451A-ABD3-1328877C573D}">
      <dgm:prSet/>
      <dgm:spPr/>
      <dgm:t>
        <a:bodyPr/>
        <a:lstStyle/>
        <a:p>
          <a:endParaRPr lang="en-US"/>
        </a:p>
      </dgm:t>
    </dgm:pt>
    <dgm:pt modelId="{40065CC9-497D-4D65-838C-EF14F1A1703B}" type="sibTrans" cxnId="{F6A07BE1-AAFB-451A-ABD3-1328877C573D}">
      <dgm:prSet/>
      <dgm:spPr/>
      <dgm:t>
        <a:bodyPr/>
        <a:lstStyle/>
        <a:p>
          <a:endParaRPr lang="en-US"/>
        </a:p>
      </dgm:t>
    </dgm:pt>
    <dgm:pt modelId="{550E2063-DB68-4711-B730-7580A334EF23}">
      <dgm:prSet/>
      <dgm:spPr/>
      <dgm:t>
        <a:bodyPr/>
        <a:lstStyle/>
        <a:p>
          <a:r>
            <a:rPr lang="en-US" b="0" i="0"/>
            <a:t>Longer duration makes them more forgiving of missed doses</a:t>
          </a:r>
          <a:endParaRPr lang="en-US"/>
        </a:p>
      </dgm:t>
    </dgm:pt>
    <dgm:pt modelId="{2DEF4167-8B7B-45AB-BA26-6EF5244397A1}" type="parTrans" cxnId="{BCEC5AF2-4115-48CC-B07C-CEA3D311A085}">
      <dgm:prSet/>
      <dgm:spPr/>
      <dgm:t>
        <a:bodyPr/>
        <a:lstStyle/>
        <a:p>
          <a:endParaRPr lang="en-US"/>
        </a:p>
      </dgm:t>
    </dgm:pt>
    <dgm:pt modelId="{302AE845-27E6-43C2-A32B-78D2FFF6232E}" type="sibTrans" cxnId="{BCEC5AF2-4115-48CC-B07C-CEA3D311A085}">
      <dgm:prSet/>
      <dgm:spPr/>
      <dgm:t>
        <a:bodyPr/>
        <a:lstStyle/>
        <a:p>
          <a:endParaRPr lang="en-US"/>
        </a:p>
      </dgm:t>
    </dgm:pt>
    <dgm:pt modelId="{04253ABD-240D-4BAC-A510-5EDABA06E51B}">
      <dgm:prSet/>
      <dgm:spPr/>
      <dgm:t>
        <a:bodyPr/>
        <a:lstStyle/>
        <a:p>
          <a:r>
            <a:rPr lang="en-US" b="0" i="0" dirty="0"/>
            <a:t>Reduced injection frequency, potentially improving medication taking behavior and patient satisfaction</a:t>
          </a:r>
          <a:endParaRPr lang="en-US" dirty="0"/>
        </a:p>
      </dgm:t>
    </dgm:pt>
    <dgm:pt modelId="{1FFF08D3-BBF1-4428-B8B4-350EAC07D697}" type="parTrans" cxnId="{FC32AF49-22E4-48C3-A010-27E9D00608D5}">
      <dgm:prSet/>
      <dgm:spPr/>
      <dgm:t>
        <a:bodyPr/>
        <a:lstStyle/>
        <a:p>
          <a:endParaRPr lang="en-US"/>
        </a:p>
      </dgm:t>
    </dgm:pt>
    <dgm:pt modelId="{5BA0E107-16FA-49E9-9F7D-6E7D86D8C488}" type="sibTrans" cxnId="{FC32AF49-22E4-48C3-A010-27E9D00608D5}">
      <dgm:prSet/>
      <dgm:spPr/>
      <dgm:t>
        <a:bodyPr/>
        <a:lstStyle/>
        <a:p>
          <a:endParaRPr lang="en-US"/>
        </a:p>
      </dgm:t>
    </dgm:pt>
    <dgm:pt modelId="{7651BD54-BA48-4D6B-B588-7B72C7C0AEE0}" type="pres">
      <dgm:prSet presAssocID="{7D28F8AC-4144-442F-89FE-DE44282F1F9C}" presName="Name0" presStyleCnt="0">
        <dgm:presLayoutVars>
          <dgm:dir/>
          <dgm:animLvl val="lvl"/>
          <dgm:resizeHandles/>
        </dgm:presLayoutVars>
      </dgm:prSet>
      <dgm:spPr/>
    </dgm:pt>
    <dgm:pt modelId="{DBE14350-4809-4581-860B-82B83EFF83DF}" type="pres">
      <dgm:prSet presAssocID="{FFEBE74B-2BFD-476E-969C-00CD9835D04E}" presName="linNode" presStyleCnt="0"/>
      <dgm:spPr/>
    </dgm:pt>
    <dgm:pt modelId="{D2BC8CDE-0BBA-4A32-96DC-BA60FDF87AF3}" type="pres">
      <dgm:prSet presAssocID="{FFEBE74B-2BFD-476E-969C-00CD9835D04E}" presName="parentShp" presStyleLbl="node1" presStyleIdx="0" presStyleCnt="1" custLinFactNeighborX="-5088" custLinFactNeighborY="-5105">
        <dgm:presLayoutVars>
          <dgm:bulletEnabled val="1"/>
        </dgm:presLayoutVars>
      </dgm:prSet>
      <dgm:spPr/>
    </dgm:pt>
    <dgm:pt modelId="{DD694E8B-9880-4EBA-9146-4A1DFF87C846}" type="pres">
      <dgm:prSet presAssocID="{FFEBE74B-2BFD-476E-969C-00CD9835D04E}" presName="childShp" presStyleLbl="bgAccFollowNode1" presStyleIdx="0" presStyleCnt="1">
        <dgm:presLayoutVars>
          <dgm:bulletEnabled val="1"/>
        </dgm:presLayoutVars>
      </dgm:prSet>
      <dgm:spPr/>
    </dgm:pt>
  </dgm:ptLst>
  <dgm:cxnLst>
    <dgm:cxn modelId="{4AC26501-F827-4C36-833A-8A096FD4E59A}" type="presOf" srcId="{A2C4278D-C72F-411F-949C-A4577BEE5F91}" destId="{DD694E8B-9880-4EBA-9146-4A1DFF87C846}" srcOrd="0" destOrd="0" presId="urn:microsoft.com/office/officeart/2005/8/layout/vList6"/>
    <dgm:cxn modelId="{789E290F-1FF0-4B77-89F2-108F057A9955}" type="presOf" srcId="{04253ABD-240D-4BAC-A510-5EDABA06E51B}" destId="{DD694E8B-9880-4EBA-9146-4A1DFF87C846}" srcOrd="0" destOrd="2" presId="urn:microsoft.com/office/officeart/2005/8/layout/vList6"/>
    <dgm:cxn modelId="{85A08039-5F6F-4DCC-AB2D-2B41581DD7A9}" type="presOf" srcId="{550E2063-DB68-4711-B730-7580A334EF23}" destId="{DD694E8B-9880-4EBA-9146-4A1DFF87C846}" srcOrd="0" destOrd="1" presId="urn:microsoft.com/office/officeart/2005/8/layout/vList6"/>
    <dgm:cxn modelId="{0AB04B44-8F49-4598-85CF-A804DF4BBC24}" type="presOf" srcId="{7D28F8AC-4144-442F-89FE-DE44282F1F9C}" destId="{7651BD54-BA48-4D6B-B588-7B72C7C0AEE0}" srcOrd="0" destOrd="0" presId="urn:microsoft.com/office/officeart/2005/8/layout/vList6"/>
    <dgm:cxn modelId="{FC32AF49-22E4-48C3-A010-27E9D00608D5}" srcId="{FFEBE74B-2BFD-476E-969C-00CD9835D04E}" destId="{04253ABD-240D-4BAC-A510-5EDABA06E51B}" srcOrd="2" destOrd="0" parTransId="{1FFF08D3-BBF1-4428-B8B4-350EAC07D697}" sibTransId="{5BA0E107-16FA-49E9-9F7D-6E7D86D8C488}"/>
    <dgm:cxn modelId="{181BEE88-126E-4C2F-8893-673AB184430F}" srcId="{7D28F8AC-4144-442F-89FE-DE44282F1F9C}" destId="{FFEBE74B-2BFD-476E-969C-00CD9835D04E}" srcOrd="0" destOrd="0" parTransId="{52CEDA0D-54E3-4FD9-9762-2A327BCBA89C}" sibTransId="{BD08B17F-C0C4-409C-B96C-5D0EC22BC767}"/>
    <dgm:cxn modelId="{8C02869D-7DBA-4771-8BD1-722914745836}" type="presOf" srcId="{FFEBE74B-2BFD-476E-969C-00CD9835D04E}" destId="{D2BC8CDE-0BBA-4A32-96DC-BA60FDF87AF3}" srcOrd="0" destOrd="0" presId="urn:microsoft.com/office/officeart/2005/8/layout/vList6"/>
    <dgm:cxn modelId="{F6A07BE1-AAFB-451A-ABD3-1328877C573D}" srcId="{FFEBE74B-2BFD-476E-969C-00CD9835D04E}" destId="{A2C4278D-C72F-411F-949C-A4577BEE5F91}" srcOrd="0" destOrd="0" parTransId="{A36258CB-4D5D-439A-94D9-DAC13EFC934E}" sibTransId="{40065CC9-497D-4D65-838C-EF14F1A1703B}"/>
    <dgm:cxn modelId="{BCEC5AF2-4115-48CC-B07C-CEA3D311A085}" srcId="{FFEBE74B-2BFD-476E-969C-00CD9835D04E}" destId="{550E2063-DB68-4711-B730-7580A334EF23}" srcOrd="1" destOrd="0" parTransId="{2DEF4167-8B7B-45AB-BA26-6EF5244397A1}" sibTransId="{302AE845-27E6-43C2-A32B-78D2FFF6232E}"/>
    <dgm:cxn modelId="{E7C85F6D-D5B7-404B-BF84-543B67128B1E}" type="presParOf" srcId="{7651BD54-BA48-4D6B-B588-7B72C7C0AEE0}" destId="{DBE14350-4809-4581-860B-82B83EFF83DF}" srcOrd="0" destOrd="0" presId="urn:microsoft.com/office/officeart/2005/8/layout/vList6"/>
    <dgm:cxn modelId="{324487B0-17D1-4739-9FE7-878F0E5B8273}" type="presParOf" srcId="{DBE14350-4809-4581-860B-82B83EFF83DF}" destId="{D2BC8CDE-0BBA-4A32-96DC-BA60FDF87AF3}" srcOrd="0" destOrd="0" presId="urn:microsoft.com/office/officeart/2005/8/layout/vList6"/>
    <dgm:cxn modelId="{72976462-63BE-4761-8FCF-AA81E9345649}" type="presParOf" srcId="{DBE14350-4809-4581-860B-82B83EFF83DF}" destId="{DD694E8B-9880-4EBA-9146-4A1DFF87C846}"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309674-4A35-437C-BEAA-2E9B6632305A}" type="doc">
      <dgm:prSet loTypeId="urn:microsoft.com/office/officeart/2005/8/layout/hChevron3" loCatId="process" qsTypeId="urn:microsoft.com/office/officeart/2005/8/quickstyle/simple1#2" qsCatId="simple" csTypeId="urn:microsoft.com/office/officeart/2005/8/colors/accent1_4#1" csCatId="accent1" phldr="1"/>
      <dgm:spPr/>
      <dgm:t>
        <a:bodyPr/>
        <a:lstStyle/>
        <a:p>
          <a:endParaRPr lang="en-US"/>
        </a:p>
      </dgm:t>
    </dgm:pt>
    <dgm:pt modelId="{843F0A8E-F7CA-4B51-8977-AE1172D9DD8B}">
      <dgm:prSet phldrT="[Text]" custT="1"/>
      <dgm:spPr/>
      <dgm:t>
        <a:bodyPr/>
        <a:lstStyle/>
        <a:p>
          <a:r>
            <a:rPr lang="en-US" sz="1800" b="1" dirty="0">
              <a:latin typeface="Calibri" panose="020F0502020204030204" pitchFamily="34" charset="0"/>
              <a:cs typeface="Calibri" panose="020F0502020204030204" pitchFamily="34" charset="0"/>
            </a:rPr>
            <a:t>Food</a:t>
          </a:r>
        </a:p>
      </dgm:t>
    </dgm:pt>
    <dgm:pt modelId="{F26C66B2-06FF-41B8-99C5-9B350E9BFDCC}" type="parTrans" cxnId="{169F2EC8-3341-4B3D-824C-D2FA672FD085}">
      <dgm:prSet/>
      <dgm:spPr/>
      <dgm:t>
        <a:bodyPr/>
        <a:lstStyle/>
        <a:p>
          <a:endParaRPr lang="en-US" sz="1600" b="1">
            <a:latin typeface="Calibri" panose="020F0502020204030204" pitchFamily="34" charset="0"/>
            <a:cs typeface="Calibri" panose="020F0502020204030204" pitchFamily="34" charset="0"/>
          </a:endParaRPr>
        </a:p>
      </dgm:t>
    </dgm:pt>
    <dgm:pt modelId="{4BF8A541-D840-497D-A929-CA2873542CD8}" type="sibTrans" cxnId="{169F2EC8-3341-4B3D-824C-D2FA672FD085}">
      <dgm:prSet/>
      <dgm:spPr/>
      <dgm:t>
        <a:bodyPr/>
        <a:lstStyle/>
        <a:p>
          <a:endParaRPr lang="en-US" sz="1600" b="1">
            <a:latin typeface="Calibri" panose="020F0502020204030204" pitchFamily="34" charset="0"/>
            <a:cs typeface="Calibri" panose="020F0502020204030204" pitchFamily="34" charset="0"/>
          </a:endParaRPr>
        </a:p>
      </dgm:t>
    </dgm:pt>
    <dgm:pt modelId="{20CB36B7-C6BB-4401-B45D-65D8F3EAA30E}">
      <dgm:prSet phldrT="[Text]" custT="1"/>
      <dgm:spPr/>
      <dgm:t>
        <a:bodyPr/>
        <a:lstStyle/>
        <a:p>
          <a:r>
            <a:rPr lang="en-US" sz="1800" b="1" dirty="0">
              <a:latin typeface="Calibri" panose="020F0502020204030204" pitchFamily="34" charset="0"/>
              <a:cs typeface="Calibri" panose="020F0502020204030204" pitchFamily="34" charset="0"/>
            </a:rPr>
            <a:t>Medication</a:t>
          </a:r>
        </a:p>
      </dgm:t>
    </dgm:pt>
    <dgm:pt modelId="{1D56AC36-223C-40FE-9B46-8148742EF224}" type="parTrans" cxnId="{BBC7F8CB-F0EF-47F0-BD0E-1D132FEBC725}">
      <dgm:prSet/>
      <dgm:spPr/>
      <dgm:t>
        <a:bodyPr/>
        <a:lstStyle/>
        <a:p>
          <a:endParaRPr lang="en-US" sz="1600" b="1">
            <a:latin typeface="Calibri" panose="020F0502020204030204" pitchFamily="34" charset="0"/>
            <a:cs typeface="Calibri" panose="020F0502020204030204" pitchFamily="34" charset="0"/>
          </a:endParaRPr>
        </a:p>
      </dgm:t>
    </dgm:pt>
    <dgm:pt modelId="{299DF2FC-175B-4C7B-A6AC-E66C729CD772}" type="sibTrans" cxnId="{BBC7F8CB-F0EF-47F0-BD0E-1D132FEBC725}">
      <dgm:prSet/>
      <dgm:spPr/>
      <dgm:t>
        <a:bodyPr/>
        <a:lstStyle/>
        <a:p>
          <a:endParaRPr lang="en-US" sz="1600" b="1">
            <a:latin typeface="Calibri" panose="020F0502020204030204" pitchFamily="34" charset="0"/>
            <a:cs typeface="Calibri" panose="020F0502020204030204" pitchFamily="34" charset="0"/>
          </a:endParaRPr>
        </a:p>
      </dgm:t>
    </dgm:pt>
    <dgm:pt modelId="{5F998711-4374-4A96-8767-15C3D7077CBC}">
      <dgm:prSet phldrT="[Text]" custT="1"/>
      <dgm:spPr/>
      <dgm:t>
        <a:bodyPr/>
        <a:lstStyle/>
        <a:p>
          <a:r>
            <a:rPr lang="en-US" sz="1800" b="1" dirty="0">
              <a:latin typeface="Calibri" panose="020F0502020204030204" pitchFamily="34" charset="0"/>
              <a:cs typeface="Calibri" panose="020F0502020204030204" pitchFamily="34" charset="0"/>
            </a:rPr>
            <a:t>Activity</a:t>
          </a:r>
        </a:p>
      </dgm:t>
    </dgm:pt>
    <dgm:pt modelId="{572421B7-C603-456C-84B7-FC068807E277}" type="parTrans" cxnId="{A3AF8604-EFFA-4157-81FE-BA381523BE2A}">
      <dgm:prSet/>
      <dgm:spPr/>
      <dgm:t>
        <a:bodyPr/>
        <a:lstStyle/>
        <a:p>
          <a:endParaRPr lang="en-US" sz="1600" b="1">
            <a:latin typeface="Calibri" panose="020F0502020204030204" pitchFamily="34" charset="0"/>
            <a:cs typeface="Calibri" panose="020F0502020204030204" pitchFamily="34" charset="0"/>
          </a:endParaRPr>
        </a:p>
      </dgm:t>
    </dgm:pt>
    <dgm:pt modelId="{32824943-FE69-48E7-B427-28524FC57559}" type="sibTrans" cxnId="{A3AF8604-EFFA-4157-81FE-BA381523BE2A}">
      <dgm:prSet/>
      <dgm:spPr/>
      <dgm:t>
        <a:bodyPr/>
        <a:lstStyle/>
        <a:p>
          <a:endParaRPr lang="en-US" sz="1600" b="1">
            <a:latin typeface="Calibri" panose="020F0502020204030204" pitchFamily="34" charset="0"/>
            <a:cs typeface="Calibri" panose="020F0502020204030204" pitchFamily="34" charset="0"/>
          </a:endParaRPr>
        </a:p>
      </dgm:t>
    </dgm:pt>
    <dgm:pt modelId="{FD1C2759-4AD0-4038-A7C8-110AAEAF9096}">
      <dgm:prSet phldrT="[Text]" custT="1"/>
      <dgm:spPr/>
      <dgm:t>
        <a:bodyPr/>
        <a:lstStyle/>
        <a:p>
          <a:r>
            <a:rPr lang="en-US" sz="1800" b="1" dirty="0">
              <a:latin typeface="Calibri" panose="020F0502020204030204" pitchFamily="34" charset="0"/>
              <a:cs typeface="Calibri" panose="020F0502020204030204" pitchFamily="34" charset="0"/>
            </a:rPr>
            <a:t>Biological</a:t>
          </a:r>
        </a:p>
      </dgm:t>
    </dgm:pt>
    <dgm:pt modelId="{D1C3069D-4B8B-4ABE-9C02-020090C574C3}" type="parTrans" cxnId="{3C7C4BE9-0A5E-44C2-8B2A-F9D811F3C8BB}">
      <dgm:prSet/>
      <dgm:spPr/>
      <dgm:t>
        <a:bodyPr/>
        <a:lstStyle/>
        <a:p>
          <a:endParaRPr lang="en-US" sz="1600" b="1">
            <a:latin typeface="Calibri" panose="020F0502020204030204" pitchFamily="34" charset="0"/>
            <a:cs typeface="Calibri" panose="020F0502020204030204" pitchFamily="34" charset="0"/>
          </a:endParaRPr>
        </a:p>
      </dgm:t>
    </dgm:pt>
    <dgm:pt modelId="{C6AEDAB1-0EFD-424F-A7A7-21D00836B729}" type="sibTrans" cxnId="{3C7C4BE9-0A5E-44C2-8B2A-F9D811F3C8BB}">
      <dgm:prSet/>
      <dgm:spPr/>
      <dgm:t>
        <a:bodyPr/>
        <a:lstStyle/>
        <a:p>
          <a:endParaRPr lang="en-US" sz="1600" b="1">
            <a:latin typeface="Calibri" panose="020F0502020204030204" pitchFamily="34" charset="0"/>
            <a:cs typeface="Calibri" panose="020F0502020204030204" pitchFamily="34" charset="0"/>
          </a:endParaRPr>
        </a:p>
      </dgm:t>
    </dgm:pt>
    <dgm:pt modelId="{DBCBB8C0-23F2-4FD6-9EF6-C188E3CCA669}">
      <dgm:prSet phldrT="[Text]" custT="1"/>
      <dgm:spPr/>
      <dgm:t>
        <a:bodyPr/>
        <a:lstStyle/>
        <a:p>
          <a:r>
            <a:rPr lang="en-US" sz="1800" b="1" dirty="0">
              <a:latin typeface="Calibri" panose="020F0502020204030204" pitchFamily="34" charset="0"/>
              <a:cs typeface="Calibri" panose="020F0502020204030204" pitchFamily="34" charset="0"/>
            </a:rPr>
            <a:t>Environmental</a:t>
          </a:r>
        </a:p>
      </dgm:t>
    </dgm:pt>
    <dgm:pt modelId="{FC4FC7A3-DD6A-4442-A88A-C69593A281DC}" type="parTrans" cxnId="{E49303B1-9CEC-489A-92DB-C9753F62AA32}">
      <dgm:prSet/>
      <dgm:spPr/>
      <dgm:t>
        <a:bodyPr/>
        <a:lstStyle/>
        <a:p>
          <a:endParaRPr lang="en-US" sz="1600" b="1">
            <a:latin typeface="Calibri" panose="020F0502020204030204" pitchFamily="34" charset="0"/>
            <a:cs typeface="Calibri" panose="020F0502020204030204" pitchFamily="34" charset="0"/>
          </a:endParaRPr>
        </a:p>
      </dgm:t>
    </dgm:pt>
    <dgm:pt modelId="{E99F5E26-9240-48E0-A316-49461FA9A3D2}" type="sibTrans" cxnId="{E49303B1-9CEC-489A-92DB-C9753F62AA32}">
      <dgm:prSet/>
      <dgm:spPr/>
      <dgm:t>
        <a:bodyPr/>
        <a:lstStyle/>
        <a:p>
          <a:endParaRPr lang="en-US" sz="1600" b="1">
            <a:latin typeface="Calibri" panose="020F0502020204030204" pitchFamily="34" charset="0"/>
            <a:cs typeface="Calibri" panose="020F0502020204030204" pitchFamily="34" charset="0"/>
          </a:endParaRPr>
        </a:p>
      </dgm:t>
    </dgm:pt>
    <dgm:pt modelId="{78C10338-E269-4C7E-ACE4-86CDC3745D70}">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Behavioral and decision making</a:t>
          </a:r>
        </a:p>
      </dgm:t>
    </dgm:pt>
    <dgm:pt modelId="{A1B29B7D-C9B0-4939-A360-8FFDB08E6145}" type="parTrans" cxnId="{B2A22B62-505B-411B-8C67-86357B9E7731}">
      <dgm:prSet/>
      <dgm:spPr/>
      <dgm:t>
        <a:bodyPr/>
        <a:lstStyle/>
        <a:p>
          <a:endParaRPr lang="en-US" sz="1600" b="1">
            <a:latin typeface="Calibri" panose="020F0502020204030204" pitchFamily="34" charset="0"/>
            <a:cs typeface="Calibri" panose="020F0502020204030204" pitchFamily="34" charset="0"/>
          </a:endParaRPr>
        </a:p>
      </dgm:t>
    </dgm:pt>
    <dgm:pt modelId="{8EC29D60-1836-475D-9C25-7010759E28D6}" type="sibTrans" cxnId="{B2A22B62-505B-411B-8C67-86357B9E7731}">
      <dgm:prSet/>
      <dgm:spPr/>
      <dgm:t>
        <a:bodyPr/>
        <a:lstStyle/>
        <a:p>
          <a:endParaRPr lang="en-US" sz="1600" b="1">
            <a:latin typeface="Calibri" panose="020F0502020204030204" pitchFamily="34" charset="0"/>
            <a:cs typeface="Calibri" panose="020F0502020204030204" pitchFamily="34" charset="0"/>
          </a:endParaRPr>
        </a:p>
      </dgm:t>
    </dgm:pt>
    <dgm:pt modelId="{7758B190-C5A6-4457-BC6E-B05FE2B3D8BA}" type="pres">
      <dgm:prSet presAssocID="{A0309674-4A35-437C-BEAA-2E9B6632305A}" presName="Name0" presStyleCnt="0">
        <dgm:presLayoutVars>
          <dgm:dir/>
          <dgm:resizeHandles val="exact"/>
        </dgm:presLayoutVars>
      </dgm:prSet>
      <dgm:spPr/>
    </dgm:pt>
    <dgm:pt modelId="{0BF5CB36-0B21-476F-8B0A-48E33DC98C8B}" type="pres">
      <dgm:prSet presAssocID="{843F0A8E-F7CA-4B51-8977-AE1172D9DD8B}" presName="parTxOnly" presStyleLbl="node1" presStyleIdx="0" presStyleCnt="6" custScaleX="77078">
        <dgm:presLayoutVars>
          <dgm:bulletEnabled val="1"/>
        </dgm:presLayoutVars>
      </dgm:prSet>
      <dgm:spPr/>
    </dgm:pt>
    <dgm:pt modelId="{2306D26D-E098-4963-846D-0E8AB3E437DF}" type="pres">
      <dgm:prSet presAssocID="{4BF8A541-D840-497D-A929-CA2873542CD8}" presName="parSpace" presStyleCnt="0"/>
      <dgm:spPr/>
    </dgm:pt>
    <dgm:pt modelId="{A4CB3E0C-BE8F-40A4-B10D-DE9B98B7BB2F}" type="pres">
      <dgm:prSet presAssocID="{20CB36B7-C6BB-4401-B45D-65D8F3EAA30E}" presName="parTxOnly" presStyleLbl="node1" presStyleIdx="1" presStyleCnt="6" custScaleX="121458">
        <dgm:presLayoutVars>
          <dgm:bulletEnabled val="1"/>
        </dgm:presLayoutVars>
      </dgm:prSet>
      <dgm:spPr/>
    </dgm:pt>
    <dgm:pt modelId="{3561C442-9E63-46A3-B907-2CEA8983DD41}" type="pres">
      <dgm:prSet presAssocID="{299DF2FC-175B-4C7B-A6AC-E66C729CD772}" presName="parSpace" presStyleCnt="0"/>
      <dgm:spPr/>
    </dgm:pt>
    <dgm:pt modelId="{30C3E686-6CE8-4B17-B5C5-0D6189DEF84B}" type="pres">
      <dgm:prSet presAssocID="{5F998711-4374-4A96-8767-15C3D7077CBC}" presName="parTxOnly" presStyleLbl="node1" presStyleIdx="2" presStyleCnt="6" custScaleX="121730">
        <dgm:presLayoutVars>
          <dgm:bulletEnabled val="1"/>
        </dgm:presLayoutVars>
      </dgm:prSet>
      <dgm:spPr/>
    </dgm:pt>
    <dgm:pt modelId="{D60B99A6-9E6F-4A06-8E44-B37E2A0D0DE4}" type="pres">
      <dgm:prSet presAssocID="{32824943-FE69-48E7-B427-28524FC57559}" presName="parSpace" presStyleCnt="0"/>
      <dgm:spPr/>
    </dgm:pt>
    <dgm:pt modelId="{1EC0783F-515C-4D9E-A61E-12A7EFEFF120}" type="pres">
      <dgm:prSet presAssocID="{FD1C2759-4AD0-4038-A7C8-110AAEAF9096}" presName="parTxOnly" presStyleLbl="node1" presStyleIdx="3" presStyleCnt="6" custScaleX="124413">
        <dgm:presLayoutVars>
          <dgm:bulletEnabled val="1"/>
        </dgm:presLayoutVars>
      </dgm:prSet>
      <dgm:spPr/>
    </dgm:pt>
    <dgm:pt modelId="{72276D57-118B-4331-AAC6-EA20BA76BE19}" type="pres">
      <dgm:prSet presAssocID="{C6AEDAB1-0EFD-424F-A7A7-21D00836B729}" presName="parSpace" presStyleCnt="0"/>
      <dgm:spPr/>
    </dgm:pt>
    <dgm:pt modelId="{2D077320-8B91-4D8D-BAFE-2A20472EE195}" type="pres">
      <dgm:prSet presAssocID="{DBCBB8C0-23F2-4FD6-9EF6-C188E3CCA669}" presName="parTxOnly" presStyleLbl="node1" presStyleIdx="4" presStyleCnt="6" custScaleX="140018">
        <dgm:presLayoutVars>
          <dgm:bulletEnabled val="1"/>
        </dgm:presLayoutVars>
      </dgm:prSet>
      <dgm:spPr/>
    </dgm:pt>
    <dgm:pt modelId="{9546F042-51E4-40EC-9ACC-3675C7D15F36}" type="pres">
      <dgm:prSet presAssocID="{E99F5E26-9240-48E0-A316-49461FA9A3D2}" presName="parSpace" presStyleCnt="0"/>
      <dgm:spPr/>
    </dgm:pt>
    <dgm:pt modelId="{FE9FBCD8-0DFB-423B-8D0B-3A4B468982B1}" type="pres">
      <dgm:prSet presAssocID="{78C10338-E269-4C7E-ACE4-86CDC3745D70}" presName="parTxOnly" presStyleLbl="node1" presStyleIdx="5" presStyleCnt="6" custScaleX="124418" custScaleY="110592">
        <dgm:presLayoutVars>
          <dgm:bulletEnabled val="1"/>
        </dgm:presLayoutVars>
      </dgm:prSet>
      <dgm:spPr/>
    </dgm:pt>
  </dgm:ptLst>
  <dgm:cxnLst>
    <dgm:cxn modelId="{A3AF8604-EFFA-4157-81FE-BA381523BE2A}" srcId="{A0309674-4A35-437C-BEAA-2E9B6632305A}" destId="{5F998711-4374-4A96-8767-15C3D7077CBC}" srcOrd="2" destOrd="0" parTransId="{572421B7-C603-456C-84B7-FC068807E277}" sibTransId="{32824943-FE69-48E7-B427-28524FC57559}"/>
    <dgm:cxn modelId="{E571DA04-3487-4010-844D-0E9DF5B34121}" type="presOf" srcId="{20CB36B7-C6BB-4401-B45D-65D8F3EAA30E}" destId="{A4CB3E0C-BE8F-40A4-B10D-DE9B98B7BB2F}" srcOrd="0" destOrd="0" presId="urn:microsoft.com/office/officeart/2005/8/layout/hChevron3"/>
    <dgm:cxn modelId="{F42D3632-2D75-4D43-BDD0-762BF6AA6CAA}" type="presOf" srcId="{DBCBB8C0-23F2-4FD6-9EF6-C188E3CCA669}" destId="{2D077320-8B91-4D8D-BAFE-2A20472EE195}" srcOrd="0" destOrd="0" presId="urn:microsoft.com/office/officeart/2005/8/layout/hChevron3"/>
    <dgm:cxn modelId="{493D9640-2C36-4BDF-BAD2-0CCD73FDA9A5}" type="presOf" srcId="{A0309674-4A35-437C-BEAA-2E9B6632305A}" destId="{7758B190-C5A6-4457-BC6E-B05FE2B3D8BA}" srcOrd="0" destOrd="0" presId="urn:microsoft.com/office/officeart/2005/8/layout/hChevron3"/>
    <dgm:cxn modelId="{B2A22B62-505B-411B-8C67-86357B9E7731}" srcId="{A0309674-4A35-437C-BEAA-2E9B6632305A}" destId="{78C10338-E269-4C7E-ACE4-86CDC3745D70}" srcOrd="5" destOrd="0" parTransId="{A1B29B7D-C9B0-4939-A360-8FFDB08E6145}" sibTransId="{8EC29D60-1836-475D-9C25-7010759E28D6}"/>
    <dgm:cxn modelId="{42D93798-DA62-4A53-997C-9B6D90D1D167}" type="presOf" srcId="{5F998711-4374-4A96-8767-15C3D7077CBC}" destId="{30C3E686-6CE8-4B17-B5C5-0D6189DEF84B}" srcOrd="0" destOrd="0" presId="urn:microsoft.com/office/officeart/2005/8/layout/hChevron3"/>
    <dgm:cxn modelId="{4AC8EEA9-955F-403C-9D89-6A6FBCAEC9D4}" type="presOf" srcId="{843F0A8E-F7CA-4B51-8977-AE1172D9DD8B}" destId="{0BF5CB36-0B21-476F-8B0A-48E33DC98C8B}" srcOrd="0" destOrd="0" presId="urn:microsoft.com/office/officeart/2005/8/layout/hChevron3"/>
    <dgm:cxn modelId="{E49303B1-9CEC-489A-92DB-C9753F62AA32}" srcId="{A0309674-4A35-437C-BEAA-2E9B6632305A}" destId="{DBCBB8C0-23F2-4FD6-9EF6-C188E3CCA669}" srcOrd="4" destOrd="0" parTransId="{FC4FC7A3-DD6A-4442-A88A-C69593A281DC}" sibTransId="{E99F5E26-9240-48E0-A316-49461FA9A3D2}"/>
    <dgm:cxn modelId="{348615B3-A3CD-41B5-94A5-E443C8FFCECC}" type="presOf" srcId="{FD1C2759-4AD0-4038-A7C8-110AAEAF9096}" destId="{1EC0783F-515C-4D9E-A61E-12A7EFEFF120}" srcOrd="0" destOrd="0" presId="urn:microsoft.com/office/officeart/2005/8/layout/hChevron3"/>
    <dgm:cxn modelId="{169F2EC8-3341-4B3D-824C-D2FA672FD085}" srcId="{A0309674-4A35-437C-BEAA-2E9B6632305A}" destId="{843F0A8E-F7CA-4B51-8977-AE1172D9DD8B}" srcOrd="0" destOrd="0" parTransId="{F26C66B2-06FF-41B8-99C5-9B350E9BFDCC}" sibTransId="{4BF8A541-D840-497D-A929-CA2873542CD8}"/>
    <dgm:cxn modelId="{BBC7F8CB-F0EF-47F0-BD0E-1D132FEBC725}" srcId="{A0309674-4A35-437C-BEAA-2E9B6632305A}" destId="{20CB36B7-C6BB-4401-B45D-65D8F3EAA30E}" srcOrd="1" destOrd="0" parTransId="{1D56AC36-223C-40FE-9B46-8148742EF224}" sibTransId="{299DF2FC-175B-4C7B-A6AC-E66C729CD772}"/>
    <dgm:cxn modelId="{3C7C4BE9-0A5E-44C2-8B2A-F9D811F3C8BB}" srcId="{A0309674-4A35-437C-BEAA-2E9B6632305A}" destId="{FD1C2759-4AD0-4038-A7C8-110AAEAF9096}" srcOrd="3" destOrd="0" parTransId="{D1C3069D-4B8B-4ABE-9C02-020090C574C3}" sibTransId="{C6AEDAB1-0EFD-424F-A7A7-21D00836B729}"/>
    <dgm:cxn modelId="{4CAA72F5-1BE9-48A0-ADD7-5E47983E57CB}" type="presOf" srcId="{78C10338-E269-4C7E-ACE4-86CDC3745D70}" destId="{FE9FBCD8-0DFB-423B-8D0B-3A4B468982B1}" srcOrd="0" destOrd="0" presId="urn:microsoft.com/office/officeart/2005/8/layout/hChevron3"/>
    <dgm:cxn modelId="{B03AFE43-C59A-4A63-B960-39D91992FC34}" type="presParOf" srcId="{7758B190-C5A6-4457-BC6E-B05FE2B3D8BA}" destId="{0BF5CB36-0B21-476F-8B0A-48E33DC98C8B}" srcOrd="0" destOrd="0" presId="urn:microsoft.com/office/officeart/2005/8/layout/hChevron3"/>
    <dgm:cxn modelId="{5D09866B-9342-4CAD-9D22-8D7ED5F3C408}" type="presParOf" srcId="{7758B190-C5A6-4457-BC6E-B05FE2B3D8BA}" destId="{2306D26D-E098-4963-846D-0E8AB3E437DF}" srcOrd="1" destOrd="0" presId="urn:microsoft.com/office/officeart/2005/8/layout/hChevron3"/>
    <dgm:cxn modelId="{2CAF02A1-15B5-4E12-8966-E1AAEF6097DB}" type="presParOf" srcId="{7758B190-C5A6-4457-BC6E-B05FE2B3D8BA}" destId="{A4CB3E0C-BE8F-40A4-B10D-DE9B98B7BB2F}" srcOrd="2" destOrd="0" presId="urn:microsoft.com/office/officeart/2005/8/layout/hChevron3"/>
    <dgm:cxn modelId="{6AACFA51-2904-41C8-9AB4-4B648EE5A2C9}" type="presParOf" srcId="{7758B190-C5A6-4457-BC6E-B05FE2B3D8BA}" destId="{3561C442-9E63-46A3-B907-2CEA8983DD41}" srcOrd="3" destOrd="0" presId="urn:microsoft.com/office/officeart/2005/8/layout/hChevron3"/>
    <dgm:cxn modelId="{5526DD26-31F9-412A-AE01-CCFC43ED1AD4}" type="presParOf" srcId="{7758B190-C5A6-4457-BC6E-B05FE2B3D8BA}" destId="{30C3E686-6CE8-4B17-B5C5-0D6189DEF84B}" srcOrd="4" destOrd="0" presId="urn:microsoft.com/office/officeart/2005/8/layout/hChevron3"/>
    <dgm:cxn modelId="{4656432E-C315-47B6-93AE-69D97712D07A}" type="presParOf" srcId="{7758B190-C5A6-4457-BC6E-B05FE2B3D8BA}" destId="{D60B99A6-9E6F-4A06-8E44-B37E2A0D0DE4}" srcOrd="5" destOrd="0" presId="urn:microsoft.com/office/officeart/2005/8/layout/hChevron3"/>
    <dgm:cxn modelId="{635D1821-CA6B-491A-BDE1-410F7CFE47AF}" type="presParOf" srcId="{7758B190-C5A6-4457-BC6E-B05FE2B3D8BA}" destId="{1EC0783F-515C-4D9E-A61E-12A7EFEFF120}" srcOrd="6" destOrd="0" presId="urn:microsoft.com/office/officeart/2005/8/layout/hChevron3"/>
    <dgm:cxn modelId="{819AE57B-6436-4331-9C3F-13AAA5A7ED5D}" type="presParOf" srcId="{7758B190-C5A6-4457-BC6E-B05FE2B3D8BA}" destId="{72276D57-118B-4331-AAC6-EA20BA76BE19}" srcOrd="7" destOrd="0" presId="urn:microsoft.com/office/officeart/2005/8/layout/hChevron3"/>
    <dgm:cxn modelId="{1D4BB0BB-E38D-478A-983C-FA20D70C4074}" type="presParOf" srcId="{7758B190-C5A6-4457-BC6E-B05FE2B3D8BA}" destId="{2D077320-8B91-4D8D-BAFE-2A20472EE195}" srcOrd="8" destOrd="0" presId="urn:microsoft.com/office/officeart/2005/8/layout/hChevron3"/>
    <dgm:cxn modelId="{00A0FC3B-28B0-46C0-BAC4-BC7306065474}" type="presParOf" srcId="{7758B190-C5A6-4457-BC6E-B05FE2B3D8BA}" destId="{9546F042-51E4-40EC-9ACC-3675C7D15F36}" srcOrd="9" destOrd="0" presId="urn:microsoft.com/office/officeart/2005/8/layout/hChevron3"/>
    <dgm:cxn modelId="{D8D62462-FDEB-4EBC-8CE2-295A750E1873}" type="presParOf" srcId="{7758B190-C5A6-4457-BC6E-B05FE2B3D8BA}" destId="{FE9FBCD8-0DFB-423B-8D0B-3A4B468982B1}" srcOrd="1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6FF5B9-0BAD-4B3D-91F1-A916FE718E79}" type="doc">
      <dgm:prSet loTypeId="urn:microsoft.com/office/officeart/2005/8/layout/gear1" loCatId="cycle" qsTypeId="urn:microsoft.com/office/officeart/2005/8/quickstyle/simple2#1" qsCatId="simple" csTypeId="urn:microsoft.com/office/officeart/2005/8/colors/accent1_2#3" csCatId="accent1" phldr="1"/>
      <dgm:spPr/>
      <dgm:t>
        <a:bodyPr/>
        <a:lstStyle/>
        <a:p>
          <a:endParaRPr lang="en-US"/>
        </a:p>
      </dgm:t>
    </dgm:pt>
    <dgm:pt modelId="{F8928207-0E5C-4B8C-9559-35E8E16CC925}">
      <dgm:prSet phldrT="[Text]"/>
      <dgm:spPr/>
      <dgm:t>
        <a:bodyPr/>
        <a:lstStyle/>
        <a:p>
          <a:r>
            <a:rPr lang="en-US" dirty="0"/>
            <a:t>Eating Patterns</a:t>
          </a:r>
        </a:p>
      </dgm:t>
    </dgm:pt>
    <dgm:pt modelId="{F08532EC-ECAA-4AE4-8FB0-FC74820601D8}" type="parTrans" cxnId="{D4F33E9B-F331-4707-A6E5-3B0568C30F45}">
      <dgm:prSet/>
      <dgm:spPr/>
      <dgm:t>
        <a:bodyPr/>
        <a:lstStyle/>
        <a:p>
          <a:endParaRPr lang="en-US"/>
        </a:p>
      </dgm:t>
    </dgm:pt>
    <dgm:pt modelId="{2C8BF902-E8EB-437F-A473-9FB4317C226A}" type="sibTrans" cxnId="{D4F33E9B-F331-4707-A6E5-3B0568C30F45}">
      <dgm:prSet/>
      <dgm:spPr/>
      <dgm:t>
        <a:bodyPr/>
        <a:lstStyle/>
        <a:p>
          <a:endParaRPr lang="en-US"/>
        </a:p>
      </dgm:t>
    </dgm:pt>
    <dgm:pt modelId="{44ECD811-8132-4AEE-B02A-06D3BFDEE5F3}">
      <dgm:prSet phldrT="[Text]"/>
      <dgm:spPr/>
      <dgm:t>
        <a:bodyPr/>
        <a:lstStyle/>
        <a:p>
          <a:r>
            <a:rPr lang="en-US" dirty="0"/>
            <a:t>Behaviors</a:t>
          </a:r>
        </a:p>
      </dgm:t>
    </dgm:pt>
    <dgm:pt modelId="{B2A46F21-5364-43E0-8ED5-21947E79AB13}" type="parTrans" cxnId="{3F6066D7-5BAB-43C4-B691-F185527F44B3}">
      <dgm:prSet/>
      <dgm:spPr/>
      <dgm:t>
        <a:bodyPr/>
        <a:lstStyle/>
        <a:p>
          <a:endParaRPr lang="en-US"/>
        </a:p>
      </dgm:t>
    </dgm:pt>
    <dgm:pt modelId="{6B5EBCB3-5E8B-4E60-9FFF-A69CAC6710DC}" type="sibTrans" cxnId="{3F6066D7-5BAB-43C4-B691-F185527F44B3}">
      <dgm:prSet/>
      <dgm:spPr/>
      <dgm:t>
        <a:bodyPr/>
        <a:lstStyle/>
        <a:p>
          <a:endParaRPr lang="en-US"/>
        </a:p>
      </dgm:t>
    </dgm:pt>
    <dgm:pt modelId="{B9699A80-B707-4B0D-B1E6-4AFACD980025}">
      <dgm:prSet phldrT="[Text]"/>
      <dgm:spPr/>
      <dgm:t>
        <a:bodyPr/>
        <a:lstStyle/>
        <a:p>
          <a:r>
            <a:rPr lang="en-US" dirty="0"/>
            <a:t>Medications</a:t>
          </a:r>
        </a:p>
      </dgm:t>
    </dgm:pt>
    <dgm:pt modelId="{CC6EA93E-2C56-403F-BA69-3820976F2068}" type="parTrans" cxnId="{E5FF0EC5-479C-48B6-A7F5-88D074DF3199}">
      <dgm:prSet/>
      <dgm:spPr/>
      <dgm:t>
        <a:bodyPr/>
        <a:lstStyle/>
        <a:p>
          <a:endParaRPr lang="en-US"/>
        </a:p>
      </dgm:t>
    </dgm:pt>
    <dgm:pt modelId="{B56D68E8-1431-4413-96AE-616DAF6A8465}" type="sibTrans" cxnId="{E5FF0EC5-479C-48B6-A7F5-88D074DF3199}">
      <dgm:prSet/>
      <dgm:spPr/>
      <dgm:t>
        <a:bodyPr/>
        <a:lstStyle/>
        <a:p>
          <a:endParaRPr lang="en-US"/>
        </a:p>
      </dgm:t>
    </dgm:pt>
    <dgm:pt modelId="{EC04FC30-1AA1-4EE6-9BB9-20AF4FF11F3E}" type="pres">
      <dgm:prSet presAssocID="{496FF5B9-0BAD-4B3D-91F1-A916FE718E79}" presName="composite" presStyleCnt="0">
        <dgm:presLayoutVars>
          <dgm:chMax val="3"/>
          <dgm:animLvl val="lvl"/>
          <dgm:resizeHandles val="exact"/>
        </dgm:presLayoutVars>
      </dgm:prSet>
      <dgm:spPr/>
    </dgm:pt>
    <dgm:pt modelId="{EEF20171-8D57-42ED-89F9-23E538C11140}" type="pres">
      <dgm:prSet presAssocID="{F8928207-0E5C-4B8C-9559-35E8E16CC925}" presName="gear1" presStyleLbl="node1" presStyleIdx="0" presStyleCnt="3">
        <dgm:presLayoutVars>
          <dgm:chMax val="1"/>
          <dgm:bulletEnabled val="1"/>
        </dgm:presLayoutVars>
      </dgm:prSet>
      <dgm:spPr/>
    </dgm:pt>
    <dgm:pt modelId="{577E8638-D04F-432F-919A-102F5DDC94C0}" type="pres">
      <dgm:prSet presAssocID="{F8928207-0E5C-4B8C-9559-35E8E16CC925}" presName="gear1srcNode" presStyleLbl="node1" presStyleIdx="0" presStyleCnt="3"/>
      <dgm:spPr/>
    </dgm:pt>
    <dgm:pt modelId="{1DDC961F-72DD-4C46-BF1C-E3F7DD78FA10}" type="pres">
      <dgm:prSet presAssocID="{F8928207-0E5C-4B8C-9559-35E8E16CC925}" presName="gear1dstNode" presStyleLbl="node1" presStyleIdx="0" presStyleCnt="3"/>
      <dgm:spPr/>
    </dgm:pt>
    <dgm:pt modelId="{5D97AA9C-B504-42B3-A90B-8031CED3069D}" type="pres">
      <dgm:prSet presAssocID="{44ECD811-8132-4AEE-B02A-06D3BFDEE5F3}" presName="gear2" presStyleLbl="node1" presStyleIdx="1" presStyleCnt="3" custScaleX="146630" custScaleY="136970">
        <dgm:presLayoutVars>
          <dgm:chMax val="1"/>
          <dgm:bulletEnabled val="1"/>
        </dgm:presLayoutVars>
      </dgm:prSet>
      <dgm:spPr/>
    </dgm:pt>
    <dgm:pt modelId="{10C4500D-94D6-43A3-8E2F-360CA3A5D089}" type="pres">
      <dgm:prSet presAssocID="{44ECD811-8132-4AEE-B02A-06D3BFDEE5F3}" presName="gear2srcNode" presStyleLbl="node1" presStyleIdx="1" presStyleCnt="3"/>
      <dgm:spPr/>
    </dgm:pt>
    <dgm:pt modelId="{F9B01758-0FE5-4FF2-ACB7-DD3984804EBC}" type="pres">
      <dgm:prSet presAssocID="{44ECD811-8132-4AEE-B02A-06D3BFDEE5F3}" presName="gear2dstNode" presStyleLbl="node1" presStyleIdx="1" presStyleCnt="3"/>
      <dgm:spPr/>
    </dgm:pt>
    <dgm:pt modelId="{98C12A95-8655-44B3-A70E-8B6343F0A08B}" type="pres">
      <dgm:prSet presAssocID="{B9699A80-B707-4B0D-B1E6-4AFACD980025}" presName="gear3" presStyleLbl="node1" presStyleIdx="2" presStyleCnt="3" custScaleX="128128" custLinFactNeighborX="28625" custLinFactNeighborY="-10664"/>
      <dgm:spPr/>
    </dgm:pt>
    <dgm:pt modelId="{A65F0960-822E-4A63-8548-D5361EBD461A}" type="pres">
      <dgm:prSet presAssocID="{B9699A80-B707-4B0D-B1E6-4AFACD980025}" presName="gear3tx" presStyleLbl="node1" presStyleIdx="2" presStyleCnt="3">
        <dgm:presLayoutVars>
          <dgm:chMax val="1"/>
          <dgm:bulletEnabled val="1"/>
        </dgm:presLayoutVars>
      </dgm:prSet>
      <dgm:spPr/>
    </dgm:pt>
    <dgm:pt modelId="{AB8D5A61-935C-42DC-89CB-6019A05572A8}" type="pres">
      <dgm:prSet presAssocID="{B9699A80-B707-4B0D-B1E6-4AFACD980025}" presName="gear3srcNode" presStyleLbl="node1" presStyleIdx="2" presStyleCnt="3"/>
      <dgm:spPr/>
    </dgm:pt>
    <dgm:pt modelId="{9009B59D-A5BB-4F8C-B248-84D8DC3F577F}" type="pres">
      <dgm:prSet presAssocID="{B9699A80-B707-4B0D-B1E6-4AFACD980025}" presName="gear3dstNode" presStyleLbl="node1" presStyleIdx="2" presStyleCnt="3"/>
      <dgm:spPr/>
    </dgm:pt>
    <dgm:pt modelId="{8905ECB8-D5F6-4E7F-966B-4CAC6B50A72B}" type="pres">
      <dgm:prSet presAssocID="{2C8BF902-E8EB-437F-A473-9FB4317C226A}" presName="connector1" presStyleLbl="sibTrans2D1" presStyleIdx="0" presStyleCnt="3"/>
      <dgm:spPr/>
    </dgm:pt>
    <dgm:pt modelId="{135ED77E-4E03-4FD7-ACEE-2017403D4E58}" type="pres">
      <dgm:prSet presAssocID="{6B5EBCB3-5E8B-4E60-9FFF-A69CAC6710DC}" presName="connector2" presStyleLbl="sibTrans2D1" presStyleIdx="1" presStyleCnt="3"/>
      <dgm:spPr/>
    </dgm:pt>
    <dgm:pt modelId="{7DDB9903-3023-4E57-A715-EA72BBFE9955}" type="pres">
      <dgm:prSet presAssocID="{B56D68E8-1431-4413-96AE-616DAF6A8465}" presName="connector3" presStyleLbl="sibTrans2D1" presStyleIdx="2" presStyleCnt="3"/>
      <dgm:spPr/>
    </dgm:pt>
  </dgm:ptLst>
  <dgm:cxnLst>
    <dgm:cxn modelId="{8493CD0F-F404-4C49-9A47-71049733A1EF}" type="presOf" srcId="{B9699A80-B707-4B0D-B1E6-4AFACD980025}" destId="{98C12A95-8655-44B3-A70E-8B6343F0A08B}" srcOrd="0" destOrd="0" presId="urn:microsoft.com/office/officeart/2005/8/layout/gear1"/>
    <dgm:cxn modelId="{FF579816-5FC4-4DE4-BDF8-17E2C7CC6798}" type="presOf" srcId="{44ECD811-8132-4AEE-B02A-06D3BFDEE5F3}" destId="{5D97AA9C-B504-42B3-A90B-8031CED3069D}" srcOrd="0" destOrd="0" presId="urn:microsoft.com/office/officeart/2005/8/layout/gear1"/>
    <dgm:cxn modelId="{2662EB32-43BE-4D4D-BBD9-248EB4DC926F}" type="presOf" srcId="{B9699A80-B707-4B0D-B1E6-4AFACD980025}" destId="{A65F0960-822E-4A63-8548-D5361EBD461A}" srcOrd="1" destOrd="0" presId="urn:microsoft.com/office/officeart/2005/8/layout/gear1"/>
    <dgm:cxn modelId="{E19A3C3E-F9E0-4C75-9F17-637D06A3B67F}" type="presOf" srcId="{F8928207-0E5C-4B8C-9559-35E8E16CC925}" destId="{1DDC961F-72DD-4C46-BF1C-E3F7DD78FA10}" srcOrd="2" destOrd="0" presId="urn:microsoft.com/office/officeart/2005/8/layout/gear1"/>
    <dgm:cxn modelId="{F9BCE65B-3642-4CB3-A325-5A2667AB94B1}" type="presOf" srcId="{F8928207-0E5C-4B8C-9559-35E8E16CC925}" destId="{577E8638-D04F-432F-919A-102F5DDC94C0}" srcOrd="1" destOrd="0" presId="urn:microsoft.com/office/officeart/2005/8/layout/gear1"/>
    <dgm:cxn modelId="{C958DE44-1EA3-4E1E-BC50-F9F9EC326145}" type="presOf" srcId="{F8928207-0E5C-4B8C-9559-35E8E16CC925}" destId="{EEF20171-8D57-42ED-89F9-23E538C11140}" srcOrd="0" destOrd="0" presId="urn:microsoft.com/office/officeart/2005/8/layout/gear1"/>
    <dgm:cxn modelId="{E5481145-75B5-4B00-8F98-3D4EDC1E755F}" type="presOf" srcId="{496FF5B9-0BAD-4B3D-91F1-A916FE718E79}" destId="{EC04FC30-1AA1-4EE6-9BB9-20AF4FF11F3E}" srcOrd="0" destOrd="0" presId="urn:microsoft.com/office/officeart/2005/8/layout/gear1"/>
    <dgm:cxn modelId="{D4173D48-D120-4D0A-A6F3-07D6A42A23B8}" type="presOf" srcId="{2C8BF902-E8EB-437F-A473-9FB4317C226A}" destId="{8905ECB8-D5F6-4E7F-966B-4CAC6B50A72B}" srcOrd="0" destOrd="0" presId="urn:microsoft.com/office/officeart/2005/8/layout/gear1"/>
    <dgm:cxn modelId="{15103373-2EC0-4AFB-9FBA-C8F5F20D17C7}" type="presOf" srcId="{44ECD811-8132-4AEE-B02A-06D3BFDEE5F3}" destId="{F9B01758-0FE5-4FF2-ACB7-DD3984804EBC}" srcOrd="2" destOrd="0" presId="urn:microsoft.com/office/officeart/2005/8/layout/gear1"/>
    <dgm:cxn modelId="{3D625F7E-D9AB-44CE-84D1-6A977CB969A8}" type="presOf" srcId="{44ECD811-8132-4AEE-B02A-06D3BFDEE5F3}" destId="{10C4500D-94D6-43A3-8E2F-360CA3A5D089}" srcOrd="1" destOrd="0" presId="urn:microsoft.com/office/officeart/2005/8/layout/gear1"/>
    <dgm:cxn modelId="{6C5E8C8A-A757-4F1E-A578-A8055193A2FC}" type="presOf" srcId="{6B5EBCB3-5E8B-4E60-9FFF-A69CAC6710DC}" destId="{135ED77E-4E03-4FD7-ACEE-2017403D4E58}" srcOrd="0" destOrd="0" presId="urn:microsoft.com/office/officeart/2005/8/layout/gear1"/>
    <dgm:cxn modelId="{D4F33E9B-F331-4707-A6E5-3B0568C30F45}" srcId="{496FF5B9-0BAD-4B3D-91F1-A916FE718E79}" destId="{F8928207-0E5C-4B8C-9559-35E8E16CC925}" srcOrd="0" destOrd="0" parTransId="{F08532EC-ECAA-4AE4-8FB0-FC74820601D8}" sibTransId="{2C8BF902-E8EB-437F-A473-9FB4317C226A}"/>
    <dgm:cxn modelId="{E5FF0EC5-479C-48B6-A7F5-88D074DF3199}" srcId="{496FF5B9-0BAD-4B3D-91F1-A916FE718E79}" destId="{B9699A80-B707-4B0D-B1E6-4AFACD980025}" srcOrd="2" destOrd="0" parTransId="{CC6EA93E-2C56-403F-BA69-3820976F2068}" sibTransId="{B56D68E8-1431-4413-96AE-616DAF6A8465}"/>
    <dgm:cxn modelId="{983B68CF-C899-4946-B575-A1DE83AB264F}" type="presOf" srcId="{B9699A80-B707-4B0D-B1E6-4AFACD980025}" destId="{AB8D5A61-935C-42DC-89CB-6019A05572A8}" srcOrd="2" destOrd="0" presId="urn:microsoft.com/office/officeart/2005/8/layout/gear1"/>
    <dgm:cxn modelId="{C766A2D2-574F-49EC-8376-A76FCA80668E}" type="presOf" srcId="{B9699A80-B707-4B0D-B1E6-4AFACD980025}" destId="{9009B59D-A5BB-4F8C-B248-84D8DC3F577F}" srcOrd="3" destOrd="0" presId="urn:microsoft.com/office/officeart/2005/8/layout/gear1"/>
    <dgm:cxn modelId="{3F6066D7-5BAB-43C4-B691-F185527F44B3}" srcId="{496FF5B9-0BAD-4B3D-91F1-A916FE718E79}" destId="{44ECD811-8132-4AEE-B02A-06D3BFDEE5F3}" srcOrd="1" destOrd="0" parTransId="{B2A46F21-5364-43E0-8ED5-21947E79AB13}" sibTransId="{6B5EBCB3-5E8B-4E60-9FFF-A69CAC6710DC}"/>
    <dgm:cxn modelId="{333465F9-4AD6-4DD9-B416-76B2A7D64E15}" type="presOf" srcId="{B56D68E8-1431-4413-96AE-616DAF6A8465}" destId="{7DDB9903-3023-4E57-A715-EA72BBFE9955}" srcOrd="0" destOrd="0" presId="urn:microsoft.com/office/officeart/2005/8/layout/gear1"/>
    <dgm:cxn modelId="{299ADC58-515F-421C-9936-18B54A87ACA1}" type="presParOf" srcId="{EC04FC30-1AA1-4EE6-9BB9-20AF4FF11F3E}" destId="{EEF20171-8D57-42ED-89F9-23E538C11140}" srcOrd="0" destOrd="0" presId="urn:microsoft.com/office/officeart/2005/8/layout/gear1"/>
    <dgm:cxn modelId="{44BCA86B-F86C-47F7-8A0D-6D92301B4CBA}" type="presParOf" srcId="{EC04FC30-1AA1-4EE6-9BB9-20AF4FF11F3E}" destId="{577E8638-D04F-432F-919A-102F5DDC94C0}" srcOrd="1" destOrd="0" presId="urn:microsoft.com/office/officeart/2005/8/layout/gear1"/>
    <dgm:cxn modelId="{4901DF44-2381-4BA9-B47B-411A4E9D0D94}" type="presParOf" srcId="{EC04FC30-1AA1-4EE6-9BB9-20AF4FF11F3E}" destId="{1DDC961F-72DD-4C46-BF1C-E3F7DD78FA10}" srcOrd="2" destOrd="0" presId="urn:microsoft.com/office/officeart/2005/8/layout/gear1"/>
    <dgm:cxn modelId="{A3C808A6-4FCD-48D1-9FFC-4992EE700D32}" type="presParOf" srcId="{EC04FC30-1AA1-4EE6-9BB9-20AF4FF11F3E}" destId="{5D97AA9C-B504-42B3-A90B-8031CED3069D}" srcOrd="3" destOrd="0" presId="urn:microsoft.com/office/officeart/2005/8/layout/gear1"/>
    <dgm:cxn modelId="{36F33022-355A-4D16-912C-A3360CE44A49}" type="presParOf" srcId="{EC04FC30-1AA1-4EE6-9BB9-20AF4FF11F3E}" destId="{10C4500D-94D6-43A3-8E2F-360CA3A5D089}" srcOrd="4" destOrd="0" presId="urn:microsoft.com/office/officeart/2005/8/layout/gear1"/>
    <dgm:cxn modelId="{D0820DE6-E697-4FF0-94AE-4D3F67EF0BBD}" type="presParOf" srcId="{EC04FC30-1AA1-4EE6-9BB9-20AF4FF11F3E}" destId="{F9B01758-0FE5-4FF2-ACB7-DD3984804EBC}" srcOrd="5" destOrd="0" presId="urn:microsoft.com/office/officeart/2005/8/layout/gear1"/>
    <dgm:cxn modelId="{EE99D8D6-716C-4958-8895-B106DDD25E6C}" type="presParOf" srcId="{EC04FC30-1AA1-4EE6-9BB9-20AF4FF11F3E}" destId="{98C12A95-8655-44B3-A70E-8B6343F0A08B}" srcOrd="6" destOrd="0" presId="urn:microsoft.com/office/officeart/2005/8/layout/gear1"/>
    <dgm:cxn modelId="{4C34C7C1-2C01-40A8-88F4-31ED76939DE7}" type="presParOf" srcId="{EC04FC30-1AA1-4EE6-9BB9-20AF4FF11F3E}" destId="{A65F0960-822E-4A63-8548-D5361EBD461A}" srcOrd="7" destOrd="0" presId="urn:microsoft.com/office/officeart/2005/8/layout/gear1"/>
    <dgm:cxn modelId="{CE80EAA5-0970-45A5-94E0-283822F8FE63}" type="presParOf" srcId="{EC04FC30-1AA1-4EE6-9BB9-20AF4FF11F3E}" destId="{AB8D5A61-935C-42DC-89CB-6019A05572A8}" srcOrd="8" destOrd="0" presId="urn:microsoft.com/office/officeart/2005/8/layout/gear1"/>
    <dgm:cxn modelId="{8EA2FC76-D5EC-40FB-91A2-CF3363F436AD}" type="presParOf" srcId="{EC04FC30-1AA1-4EE6-9BB9-20AF4FF11F3E}" destId="{9009B59D-A5BB-4F8C-B248-84D8DC3F577F}" srcOrd="9" destOrd="0" presId="urn:microsoft.com/office/officeart/2005/8/layout/gear1"/>
    <dgm:cxn modelId="{A8E1F097-450C-428D-8087-6658572CE070}" type="presParOf" srcId="{EC04FC30-1AA1-4EE6-9BB9-20AF4FF11F3E}" destId="{8905ECB8-D5F6-4E7F-966B-4CAC6B50A72B}" srcOrd="10" destOrd="0" presId="urn:microsoft.com/office/officeart/2005/8/layout/gear1"/>
    <dgm:cxn modelId="{D1D7A131-DAA0-46C0-8938-91B686A2D13B}" type="presParOf" srcId="{EC04FC30-1AA1-4EE6-9BB9-20AF4FF11F3E}" destId="{135ED77E-4E03-4FD7-ACEE-2017403D4E58}" srcOrd="11" destOrd="0" presId="urn:microsoft.com/office/officeart/2005/8/layout/gear1"/>
    <dgm:cxn modelId="{5820BCF7-8026-4560-9952-464DF16BA1F1}" type="presParOf" srcId="{EC04FC30-1AA1-4EE6-9BB9-20AF4FF11F3E}" destId="{7DDB9903-3023-4E57-A715-EA72BBFE9955}"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7C135B-8552-4DFD-BE44-A84C5D20114C}" type="doc">
      <dgm:prSet loTypeId="urn:microsoft.com/office/officeart/2005/8/layout/default" loCatId="list" qsTypeId="urn:microsoft.com/office/officeart/2005/8/quickstyle/simple4#1" qsCatId="simple" csTypeId="urn:microsoft.com/office/officeart/2005/8/colors/accent1_2#5" csCatId="accent1" phldr="1"/>
      <dgm:spPr/>
      <dgm:t>
        <a:bodyPr/>
        <a:lstStyle/>
        <a:p>
          <a:endParaRPr lang="en-US"/>
        </a:p>
      </dgm:t>
    </dgm:pt>
    <dgm:pt modelId="{407DBC1B-93D2-4A9A-BEAC-C933AC89C433}">
      <dgm:prSet/>
      <dgm:spPr/>
      <dgm:t>
        <a:bodyPr/>
        <a:lstStyle/>
        <a:p>
          <a:r>
            <a:rPr lang="en-US"/>
            <a:t>A reusable pen or pen cap paired with a smartphone mobile app </a:t>
          </a:r>
        </a:p>
      </dgm:t>
    </dgm:pt>
    <dgm:pt modelId="{A33536D7-98C7-4E0A-BBDA-CB96EBDE834C}" type="parTrans" cxnId="{56028B73-F447-440C-B774-EDF93B76A106}">
      <dgm:prSet/>
      <dgm:spPr/>
      <dgm:t>
        <a:bodyPr/>
        <a:lstStyle/>
        <a:p>
          <a:endParaRPr lang="en-US"/>
        </a:p>
      </dgm:t>
    </dgm:pt>
    <dgm:pt modelId="{8E199302-585D-4867-A0A5-F018C72E411E}" type="sibTrans" cxnId="{56028B73-F447-440C-B774-EDF93B76A106}">
      <dgm:prSet/>
      <dgm:spPr/>
      <dgm:t>
        <a:bodyPr/>
        <a:lstStyle/>
        <a:p>
          <a:endParaRPr lang="en-US"/>
        </a:p>
      </dgm:t>
    </dgm:pt>
    <dgm:pt modelId="{1D762B98-5B47-4B65-B0B5-73A0181EA474}">
      <dgm:prSet/>
      <dgm:spPr/>
      <dgm:t>
        <a:bodyPr/>
        <a:lstStyle/>
        <a:p>
          <a:r>
            <a:rPr lang="en-US"/>
            <a:t>Calculates and tracks insulin doses</a:t>
          </a:r>
        </a:p>
      </dgm:t>
    </dgm:pt>
    <dgm:pt modelId="{F5F3612A-9078-4BC3-80EF-8A91B8A59E4D}" type="parTrans" cxnId="{E72B3363-27D8-47EB-AD52-1B9B74D805E3}">
      <dgm:prSet/>
      <dgm:spPr/>
      <dgm:t>
        <a:bodyPr/>
        <a:lstStyle/>
        <a:p>
          <a:endParaRPr lang="en-US"/>
        </a:p>
      </dgm:t>
    </dgm:pt>
    <dgm:pt modelId="{E6953136-AE0F-4D0D-8846-0D4BD6D2A76C}" type="sibTrans" cxnId="{E72B3363-27D8-47EB-AD52-1B9B74D805E3}">
      <dgm:prSet/>
      <dgm:spPr/>
      <dgm:t>
        <a:bodyPr/>
        <a:lstStyle/>
        <a:p>
          <a:endParaRPr lang="en-US"/>
        </a:p>
      </dgm:t>
    </dgm:pt>
    <dgm:pt modelId="{8ACEC661-EAA4-4184-A9F7-B50FAA2F7B57}">
      <dgm:prSet/>
      <dgm:spPr/>
      <dgm:t>
        <a:bodyPr/>
        <a:lstStyle/>
        <a:p>
          <a:r>
            <a:rPr lang="en-US"/>
            <a:t>Tracks active insulin time</a:t>
          </a:r>
        </a:p>
      </dgm:t>
    </dgm:pt>
    <dgm:pt modelId="{E9F43CC1-A844-4F3B-96ED-D7762F6642A3}" type="parTrans" cxnId="{BF80CBCA-97B7-4407-AB32-7AEB23267386}">
      <dgm:prSet/>
      <dgm:spPr/>
      <dgm:t>
        <a:bodyPr/>
        <a:lstStyle/>
        <a:p>
          <a:endParaRPr lang="en-US"/>
        </a:p>
      </dgm:t>
    </dgm:pt>
    <dgm:pt modelId="{C5ABC0F8-8CC0-467F-AE5F-D1613066A9CB}" type="sibTrans" cxnId="{BF80CBCA-97B7-4407-AB32-7AEB23267386}">
      <dgm:prSet/>
      <dgm:spPr/>
      <dgm:t>
        <a:bodyPr/>
        <a:lstStyle/>
        <a:p>
          <a:endParaRPr lang="en-US"/>
        </a:p>
      </dgm:t>
    </dgm:pt>
    <dgm:pt modelId="{A73069FA-0320-4A0E-A4A9-A3316896D118}">
      <dgm:prSet/>
      <dgm:spPr/>
      <dgm:t>
        <a:bodyPr/>
        <a:lstStyle/>
        <a:p>
          <a:r>
            <a:rPr lang="en-US"/>
            <a:t>Pairs with connected BGM and CGM</a:t>
          </a:r>
        </a:p>
      </dgm:t>
    </dgm:pt>
    <dgm:pt modelId="{BEA53897-D8E4-4E9E-8CDF-3A73E57770AA}" type="parTrans" cxnId="{A1D68CC3-C125-4E2E-8444-BD94D70E447A}">
      <dgm:prSet/>
      <dgm:spPr/>
      <dgm:t>
        <a:bodyPr/>
        <a:lstStyle/>
        <a:p>
          <a:endParaRPr lang="en-US"/>
        </a:p>
      </dgm:t>
    </dgm:pt>
    <dgm:pt modelId="{A4FDE928-67CA-4E2D-A8D4-F0CDC89C73B1}" type="sibTrans" cxnId="{A1D68CC3-C125-4E2E-8444-BD94D70E447A}">
      <dgm:prSet/>
      <dgm:spPr/>
      <dgm:t>
        <a:bodyPr/>
        <a:lstStyle/>
        <a:p>
          <a:endParaRPr lang="en-US"/>
        </a:p>
      </dgm:t>
    </dgm:pt>
    <dgm:pt modelId="{E776C384-FF9C-4F9B-B27A-F546E0A936F2}">
      <dgm:prSet/>
      <dgm:spPr/>
      <dgm:t>
        <a:bodyPr/>
        <a:lstStyle/>
        <a:p>
          <a:r>
            <a:rPr lang="en-US" dirty="0"/>
            <a:t>Cloud-based data access</a:t>
          </a:r>
        </a:p>
      </dgm:t>
    </dgm:pt>
    <dgm:pt modelId="{93DA3F97-E7AF-4F81-A6B5-B30F3B1D7654}" type="parTrans" cxnId="{38DCF695-99FE-4A8E-B8E5-198E12373BBD}">
      <dgm:prSet/>
      <dgm:spPr/>
      <dgm:t>
        <a:bodyPr/>
        <a:lstStyle/>
        <a:p>
          <a:endParaRPr lang="en-US"/>
        </a:p>
      </dgm:t>
    </dgm:pt>
    <dgm:pt modelId="{91B7BB35-8AEB-4BC8-A945-41EF49AA64B2}" type="sibTrans" cxnId="{38DCF695-99FE-4A8E-B8E5-198E12373BBD}">
      <dgm:prSet/>
      <dgm:spPr/>
      <dgm:t>
        <a:bodyPr/>
        <a:lstStyle/>
        <a:p>
          <a:endParaRPr lang="en-US"/>
        </a:p>
      </dgm:t>
    </dgm:pt>
    <dgm:pt modelId="{42120356-6A5A-42DF-B883-A29A2628E6D2}">
      <dgm:prSet/>
      <dgm:spPr/>
      <dgm:t>
        <a:bodyPr/>
        <a:lstStyle/>
        <a:p>
          <a:r>
            <a:rPr lang="en-US"/>
            <a:t>Dose reminders</a:t>
          </a:r>
        </a:p>
      </dgm:t>
    </dgm:pt>
    <dgm:pt modelId="{011F59EC-C0AD-4587-B3A1-A860A5931B3F}" type="parTrans" cxnId="{95E2FEF8-82FA-4E0E-8E7D-5B9932C62CA7}">
      <dgm:prSet/>
      <dgm:spPr/>
      <dgm:t>
        <a:bodyPr/>
        <a:lstStyle/>
        <a:p>
          <a:endParaRPr lang="en-US"/>
        </a:p>
      </dgm:t>
    </dgm:pt>
    <dgm:pt modelId="{2DE74FED-5D1B-41B1-8DB9-2B449843A79E}" type="sibTrans" cxnId="{95E2FEF8-82FA-4E0E-8E7D-5B9932C62CA7}">
      <dgm:prSet/>
      <dgm:spPr/>
      <dgm:t>
        <a:bodyPr/>
        <a:lstStyle/>
        <a:p>
          <a:endParaRPr lang="en-US"/>
        </a:p>
      </dgm:t>
    </dgm:pt>
    <dgm:pt modelId="{B6A32265-D206-42AF-98D7-6A8AD60BBF74}">
      <dgm:prSet/>
      <dgm:spPr/>
      <dgm:t>
        <a:bodyPr/>
        <a:lstStyle/>
        <a:p>
          <a:r>
            <a:rPr lang="en-US"/>
            <a:t>Insulin expiration </a:t>
          </a:r>
        </a:p>
      </dgm:t>
    </dgm:pt>
    <dgm:pt modelId="{E2B2A2AE-F251-4C2E-BDA1-646BDE5310FA}" type="parTrans" cxnId="{4730AF5D-7EE8-4F52-9916-7D7DC6F3522E}">
      <dgm:prSet/>
      <dgm:spPr/>
      <dgm:t>
        <a:bodyPr/>
        <a:lstStyle/>
        <a:p>
          <a:endParaRPr lang="en-US"/>
        </a:p>
      </dgm:t>
    </dgm:pt>
    <dgm:pt modelId="{61CE788E-93B1-40B0-8260-306945DF776F}" type="sibTrans" cxnId="{4730AF5D-7EE8-4F52-9916-7D7DC6F3522E}">
      <dgm:prSet/>
      <dgm:spPr/>
      <dgm:t>
        <a:bodyPr/>
        <a:lstStyle/>
        <a:p>
          <a:endParaRPr lang="en-US"/>
        </a:p>
      </dgm:t>
    </dgm:pt>
    <dgm:pt modelId="{CFCE6CDB-2216-4FA2-AA9A-DB1C81193D37}">
      <dgm:prSet/>
      <dgm:spPr/>
      <dgm:t>
        <a:bodyPr/>
        <a:lstStyle/>
        <a:p>
          <a:r>
            <a:rPr lang="en-US"/>
            <a:t>Temperature indicator</a:t>
          </a:r>
        </a:p>
      </dgm:t>
    </dgm:pt>
    <dgm:pt modelId="{C226BEA8-E940-40BA-8A8D-E4B65803118A}" type="parTrans" cxnId="{F24DFA4B-B780-4520-9DFA-DAAFBD653987}">
      <dgm:prSet/>
      <dgm:spPr/>
      <dgm:t>
        <a:bodyPr/>
        <a:lstStyle/>
        <a:p>
          <a:endParaRPr lang="en-US"/>
        </a:p>
      </dgm:t>
    </dgm:pt>
    <dgm:pt modelId="{0F860509-5B1C-4926-A9C1-F1434D7B34CE}" type="sibTrans" cxnId="{F24DFA4B-B780-4520-9DFA-DAAFBD653987}">
      <dgm:prSet/>
      <dgm:spPr/>
      <dgm:t>
        <a:bodyPr/>
        <a:lstStyle/>
        <a:p>
          <a:endParaRPr lang="en-US"/>
        </a:p>
      </dgm:t>
    </dgm:pt>
    <dgm:pt modelId="{43F4EDA0-69EF-4683-8DC5-EFF4FD53A5C5}" type="pres">
      <dgm:prSet presAssocID="{067C135B-8552-4DFD-BE44-A84C5D20114C}" presName="diagram" presStyleCnt="0">
        <dgm:presLayoutVars>
          <dgm:dir/>
          <dgm:resizeHandles val="exact"/>
        </dgm:presLayoutVars>
      </dgm:prSet>
      <dgm:spPr/>
    </dgm:pt>
    <dgm:pt modelId="{5180B02C-65EB-4CBF-A02B-2789C6341500}" type="pres">
      <dgm:prSet presAssocID="{407DBC1B-93D2-4A9A-BEAC-C933AC89C433}" presName="node" presStyleLbl="node1" presStyleIdx="0" presStyleCnt="8">
        <dgm:presLayoutVars>
          <dgm:bulletEnabled val="1"/>
        </dgm:presLayoutVars>
      </dgm:prSet>
      <dgm:spPr/>
    </dgm:pt>
    <dgm:pt modelId="{C57FF145-F696-4BB2-842C-C8CDBD88E494}" type="pres">
      <dgm:prSet presAssocID="{8E199302-585D-4867-A0A5-F018C72E411E}" presName="sibTrans" presStyleCnt="0"/>
      <dgm:spPr/>
    </dgm:pt>
    <dgm:pt modelId="{11CC1091-C346-4D14-B506-7E176CF802B6}" type="pres">
      <dgm:prSet presAssocID="{1D762B98-5B47-4B65-B0B5-73A0181EA474}" presName="node" presStyleLbl="node1" presStyleIdx="1" presStyleCnt="8">
        <dgm:presLayoutVars>
          <dgm:bulletEnabled val="1"/>
        </dgm:presLayoutVars>
      </dgm:prSet>
      <dgm:spPr/>
    </dgm:pt>
    <dgm:pt modelId="{9A5E91A5-1E8B-442B-AD54-6A1B75D80E63}" type="pres">
      <dgm:prSet presAssocID="{E6953136-AE0F-4D0D-8846-0D4BD6D2A76C}" presName="sibTrans" presStyleCnt="0"/>
      <dgm:spPr/>
    </dgm:pt>
    <dgm:pt modelId="{E07CAB84-DE39-40AF-8F59-7FEC5D1E4DE4}" type="pres">
      <dgm:prSet presAssocID="{8ACEC661-EAA4-4184-A9F7-B50FAA2F7B57}" presName="node" presStyleLbl="node1" presStyleIdx="2" presStyleCnt="8">
        <dgm:presLayoutVars>
          <dgm:bulletEnabled val="1"/>
        </dgm:presLayoutVars>
      </dgm:prSet>
      <dgm:spPr/>
    </dgm:pt>
    <dgm:pt modelId="{E3FE29A4-9294-4410-93A7-0EC03F3DD498}" type="pres">
      <dgm:prSet presAssocID="{C5ABC0F8-8CC0-467F-AE5F-D1613066A9CB}" presName="sibTrans" presStyleCnt="0"/>
      <dgm:spPr/>
    </dgm:pt>
    <dgm:pt modelId="{3B10B81B-466D-47C9-8046-D4F92213AEC3}" type="pres">
      <dgm:prSet presAssocID="{A73069FA-0320-4A0E-A4A9-A3316896D118}" presName="node" presStyleLbl="node1" presStyleIdx="3" presStyleCnt="8">
        <dgm:presLayoutVars>
          <dgm:bulletEnabled val="1"/>
        </dgm:presLayoutVars>
      </dgm:prSet>
      <dgm:spPr/>
    </dgm:pt>
    <dgm:pt modelId="{236E79B5-95AA-482B-9ECC-C0B4AA12048B}" type="pres">
      <dgm:prSet presAssocID="{A4FDE928-67CA-4E2D-A8D4-F0CDC89C73B1}" presName="sibTrans" presStyleCnt="0"/>
      <dgm:spPr/>
    </dgm:pt>
    <dgm:pt modelId="{5102A861-7292-457D-A519-5D891A3365F9}" type="pres">
      <dgm:prSet presAssocID="{E776C384-FF9C-4F9B-B27A-F546E0A936F2}" presName="node" presStyleLbl="node1" presStyleIdx="4" presStyleCnt="8">
        <dgm:presLayoutVars>
          <dgm:bulletEnabled val="1"/>
        </dgm:presLayoutVars>
      </dgm:prSet>
      <dgm:spPr/>
    </dgm:pt>
    <dgm:pt modelId="{22282F00-15BE-4274-BE12-1AFB77B6A02C}" type="pres">
      <dgm:prSet presAssocID="{91B7BB35-8AEB-4BC8-A945-41EF49AA64B2}" presName="sibTrans" presStyleCnt="0"/>
      <dgm:spPr/>
    </dgm:pt>
    <dgm:pt modelId="{64CCA1F3-75DB-43CC-BEA5-0BB8D21D8258}" type="pres">
      <dgm:prSet presAssocID="{42120356-6A5A-42DF-B883-A29A2628E6D2}" presName="node" presStyleLbl="node1" presStyleIdx="5" presStyleCnt="8">
        <dgm:presLayoutVars>
          <dgm:bulletEnabled val="1"/>
        </dgm:presLayoutVars>
      </dgm:prSet>
      <dgm:spPr/>
    </dgm:pt>
    <dgm:pt modelId="{6549E2A5-639F-4C17-AAA1-1FEDE88A146E}" type="pres">
      <dgm:prSet presAssocID="{2DE74FED-5D1B-41B1-8DB9-2B449843A79E}" presName="sibTrans" presStyleCnt="0"/>
      <dgm:spPr/>
    </dgm:pt>
    <dgm:pt modelId="{D3F79828-462D-4BA9-82AF-F4016E391E64}" type="pres">
      <dgm:prSet presAssocID="{B6A32265-D206-42AF-98D7-6A8AD60BBF74}" presName="node" presStyleLbl="node1" presStyleIdx="6" presStyleCnt="8">
        <dgm:presLayoutVars>
          <dgm:bulletEnabled val="1"/>
        </dgm:presLayoutVars>
      </dgm:prSet>
      <dgm:spPr/>
    </dgm:pt>
    <dgm:pt modelId="{C2DF45D2-7D47-4C18-A495-154A01CADE71}" type="pres">
      <dgm:prSet presAssocID="{61CE788E-93B1-40B0-8260-306945DF776F}" presName="sibTrans" presStyleCnt="0"/>
      <dgm:spPr/>
    </dgm:pt>
    <dgm:pt modelId="{75560750-3A95-44EB-82CA-78429149C453}" type="pres">
      <dgm:prSet presAssocID="{CFCE6CDB-2216-4FA2-AA9A-DB1C81193D37}" presName="node" presStyleLbl="node1" presStyleIdx="7" presStyleCnt="8">
        <dgm:presLayoutVars>
          <dgm:bulletEnabled val="1"/>
        </dgm:presLayoutVars>
      </dgm:prSet>
      <dgm:spPr/>
    </dgm:pt>
  </dgm:ptLst>
  <dgm:cxnLst>
    <dgm:cxn modelId="{7F450125-52F4-40F7-A8EB-847166707981}" type="presOf" srcId="{CFCE6CDB-2216-4FA2-AA9A-DB1C81193D37}" destId="{75560750-3A95-44EB-82CA-78429149C453}" srcOrd="0" destOrd="0" presId="urn:microsoft.com/office/officeart/2005/8/layout/default"/>
    <dgm:cxn modelId="{10D9FF36-CE9A-430B-9503-477CEEFD5460}" type="presOf" srcId="{B6A32265-D206-42AF-98D7-6A8AD60BBF74}" destId="{D3F79828-462D-4BA9-82AF-F4016E391E64}" srcOrd="0" destOrd="0" presId="urn:microsoft.com/office/officeart/2005/8/layout/default"/>
    <dgm:cxn modelId="{AB206339-A601-45F2-B266-938C467D4A50}" type="presOf" srcId="{A73069FA-0320-4A0E-A4A9-A3316896D118}" destId="{3B10B81B-466D-47C9-8046-D4F92213AEC3}" srcOrd="0" destOrd="0" presId="urn:microsoft.com/office/officeart/2005/8/layout/default"/>
    <dgm:cxn modelId="{4730AF5D-7EE8-4F52-9916-7D7DC6F3522E}" srcId="{067C135B-8552-4DFD-BE44-A84C5D20114C}" destId="{B6A32265-D206-42AF-98D7-6A8AD60BBF74}" srcOrd="6" destOrd="0" parTransId="{E2B2A2AE-F251-4C2E-BDA1-646BDE5310FA}" sibTransId="{61CE788E-93B1-40B0-8260-306945DF776F}"/>
    <dgm:cxn modelId="{E72B3363-27D8-47EB-AD52-1B9B74D805E3}" srcId="{067C135B-8552-4DFD-BE44-A84C5D20114C}" destId="{1D762B98-5B47-4B65-B0B5-73A0181EA474}" srcOrd="1" destOrd="0" parTransId="{F5F3612A-9078-4BC3-80EF-8A91B8A59E4D}" sibTransId="{E6953136-AE0F-4D0D-8846-0D4BD6D2A76C}"/>
    <dgm:cxn modelId="{F24DFA4B-B780-4520-9DFA-DAAFBD653987}" srcId="{067C135B-8552-4DFD-BE44-A84C5D20114C}" destId="{CFCE6CDB-2216-4FA2-AA9A-DB1C81193D37}" srcOrd="7" destOrd="0" parTransId="{C226BEA8-E940-40BA-8A8D-E4B65803118A}" sibTransId="{0F860509-5B1C-4926-A9C1-F1434D7B34CE}"/>
    <dgm:cxn modelId="{56028B73-F447-440C-B774-EDF93B76A106}" srcId="{067C135B-8552-4DFD-BE44-A84C5D20114C}" destId="{407DBC1B-93D2-4A9A-BEAC-C933AC89C433}" srcOrd="0" destOrd="0" parTransId="{A33536D7-98C7-4E0A-BBDA-CB96EBDE834C}" sibTransId="{8E199302-585D-4867-A0A5-F018C72E411E}"/>
    <dgm:cxn modelId="{99395A7F-BBCC-46BF-8616-CF5C37410D1A}" type="presOf" srcId="{8ACEC661-EAA4-4184-A9F7-B50FAA2F7B57}" destId="{E07CAB84-DE39-40AF-8F59-7FEC5D1E4DE4}" srcOrd="0" destOrd="0" presId="urn:microsoft.com/office/officeart/2005/8/layout/default"/>
    <dgm:cxn modelId="{38DCF695-99FE-4A8E-B8E5-198E12373BBD}" srcId="{067C135B-8552-4DFD-BE44-A84C5D20114C}" destId="{E776C384-FF9C-4F9B-B27A-F546E0A936F2}" srcOrd="4" destOrd="0" parTransId="{93DA3F97-E7AF-4F81-A6B5-B30F3B1D7654}" sibTransId="{91B7BB35-8AEB-4BC8-A945-41EF49AA64B2}"/>
    <dgm:cxn modelId="{42D8909E-B031-4583-B627-FF088240FF98}" type="presOf" srcId="{42120356-6A5A-42DF-B883-A29A2628E6D2}" destId="{64CCA1F3-75DB-43CC-BEA5-0BB8D21D8258}" srcOrd="0" destOrd="0" presId="urn:microsoft.com/office/officeart/2005/8/layout/default"/>
    <dgm:cxn modelId="{59F91CBA-A43C-470F-B32E-3A69C1660FB4}" type="presOf" srcId="{1D762B98-5B47-4B65-B0B5-73A0181EA474}" destId="{11CC1091-C346-4D14-B506-7E176CF802B6}" srcOrd="0" destOrd="0" presId="urn:microsoft.com/office/officeart/2005/8/layout/default"/>
    <dgm:cxn modelId="{A1D68CC3-C125-4E2E-8444-BD94D70E447A}" srcId="{067C135B-8552-4DFD-BE44-A84C5D20114C}" destId="{A73069FA-0320-4A0E-A4A9-A3316896D118}" srcOrd="3" destOrd="0" parTransId="{BEA53897-D8E4-4E9E-8CDF-3A73E57770AA}" sibTransId="{A4FDE928-67CA-4E2D-A8D4-F0CDC89C73B1}"/>
    <dgm:cxn modelId="{F6B63AC7-39D2-4FD0-9571-77A18E397132}" type="presOf" srcId="{407DBC1B-93D2-4A9A-BEAC-C933AC89C433}" destId="{5180B02C-65EB-4CBF-A02B-2789C6341500}" srcOrd="0" destOrd="0" presId="urn:microsoft.com/office/officeart/2005/8/layout/default"/>
    <dgm:cxn modelId="{BF80CBCA-97B7-4407-AB32-7AEB23267386}" srcId="{067C135B-8552-4DFD-BE44-A84C5D20114C}" destId="{8ACEC661-EAA4-4184-A9F7-B50FAA2F7B57}" srcOrd="2" destOrd="0" parTransId="{E9F43CC1-A844-4F3B-96ED-D7762F6642A3}" sibTransId="{C5ABC0F8-8CC0-467F-AE5F-D1613066A9CB}"/>
    <dgm:cxn modelId="{D8846BDC-8227-444D-83C2-E2C39D1FD913}" type="presOf" srcId="{067C135B-8552-4DFD-BE44-A84C5D20114C}" destId="{43F4EDA0-69EF-4683-8DC5-EFF4FD53A5C5}" srcOrd="0" destOrd="0" presId="urn:microsoft.com/office/officeart/2005/8/layout/default"/>
    <dgm:cxn modelId="{1F6795F1-9622-4481-BB50-4AC0CF8B51D0}" type="presOf" srcId="{E776C384-FF9C-4F9B-B27A-F546E0A936F2}" destId="{5102A861-7292-457D-A519-5D891A3365F9}" srcOrd="0" destOrd="0" presId="urn:microsoft.com/office/officeart/2005/8/layout/default"/>
    <dgm:cxn modelId="{95E2FEF8-82FA-4E0E-8E7D-5B9932C62CA7}" srcId="{067C135B-8552-4DFD-BE44-A84C5D20114C}" destId="{42120356-6A5A-42DF-B883-A29A2628E6D2}" srcOrd="5" destOrd="0" parTransId="{011F59EC-C0AD-4587-B3A1-A860A5931B3F}" sibTransId="{2DE74FED-5D1B-41B1-8DB9-2B449843A79E}"/>
    <dgm:cxn modelId="{8E4B73BE-702F-4604-B34C-DABD005C21B5}" type="presParOf" srcId="{43F4EDA0-69EF-4683-8DC5-EFF4FD53A5C5}" destId="{5180B02C-65EB-4CBF-A02B-2789C6341500}" srcOrd="0" destOrd="0" presId="urn:microsoft.com/office/officeart/2005/8/layout/default"/>
    <dgm:cxn modelId="{E00558C3-D5CB-4919-961D-FBA8D9FBB157}" type="presParOf" srcId="{43F4EDA0-69EF-4683-8DC5-EFF4FD53A5C5}" destId="{C57FF145-F696-4BB2-842C-C8CDBD88E494}" srcOrd="1" destOrd="0" presId="urn:microsoft.com/office/officeart/2005/8/layout/default"/>
    <dgm:cxn modelId="{9B2D8503-8E43-4267-85FA-97DBDEB71E49}" type="presParOf" srcId="{43F4EDA0-69EF-4683-8DC5-EFF4FD53A5C5}" destId="{11CC1091-C346-4D14-B506-7E176CF802B6}" srcOrd="2" destOrd="0" presId="urn:microsoft.com/office/officeart/2005/8/layout/default"/>
    <dgm:cxn modelId="{5D9523FF-87CA-4C4D-AAD0-F8F8B6CFBB8E}" type="presParOf" srcId="{43F4EDA0-69EF-4683-8DC5-EFF4FD53A5C5}" destId="{9A5E91A5-1E8B-442B-AD54-6A1B75D80E63}" srcOrd="3" destOrd="0" presId="urn:microsoft.com/office/officeart/2005/8/layout/default"/>
    <dgm:cxn modelId="{63B58AF3-80FE-4C19-B3E0-BCD75A614650}" type="presParOf" srcId="{43F4EDA0-69EF-4683-8DC5-EFF4FD53A5C5}" destId="{E07CAB84-DE39-40AF-8F59-7FEC5D1E4DE4}" srcOrd="4" destOrd="0" presId="urn:microsoft.com/office/officeart/2005/8/layout/default"/>
    <dgm:cxn modelId="{2F70B1EE-C32C-4848-A50F-AA71B5FE3D49}" type="presParOf" srcId="{43F4EDA0-69EF-4683-8DC5-EFF4FD53A5C5}" destId="{E3FE29A4-9294-4410-93A7-0EC03F3DD498}" srcOrd="5" destOrd="0" presId="urn:microsoft.com/office/officeart/2005/8/layout/default"/>
    <dgm:cxn modelId="{9AFC0E5E-5A4D-49DD-BF92-325ED9C1AC47}" type="presParOf" srcId="{43F4EDA0-69EF-4683-8DC5-EFF4FD53A5C5}" destId="{3B10B81B-466D-47C9-8046-D4F92213AEC3}" srcOrd="6" destOrd="0" presId="urn:microsoft.com/office/officeart/2005/8/layout/default"/>
    <dgm:cxn modelId="{BAB7AF79-7285-48D6-8CD4-AA1F3EC7907A}" type="presParOf" srcId="{43F4EDA0-69EF-4683-8DC5-EFF4FD53A5C5}" destId="{236E79B5-95AA-482B-9ECC-C0B4AA12048B}" srcOrd="7" destOrd="0" presId="urn:microsoft.com/office/officeart/2005/8/layout/default"/>
    <dgm:cxn modelId="{AFC0ADAF-A897-443F-8C52-E1A1A422A8A9}" type="presParOf" srcId="{43F4EDA0-69EF-4683-8DC5-EFF4FD53A5C5}" destId="{5102A861-7292-457D-A519-5D891A3365F9}" srcOrd="8" destOrd="0" presId="urn:microsoft.com/office/officeart/2005/8/layout/default"/>
    <dgm:cxn modelId="{A1B5BCEE-C5E1-4E3F-B2CD-FE3908B70C95}" type="presParOf" srcId="{43F4EDA0-69EF-4683-8DC5-EFF4FD53A5C5}" destId="{22282F00-15BE-4274-BE12-1AFB77B6A02C}" srcOrd="9" destOrd="0" presId="urn:microsoft.com/office/officeart/2005/8/layout/default"/>
    <dgm:cxn modelId="{1F8FDD86-5EA3-46E0-8105-AF742FD489BE}" type="presParOf" srcId="{43F4EDA0-69EF-4683-8DC5-EFF4FD53A5C5}" destId="{64CCA1F3-75DB-43CC-BEA5-0BB8D21D8258}" srcOrd="10" destOrd="0" presId="urn:microsoft.com/office/officeart/2005/8/layout/default"/>
    <dgm:cxn modelId="{265DBB14-0DFE-470B-9625-B29F80E48F2F}" type="presParOf" srcId="{43F4EDA0-69EF-4683-8DC5-EFF4FD53A5C5}" destId="{6549E2A5-639F-4C17-AAA1-1FEDE88A146E}" srcOrd="11" destOrd="0" presId="urn:microsoft.com/office/officeart/2005/8/layout/default"/>
    <dgm:cxn modelId="{A903573D-4AAF-41C3-9144-F562294439A8}" type="presParOf" srcId="{43F4EDA0-69EF-4683-8DC5-EFF4FD53A5C5}" destId="{D3F79828-462D-4BA9-82AF-F4016E391E64}" srcOrd="12" destOrd="0" presId="urn:microsoft.com/office/officeart/2005/8/layout/default"/>
    <dgm:cxn modelId="{F3C5AD95-9C83-48D2-B41D-A93A8C083290}" type="presParOf" srcId="{43F4EDA0-69EF-4683-8DC5-EFF4FD53A5C5}" destId="{C2DF45D2-7D47-4C18-A495-154A01CADE71}" srcOrd="13" destOrd="0" presId="urn:microsoft.com/office/officeart/2005/8/layout/default"/>
    <dgm:cxn modelId="{EB9F9319-51C6-410C-AD39-81E710A24EE8}" type="presParOf" srcId="{43F4EDA0-69EF-4683-8DC5-EFF4FD53A5C5}" destId="{75560750-3A95-44EB-82CA-78429149C453}"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9C6CA1-A365-4308-BF7D-9870C8A069AC}" type="doc">
      <dgm:prSet loTypeId="urn:microsoft.com/office/officeart/2018/2/layout/IconVerticalSolidList" loCatId="icon" qsTypeId="urn:microsoft.com/office/officeart/2005/8/quickstyle/simple1#4" qsCatId="simple" csTypeId="urn:microsoft.com/office/officeart/2005/8/colors/colorful2#1" csCatId="colorful" phldr="1"/>
      <dgm:spPr/>
      <dgm:t>
        <a:bodyPr/>
        <a:lstStyle/>
        <a:p>
          <a:endParaRPr lang="en-US"/>
        </a:p>
      </dgm:t>
    </dgm:pt>
    <dgm:pt modelId="{C2AD47EE-1EF2-4A66-9130-76092B7644EE}">
      <dgm:prSet/>
      <dgm:spPr/>
      <dgm:t>
        <a:bodyPr/>
        <a:lstStyle/>
        <a:p>
          <a:pPr>
            <a:lnSpc>
              <a:spcPct val="100000"/>
            </a:lnSpc>
          </a:pPr>
          <a:r>
            <a:rPr lang="en-US" dirty="0">
              <a:solidFill>
                <a:schemeClr val="bg2"/>
              </a:solidFill>
            </a:rPr>
            <a:t>7.23 Offer connected insulin pens for people with diabetes taking multiple daily insulin injections when appropriate. B </a:t>
          </a:r>
        </a:p>
      </dgm:t>
    </dgm:pt>
    <dgm:pt modelId="{B2A71C92-36C1-477A-A92D-69318A235F14}" type="parTrans" cxnId="{0688A1CF-1FED-48A7-9C4F-D2637F6378A4}">
      <dgm:prSet/>
      <dgm:spPr/>
      <dgm:t>
        <a:bodyPr/>
        <a:lstStyle/>
        <a:p>
          <a:endParaRPr lang="en-US"/>
        </a:p>
      </dgm:t>
    </dgm:pt>
    <dgm:pt modelId="{1159BD92-86CA-4DCD-AE63-CC1662FF688A}" type="sibTrans" cxnId="{0688A1CF-1FED-48A7-9C4F-D2637F6378A4}">
      <dgm:prSet/>
      <dgm:spPr/>
      <dgm:t>
        <a:bodyPr/>
        <a:lstStyle/>
        <a:p>
          <a:endParaRPr lang="en-US"/>
        </a:p>
      </dgm:t>
    </dgm:pt>
    <dgm:pt modelId="{B31609DE-4BD2-4690-95F8-98480DE4B870}">
      <dgm:prSet/>
      <dgm:spPr/>
      <dgm:t>
        <a:bodyPr/>
        <a:lstStyle/>
        <a:p>
          <a:pPr>
            <a:lnSpc>
              <a:spcPct val="100000"/>
            </a:lnSpc>
          </a:pPr>
          <a:r>
            <a:rPr lang="en-US" dirty="0">
              <a:solidFill>
                <a:schemeClr val="bg2"/>
              </a:solidFill>
            </a:rPr>
            <a:t>7.24 FDA-approved insulin dose calculators/decision support systems may be helpful for calculating insulin doses. B</a:t>
          </a:r>
        </a:p>
      </dgm:t>
    </dgm:pt>
    <dgm:pt modelId="{03565BA8-43A8-4E41-AB7F-380B47396B52}" type="parTrans" cxnId="{B41478C1-8239-49F6-9061-F29BDEA3FCE0}">
      <dgm:prSet/>
      <dgm:spPr/>
      <dgm:t>
        <a:bodyPr/>
        <a:lstStyle/>
        <a:p>
          <a:endParaRPr lang="en-US"/>
        </a:p>
      </dgm:t>
    </dgm:pt>
    <dgm:pt modelId="{CCAB6EA3-3D38-4895-840D-986147F488EB}" type="sibTrans" cxnId="{B41478C1-8239-49F6-9061-F29BDEA3FCE0}">
      <dgm:prSet/>
      <dgm:spPr/>
      <dgm:t>
        <a:bodyPr/>
        <a:lstStyle/>
        <a:p>
          <a:endParaRPr lang="en-US"/>
        </a:p>
      </dgm:t>
    </dgm:pt>
    <dgm:pt modelId="{64DC0728-C4FF-470C-B709-6EF63CB40C4C}" type="pres">
      <dgm:prSet presAssocID="{7B9C6CA1-A365-4308-BF7D-9870C8A069AC}" presName="root" presStyleCnt="0">
        <dgm:presLayoutVars>
          <dgm:dir/>
          <dgm:resizeHandles val="exact"/>
        </dgm:presLayoutVars>
      </dgm:prSet>
      <dgm:spPr/>
    </dgm:pt>
    <dgm:pt modelId="{F89FC6B3-0F47-4B0C-98FA-EF5AD8A11ED9}" type="pres">
      <dgm:prSet presAssocID="{C2AD47EE-1EF2-4A66-9130-76092B7644EE}" presName="compNode" presStyleCnt="0"/>
      <dgm:spPr/>
    </dgm:pt>
    <dgm:pt modelId="{385035E8-42FF-493C-BE46-8CFCB17B96A2}" type="pres">
      <dgm:prSet presAssocID="{C2AD47EE-1EF2-4A66-9130-76092B7644EE}" presName="bgRect" presStyleLbl="bgShp" presStyleIdx="0" presStyleCnt="2"/>
      <dgm:spPr/>
    </dgm:pt>
    <dgm:pt modelId="{F9790ED2-61AE-4DA9-95A6-40532D0046D1}" type="pres">
      <dgm:prSet presAssocID="{C2AD47EE-1EF2-4A66-9130-76092B7644E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Needle"/>
        </a:ext>
      </dgm:extLst>
    </dgm:pt>
    <dgm:pt modelId="{AE60F41D-DFFA-472D-8C89-B836482283D5}" type="pres">
      <dgm:prSet presAssocID="{C2AD47EE-1EF2-4A66-9130-76092B7644EE}" presName="spaceRect" presStyleCnt="0"/>
      <dgm:spPr/>
    </dgm:pt>
    <dgm:pt modelId="{66566908-8EB2-420A-8EDB-CC6C94592C5B}" type="pres">
      <dgm:prSet presAssocID="{C2AD47EE-1EF2-4A66-9130-76092B7644EE}" presName="parTx" presStyleLbl="revTx" presStyleIdx="0" presStyleCnt="2">
        <dgm:presLayoutVars>
          <dgm:chMax val="0"/>
          <dgm:chPref val="0"/>
        </dgm:presLayoutVars>
      </dgm:prSet>
      <dgm:spPr/>
    </dgm:pt>
    <dgm:pt modelId="{D227E069-AF52-483C-AD6F-2C7AC8C52CEE}" type="pres">
      <dgm:prSet presAssocID="{1159BD92-86CA-4DCD-AE63-CC1662FF688A}" presName="sibTrans" presStyleCnt="0"/>
      <dgm:spPr/>
    </dgm:pt>
    <dgm:pt modelId="{C070A557-EC5E-4706-9E9F-E8C3507B05B9}" type="pres">
      <dgm:prSet presAssocID="{B31609DE-4BD2-4690-95F8-98480DE4B870}" presName="compNode" presStyleCnt="0"/>
      <dgm:spPr/>
    </dgm:pt>
    <dgm:pt modelId="{1068C415-FF2C-4824-8037-F62A7A71B08E}" type="pres">
      <dgm:prSet presAssocID="{B31609DE-4BD2-4690-95F8-98480DE4B870}" presName="bgRect" presStyleLbl="bgShp" presStyleIdx="1" presStyleCnt="2"/>
      <dgm:spPr/>
    </dgm:pt>
    <dgm:pt modelId="{57858780-43A3-40E1-85D2-84A32EE9CDE5}" type="pres">
      <dgm:prSet presAssocID="{B31609DE-4BD2-4690-95F8-98480DE4B87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9B153840-5992-4E8F-AB46-778824F68AE1}" type="pres">
      <dgm:prSet presAssocID="{B31609DE-4BD2-4690-95F8-98480DE4B870}" presName="spaceRect" presStyleCnt="0"/>
      <dgm:spPr/>
    </dgm:pt>
    <dgm:pt modelId="{136B0EC5-1968-4D42-87CA-2D79BE1A933E}" type="pres">
      <dgm:prSet presAssocID="{B31609DE-4BD2-4690-95F8-98480DE4B870}" presName="parTx" presStyleLbl="revTx" presStyleIdx="1" presStyleCnt="2">
        <dgm:presLayoutVars>
          <dgm:chMax val="0"/>
          <dgm:chPref val="0"/>
        </dgm:presLayoutVars>
      </dgm:prSet>
      <dgm:spPr/>
    </dgm:pt>
  </dgm:ptLst>
  <dgm:cxnLst>
    <dgm:cxn modelId="{334D4329-FDBB-40E3-812A-1CF942A7AA7D}" type="presOf" srcId="{7B9C6CA1-A365-4308-BF7D-9870C8A069AC}" destId="{64DC0728-C4FF-470C-B709-6EF63CB40C4C}" srcOrd="0" destOrd="0" presId="urn:microsoft.com/office/officeart/2018/2/layout/IconVerticalSolidList"/>
    <dgm:cxn modelId="{708F9C2B-6B69-422A-90FF-59FA5D09A672}" type="presOf" srcId="{C2AD47EE-1EF2-4A66-9130-76092B7644EE}" destId="{66566908-8EB2-420A-8EDB-CC6C94592C5B}" srcOrd="0" destOrd="0" presId="urn:microsoft.com/office/officeart/2018/2/layout/IconVerticalSolidList"/>
    <dgm:cxn modelId="{92671E59-36EB-454C-A3CB-2392863A6685}" type="presOf" srcId="{B31609DE-4BD2-4690-95F8-98480DE4B870}" destId="{136B0EC5-1968-4D42-87CA-2D79BE1A933E}" srcOrd="0" destOrd="0" presId="urn:microsoft.com/office/officeart/2018/2/layout/IconVerticalSolidList"/>
    <dgm:cxn modelId="{B41478C1-8239-49F6-9061-F29BDEA3FCE0}" srcId="{7B9C6CA1-A365-4308-BF7D-9870C8A069AC}" destId="{B31609DE-4BD2-4690-95F8-98480DE4B870}" srcOrd="1" destOrd="0" parTransId="{03565BA8-43A8-4E41-AB7F-380B47396B52}" sibTransId="{CCAB6EA3-3D38-4895-840D-986147F488EB}"/>
    <dgm:cxn modelId="{0688A1CF-1FED-48A7-9C4F-D2637F6378A4}" srcId="{7B9C6CA1-A365-4308-BF7D-9870C8A069AC}" destId="{C2AD47EE-1EF2-4A66-9130-76092B7644EE}" srcOrd="0" destOrd="0" parTransId="{B2A71C92-36C1-477A-A92D-69318A235F14}" sibTransId="{1159BD92-86CA-4DCD-AE63-CC1662FF688A}"/>
    <dgm:cxn modelId="{B2345840-FF57-4602-8A3B-0547A032146F}" type="presParOf" srcId="{64DC0728-C4FF-470C-B709-6EF63CB40C4C}" destId="{F89FC6B3-0F47-4B0C-98FA-EF5AD8A11ED9}" srcOrd="0" destOrd="0" presId="urn:microsoft.com/office/officeart/2018/2/layout/IconVerticalSolidList"/>
    <dgm:cxn modelId="{560A6689-ADF7-4843-AFFD-41DFCD88F2E0}" type="presParOf" srcId="{F89FC6B3-0F47-4B0C-98FA-EF5AD8A11ED9}" destId="{385035E8-42FF-493C-BE46-8CFCB17B96A2}" srcOrd="0" destOrd="0" presId="urn:microsoft.com/office/officeart/2018/2/layout/IconVerticalSolidList"/>
    <dgm:cxn modelId="{710ADC2E-73E5-4327-998C-1111FFF1E782}" type="presParOf" srcId="{F89FC6B3-0F47-4B0C-98FA-EF5AD8A11ED9}" destId="{F9790ED2-61AE-4DA9-95A6-40532D0046D1}" srcOrd="1" destOrd="0" presId="urn:microsoft.com/office/officeart/2018/2/layout/IconVerticalSolidList"/>
    <dgm:cxn modelId="{0601858D-F8A9-41AD-959D-3EEEF0C205DB}" type="presParOf" srcId="{F89FC6B3-0F47-4B0C-98FA-EF5AD8A11ED9}" destId="{AE60F41D-DFFA-472D-8C89-B836482283D5}" srcOrd="2" destOrd="0" presId="urn:microsoft.com/office/officeart/2018/2/layout/IconVerticalSolidList"/>
    <dgm:cxn modelId="{40918F9C-A3DB-4954-9255-5A7C24636CC8}" type="presParOf" srcId="{F89FC6B3-0F47-4B0C-98FA-EF5AD8A11ED9}" destId="{66566908-8EB2-420A-8EDB-CC6C94592C5B}" srcOrd="3" destOrd="0" presId="urn:microsoft.com/office/officeart/2018/2/layout/IconVerticalSolidList"/>
    <dgm:cxn modelId="{63C84915-24D5-4567-B0B3-A56B8829E2EC}" type="presParOf" srcId="{64DC0728-C4FF-470C-B709-6EF63CB40C4C}" destId="{D227E069-AF52-483C-AD6F-2C7AC8C52CEE}" srcOrd="1" destOrd="0" presId="urn:microsoft.com/office/officeart/2018/2/layout/IconVerticalSolidList"/>
    <dgm:cxn modelId="{4C690689-785B-47A9-A4A8-492D6D97AC79}" type="presParOf" srcId="{64DC0728-C4FF-470C-B709-6EF63CB40C4C}" destId="{C070A557-EC5E-4706-9E9F-E8C3507B05B9}" srcOrd="2" destOrd="0" presId="urn:microsoft.com/office/officeart/2018/2/layout/IconVerticalSolidList"/>
    <dgm:cxn modelId="{47E64901-078B-4964-A92E-0AB7999E07BB}" type="presParOf" srcId="{C070A557-EC5E-4706-9E9F-E8C3507B05B9}" destId="{1068C415-FF2C-4824-8037-F62A7A71B08E}" srcOrd="0" destOrd="0" presId="urn:microsoft.com/office/officeart/2018/2/layout/IconVerticalSolidList"/>
    <dgm:cxn modelId="{F4C3E20E-C438-48B5-AE82-88C2B6DEE8BA}" type="presParOf" srcId="{C070A557-EC5E-4706-9E9F-E8C3507B05B9}" destId="{57858780-43A3-40E1-85D2-84A32EE9CDE5}" srcOrd="1" destOrd="0" presId="urn:microsoft.com/office/officeart/2018/2/layout/IconVerticalSolidList"/>
    <dgm:cxn modelId="{E27FB32A-6BC3-42A9-981C-8AE3A06B3A08}" type="presParOf" srcId="{C070A557-EC5E-4706-9E9F-E8C3507B05B9}" destId="{9B153840-5992-4E8F-AB46-778824F68AE1}" srcOrd="2" destOrd="0" presId="urn:microsoft.com/office/officeart/2018/2/layout/IconVerticalSolidList"/>
    <dgm:cxn modelId="{2B935F7D-BC41-4202-BA68-DAD06D6A220F}" type="presParOf" srcId="{C070A557-EC5E-4706-9E9F-E8C3507B05B9}" destId="{136B0EC5-1968-4D42-87CA-2D79BE1A933E}"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B7B7A8-5EA5-447F-A1E9-704998FECA61}" type="doc">
      <dgm:prSet loTypeId="urn:microsoft.com/office/officeart/2005/8/layout/lProcess2" loCatId="list" qsTypeId="urn:microsoft.com/office/officeart/2005/8/quickstyle/simple1#2" qsCatId="simple" csTypeId="urn:microsoft.com/office/officeart/2005/8/colors/accent1_2#3" csCatId="accent1" phldr="1"/>
      <dgm:spPr/>
      <dgm:t>
        <a:bodyPr/>
        <a:lstStyle/>
        <a:p>
          <a:endParaRPr lang="en-US"/>
        </a:p>
      </dgm:t>
    </dgm:pt>
    <dgm:pt modelId="{9D88E932-E48F-48E5-B0EF-49C654AE4445}">
      <dgm:prSet phldrT="[Text]"/>
      <dgm:spPr/>
      <dgm:t>
        <a:bodyPr/>
        <a:lstStyle/>
        <a:p>
          <a:r>
            <a:rPr lang="en-US" dirty="0">
              <a:latin typeface="Montserrat" panose="02000505000000020004" pitchFamily="2" charset="0"/>
            </a:rPr>
            <a:t>Control IQ+</a:t>
          </a:r>
        </a:p>
      </dgm:t>
    </dgm:pt>
    <dgm:pt modelId="{2CF7A628-963E-4441-B386-B46C84CF297A}" type="parTrans" cxnId="{7A373EFA-1896-4C83-8CCC-C3A45D580A3E}">
      <dgm:prSet/>
      <dgm:spPr/>
      <dgm:t>
        <a:bodyPr/>
        <a:lstStyle/>
        <a:p>
          <a:endParaRPr lang="en-US">
            <a:latin typeface="Montserrat" panose="02000505000000020004" pitchFamily="2" charset="0"/>
          </a:endParaRPr>
        </a:p>
      </dgm:t>
    </dgm:pt>
    <dgm:pt modelId="{72FB7A0A-9A8E-4ACB-9EB1-66526B147488}" type="sibTrans" cxnId="{7A373EFA-1896-4C83-8CCC-C3A45D580A3E}">
      <dgm:prSet/>
      <dgm:spPr/>
      <dgm:t>
        <a:bodyPr/>
        <a:lstStyle/>
        <a:p>
          <a:endParaRPr lang="en-US">
            <a:latin typeface="Montserrat" panose="02000505000000020004" pitchFamily="2" charset="0"/>
          </a:endParaRPr>
        </a:p>
      </dgm:t>
    </dgm:pt>
    <dgm:pt modelId="{2C17045A-88B9-426A-9D76-1869D1C76970}">
      <dgm:prSet phldrT="[Text]"/>
      <dgm:spPr>
        <a:solidFill>
          <a:srgbClr val="009999"/>
        </a:solidFill>
      </dgm:spPr>
      <dgm:t>
        <a:bodyPr/>
        <a:lstStyle/>
        <a:p>
          <a:r>
            <a:rPr lang="en-US" dirty="0">
              <a:latin typeface="Montserrat" panose="02000505000000020004" pitchFamily="2" charset="0"/>
            </a:rPr>
            <a:t>Target range</a:t>
          </a:r>
        </a:p>
      </dgm:t>
    </dgm:pt>
    <dgm:pt modelId="{0850E5D9-362A-422A-A377-89B9BE8D2A6E}" type="parTrans" cxnId="{29D28F90-C97E-4A46-9F46-70872204EB5C}">
      <dgm:prSet/>
      <dgm:spPr/>
      <dgm:t>
        <a:bodyPr/>
        <a:lstStyle/>
        <a:p>
          <a:endParaRPr lang="en-US">
            <a:latin typeface="Montserrat" panose="02000505000000020004" pitchFamily="2" charset="0"/>
          </a:endParaRPr>
        </a:p>
      </dgm:t>
    </dgm:pt>
    <dgm:pt modelId="{8630D090-CDBF-4BDD-9ECF-7FE1170874D4}" type="sibTrans" cxnId="{29D28F90-C97E-4A46-9F46-70872204EB5C}">
      <dgm:prSet/>
      <dgm:spPr/>
      <dgm:t>
        <a:bodyPr/>
        <a:lstStyle/>
        <a:p>
          <a:endParaRPr lang="en-US">
            <a:latin typeface="Montserrat" panose="02000505000000020004" pitchFamily="2" charset="0"/>
          </a:endParaRPr>
        </a:p>
      </dgm:t>
    </dgm:pt>
    <dgm:pt modelId="{D37E1222-3588-4CB4-835C-CB43CC3D70A6}">
      <dgm:prSet phldrT="[Text]"/>
      <dgm:spPr>
        <a:solidFill>
          <a:srgbClr val="009999"/>
        </a:solidFill>
      </dgm:spPr>
      <dgm:t>
        <a:bodyPr/>
        <a:lstStyle/>
        <a:p>
          <a:r>
            <a:rPr lang="en-US" dirty="0">
              <a:latin typeface="Montserrat" panose="02000505000000020004" pitchFamily="2" charset="0"/>
            </a:rPr>
            <a:t>ISF</a:t>
          </a:r>
        </a:p>
      </dgm:t>
    </dgm:pt>
    <dgm:pt modelId="{0982D978-9ABE-4E2C-9231-21A51639DFF3}" type="parTrans" cxnId="{7DB89D97-44E1-4F3F-AF18-5920F4D19B65}">
      <dgm:prSet/>
      <dgm:spPr/>
      <dgm:t>
        <a:bodyPr/>
        <a:lstStyle/>
        <a:p>
          <a:endParaRPr lang="en-US">
            <a:latin typeface="Montserrat" panose="02000505000000020004" pitchFamily="2" charset="0"/>
          </a:endParaRPr>
        </a:p>
      </dgm:t>
    </dgm:pt>
    <dgm:pt modelId="{BF3A821E-A423-431F-93D1-D0729AFF1CEA}" type="sibTrans" cxnId="{7DB89D97-44E1-4F3F-AF18-5920F4D19B65}">
      <dgm:prSet/>
      <dgm:spPr/>
      <dgm:t>
        <a:bodyPr/>
        <a:lstStyle/>
        <a:p>
          <a:endParaRPr lang="en-US">
            <a:latin typeface="Montserrat" panose="02000505000000020004" pitchFamily="2" charset="0"/>
          </a:endParaRPr>
        </a:p>
      </dgm:t>
    </dgm:pt>
    <dgm:pt modelId="{1DCC716E-DC53-42B3-A20F-03A7DF8132E0}">
      <dgm:prSet phldrT="[Text]"/>
      <dgm:spPr/>
      <dgm:t>
        <a:bodyPr/>
        <a:lstStyle/>
        <a:p>
          <a:r>
            <a:rPr lang="en-US" dirty="0" err="1">
              <a:latin typeface="Montserrat" panose="02000505000000020004" pitchFamily="2" charset="0"/>
            </a:rPr>
            <a:t>iLet</a:t>
          </a:r>
          <a:endParaRPr lang="en-US" dirty="0">
            <a:latin typeface="Montserrat" panose="02000505000000020004" pitchFamily="2" charset="0"/>
          </a:endParaRPr>
        </a:p>
      </dgm:t>
    </dgm:pt>
    <dgm:pt modelId="{DE7EF526-1E88-47A0-A8C9-F36D7E95B649}" type="parTrans" cxnId="{3FF97B37-FE56-45E9-8309-998C87236C07}">
      <dgm:prSet/>
      <dgm:spPr/>
      <dgm:t>
        <a:bodyPr/>
        <a:lstStyle/>
        <a:p>
          <a:endParaRPr lang="en-US">
            <a:latin typeface="Montserrat" panose="02000505000000020004" pitchFamily="2" charset="0"/>
          </a:endParaRPr>
        </a:p>
      </dgm:t>
    </dgm:pt>
    <dgm:pt modelId="{F3F8E578-1308-46F4-81BA-CD88988554BC}" type="sibTrans" cxnId="{3FF97B37-FE56-45E9-8309-998C87236C07}">
      <dgm:prSet/>
      <dgm:spPr/>
      <dgm:t>
        <a:bodyPr/>
        <a:lstStyle/>
        <a:p>
          <a:endParaRPr lang="en-US">
            <a:latin typeface="Montserrat" panose="02000505000000020004" pitchFamily="2" charset="0"/>
          </a:endParaRPr>
        </a:p>
      </dgm:t>
    </dgm:pt>
    <dgm:pt modelId="{FA11E15C-084D-40AD-A072-31597003FE6D}">
      <dgm:prSet phldrT="[Text]"/>
      <dgm:spPr>
        <a:solidFill>
          <a:srgbClr val="009999"/>
        </a:solidFill>
      </dgm:spPr>
      <dgm:t>
        <a:bodyPr/>
        <a:lstStyle/>
        <a:p>
          <a:r>
            <a:rPr lang="en-US" dirty="0">
              <a:latin typeface="Montserrat" panose="02000505000000020004" pitchFamily="2" charset="0"/>
            </a:rPr>
            <a:t>Target</a:t>
          </a:r>
        </a:p>
      </dgm:t>
    </dgm:pt>
    <dgm:pt modelId="{5D5CB1E3-EF79-40E4-8C4F-CAB3B23358ED}" type="parTrans" cxnId="{8DBFFC9B-F60A-41A6-B886-635BF6DBBF37}">
      <dgm:prSet/>
      <dgm:spPr/>
      <dgm:t>
        <a:bodyPr/>
        <a:lstStyle/>
        <a:p>
          <a:endParaRPr lang="en-US">
            <a:latin typeface="Montserrat" panose="02000505000000020004" pitchFamily="2" charset="0"/>
          </a:endParaRPr>
        </a:p>
      </dgm:t>
    </dgm:pt>
    <dgm:pt modelId="{9FF2B477-ABFF-4456-98E3-F2B27339B2A2}" type="sibTrans" cxnId="{8DBFFC9B-F60A-41A6-B886-635BF6DBBF37}">
      <dgm:prSet/>
      <dgm:spPr/>
      <dgm:t>
        <a:bodyPr/>
        <a:lstStyle/>
        <a:p>
          <a:endParaRPr lang="en-US">
            <a:latin typeface="Montserrat" panose="02000505000000020004" pitchFamily="2" charset="0"/>
          </a:endParaRPr>
        </a:p>
      </dgm:t>
    </dgm:pt>
    <dgm:pt modelId="{D5B41A5C-9802-4A4D-A747-C1C20D6E3708}">
      <dgm:prSet phldrT="[Text]"/>
      <dgm:spPr/>
      <dgm:t>
        <a:bodyPr/>
        <a:lstStyle/>
        <a:p>
          <a:r>
            <a:rPr lang="en-US" dirty="0" err="1">
              <a:latin typeface="Montserrat" panose="02000505000000020004" pitchFamily="2" charset="0"/>
            </a:rPr>
            <a:t>Omnipod</a:t>
          </a:r>
          <a:r>
            <a:rPr lang="en-US" dirty="0">
              <a:latin typeface="Montserrat" panose="02000505000000020004" pitchFamily="2" charset="0"/>
            </a:rPr>
            <a:t> 5</a:t>
          </a:r>
        </a:p>
      </dgm:t>
    </dgm:pt>
    <dgm:pt modelId="{F0DBA356-E931-4A3A-BA70-0DA4C22CDC87}" type="parTrans" cxnId="{F38984F0-2B15-413A-9A6F-B4C9A55C76A2}">
      <dgm:prSet/>
      <dgm:spPr/>
      <dgm:t>
        <a:bodyPr/>
        <a:lstStyle/>
        <a:p>
          <a:endParaRPr lang="en-US">
            <a:latin typeface="Montserrat" panose="02000505000000020004" pitchFamily="2" charset="0"/>
          </a:endParaRPr>
        </a:p>
      </dgm:t>
    </dgm:pt>
    <dgm:pt modelId="{4BA1F6E3-48B8-4EDE-BA10-BA877C5BBE1E}" type="sibTrans" cxnId="{F38984F0-2B15-413A-9A6F-B4C9A55C76A2}">
      <dgm:prSet/>
      <dgm:spPr/>
      <dgm:t>
        <a:bodyPr/>
        <a:lstStyle/>
        <a:p>
          <a:endParaRPr lang="en-US">
            <a:latin typeface="Montserrat" panose="02000505000000020004" pitchFamily="2" charset="0"/>
          </a:endParaRPr>
        </a:p>
      </dgm:t>
    </dgm:pt>
    <dgm:pt modelId="{408AD77D-0571-4D90-9F81-25C056049AFF}">
      <dgm:prSet phldrT="[Text]"/>
      <dgm:spPr/>
      <dgm:t>
        <a:bodyPr/>
        <a:lstStyle/>
        <a:p>
          <a:r>
            <a:rPr lang="en-US" dirty="0">
              <a:latin typeface="Montserrat" panose="02000505000000020004" pitchFamily="2" charset="0"/>
            </a:rPr>
            <a:t>780G</a:t>
          </a:r>
        </a:p>
      </dgm:t>
    </dgm:pt>
    <dgm:pt modelId="{31F748F1-FF57-41CE-9B12-DF07FA414A5C}" type="parTrans" cxnId="{B2794797-BB35-4D8A-ACFB-F8D3E4B828F3}">
      <dgm:prSet/>
      <dgm:spPr/>
      <dgm:t>
        <a:bodyPr/>
        <a:lstStyle/>
        <a:p>
          <a:endParaRPr lang="en-US">
            <a:latin typeface="Montserrat" panose="02000505000000020004" pitchFamily="2" charset="0"/>
          </a:endParaRPr>
        </a:p>
      </dgm:t>
    </dgm:pt>
    <dgm:pt modelId="{08641DF0-C706-490B-803D-D0346DEEE515}" type="sibTrans" cxnId="{B2794797-BB35-4D8A-ACFB-F8D3E4B828F3}">
      <dgm:prSet/>
      <dgm:spPr/>
      <dgm:t>
        <a:bodyPr/>
        <a:lstStyle/>
        <a:p>
          <a:endParaRPr lang="en-US">
            <a:latin typeface="Montserrat" panose="02000505000000020004" pitchFamily="2" charset="0"/>
          </a:endParaRPr>
        </a:p>
      </dgm:t>
    </dgm:pt>
    <dgm:pt modelId="{0221475B-DE65-4358-AC94-C9EE9995F762}">
      <dgm:prSet phldrT="[Text]"/>
      <dgm:spPr>
        <a:solidFill>
          <a:srgbClr val="009999"/>
        </a:solidFill>
      </dgm:spPr>
      <dgm:t>
        <a:bodyPr/>
        <a:lstStyle/>
        <a:p>
          <a:r>
            <a:rPr lang="en-US" dirty="0">
              <a:latin typeface="Montserrat" panose="02000505000000020004" pitchFamily="2" charset="0"/>
            </a:rPr>
            <a:t>Target</a:t>
          </a:r>
        </a:p>
      </dgm:t>
    </dgm:pt>
    <dgm:pt modelId="{DFA3D5E0-1751-4855-B1C4-6A08F39879BF}" type="parTrans" cxnId="{5EDA3C5E-BFE1-45D1-B41E-2FFEC350FB91}">
      <dgm:prSet/>
      <dgm:spPr/>
      <dgm:t>
        <a:bodyPr/>
        <a:lstStyle/>
        <a:p>
          <a:endParaRPr lang="en-US">
            <a:latin typeface="Montserrat" panose="02000505000000020004" pitchFamily="2" charset="0"/>
          </a:endParaRPr>
        </a:p>
      </dgm:t>
    </dgm:pt>
    <dgm:pt modelId="{DEA54E71-940B-431A-9A87-6E8948304B46}" type="sibTrans" cxnId="{5EDA3C5E-BFE1-45D1-B41E-2FFEC350FB91}">
      <dgm:prSet/>
      <dgm:spPr/>
      <dgm:t>
        <a:bodyPr/>
        <a:lstStyle/>
        <a:p>
          <a:endParaRPr lang="en-US">
            <a:latin typeface="Montserrat" panose="02000505000000020004" pitchFamily="2" charset="0"/>
          </a:endParaRPr>
        </a:p>
      </dgm:t>
    </dgm:pt>
    <dgm:pt modelId="{F99B1714-226D-4650-8B0A-ED6EEAAA8F59}">
      <dgm:prSet phldrT="[Text]"/>
      <dgm:spPr>
        <a:solidFill>
          <a:srgbClr val="009999"/>
        </a:solidFill>
      </dgm:spPr>
      <dgm:t>
        <a:bodyPr/>
        <a:lstStyle/>
        <a:p>
          <a:r>
            <a:rPr lang="en-US" dirty="0">
              <a:latin typeface="Montserrat" panose="02000505000000020004" pitchFamily="2" charset="0"/>
            </a:rPr>
            <a:t>Target</a:t>
          </a:r>
        </a:p>
      </dgm:t>
    </dgm:pt>
    <dgm:pt modelId="{7D78B01B-44AE-4585-967F-CE064DE5366B}" type="parTrans" cxnId="{631D66BF-F083-44BB-8278-F0875E72D055}">
      <dgm:prSet/>
      <dgm:spPr/>
      <dgm:t>
        <a:bodyPr/>
        <a:lstStyle/>
        <a:p>
          <a:endParaRPr lang="en-US">
            <a:latin typeface="Montserrat" panose="02000505000000020004" pitchFamily="2" charset="0"/>
          </a:endParaRPr>
        </a:p>
      </dgm:t>
    </dgm:pt>
    <dgm:pt modelId="{9104C60A-878A-4E38-9990-2107BF7052D4}" type="sibTrans" cxnId="{631D66BF-F083-44BB-8278-F0875E72D055}">
      <dgm:prSet/>
      <dgm:spPr/>
      <dgm:t>
        <a:bodyPr/>
        <a:lstStyle/>
        <a:p>
          <a:endParaRPr lang="en-US">
            <a:latin typeface="Montserrat" panose="02000505000000020004" pitchFamily="2" charset="0"/>
          </a:endParaRPr>
        </a:p>
      </dgm:t>
    </dgm:pt>
    <dgm:pt modelId="{366168BD-4772-4A27-B592-4CDF42EA38D6}">
      <dgm:prSet phldrT="[Text]"/>
      <dgm:spPr>
        <a:solidFill>
          <a:srgbClr val="009999"/>
        </a:solidFill>
      </dgm:spPr>
      <dgm:t>
        <a:bodyPr/>
        <a:lstStyle/>
        <a:p>
          <a:r>
            <a:rPr lang="en-US" dirty="0">
              <a:latin typeface="Montserrat" panose="02000505000000020004" pitchFamily="2" charset="0"/>
            </a:rPr>
            <a:t>Basal rates</a:t>
          </a:r>
        </a:p>
      </dgm:t>
    </dgm:pt>
    <dgm:pt modelId="{F018F9E5-7310-450B-9C02-82F5D1393151}" type="parTrans" cxnId="{5E63D786-2249-442F-9C80-C6E3C66BD4EE}">
      <dgm:prSet/>
      <dgm:spPr/>
      <dgm:t>
        <a:bodyPr/>
        <a:lstStyle/>
        <a:p>
          <a:endParaRPr lang="en-US">
            <a:latin typeface="Montserrat" panose="02000505000000020004" pitchFamily="2" charset="0"/>
          </a:endParaRPr>
        </a:p>
      </dgm:t>
    </dgm:pt>
    <dgm:pt modelId="{54D0C7A7-4A3A-4194-BC16-722486138B7F}" type="sibTrans" cxnId="{5E63D786-2249-442F-9C80-C6E3C66BD4EE}">
      <dgm:prSet/>
      <dgm:spPr/>
      <dgm:t>
        <a:bodyPr/>
        <a:lstStyle/>
        <a:p>
          <a:endParaRPr lang="en-US">
            <a:latin typeface="Montserrat" panose="02000505000000020004" pitchFamily="2" charset="0"/>
          </a:endParaRPr>
        </a:p>
      </dgm:t>
    </dgm:pt>
    <dgm:pt modelId="{998FD5A6-3FFE-4EBA-9692-EF6B2EB2F41B}">
      <dgm:prSet phldrT="[Text]"/>
      <dgm:spPr/>
      <dgm:t>
        <a:bodyPr/>
        <a:lstStyle/>
        <a:p>
          <a:r>
            <a:rPr lang="en-US" dirty="0" err="1">
              <a:latin typeface="Montserrat" panose="02000505000000020004" pitchFamily="2" charset="0"/>
            </a:rPr>
            <a:t>Twiist</a:t>
          </a:r>
          <a:endParaRPr lang="en-US" dirty="0">
            <a:latin typeface="Montserrat" panose="02000505000000020004" pitchFamily="2" charset="0"/>
          </a:endParaRPr>
        </a:p>
      </dgm:t>
    </dgm:pt>
    <dgm:pt modelId="{27BA6E84-E641-46EC-83C5-B58AB7B846D4}" type="parTrans" cxnId="{D9AED3F7-B502-43C1-9636-7405DA599EF1}">
      <dgm:prSet/>
      <dgm:spPr/>
      <dgm:t>
        <a:bodyPr/>
        <a:lstStyle/>
        <a:p>
          <a:endParaRPr lang="en-US">
            <a:latin typeface="Montserrat" panose="02000505000000020004" pitchFamily="2" charset="0"/>
          </a:endParaRPr>
        </a:p>
      </dgm:t>
    </dgm:pt>
    <dgm:pt modelId="{22D86003-7E2B-4795-9DA0-1D453DCA829A}" type="sibTrans" cxnId="{D9AED3F7-B502-43C1-9636-7405DA599EF1}">
      <dgm:prSet/>
      <dgm:spPr/>
      <dgm:t>
        <a:bodyPr/>
        <a:lstStyle/>
        <a:p>
          <a:endParaRPr lang="en-US">
            <a:latin typeface="Montserrat" panose="02000505000000020004" pitchFamily="2" charset="0"/>
          </a:endParaRPr>
        </a:p>
      </dgm:t>
    </dgm:pt>
    <dgm:pt modelId="{EE56DB61-F3EA-4B8A-8F7A-D13767E217A9}">
      <dgm:prSet phldrT="[Text]"/>
      <dgm:spPr>
        <a:solidFill>
          <a:srgbClr val="009999"/>
        </a:solidFill>
      </dgm:spPr>
      <dgm:t>
        <a:bodyPr/>
        <a:lstStyle/>
        <a:p>
          <a:r>
            <a:rPr lang="en-US" dirty="0">
              <a:latin typeface="Montserrat" panose="02000505000000020004" pitchFamily="2" charset="0"/>
            </a:rPr>
            <a:t>Correction range</a:t>
          </a:r>
        </a:p>
      </dgm:t>
    </dgm:pt>
    <dgm:pt modelId="{CAE26EC9-CB2C-4300-9BF8-18B6F1B04BE7}" type="parTrans" cxnId="{F017FE37-198A-4AD2-A444-E4B299443729}">
      <dgm:prSet/>
      <dgm:spPr/>
      <dgm:t>
        <a:bodyPr/>
        <a:lstStyle/>
        <a:p>
          <a:endParaRPr lang="en-US">
            <a:latin typeface="Montserrat" panose="02000505000000020004" pitchFamily="2" charset="0"/>
          </a:endParaRPr>
        </a:p>
      </dgm:t>
    </dgm:pt>
    <dgm:pt modelId="{3B490410-C59F-470F-8DEA-D38F6685EEF7}" type="sibTrans" cxnId="{F017FE37-198A-4AD2-A444-E4B299443729}">
      <dgm:prSet/>
      <dgm:spPr/>
      <dgm:t>
        <a:bodyPr/>
        <a:lstStyle/>
        <a:p>
          <a:endParaRPr lang="en-US">
            <a:latin typeface="Montserrat" panose="02000505000000020004" pitchFamily="2" charset="0"/>
          </a:endParaRPr>
        </a:p>
      </dgm:t>
    </dgm:pt>
    <dgm:pt modelId="{B94F3FEC-9787-4206-A7F8-DE2C4CE0932F}">
      <dgm:prSet phldrT="[Text]"/>
      <dgm:spPr>
        <a:solidFill>
          <a:srgbClr val="009999"/>
        </a:solidFill>
      </dgm:spPr>
      <dgm:t>
        <a:bodyPr/>
        <a:lstStyle/>
        <a:p>
          <a:r>
            <a:rPr lang="en-US" dirty="0">
              <a:latin typeface="Montserrat" panose="02000505000000020004" pitchFamily="2" charset="0"/>
            </a:rPr>
            <a:t>ISF</a:t>
          </a:r>
        </a:p>
      </dgm:t>
    </dgm:pt>
    <dgm:pt modelId="{BD6F9CC1-AE55-4DF6-84DF-EAA0C9306DB9}" type="parTrans" cxnId="{0094B4BE-2D1E-46AD-BC8B-7BBF6EC4D1BB}">
      <dgm:prSet/>
      <dgm:spPr/>
      <dgm:t>
        <a:bodyPr/>
        <a:lstStyle/>
        <a:p>
          <a:endParaRPr lang="en-US">
            <a:latin typeface="Montserrat" panose="02000505000000020004" pitchFamily="2" charset="0"/>
          </a:endParaRPr>
        </a:p>
      </dgm:t>
    </dgm:pt>
    <dgm:pt modelId="{A5BD74AE-D4D1-430A-AF0B-205222668679}" type="sibTrans" cxnId="{0094B4BE-2D1E-46AD-BC8B-7BBF6EC4D1BB}">
      <dgm:prSet/>
      <dgm:spPr/>
      <dgm:t>
        <a:bodyPr/>
        <a:lstStyle/>
        <a:p>
          <a:endParaRPr lang="en-US">
            <a:latin typeface="Montserrat" panose="02000505000000020004" pitchFamily="2" charset="0"/>
          </a:endParaRPr>
        </a:p>
      </dgm:t>
    </dgm:pt>
    <dgm:pt modelId="{3980031D-F71B-44AE-AEBB-D7BA3AEF2B3D}">
      <dgm:prSet phldrT="[Text]"/>
      <dgm:spPr>
        <a:solidFill>
          <a:srgbClr val="009999"/>
        </a:solidFill>
      </dgm:spPr>
      <dgm:t>
        <a:bodyPr/>
        <a:lstStyle/>
        <a:p>
          <a:r>
            <a:rPr lang="en-US" dirty="0">
              <a:latin typeface="Montserrat" panose="02000505000000020004" pitchFamily="2" charset="0"/>
            </a:rPr>
            <a:t>Basal rates</a:t>
          </a:r>
        </a:p>
      </dgm:t>
    </dgm:pt>
    <dgm:pt modelId="{D84371DB-D708-406D-AEEF-6F0BFCDAA405}" type="parTrans" cxnId="{90871952-F16E-4249-B833-A63961B1FBBB}">
      <dgm:prSet/>
      <dgm:spPr/>
      <dgm:t>
        <a:bodyPr/>
        <a:lstStyle/>
        <a:p>
          <a:endParaRPr lang="en-US">
            <a:latin typeface="Montserrat" panose="02000505000000020004" pitchFamily="2" charset="0"/>
          </a:endParaRPr>
        </a:p>
      </dgm:t>
    </dgm:pt>
    <dgm:pt modelId="{E31C9A7B-F564-42D3-8FB8-93D385C547EF}" type="sibTrans" cxnId="{90871952-F16E-4249-B833-A63961B1FBBB}">
      <dgm:prSet/>
      <dgm:spPr/>
      <dgm:t>
        <a:bodyPr/>
        <a:lstStyle/>
        <a:p>
          <a:endParaRPr lang="en-US">
            <a:latin typeface="Montserrat" panose="02000505000000020004" pitchFamily="2" charset="0"/>
          </a:endParaRPr>
        </a:p>
      </dgm:t>
    </dgm:pt>
    <dgm:pt modelId="{FD5155F9-A8B5-48C2-988C-061CD277D8F5}">
      <dgm:prSet phldrT="[Text]"/>
      <dgm:spPr>
        <a:solidFill>
          <a:srgbClr val="009999"/>
        </a:solidFill>
      </dgm:spPr>
      <dgm:t>
        <a:bodyPr/>
        <a:lstStyle/>
        <a:p>
          <a:r>
            <a:rPr lang="en-US" dirty="0">
              <a:latin typeface="Montserrat" panose="02000505000000020004" pitchFamily="2" charset="0"/>
            </a:rPr>
            <a:t>Max basal</a:t>
          </a:r>
        </a:p>
      </dgm:t>
    </dgm:pt>
    <dgm:pt modelId="{37E12524-F7E5-447C-B8E3-EB16C1AE3ED7}" type="parTrans" cxnId="{79BADC1D-D9AC-4A9D-BE08-411D9F06162C}">
      <dgm:prSet/>
      <dgm:spPr/>
      <dgm:t>
        <a:bodyPr/>
        <a:lstStyle/>
        <a:p>
          <a:endParaRPr lang="en-US">
            <a:latin typeface="Montserrat" panose="02000505000000020004" pitchFamily="2" charset="0"/>
          </a:endParaRPr>
        </a:p>
      </dgm:t>
    </dgm:pt>
    <dgm:pt modelId="{1D48D63A-B63A-45A6-82C1-73E0D7A4F66C}" type="sibTrans" cxnId="{79BADC1D-D9AC-4A9D-BE08-411D9F06162C}">
      <dgm:prSet/>
      <dgm:spPr/>
      <dgm:t>
        <a:bodyPr/>
        <a:lstStyle/>
        <a:p>
          <a:endParaRPr lang="en-US">
            <a:latin typeface="Montserrat" panose="02000505000000020004" pitchFamily="2" charset="0"/>
          </a:endParaRPr>
        </a:p>
      </dgm:t>
    </dgm:pt>
    <dgm:pt modelId="{BE3DA0B3-8A0A-4AA9-8B30-FF6F7C838599}">
      <dgm:prSet phldrT="[Text]"/>
      <dgm:spPr>
        <a:solidFill>
          <a:srgbClr val="009999"/>
        </a:solidFill>
      </dgm:spPr>
      <dgm:t>
        <a:bodyPr/>
        <a:lstStyle/>
        <a:p>
          <a:r>
            <a:rPr lang="en-US" dirty="0">
              <a:latin typeface="Montserrat" panose="02000505000000020004" pitchFamily="2" charset="0"/>
            </a:rPr>
            <a:t>Glucose safety limit</a:t>
          </a:r>
        </a:p>
      </dgm:t>
    </dgm:pt>
    <dgm:pt modelId="{AFD9EAE0-3637-4090-BCC5-45156227743D}" type="parTrans" cxnId="{46A70118-D960-4813-9829-9235B1EE0AF7}">
      <dgm:prSet/>
      <dgm:spPr/>
      <dgm:t>
        <a:bodyPr/>
        <a:lstStyle/>
        <a:p>
          <a:endParaRPr lang="en-US">
            <a:latin typeface="Montserrat" panose="02000505000000020004" pitchFamily="2" charset="0"/>
          </a:endParaRPr>
        </a:p>
      </dgm:t>
    </dgm:pt>
    <dgm:pt modelId="{18FDEB9F-7838-4830-A5E5-51AE7567B537}" type="sibTrans" cxnId="{46A70118-D960-4813-9829-9235B1EE0AF7}">
      <dgm:prSet/>
      <dgm:spPr/>
      <dgm:t>
        <a:bodyPr/>
        <a:lstStyle/>
        <a:p>
          <a:endParaRPr lang="en-US">
            <a:latin typeface="Montserrat" panose="02000505000000020004" pitchFamily="2" charset="0"/>
          </a:endParaRPr>
        </a:p>
      </dgm:t>
    </dgm:pt>
    <dgm:pt modelId="{FA87FAE8-1CCA-49DF-A858-0C74D351CCE6}" type="pres">
      <dgm:prSet presAssocID="{A1B7B7A8-5EA5-447F-A1E9-704998FECA61}" presName="theList" presStyleCnt="0">
        <dgm:presLayoutVars>
          <dgm:dir/>
          <dgm:animLvl val="lvl"/>
          <dgm:resizeHandles val="exact"/>
        </dgm:presLayoutVars>
      </dgm:prSet>
      <dgm:spPr/>
    </dgm:pt>
    <dgm:pt modelId="{347F98BA-4AB6-4F29-9617-0AE08CD69850}" type="pres">
      <dgm:prSet presAssocID="{9D88E932-E48F-48E5-B0EF-49C654AE4445}" presName="compNode" presStyleCnt="0"/>
      <dgm:spPr/>
    </dgm:pt>
    <dgm:pt modelId="{ADB81BE1-2507-4820-9CB8-56813F5C6AE0}" type="pres">
      <dgm:prSet presAssocID="{9D88E932-E48F-48E5-B0EF-49C654AE4445}" presName="aNode" presStyleLbl="bgShp" presStyleIdx="0" presStyleCnt="5"/>
      <dgm:spPr/>
    </dgm:pt>
    <dgm:pt modelId="{BFC78F42-091E-4C22-BD7C-22B7E28541A3}" type="pres">
      <dgm:prSet presAssocID="{9D88E932-E48F-48E5-B0EF-49C654AE4445}" presName="textNode" presStyleLbl="bgShp" presStyleIdx="0" presStyleCnt="5"/>
      <dgm:spPr/>
    </dgm:pt>
    <dgm:pt modelId="{932A73EF-F605-4735-BC42-6C73F266EDE9}" type="pres">
      <dgm:prSet presAssocID="{9D88E932-E48F-48E5-B0EF-49C654AE4445}" presName="compChildNode" presStyleCnt="0"/>
      <dgm:spPr/>
    </dgm:pt>
    <dgm:pt modelId="{23CEDB19-7E41-437A-9CC8-1D12DB325E79}" type="pres">
      <dgm:prSet presAssocID="{9D88E932-E48F-48E5-B0EF-49C654AE4445}" presName="theInnerList" presStyleCnt="0"/>
      <dgm:spPr/>
    </dgm:pt>
    <dgm:pt modelId="{E8A5A7DC-A938-4DAE-8B77-3CF11821BC38}" type="pres">
      <dgm:prSet presAssocID="{2C17045A-88B9-426A-9D76-1869D1C76970}" presName="childNode" presStyleLbl="node1" presStyleIdx="0" presStyleCnt="11" custLinFactNeighborX="3070">
        <dgm:presLayoutVars>
          <dgm:bulletEnabled val="1"/>
        </dgm:presLayoutVars>
      </dgm:prSet>
      <dgm:spPr/>
    </dgm:pt>
    <dgm:pt modelId="{0566DAA3-3999-4B9C-ACB4-D0EDC420A229}" type="pres">
      <dgm:prSet presAssocID="{2C17045A-88B9-426A-9D76-1869D1C76970}" presName="aSpace2" presStyleCnt="0"/>
      <dgm:spPr/>
    </dgm:pt>
    <dgm:pt modelId="{B6714D60-9CA1-4388-94BB-7C5919DE891F}" type="pres">
      <dgm:prSet presAssocID="{D37E1222-3588-4CB4-835C-CB43CC3D70A6}" presName="childNode" presStyleLbl="node1" presStyleIdx="1" presStyleCnt="11" custLinFactNeighborX="3070">
        <dgm:presLayoutVars>
          <dgm:bulletEnabled val="1"/>
        </dgm:presLayoutVars>
      </dgm:prSet>
      <dgm:spPr/>
    </dgm:pt>
    <dgm:pt modelId="{1C98FE5F-6EBA-4A98-83C6-8604E8BBDE27}" type="pres">
      <dgm:prSet presAssocID="{D37E1222-3588-4CB4-835C-CB43CC3D70A6}" presName="aSpace2" presStyleCnt="0"/>
      <dgm:spPr/>
    </dgm:pt>
    <dgm:pt modelId="{BA53D999-62D7-4E45-A45C-77B9004F0989}" type="pres">
      <dgm:prSet presAssocID="{366168BD-4772-4A27-B592-4CDF42EA38D6}" presName="childNode" presStyleLbl="node1" presStyleIdx="2" presStyleCnt="11" custLinFactNeighborX="3070">
        <dgm:presLayoutVars>
          <dgm:bulletEnabled val="1"/>
        </dgm:presLayoutVars>
      </dgm:prSet>
      <dgm:spPr/>
    </dgm:pt>
    <dgm:pt modelId="{8A4C3930-8886-46FA-9D9F-B34391068285}" type="pres">
      <dgm:prSet presAssocID="{9D88E932-E48F-48E5-B0EF-49C654AE4445}" presName="aSpace" presStyleCnt="0"/>
      <dgm:spPr/>
    </dgm:pt>
    <dgm:pt modelId="{DFB22F74-F9BD-460B-AC13-728308BD52AE}" type="pres">
      <dgm:prSet presAssocID="{1DCC716E-DC53-42B3-A20F-03A7DF8132E0}" presName="compNode" presStyleCnt="0"/>
      <dgm:spPr/>
    </dgm:pt>
    <dgm:pt modelId="{FC28E79B-1C9B-40CA-83F6-60F5B868A0DE}" type="pres">
      <dgm:prSet presAssocID="{1DCC716E-DC53-42B3-A20F-03A7DF8132E0}" presName="aNode" presStyleLbl="bgShp" presStyleIdx="1" presStyleCnt="5"/>
      <dgm:spPr/>
    </dgm:pt>
    <dgm:pt modelId="{FDF3C038-CDD8-406E-9806-ED6525F0A263}" type="pres">
      <dgm:prSet presAssocID="{1DCC716E-DC53-42B3-A20F-03A7DF8132E0}" presName="textNode" presStyleLbl="bgShp" presStyleIdx="1" presStyleCnt="5"/>
      <dgm:spPr/>
    </dgm:pt>
    <dgm:pt modelId="{02258E68-D6CF-473C-A140-49F4E941BA04}" type="pres">
      <dgm:prSet presAssocID="{1DCC716E-DC53-42B3-A20F-03A7DF8132E0}" presName="compChildNode" presStyleCnt="0"/>
      <dgm:spPr/>
    </dgm:pt>
    <dgm:pt modelId="{DF3855F9-30FA-470B-9FB7-C3432FFF4411}" type="pres">
      <dgm:prSet presAssocID="{1DCC716E-DC53-42B3-A20F-03A7DF8132E0}" presName="theInnerList" presStyleCnt="0"/>
      <dgm:spPr/>
    </dgm:pt>
    <dgm:pt modelId="{DE83A3FB-3A41-472E-BF2D-87A98DD671E7}" type="pres">
      <dgm:prSet presAssocID="{FA11E15C-084D-40AD-A072-31597003FE6D}" presName="childNode" presStyleLbl="node1" presStyleIdx="3" presStyleCnt="11" custLinFactNeighborX="3070">
        <dgm:presLayoutVars>
          <dgm:bulletEnabled val="1"/>
        </dgm:presLayoutVars>
      </dgm:prSet>
      <dgm:spPr/>
    </dgm:pt>
    <dgm:pt modelId="{0406C59C-763F-4591-8E1C-D00C8B661273}" type="pres">
      <dgm:prSet presAssocID="{1DCC716E-DC53-42B3-A20F-03A7DF8132E0}" presName="aSpace" presStyleCnt="0"/>
      <dgm:spPr/>
    </dgm:pt>
    <dgm:pt modelId="{5CF30502-EA1C-459D-BFB9-464C897EB464}" type="pres">
      <dgm:prSet presAssocID="{D5B41A5C-9802-4A4D-A747-C1C20D6E3708}" presName="compNode" presStyleCnt="0"/>
      <dgm:spPr/>
    </dgm:pt>
    <dgm:pt modelId="{FB5EB922-0BD9-4587-BB29-5E6A6FE3E380}" type="pres">
      <dgm:prSet presAssocID="{D5B41A5C-9802-4A4D-A747-C1C20D6E3708}" presName="aNode" presStyleLbl="bgShp" presStyleIdx="2" presStyleCnt="5"/>
      <dgm:spPr/>
    </dgm:pt>
    <dgm:pt modelId="{3C67B930-546C-4DE5-9979-29894A11264F}" type="pres">
      <dgm:prSet presAssocID="{D5B41A5C-9802-4A4D-A747-C1C20D6E3708}" presName="textNode" presStyleLbl="bgShp" presStyleIdx="2" presStyleCnt="5"/>
      <dgm:spPr/>
    </dgm:pt>
    <dgm:pt modelId="{D9A5B249-C147-4FB3-99BC-96E564960FB3}" type="pres">
      <dgm:prSet presAssocID="{D5B41A5C-9802-4A4D-A747-C1C20D6E3708}" presName="compChildNode" presStyleCnt="0"/>
      <dgm:spPr/>
    </dgm:pt>
    <dgm:pt modelId="{8A95E5AD-641A-4557-B0C0-13C37EEAC283}" type="pres">
      <dgm:prSet presAssocID="{D5B41A5C-9802-4A4D-A747-C1C20D6E3708}" presName="theInnerList" presStyleCnt="0"/>
      <dgm:spPr/>
    </dgm:pt>
    <dgm:pt modelId="{1218B7B0-5F15-48DA-B974-5DAE62E268FF}" type="pres">
      <dgm:prSet presAssocID="{F99B1714-226D-4650-8B0A-ED6EEAAA8F59}" presName="childNode" presStyleLbl="node1" presStyleIdx="4" presStyleCnt="11">
        <dgm:presLayoutVars>
          <dgm:bulletEnabled val="1"/>
        </dgm:presLayoutVars>
      </dgm:prSet>
      <dgm:spPr/>
    </dgm:pt>
    <dgm:pt modelId="{65949D68-A4D5-4293-A98E-EDF885372475}" type="pres">
      <dgm:prSet presAssocID="{D5B41A5C-9802-4A4D-A747-C1C20D6E3708}" presName="aSpace" presStyleCnt="0"/>
      <dgm:spPr/>
    </dgm:pt>
    <dgm:pt modelId="{2C9CA23F-7C3C-430F-B50B-3DB1F831FB79}" type="pres">
      <dgm:prSet presAssocID="{408AD77D-0571-4D90-9F81-25C056049AFF}" presName="compNode" presStyleCnt="0"/>
      <dgm:spPr/>
    </dgm:pt>
    <dgm:pt modelId="{B5F0CFCC-7906-40A5-B52B-2380133A3007}" type="pres">
      <dgm:prSet presAssocID="{408AD77D-0571-4D90-9F81-25C056049AFF}" presName="aNode" presStyleLbl="bgShp" presStyleIdx="3" presStyleCnt="5"/>
      <dgm:spPr/>
    </dgm:pt>
    <dgm:pt modelId="{C3AFE6FF-11DA-41C1-979F-9119B93722A6}" type="pres">
      <dgm:prSet presAssocID="{408AD77D-0571-4D90-9F81-25C056049AFF}" presName="textNode" presStyleLbl="bgShp" presStyleIdx="3" presStyleCnt="5"/>
      <dgm:spPr/>
    </dgm:pt>
    <dgm:pt modelId="{45BD43BD-318F-4823-B18C-2D36899B14B7}" type="pres">
      <dgm:prSet presAssocID="{408AD77D-0571-4D90-9F81-25C056049AFF}" presName="compChildNode" presStyleCnt="0"/>
      <dgm:spPr/>
    </dgm:pt>
    <dgm:pt modelId="{4F629B4E-2E53-494A-81F9-0AAC8B20D254}" type="pres">
      <dgm:prSet presAssocID="{408AD77D-0571-4D90-9F81-25C056049AFF}" presName="theInnerList" presStyleCnt="0"/>
      <dgm:spPr/>
    </dgm:pt>
    <dgm:pt modelId="{A95CA1E9-0BE8-4D01-A135-B736CABD6971}" type="pres">
      <dgm:prSet presAssocID="{0221475B-DE65-4358-AC94-C9EE9995F762}" presName="childNode" presStyleLbl="node1" presStyleIdx="5" presStyleCnt="11">
        <dgm:presLayoutVars>
          <dgm:bulletEnabled val="1"/>
        </dgm:presLayoutVars>
      </dgm:prSet>
      <dgm:spPr/>
    </dgm:pt>
    <dgm:pt modelId="{CB7CBF8B-48A4-486A-81C8-17874E8239A0}" type="pres">
      <dgm:prSet presAssocID="{408AD77D-0571-4D90-9F81-25C056049AFF}" presName="aSpace" presStyleCnt="0"/>
      <dgm:spPr/>
    </dgm:pt>
    <dgm:pt modelId="{4FF93042-16FA-4BC2-9556-951EA44E47B3}" type="pres">
      <dgm:prSet presAssocID="{998FD5A6-3FFE-4EBA-9692-EF6B2EB2F41B}" presName="compNode" presStyleCnt="0"/>
      <dgm:spPr/>
    </dgm:pt>
    <dgm:pt modelId="{D3218F1B-184B-4EFC-A065-135D8DF392B5}" type="pres">
      <dgm:prSet presAssocID="{998FD5A6-3FFE-4EBA-9692-EF6B2EB2F41B}" presName="aNode" presStyleLbl="bgShp" presStyleIdx="4" presStyleCnt="5"/>
      <dgm:spPr/>
    </dgm:pt>
    <dgm:pt modelId="{801A1E3B-6730-4BCD-B940-0E00DFCCCB69}" type="pres">
      <dgm:prSet presAssocID="{998FD5A6-3FFE-4EBA-9692-EF6B2EB2F41B}" presName="textNode" presStyleLbl="bgShp" presStyleIdx="4" presStyleCnt="5"/>
      <dgm:spPr/>
    </dgm:pt>
    <dgm:pt modelId="{CC2D465E-4B10-47BC-AFF0-0762E25E8BCA}" type="pres">
      <dgm:prSet presAssocID="{998FD5A6-3FFE-4EBA-9692-EF6B2EB2F41B}" presName="compChildNode" presStyleCnt="0"/>
      <dgm:spPr/>
    </dgm:pt>
    <dgm:pt modelId="{CBB443F6-E7BA-4086-BE0D-4446A781CF7D}" type="pres">
      <dgm:prSet presAssocID="{998FD5A6-3FFE-4EBA-9692-EF6B2EB2F41B}" presName="theInnerList" presStyleCnt="0"/>
      <dgm:spPr/>
    </dgm:pt>
    <dgm:pt modelId="{831C2871-2005-42DE-A9C8-A0A73DCD52B9}" type="pres">
      <dgm:prSet presAssocID="{EE56DB61-F3EA-4B8A-8F7A-D13767E217A9}" presName="childNode" presStyleLbl="node1" presStyleIdx="6" presStyleCnt="11">
        <dgm:presLayoutVars>
          <dgm:bulletEnabled val="1"/>
        </dgm:presLayoutVars>
      </dgm:prSet>
      <dgm:spPr/>
    </dgm:pt>
    <dgm:pt modelId="{6CF70123-2F02-4B3E-8FF1-C5A7749A9A5D}" type="pres">
      <dgm:prSet presAssocID="{EE56DB61-F3EA-4B8A-8F7A-D13767E217A9}" presName="aSpace2" presStyleCnt="0"/>
      <dgm:spPr/>
    </dgm:pt>
    <dgm:pt modelId="{B8A10261-4A9A-4044-A5C7-211A89C0BE3C}" type="pres">
      <dgm:prSet presAssocID="{B94F3FEC-9787-4206-A7F8-DE2C4CE0932F}" presName="childNode" presStyleLbl="node1" presStyleIdx="7" presStyleCnt="11">
        <dgm:presLayoutVars>
          <dgm:bulletEnabled val="1"/>
        </dgm:presLayoutVars>
      </dgm:prSet>
      <dgm:spPr/>
    </dgm:pt>
    <dgm:pt modelId="{6683175E-15AD-450F-872B-FC3325B6E5D9}" type="pres">
      <dgm:prSet presAssocID="{B94F3FEC-9787-4206-A7F8-DE2C4CE0932F}" presName="aSpace2" presStyleCnt="0"/>
      <dgm:spPr/>
    </dgm:pt>
    <dgm:pt modelId="{3C4B6C0E-1831-4AD7-BF8C-13C8AED7392A}" type="pres">
      <dgm:prSet presAssocID="{3980031D-F71B-44AE-AEBB-D7BA3AEF2B3D}" presName="childNode" presStyleLbl="node1" presStyleIdx="8" presStyleCnt="11">
        <dgm:presLayoutVars>
          <dgm:bulletEnabled val="1"/>
        </dgm:presLayoutVars>
      </dgm:prSet>
      <dgm:spPr/>
    </dgm:pt>
    <dgm:pt modelId="{8DC8FB2B-98C5-4C9C-A9FA-967C36B251AD}" type="pres">
      <dgm:prSet presAssocID="{3980031D-F71B-44AE-AEBB-D7BA3AEF2B3D}" presName="aSpace2" presStyleCnt="0"/>
      <dgm:spPr/>
    </dgm:pt>
    <dgm:pt modelId="{526183FC-36C6-4B15-BCD9-4D81465536F8}" type="pres">
      <dgm:prSet presAssocID="{FD5155F9-A8B5-48C2-988C-061CD277D8F5}" presName="childNode" presStyleLbl="node1" presStyleIdx="9" presStyleCnt="11">
        <dgm:presLayoutVars>
          <dgm:bulletEnabled val="1"/>
        </dgm:presLayoutVars>
      </dgm:prSet>
      <dgm:spPr/>
    </dgm:pt>
    <dgm:pt modelId="{E6B739AB-2EBC-4482-B8B2-5316FAC166F6}" type="pres">
      <dgm:prSet presAssocID="{FD5155F9-A8B5-48C2-988C-061CD277D8F5}" presName="aSpace2" presStyleCnt="0"/>
      <dgm:spPr/>
    </dgm:pt>
    <dgm:pt modelId="{582C4347-9E4F-4B69-A4E8-7FA179D20BCF}" type="pres">
      <dgm:prSet presAssocID="{BE3DA0B3-8A0A-4AA9-8B30-FF6F7C838599}" presName="childNode" presStyleLbl="node1" presStyleIdx="10" presStyleCnt="11">
        <dgm:presLayoutVars>
          <dgm:bulletEnabled val="1"/>
        </dgm:presLayoutVars>
      </dgm:prSet>
      <dgm:spPr/>
    </dgm:pt>
  </dgm:ptLst>
  <dgm:cxnLst>
    <dgm:cxn modelId="{9CF4F108-6476-406D-A77E-B6F1F00B5618}" type="presOf" srcId="{366168BD-4772-4A27-B592-4CDF42EA38D6}" destId="{BA53D999-62D7-4E45-A45C-77B9004F0989}" srcOrd="0" destOrd="0" presId="urn:microsoft.com/office/officeart/2005/8/layout/lProcess2"/>
    <dgm:cxn modelId="{A96F530E-BCC6-4B66-AFF0-D21926F12B1A}" type="presOf" srcId="{9D88E932-E48F-48E5-B0EF-49C654AE4445}" destId="{BFC78F42-091E-4C22-BD7C-22B7E28541A3}" srcOrd="1" destOrd="0" presId="urn:microsoft.com/office/officeart/2005/8/layout/lProcess2"/>
    <dgm:cxn modelId="{46A70118-D960-4813-9829-9235B1EE0AF7}" srcId="{998FD5A6-3FFE-4EBA-9692-EF6B2EB2F41B}" destId="{BE3DA0B3-8A0A-4AA9-8B30-FF6F7C838599}" srcOrd="4" destOrd="0" parTransId="{AFD9EAE0-3637-4090-BCC5-45156227743D}" sibTransId="{18FDEB9F-7838-4830-A5E5-51AE7567B537}"/>
    <dgm:cxn modelId="{79BADC1D-D9AC-4A9D-BE08-411D9F06162C}" srcId="{998FD5A6-3FFE-4EBA-9692-EF6B2EB2F41B}" destId="{FD5155F9-A8B5-48C2-988C-061CD277D8F5}" srcOrd="3" destOrd="0" parTransId="{37E12524-F7E5-447C-B8E3-EB16C1AE3ED7}" sibTransId="{1D48D63A-B63A-45A6-82C1-73E0D7A4F66C}"/>
    <dgm:cxn modelId="{1ED78623-8B79-4C5B-815E-54A3876BBA9A}" type="presOf" srcId="{EE56DB61-F3EA-4B8A-8F7A-D13767E217A9}" destId="{831C2871-2005-42DE-A9C8-A0A73DCD52B9}" srcOrd="0" destOrd="0" presId="urn:microsoft.com/office/officeart/2005/8/layout/lProcess2"/>
    <dgm:cxn modelId="{C0A6362B-CD0B-4FFF-B06D-F5AB7B3B4D73}" type="presOf" srcId="{9D88E932-E48F-48E5-B0EF-49C654AE4445}" destId="{ADB81BE1-2507-4820-9CB8-56813F5C6AE0}" srcOrd="0" destOrd="0" presId="urn:microsoft.com/office/officeart/2005/8/layout/lProcess2"/>
    <dgm:cxn modelId="{3FF97B37-FE56-45E9-8309-998C87236C07}" srcId="{A1B7B7A8-5EA5-447F-A1E9-704998FECA61}" destId="{1DCC716E-DC53-42B3-A20F-03A7DF8132E0}" srcOrd="1" destOrd="0" parTransId="{DE7EF526-1E88-47A0-A8C9-F36D7E95B649}" sibTransId="{F3F8E578-1308-46F4-81BA-CD88988554BC}"/>
    <dgm:cxn modelId="{F017FE37-198A-4AD2-A444-E4B299443729}" srcId="{998FD5A6-3FFE-4EBA-9692-EF6B2EB2F41B}" destId="{EE56DB61-F3EA-4B8A-8F7A-D13767E217A9}" srcOrd="0" destOrd="0" parTransId="{CAE26EC9-CB2C-4300-9BF8-18B6F1B04BE7}" sibTransId="{3B490410-C59F-470F-8DEA-D38F6685EEF7}"/>
    <dgm:cxn modelId="{5EDA3C5E-BFE1-45D1-B41E-2FFEC350FB91}" srcId="{408AD77D-0571-4D90-9F81-25C056049AFF}" destId="{0221475B-DE65-4358-AC94-C9EE9995F762}" srcOrd="0" destOrd="0" parTransId="{DFA3D5E0-1751-4855-B1C4-6A08F39879BF}" sibTransId="{DEA54E71-940B-431A-9A87-6E8948304B46}"/>
    <dgm:cxn modelId="{4F379148-7C63-40E8-B780-BD47358D97DD}" type="presOf" srcId="{408AD77D-0571-4D90-9F81-25C056049AFF}" destId="{B5F0CFCC-7906-40A5-B52B-2380133A3007}" srcOrd="0" destOrd="0" presId="urn:microsoft.com/office/officeart/2005/8/layout/lProcess2"/>
    <dgm:cxn modelId="{DA4D7A69-F434-4B09-81BE-8C00F212B1FD}" type="presOf" srcId="{0221475B-DE65-4358-AC94-C9EE9995F762}" destId="{A95CA1E9-0BE8-4D01-A135-B736CABD6971}" srcOrd="0" destOrd="0" presId="urn:microsoft.com/office/officeart/2005/8/layout/lProcess2"/>
    <dgm:cxn modelId="{90871952-F16E-4249-B833-A63961B1FBBB}" srcId="{998FD5A6-3FFE-4EBA-9692-EF6B2EB2F41B}" destId="{3980031D-F71B-44AE-AEBB-D7BA3AEF2B3D}" srcOrd="2" destOrd="0" parTransId="{D84371DB-D708-406D-AEEF-6F0BFCDAA405}" sibTransId="{E31C9A7B-F564-42D3-8FB8-93D385C547EF}"/>
    <dgm:cxn modelId="{33512C78-5A45-4FC3-B3EA-26C11F22A555}" type="presOf" srcId="{D37E1222-3588-4CB4-835C-CB43CC3D70A6}" destId="{B6714D60-9CA1-4388-94BB-7C5919DE891F}" srcOrd="0" destOrd="0" presId="urn:microsoft.com/office/officeart/2005/8/layout/lProcess2"/>
    <dgm:cxn modelId="{8C22E178-A865-402E-BDAE-382E276BD397}" type="presOf" srcId="{998FD5A6-3FFE-4EBA-9692-EF6B2EB2F41B}" destId="{D3218F1B-184B-4EFC-A065-135D8DF392B5}" srcOrd="0" destOrd="0" presId="urn:microsoft.com/office/officeart/2005/8/layout/lProcess2"/>
    <dgm:cxn modelId="{631DC37E-7271-4482-8BF5-54F1A3353DD4}" type="presOf" srcId="{1DCC716E-DC53-42B3-A20F-03A7DF8132E0}" destId="{FC28E79B-1C9B-40CA-83F6-60F5B868A0DE}" srcOrd="0" destOrd="0" presId="urn:microsoft.com/office/officeart/2005/8/layout/lProcess2"/>
    <dgm:cxn modelId="{ED29A980-0D89-4357-A13A-73E9C4CFF41F}" type="presOf" srcId="{A1B7B7A8-5EA5-447F-A1E9-704998FECA61}" destId="{FA87FAE8-1CCA-49DF-A858-0C74D351CCE6}" srcOrd="0" destOrd="0" presId="urn:microsoft.com/office/officeart/2005/8/layout/lProcess2"/>
    <dgm:cxn modelId="{63D1D982-F5B7-49BA-98FC-8019E9C5830A}" type="presOf" srcId="{FA11E15C-084D-40AD-A072-31597003FE6D}" destId="{DE83A3FB-3A41-472E-BF2D-87A98DD671E7}" srcOrd="0" destOrd="0" presId="urn:microsoft.com/office/officeart/2005/8/layout/lProcess2"/>
    <dgm:cxn modelId="{5E63D786-2249-442F-9C80-C6E3C66BD4EE}" srcId="{9D88E932-E48F-48E5-B0EF-49C654AE4445}" destId="{366168BD-4772-4A27-B592-4CDF42EA38D6}" srcOrd="2" destOrd="0" parTransId="{F018F9E5-7310-450B-9C02-82F5D1393151}" sibTransId="{54D0C7A7-4A3A-4194-BC16-722486138B7F}"/>
    <dgm:cxn modelId="{C53B848D-EC3A-42F0-B458-10F790814767}" type="presOf" srcId="{D5B41A5C-9802-4A4D-A747-C1C20D6E3708}" destId="{FB5EB922-0BD9-4587-BB29-5E6A6FE3E380}" srcOrd="0" destOrd="0" presId="urn:microsoft.com/office/officeart/2005/8/layout/lProcess2"/>
    <dgm:cxn modelId="{29D28F90-C97E-4A46-9F46-70872204EB5C}" srcId="{9D88E932-E48F-48E5-B0EF-49C654AE4445}" destId="{2C17045A-88B9-426A-9D76-1869D1C76970}" srcOrd="0" destOrd="0" parTransId="{0850E5D9-362A-422A-A377-89B9BE8D2A6E}" sibTransId="{8630D090-CDBF-4BDD-9ECF-7FE1170874D4}"/>
    <dgm:cxn modelId="{BF800693-5F37-4EC1-888D-3C26C87C4DED}" type="presOf" srcId="{1DCC716E-DC53-42B3-A20F-03A7DF8132E0}" destId="{FDF3C038-CDD8-406E-9806-ED6525F0A263}" srcOrd="1" destOrd="0" presId="urn:microsoft.com/office/officeart/2005/8/layout/lProcess2"/>
    <dgm:cxn modelId="{B2794797-BB35-4D8A-ACFB-F8D3E4B828F3}" srcId="{A1B7B7A8-5EA5-447F-A1E9-704998FECA61}" destId="{408AD77D-0571-4D90-9F81-25C056049AFF}" srcOrd="3" destOrd="0" parTransId="{31F748F1-FF57-41CE-9B12-DF07FA414A5C}" sibTransId="{08641DF0-C706-490B-803D-D0346DEEE515}"/>
    <dgm:cxn modelId="{7DB89D97-44E1-4F3F-AF18-5920F4D19B65}" srcId="{9D88E932-E48F-48E5-B0EF-49C654AE4445}" destId="{D37E1222-3588-4CB4-835C-CB43CC3D70A6}" srcOrd="1" destOrd="0" parTransId="{0982D978-9ABE-4E2C-9231-21A51639DFF3}" sibTransId="{BF3A821E-A423-431F-93D1-D0729AFF1CEA}"/>
    <dgm:cxn modelId="{BE3C4098-79C8-4193-A87C-189F38974D5B}" type="presOf" srcId="{998FD5A6-3FFE-4EBA-9692-EF6B2EB2F41B}" destId="{801A1E3B-6730-4BCD-B940-0E00DFCCCB69}" srcOrd="1" destOrd="0" presId="urn:microsoft.com/office/officeart/2005/8/layout/lProcess2"/>
    <dgm:cxn modelId="{8DBFFC9B-F60A-41A6-B886-635BF6DBBF37}" srcId="{1DCC716E-DC53-42B3-A20F-03A7DF8132E0}" destId="{FA11E15C-084D-40AD-A072-31597003FE6D}" srcOrd="0" destOrd="0" parTransId="{5D5CB1E3-EF79-40E4-8C4F-CAB3B23358ED}" sibTransId="{9FF2B477-ABFF-4456-98E3-F2B27339B2A2}"/>
    <dgm:cxn modelId="{243C73AB-7D0E-4C31-8847-74F2B576E980}" type="presOf" srcId="{D5B41A5C-9802-4A4D-A747-C1C20D6E3708}" destId="{3C67B930-546C-4DE5-9979-29894A11264F}" srcOrd="1" destOrd="0" presId="urn:microsoft.com/office/officeart/2005/8/layout/lProcess2"/>
    <dgm:cxn modelId="{0094B4BE-2D1E-46AD-BC8B-7BBF6EC4D1BB}" srcId="{998FD5A6-3FFE-4EBA-9692-EF6B2EB2F41B}" destId="{B94F3FEC-9787-4206-A7F8-DE2C4CE0932F}" srcOrd="1" destOrd="0" parTransId="{BD6F9CC1-AE55-4DF6-84DF-EAA0C9306DB9}" sibTransId="{A5BD74AE-D4D1-430A-AF0B-205222668679}"/>
    <dgm:cxn modelId="{3DDE2EBF-0195-4045-8A14-EDC5124427D8}" type="presOf" srcId="{2C17045A-88B9-426A-9D76-1869D1C76970}" destId="{E8A5A7DC-A938-4DAE-8B77-3CF11821BC38}" srcOrd="0" destOrd="0" presId="urn:microsoft.com/office/officeart/2005/8/layout/lProcess2"/>
    <dgm:cxn modelId="{631D66BF-F083-44BB-8278-F0875E72D055}" srcId="{D5B41A5C-9802-4A4D-A747-C1C20D6E3708}" destId="{F99B1714-226D-4650-8B0A-ED6EEAAA8F59}" srcOrd="0" destOrd="0" parTransId="{7D78B01B-44AE-4585-967F-CE064DE5366B}" sibTransId="{9104C60A-878A-4E38-9990-2107BF7052D4}"/>
    <dgm:cxn modelId="{2E2265D7-D38F-43E6-8E83-41DDB036ACBD}" type="presOf" srcId="{BE3DA0B3-8A0A-4AA9-8B30-FF6F7C838599}" destId="{582C4347-9E4F-4B69-A4E8-7FA179D20BCF}" srcOrd="0" destOrd="0" presId="urn:microsoft.com/office/officeart/2005/8/layout/lProcess2"/>
    <dgm:cxn modelId="{87ADC6E1-DC93-4283-97FB-2DAF629B75FF}" type="presOf" srcId="{408AD77D-0571-4D90-9F81-25C056049AFF}" destId="{C3AFE6FF-11DA-41C1-979F-9119B93722A6}" srcOrd="1" destOrd="0" presId="urn:microsoft.com/office/officeart/2005/8/layout/lProcess2"/>
    <dgm:cxn modelId="{AEE252E3-EACB-43E1-9033-CCDF63C4BAE6}" type="presOf" srcId="{3980031D-F71B-44AE-AEBB-D7BA3AEF2B3D}" destId="{3C4B6C0E-1831-4AD7-BF8C-13C8AED7392A}" srcOrd="0" destOrd="0" presId="urn:microsoft.com/office/officeart/2005/8/layout/lProcess2"/>
    <dgm:cxn modelId="{158D84E7-3D26-468A-8CF7-E81A673ECDD6}" type="presOf" srcId="{F99B1714-226D-4650-8B0A-ED6EEAAA8F59}" destId="{1218B7B0-5F15-48DA-B974-5DAE62E268FF}" srcOrd="0" destOrd="0" presId="urn:microsoft.com/office/officeart/2005/8/layout/lProcess2"/>
    <dgm:cxn modelId="{0EDD26E9-FBAD-4D2E-852E-4D615FBE9029}" type="presOf" srcId="{FD5155F9-A8B5-48C2-988C-061CD277D8F5}" destId="{526183FC-36C6-4B15-BCD9-4D81465536F8}" srcOrd="0" destOrd="0" presId="urn:microsoft.com/office/officeart/2005/8/layout/lProcess2"/>
    <dgm:cxn modelId="{F38984F0-2B15-413A-9A6F-B4C9A55C76A2}" srcId="{A1B7B7A8-5EA5-447F-A1E9-704998FECA61}" destId="{D5B41A5C-9802-4A4D-A747-C1C20D6E3708}" srcOrd="2" destOrd="0" parTransId="{F0DBA356-E931-4A3A-BA70-0DA4C22CDC87}" sibTransId="{4BA1F6E3-48B8-4EDE-BA10-BA877C5BBE1E}"/>
    <dgm:cxn modelId="{EDAD9DF2-C5D2-4F7F-BDAC-EE0232FDC522}" type="presOf" srcId="{B94F3FEC-9787-4206-A7F8-DE2C4CE0932F}" destId="{B8A10261-4A9A-4044-A5C7-211A89C0BE3C}" srcOrd="0" destOrd="0" presId="urn:microsoft.com/office/officeart/2005/8/layout/lProcess2"/>
    <dgm:cxn modelId="{D9AED3F7-B502-43C1-9636-7405DA599EF1}" srcId="{A1B7B7A8-5EA5-447F-A1E9-704998FECA61}" destId="{998FD5A6-3FFE-4EBA-9692-EF6B2EB2F41B}" srcOrd="4" destOrd="0" parTransId="{27BA6E84-E641-46EC-83C5-B58AB7B846D4}" sibTransId="{22D86003-7E2B-4795-9DA0-1D453DCA829A}"/>
    <dgm:cxn modelId="{7A373EFA-1896-4C83-8CCC-C3A45D580A3E}" srcId="{A1B7B7A8-5EA5-447F-A1E9-704998FECA61}" destId="{9D88E932-E48F-48E5-B0EF-49C654AE4445}" srcOrd="0" destOrd="0" parTransId="{2CF7A628-963E-4441-B386-B46C84CF297A}" sibTransId="{72FB7A0A-9A8E-4ACB-9EB1-66526B147488}"/>
    <dgm:cxn modelId="{D3235485-E05C-497C-85A5-297BED8CF1D1}" type="presParOf" srcId="{FA87FAE8-1CCA-49DF-A858-0C74D351CCE6}" destId="{347F98BA-4AB6-4F29-9617-0AE08CD69850}" srcOrd="0" destOrd="0" presId="urn:microsoft.com/office/officeart/2005/8/layout/lProcess2"/>
    <dgm:cxn modelId="{919AAD08-739B-45DA-922E-E4F30EAB4638}" type="presParOf" srcId="{347F98BA-4AB6-4F29-9617-0AE08CD69850}" destId="{ADB81BE1-2507-4820-9CB8-56813F5C6AE0}" srcOrd="0" destOrd="0" presId="urn:microsoft.com/office/officeart/2005/8/layout/lProcess2"/>
    <dgm:cxn modelId="{563805AA-CDC2-4C14-AEBF-FFA2F2B6B84B}" type="presParOf" srcId="{347F98BA-4AB6-4F29-9617-0AE08CD69850}" destId="{BFC78F42-091E-4C22-BD7C-22B7E28541A3}" srcOrd="1" destOrd="0" presId="urn:microsoft.com/office/officeart/2005/8/layout/lProcess2"/>
    <dgm:cxn modelId="{5FE95650-9F93-4EEA-8DE9-A30893814C37}" type="presParOf" srcId="{347F98BA-4AB6-4F29-9617-0AE08CD69850}" destId="{932A73EF-F605-4735-BC42-6C73F266EDE9}" srcOrd="2" destOrd="0" presId="urn:microsoft.com/office/officeart/2005/8/layout/lProcess2"/>
    <dgm:cxn modelId="{C79648E1-C88A-4106-A0A5-D62AB852BCE9}" type="presParOf" srcId="{932A73EF-F605-4735-BC42-6C73F266EDE9}" destId="{23CEDB19-7E41-437A-9CC8-1D12DB325E79}" srcOrd="0" destOrd="0" presId="urn:microsoft.com/office/officeart/2005/8/layout/lProcess2"/>
    <dgm:cxn modelId="{361EEDC1-CE8F-4347-8A63-66E0E8C4DC20}" type="presParOf" srcId="{23CEDB19-7E41-437A-9CC8-1D12DB325E79}" destId="{E8A5A7DC-A938-4DAE-8B77-3CF11821BC38}" srcOrd="0" destOrd="0" presId="urn:microsoft.com/office/officeart/2005/8/layout/lProcess2"/>
    <dgm:cxn modelId="{B3D0484E-3992-43ED-8A0D-F02DB2D8E4F9}" type="presParOf" srcId="{23CEDB19-7E41-437A-9CC8-1D12DB325E79}" destId="{0566DAA3-3999-4B9C-ACB4-D0EDC420A229}" srcOrd="1" destOrd="0" presId="urn:microsoft.com/office/officeart/2005/8/layout/lProcess2"/>
    <dgm:cxn modelId="{9FC7A22E-F81B-4E1F-A25C-F7E671DC060B}" type="presParOf" srcId="{23CEDB19-7E41-437A-9CC8-1D12DB325E79}" destId="{B6714D60-9CA1-4388-94BB-7C5919DE891F}" srcOrd="2" destOrd="0" presId="urn:microsoft.com/office/officeart/2005/8/layout/lProcess2"/>
    <dgm:cxn modelId="{5FEC27B1-2DFA-4B1B-B88A-2E84E6BEFD59}" type="presParOf" srcId="{23CEDB19-7E41-437A-9CC8-1D12DB325E79}" destId="{1C98FE5F-6EBA-4A98-83C6-8604E8BBDE27}" srcOrd="3" destOrd="0" presId="urn:microsoft.com/office/officeart/2005/8/layout/lProcess2"/>
    <dgm:cxn modelId="{980F8B5C-9C1F-4A57-851C-6D5BD04E8AB4}" type="presParOf" srcId="{23CEDB19-7E41-437A-9CC8-1D12DB325E79}" destId="{BA53D999-62D7-4E45-A45C-77B9004F0989}" srcOrd="4" destOrd="0" presId="urn:microsoft.com/office/officeart/2005/8/layout/lProcess2"/>
    <dgm:cxn modelId="{D6893BB7-458F-4B29-9B0D-FC018D84F138}" type="presParOf" srcId="{FA87FAE8-1CCA-49DF-A858-0C74D351CCE6}" destId="{8A4C3930-8886-46FA-9D9F-B34391068285}" srcOrd="1" destOrd="0" presId="urn:microsoft.com/office/officeart/2005/8/layout/lProcess2"/>
    <dgm:cxn modelId="{9A347052-E539-4078-9085-B6EE6A84A3EF}" type="presParOf" srcId="{FA87FAE8-1CCA-49DF-A858-0C74D351CCE6}" destId="{DFB22F74-F9BD-460B-AC13-728308BD52AE}" srcOrd="2" destOrd="0" presId="urn:microsoft.com/office/officeart/2005/8/layout/lProcess2"/>
    <dgm:cxn modelId="{F2CE73EB-F6D4-4F66-893B-0FDBF2AD4100}" type="presParOf" srcId="{DFB22F74-F9BD-460B-AC13-728308BD52AE}" destId="{FC28E79B-1C9B-40CA-83F6-60F5B868A0DE}" srcOrd="0" destOrd="0" presId="urn:microsoft.com/office/officeart/2005/8/layout/lProcess2"/>
    <dgm:cxn modelId="{E981BB2D-1BE2-43C3-9C4B-522163779470}" type="presParOf" srcId="{DFB22F74-F9BD-460B-AC13-728308BD52AE}" destId="{FDF3C038-CDD8-406E-9806-ED6525F0A263}" srcOrd="1" destOrd="0" presId="urn:microsoft.com/office/officeart/2005/8/layout/lProcess2"/>
    <dgm:cxn modelId="{C2763A13-81C4-44C9-B030-9E7EBD029CAA}" type="presParOf" srcId="{DFB22F74-F9BD-460B-AC13-728308BD52AE}" destId="{02258E68-D6CF-473C-A140-49F4E941BA04}" srcOrd="2" destOrd="0" presId="urn:microsoft.com/office/officeart/2005/8/layout/lProcess2"/>
    <dgm:cxn modelId="{B4C4A2D0-EB7F-4EE1-ADBB-2532E0C8D481}" type="presParOf" srcId="{02258E68-D6CF-473C-A140-49F4E941BA04}" destId="{DF3855F9-30FA-470B-9FB7-C3432FFF4411}" srcOrd="0" destOrd="0" presId="urn:microsoft.com/office/officeart/2005/8/layout/lProcess2"/>
    <dgm:cxn modelId="{34BF241D-47F8-4BBD-AADA-3346FFF23F3C}" type="presParOf" srcId="{DF3855F9-30FA-470B-9FB7-C3432FFF4411}" destId="{DE83A3FB-3A41-472E-BF2D-87A98DD671E7}" srcOrd="0" destOrd="0" presId="urn:microsoft.com/office/officeart/2005/8/layout/lProcess2"/>
    <dgm:cxn modelId="{A35653E3-831E-48C8-A6D4-3625BEB95D34}" type="presParOf" srcId="{FA87FAE8-1CCA-49DF-A858-0C74D351CCE6}" destId="{0406C59C-763F-4591-8E1C-D00C8B661273}" srcOrd="3" destOrd="0" presId="urn:microsoft.com/office/officeart/2005/8/layout/lProcess2"/>
    <dgm:cxn modelId="{622CBE38-C0AF-4F0A-B7B1-951D7210367E}" type="presParOf" srcId="{FA87FAE8-1CCA-49DF-A858-0C74D351CCE6}" destId="{5CF30502-EA1C-459D-BFB9-464C897EB464}" srcOrd="4" destOrd="0" presId="urn:microsoft.com/office/officeart/2005/8/layout/lProcess2"/>
    <dgm:cxn modelId="{54BE7256-CCCF-42DB-BC70-5AC2EFD1F8FF}" type="presParOf" srcId="{5CF30502-EA1C-459D-BFB9-464C897EB464}" destId="{FB5EB922-0BD9-4587-BB29-5E6A6FE3E380}" srcOrd="0" destOrd="0" presId="urn:microsoft.com/office/officeart/2005/8/layout/lProcess2"/>
    <dgm:cxn modelId="{2A347218-4485-4805-A6F6-9B4D8E5EE80C}" type="presParOf" srcId="{5CF30502-EA1C-459D-BFB9-464C897EB464}" destId="{3C67B930-546C-4DE5-9979-29894A11264F}" srcOrd="1" destOrd="0" presId="urn:microsoft.com/office/officeart/2005/8/layout/lProcess2"/>
    <dgm:cxn modelId="{D0F56A77-E828-435F-90B3-8454725C7943}" type="presParOf" srcId="{5CF30502-EA1C-459D-BFB9-464C897EB464}" destId="{D9A5B249-C147-4FB3-99BC-96E564960FB3}" srcOrd="2" destOrd="0" presId="urn:microsoft.com/office/officeart/2005/8/layout/lProcess2"/>
    <dgm:cxn modelId="{9F7EC376-41EE-4134-8BA3-710C56F56591}" type="presParOf" srcId="{D9A5B249-C147-4FB3-99BC-96E564960FB3}" destId="{8A95E5AD-641A-4557-B0C0-13C37EEAC283}" srcOrd="0" destOrd="0" presId="urn:microsoft.com/office/officeart/2005/8/layout/lProcess2"/>
    <dgm:cxn modelId="{33927F1F-9202-4D93-8D96-C06287BBB048}" type="presParOf" srcId="{8A95E5AD-641A-4557-B0C0-13C37EEAC283}" destId="{1218B7B0-5F15-48DA-B974-5DAE62E268FF}" srcOrd="0" destOrd="0" presId="urn:microsoft.com/office/officeart/2005/8/layout/lProcess2"/>
    <dgm:cxn modelId="{3444D8C2-CEE3-4396-A298-D70D30ADC6DF}" type="presParOf" srcId="{FA87FAE8-1CCA-49DF-A858-0C74D351CCE6}" destId="{65949D68-A4D5-4293-A98E-EDF885372475}" srcOrd="5" destOrd="0" presId="urn:microsoft.com/office/officeart/2005/8/layout/lProcess2"/>
    <dgm:cxn modelId="{B4DF4037-268F-4DF4-B4CA-436C59510B0F}" type="presParOf" srcId="{FA87FAE8-1CCA-49DF-A858-0C74D351CCE6}" destId="{2C9CA23F-7C3C-430F-B50B-3DB1F831FB79}" srcOrd="6" destOrd="0" presId="urn:microsoft.com/office/officeart/2005/8/layout/lProcess2"/>
    <dgm:cxn modelId="{687CAA44-515D-44C8-92C5-072C6156EEFC}" type="presParOf" srcId="{2C9CA23F-7C3C-430F-B50B-3DB1F831FB79}" destId="{B5F0CFCC-7906-40A5-B52B-2380133A3007}" srcOrd="0" destOrd="0" presId="urn:microsoft.com/office/officeart/2005/8/layout/lProcess2"/>
    <dgm:cxn modelId="{BB8F4C17-0C52-4DBC-AB99-9B0A1968AE0B}" type="presParOf" srcId="{2C9CA23F-7C3C-430F-B50B-3DB1F831FB79}" destId="{C3AFE6FF-11DA-41C1-979F-9119B93722A6}" srcOrd="1" destOrd="0" presId="urn:microsoft.com/office/officeart/2005/8/layout/lProcess2"/>
    <dgm:cxn modelId="{30CE8DD0-88C7-4496-B36B-C898A856CC16}" type="presParOf" srcId="{2C9CA23F-7C3C-430F-B50B-3DB1F831FB79}" destId="{45BD43BD-318F-4823-B18C-2D36899B14B7}" srcOrd="2" destOrd="0" presId="urn:microsoft.com/office/officeart/2005/8/layout/lProcess2"/>
    <dgm:cxn modelId="{9B7052AB-E78B-47F8-A14F-98C87F685F06}" type="presParOf" srcId="{45BD43BD-318F-4823-B18C-2D36899B14B7}" destId="{4F629B4E-2E53-494A-81F9-0AAC8B20D254}" srcOrd="0" destOrd="0" presId="urn:microsoft.com/office/officeart/2005/8/layout/lProcess2"/>
    <dgm:cxn modelId="{4A6E489B-7DBC-4242-B5D2-8DFE6461202F}" type="presParOf" srcId="{4F629B4E-2E53-494A-81F9-0AAC8B20D254}" destId="{A95CA1E9-0BE8-4D01-A135-B736CABD6971}" srcOrd="0" destOrd="0" presId="urn:microsoft.com/office/officeart/2005/8/layout/lProcess2"/>
    <dgm:cxn modelId="{6969D4CA-BD5A-427C-9571-D20F4DFE5CCD}" type="presParOf" srcId="{FA87FAE8-1CCA-49DF-A858-0C74D351CCE6}" destId="{CB7CBF8B-48A4-486A-81C8-17874E8239A0}" srcOrd="7" destOrd="0" presId="urn:microsoft.com/office/officeart/2005/8/layout/lProcess2"/>
    <dgm:cxn modelId="{911EC2F6-0CA6-41C0-85F2-B0064C570D5E}" type="presParOf" srcId="{FA87FAE8-1CCA-49DF-A858-0C74D351CCE6}" destId="{4FF93042-16FA-4BC2-9556-951EA44E47B3}" srcOrd="8" destOrd="0" presId="urn:microsoft.com/office/officeart/2005/8/layout/lProcess2"/>
    <dgm:cxn modelId="{CF53CDA6-03BE-4B73-BD4A-4E2665332383}" type="presParOf" srcId="{4FF93042-16FA-4BC2-9556-951EA44E47B3}" destId="{D3218F1B-184B-4EFC-A065-135D8DF392B5}" srcOrd="0" destOrd="0" presId="urn:microsoft.com/office/officeart/2005/8/layout/lProcess2"/>
    <dgm:cxn modelId="{6B335611-9C07-4780-AD95-AD9D8F14D0BC}" type="presParOf" srcId="{4FF93042-16FA-4BC2-9556-951EA44E47B3}" destId="{801A1E3B-6730-4BCD-B940-0E00DFCCCB69}" srcOrd="1" destOrd="0" presId="urn:microsoft.com/office/officeart/2005/8/layout/lProcess2"/>
    <dgm:cxn modelId="{660314E6-995C-437C-BFFB-AC3CA880F740}" type="presParOf" srcId="{4FF93042-16FA-4BC2-9556-951EA44E47B3}" destId="{CC2D465E-4B10-47BC-AFF0-0762E25E8BCA}" srcOrd="2" destOrd="0" presId="urn:microsoft.com/office/officeart/2005/8/layout/lProcess2"/>
    <dgm:cxn modelId="{4090B368-28D5-412D-B89A-C8D7B0E921D4}" type="presParOf" srcId="{CC2D465E-4B10-47BC-AFF0-0762E25E8BCA}" destId="{CBB443F6-E7BA-4086-BE0D-4446A781CF7D}" srcOrd="0" destOrd="0" presId="urn:microsoft.com/office/officeart/2005/8/layout/lProcess2"/>
    <dgm:cxn modelId="{D8435D63-798C-47D7-B2AD-C3D10B19DF0F}" type="presParOf" srcId="{CBB443F6-E7BA-4086-BE0D-4446A781CF7D}" destId="{831C2871-2005-42DE-A9C8-A0A73DCD52B9}" srcOrd="0" destOrd="0" presId="urn:microsoft.com/office/officeart/2005/8/layout/lProcess2"/>
    <dgm:cxn modelId="{AEF729F3-4F1D-4C48-B1C6-663DB8EEEC93}" type="presParOf" srcId="{CBB443F6-E7BA-4086-BE0D-4446A781CF7D}" destId="{6CF70123-2F02-4B3E-8FF1-C5A7749A9A5D}" srcOrd="1" destOrd="0" presId="urn:microsoft.com/office/officeart/2005/8/layout/lProcess2"/>
    <dgm:cxn modelId="{3A47EF74-ED00-4A03-A00C-0C24FCF96F9D}" type="presParOf" srcId="{CBB443F6-E7BA-4086-BE0D-4446A781CF7D}" destId="{B8A10261-4A9A-4044-A5C7-211A89C0BE3C}" srcOrd="2" destOrd="0" presId="urn:microsoft.com/office/officeart/2005/8/layout/lProcess2"/>
    <dgm:cxn modelId="{321B4263-B934-4228-B8E5-BD49DCC7959F}" type="presParOf" srcId="{CBB443F6-E7BA-4086-BE0D-4446A781CF7D}" destId="{6683175E-15AD-450F-872B-FC3325B6E5D9}" srcOrd="3" destOrd="0" presId="urn:microsoft.com/office/officeart/2005/8/layout/lProcess2"/>
    <dgm:cxn modelId="{6D29EDF7-7C0B-45E0-A103-E214AC719AE5}" type="presParOf" srcId="{CBB443F6-E7BA-4086-BE0D-4446A781CF7D}" destId="{3C4B6C0E-1831-4AD7-BF8C-13C8AED7392A}" srcOrd="4" destOrd="0" presId="urn:microsoft.com/office/officeart/2005/8/layout/lProcess2"/>
    <dgm:cxn modelId="{64093E5C-915B-4135-89B9-AD6D1E714D59}" type="presParOf" srcId="{CBB443F6-E7BA-4086-BE0D-4446A781CF7D}" destId="{8DC8FB2B-98C5-4C9C-A9FA-967C36B251AD}" srcOrd="5" destOrd="0" presId="urn:microsoft.com/office/officeart/2005/8/layout/lProcess2"/>
    <dgm:cxn modelId="{1EA5E5CE-3B9C-4856-B4E0-6F7E06641DE3}" type="presParOf" srcId="{CBB443F6-E7BA-4086-BE0D-4446A781CF7D}" destId="{526183FC-36C6-4B15-BCD9-4D81465536F8}" srcOrd="6" destOrd="0" presId="urn:microsoft.com/office/officeart/2005/8/layout/lProcess2"/>
    <dgm:cxn modelId="{700BA976-14D9-4C28-9E24-3187F576E1C0}" type="presParOf" srcId="{CBB443F6-E7BA-4086-BE0D-4446A781CF7D}" destId="{E6B739AB-2EBC-4482-B8B2-5316FAC166F6}" srcOrd="7" destOrd="0" presId="urn:microsoft.com/office/officeart/2005/8/layout/lProcess2"/>
    <dgm:cxn modelId="{F3D2710B-753D-4B28-86D0-E4EC3A4AE2C1}" type="presParOf" srcId="{CBB443F6-E7BA-4086-BE0D-4446A781CF7D}" destId="{582C4347-9E4F-4B69-A4E8-7FA179D20BCF}" srcOrd="8"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1B7B7A8-5EA5-447F-A1E9-704998FECA61}" type="doc">
      <dgm:prSet loTypeId="urn:microsoft.com/office/officeart/2005/8/layout/lProcess2" loCatId="list" qsTypeId="urn:microsoft.com/office/officeart/2005/8/quickstyle/simple1#3" qsCatId="simple" csTypeId="urn:microsoft.com/office/officeart/2005/8/colors/accent1_2#4" csCatId="accent1" phldr="1"/>
      <dgm:spPr/>
      <dgm:t>
        <a:bodyPr/>
        <a:lstStyle/>
        <a:p>
          <a:endParaRPr lang="en-US"/>
        </a:p>
      </dgm:t>
    </dgm:pt>
    <dgm:pt modelId="{9D88E932-E48F-48E5-B0EF-49C654AE4445}">
      <dgm:prSet phldrT="[Text]"/>
      <dgm:spPr/>
      <dgm:t>
        <a:bodyPr/>
        <a:lstStyle/>
        <a:p>
          <a:r>
            <a:rPr lang="en-US" dirty="0">
              <a:latin typeface="Montserrat" panose="02000505000000020004" pitchFamily="2" charset="0"/>
            </a:rPr>
            <a:t>Control IQ+</a:t>
          </a:r>
        </a:p>
      </dgm:t>
    </dgm:pt>
    <dgm:pt modelId="{2CF7A628-963E-4441-B386-B46C84CF297A}" type="parTrans" cxnId="{7A373EFA-1896-4C83-8CCC-C3A45D580A3E}">
      <dgm:prSet/>
      <dgm:spPr/>
      <dgm:t>
        <a:bodyPr/>
        <a:lstStyle/>
        <a:p>
          <a:endParaRPr lang="en-US">
            <a:latin typeface="Montserrat" panose="02000505000000020004" pitchFamily="2" charset="0"/>
          </a:endParaRPr>
        </a:p>
      </dgm:t>
    </dgm:pt>
    <dgm:pt modelId="{72FB7A0A-9A8E-4ACB-9EB1-66526B147488}" type="sibTrans" cxnId="{7A373EFA-1896-4C83-8CCC-C3A45D580A3E}">
      <dgm:prSet/>
      <dgm:spPr/>
      <dgm:t>
        <a:bodyPr/>
        <a:lstStyle/>
        <a:p>
          <a:endParaRPr lang="en-US">
            <a:latin typeface="Montserrat" panose="02000505000000020004" pitchFamily="2" charset="0"/>
          </a:endParaRPr>
        </a:p>
      </dgm:t>
    </dgm:pt>
    <dgm:pt modelId="{2C17045A-88B9-426A-9D76-1869D1C76970}">
      <dgm:prSet phldrT="[Text]"/>
      <dgm:spPr>
        <a:solidFill>
          <a:srgbClr val="009999"/>
        </a:solidFill>
      </dgm:spPr>
      <dgm:t>
        <a:bodyPr/>
        <a:lstStyle/>
        <a:p>
          <a:r>
            <a:rPr lang="en-US" dirty="0">
              <a:latin typeface="Montserrat" panose="02000505000000020004" pitchFamily="2" charset="0"/>
            </a:rPr>
            <a:t>ICR</a:t>
          </a:r>
        </a:p>
      </dgm:t>
    </dgm:pt>
    <dgm:pt modelId="{0850E5D9-362A-422A-A377-89B9BE8D2A6E}" type="parTrans" cxnId="{29D28F90-C97E-4A46-9F46-70872204EB5C}">
      <dgm:prSet/>
      <dgm:spPr/>
      <dgm:t>
        <a:bodyPr/>
        <a:lstStyle/>
        <a:p>
          <a:endParaRPr lang="en-US">
            <a:latin typeface="Montserrat" panose="02000505000000020004" pitchFamily="2" charset="0"/>
          </a:endParaRPr>
        </a:p>
      </dgm:t>
    </dgm:pt>
    <dgm:pt modelId="{8630D090-CDBF-4BDD-9ECF-7FE1170874D4}" type="sibTrans" cxnId="{29D28F90-C97E-4A46-9F46-70872204EB5C}">
      <dgm:prSet/>
      <dgm:spPr/>
      <dgm:t>
        <a:bodyPr/>
        <a:lstStyle/>
        <a:p>
          <a:endParaRPr lang="en-US">
            <a:latin typeface="Montserrat" panose="02000505000000020004" pitchFamily="2" charset="0"/>
          </a:endParaRPr>
        </a:p>
      </dgm:t>
    </dgm:pt>
    <dgm:pt modelId="{D37E1222-3588-4CB4-835C-CB43CC3D70A6}">
      <dgm:prSet phldrT="[Text]"/>
      <dgm:spPr>
        <a:solidFill>
          <a:srgbClr val="009999"/>
        </a:solidFill>
      </dgm:spPr>
      <dgm:t>
        <a:bodyPr/>
        <a:lstStyle/>
        <a:p>
          <a:r>
            <a:rPr lang="en-US" dirty="0">
              <a:latin typeface="Montserrat" panose="02000505000000020004" pitchFamily="2" charset="0"/>
            </a:rPr>
            <a:t>ISF</a:t>
          </a:r>
        </a:p>
      </dgm:t>
    </dgm:pt>
    <dgm:pt modelId="{0982D978-9ABE-4E2C-9231-21A51639DFF3}" type="parTrans" cxnId="{7DB89D97-44E1-4F3F-AF18-5920F4D19B65}">
      <dgm:prSet/>
      <dgm:spPr/>
      <dgm:t>
        <a:bodyPr/>
        <a:lstStyle/>
        <a:p>
          <a:endParaRPr lang="en-US">
            <a:latin typeface="Montserrat" panose="02000505000000020004" pitchFamily="2" charset="0"/>
          </a:endParaRPr>
        </a:p>
      </dgm:t>
    </dgm:pt>
    <dgm:pt modelId="{BF3A821E-A423-431F-93D1-D0729AFF1CEA}" type="sibTrans" cxnId="{7DB89D97-44E1-4F3F-AF18-5920F4D19B65}">
      <dgm:prSet/>
      <dgm:spPr/>
      <dgm:t>
        <a:bodyPr/>
        <a:lstStyle/>
        <a:p>
          <a:endParaRPr lang="en-US">
            <a:latin typeface="Montserrat" panose="02000505000000020004" pitchFamily="2" charset="0"/>
          </a:endParaRPr>
        </a:p>
      </dgm:t>
    </dgm:pt>
    <dgm:pt modelId="{1DCC716E-DC53-42B3-A20F-03A7DF8132E0}">
      <dgm:prSet phldrT="[Text]"/>
      <dgm:spPr/>
      <dgm:t>
        <a:bodyPr/>
        <a:lstStyle/>
        <a:p>
          <a:r>
            <a:rPr lang="en-US" dirty="0" err="1">
              <a:latin typeface="Montserrat" panose="02000505000000020004" pitchFamily="2" charset="0"/>
            </a:rPr>
            <a:t>iLet</a:t>
          </a:r>
          <a:endParaRPr lang="en-US" dirty="0">
            <a:latin typeface="Montserrat" panose="02000505000000020004" pitchFamily="2" charset="0"/>
          </a:endParaRPr>
        </a:p>
      </dgm:t>
    </dgm:pt>
    <dgm:pt modelId="{DE7EF526-1E88-47A0-A8C9-F36D7E95B649}" type="parTrans" cxnId="{3FF97B37-FE56-45E9-8309-998C87236C07}">
      <dgm:prSet/>
      <dgm:spPr/>
      <dgm:t>
        <a:bodyPr/>
        <a:lstStyle/>
        <a:p>
          <a:endParaRPr lang="en-US">
            <a:latin typeface="Montserrat" panose="02000505000000020004" pitchFamily="2" charset="0"/>
          </a:endParaRPr>
        </a:p>
      </dgm:t>
    </dgm:pt>
    <dgm:pt modelId="{F3F8E578-1308-46F4-81BA-CD88988554BC}" type="sibTrans" cxnId="{3FF97B37-FE56-45E9-8309-998C87236C07}">
      <dgm:prSet/>
      <dgm:spPr/>
      <dgm:t>
        <a:bodyPr/>
        <a:lstStyle/>
        <a:p>
          <a:endParaRPr lang="en-US">
            <a:latin typeface="Montserrat" panose="02000505000000020004" pitchFamily="2" charset="0"/>
          </a:endParaRPr>
        </a:p>
      </dgm:t>
    </dgm:pt>
    <dgm:pt modelId="{FA11E15C-084D-40AD-A072-31597003FE6D}">
      <dgm:prSet phldrT="[Text]" custT="1"/>
      <dgm:spPr>
        <a:solidFill>
          <a:srgbClr val="009999"/>
        </a:solidFill>
      </dgm:spPr>
      <dgm:t>
        <a:bodyPr/>
        <a:lstStyle/>
        <a:p>
          <a:r>
            <a:rPr lang="en-US" sz="1400" dirty="0">
              <a:latin typeface="Montserrat" panose="02000505000000020004" pitchFamily="2" charset="0"/>
            </a:rPr>
            <a:t>Meal announcements</a:t>
          </a:r>
        </a:p>
      </dgm:t>
    </dgm:pt>
    <dgm:pt modelId="{5D5CB1E3-EF79-40E4-8C4F-CAB3B23358ED}" type="parTrans" cxnId="{8DBFFC9B-F60A-41A6-B886-635BF6DBBF37}">
      <dgm:prSet/>
      <dgm:spPr/>
      <dgm:t>
        <a:bodyPr/>
        <a:lstStyle/>
        <a:p>
          <a:endParaRPr lang="en-US">
            <a:latin typeface="Montserrat" panose="02000505000000020004" pitchFamily="2" charset="0"/>
          </a:endParaRPr>
        </a:p>
      </dgm:t>
    </dgm:pt>
    <dgm:pt modelId="{9FF2B477-ABFF-4456-98E3-F2B27339B2A2}" type="sibTrans" cxnId="{8DBFFC9B-F60A-41A6-B886-635BF6DBBF37}">
      <dgm:prSet/>
      <dgm:spPr/>
      <dgm:t>
        <a:bodyPr/>
        <a:lstStyle/>
        <a:p>
          <a:endParaRPr lang="en-US">
            <a:latin typeface="Montserrat" panose="02000505000000020004" pitchFamily="2" charset="0"/>
          </a:endParaRPr>
        </a:p>
      </dgm:t>
    </dgm:pt>
    <dgm:pt modelId="{D5B41A5C-9802-4A4D-A747-C1C20D6E3708}">
      <dgm:prSet phldrT="[Text]"/>
      <dgm:spPr/>
      <dgm:t>
        <a:bodyPr/>
        <a:lstStyle/>
        <a:p>
          <a:r>
            <a:rPr lang="en-US" dirty="0" err="1">
              <a:latin typeface="Montserrat" panose="02000505000000020004" pitchFamily="2" charset="0"/>
            </a:rPr>
            <a:t>Omnipod</a:t>
          </a:r>
          <a:r>
            <a:rPr lang="en-US" dirty="0">
              <a:latin typeface="Montserrat" panose="02000505000000020004" pitchFamily="2" charset="0"/>
            </a:rPr>
            <a:t> 5</a:t>
          </a:r>
        </a:p>
      </dgm:t>
    </dgm:pt>
    <dgm:pt modelId="{F0DBA356-E931-4A3A-BA70-0DA4C22CDC87}" type="parTrans" cxnId="{F38984F0-2B15-413A-9A6F-B4C9A55C76A2}">
      <dgm:prSet/>
      <dgm:spPr/>
      <dgm:t>
        <a:bodyPr/>
        <a:lstStyle/>
        <a:p>
          <a:endParaRPr lang="en-US">
            <a:latin typeface="Montserrat" panose="02000505000000020004" pitchFamily="2" charset="0"/>
          </a:endParaRPr>
        </a:p>
      </dgm:t>
    </dgm:pt>
    <dgm:pt modelId="{4BA1F6E3-48B8-4EDE-BA10-BA877C5BBE1E}" type="sibTrans" cxnId="{F38984F0-2B15-413A-9A6F-B4C9A55C76A2}">
      <dgm:prSet/>
      <dgm:spPr/>
      <dgm:t>
        <a:bodyPr/>
        <a:lstStyle/>
        <a:p>
          <a:endParaRPr lang="en-US">
            <a:latin typeface="Montserrat" panose="02000505000000020004" pitchFamily="2" charset="0"/>
          </a:endParaRPr>
        </a:p>
      </dgm:t>
    </dgm:pt>
    <dgm:pt modelId="{408AD77D-0571-4D90-9F81-25C056049AFF}">
      <dgm:prSet phldrT="[Text]"/>
      <dgm:spPr/>
      <dgm:t>
        <a:bodyPr/>
        <a:lstStyle/>
        <a:p>
          <a:r>
            <a:rPr lang="en-US" dirty="0">
              <a:latin typeface="Montserrat" panose="02000505000000020004" pitchFamily="2" charset="0"/>
            </a:rPr>
            <a:t>780G</a:t>
          </a:r>
        </a:p>
      </dgm:t>
    </dgm:pt>
    <dgm:pt modelId="{31F748F1-FF57-41CE-9B12-DF07FA414A5C}" type="parTrans" cxnId="{B2794797-BB35-4D8A-ACFB-F8D3E4B828F3}">
      <dgm:prSet/>
      <dgm:spPr/>
      <dgm:t>
        <a:bodyPr/>
        <a:lstStyle/>
        <a:p>
          <a:endParaRPr lang="en-US">
            <a:latin typeface="Montserrat" panose="02000505000000020004" pitchFamily="2" charset="0"/>
          </a:endParaRPr>
        </a:p>
      </dgm:t>
    </dgm:pt>
    <dgm:pt modelId="{08641DF0-C706-490B-803D-D0346DEEE515}" type="sibTrans" cxnId="{B2794797-BB35-4D8A-ACFB-F8D3E4B828F3}">
      <dgm:prSet/>
      <dgm:spPr/>
      <dgm:t>
        <a:bodyPr/>
        <a:lstStyle/>
        <a:p>
          <a:endParaRPr lang="en-US">
            <a:latin typeface="Montserrat" panose="02000505000000020004" pitchFamily="2" charset="0"/>
          </a:endParaRPr>
        </a:p>
      </dgm:t>
    </dgm:pt>
    <dgm:pt modelId="{0221475B-DE65-4358-AC94-C9EE9995F762}">
      <dgm:prSet phldrT="[Text]"/>
      <dgm:spPr>
        <a:solidFill>
          <a:srgbClr val="009999"/>
        </a:solidFill>
      </dgm:spPr>
      <dgm:t>
        <a:bodyPr/>
        <a:lstStyle/>
        <a:p>
          <a:r>
            <a:rPr lang="en-US" dirty="0">
              <a:latin typeface="Montserrat" panose="02000505000000020004" pitchFamily="2" charset="0"/>
            </a:rPr>
            <a:t>ICR</a:t>
          </a:r>
        </a:p>
      </dgm:t>
    </dgm:pt>
    <dgm:pt modelId="{DFA3D5E0-1751-4855-B1C4-6A08F39879BF}" type="parTrans" cxnId="{5EDA3C5E-BFE1-45D1-B41E-2FFEC350FB91}">
      <dgm:prSet/>
      <dgm:spPr/>
      <dgm:t>
        <a:bodyPr/>
        <a:lstStyle/>
        <a:p>
          <a:endParaRPr lang="en-US">
            <a:latin typeface="Montserrat" panose="02000505000000020004" pitchFamily="2" charset="0"/>
          </a:endParaRPr>
        </a:p>
      </dgm:t>
    </dgm:pt>
    <dgm:pt modelId="{DEA54E71-940B-431A-9A87-6E8948304B46}" type="sibTrans" cxnId="{5EDA3C5E-BFE1-45D1-B41E-2FFEC350FB91}">
      <dgm:prSet/>
      <dgm:spPr/>
      <dgm:t>
        <a:bodyPr/>
        <a:lstStyle/>
        <a:p>
          <a:endParaRPr lang="en-US">
            <a:latin typeface="Montserrat" panose="02000505000000020004" pitchFamily="2" charset="0"/>
          </a:endParaRPr>
        </a:p>
      </dgm:t>
    </dgm:pt>
    <dgm:pt modelId="{F99B1714-226D-4650-8B0A-ED6EEAAA8F59}">
      <dgm:prSet phldrT="[Text]"/>
      <dgm:spPr>
        <a:solidFill>
          <a:srgbClr val="009999"/>
        </a:solidFill>
      </dgm:spPr>
      <dgm:t>
        <a:bodyPr/>
        <a:lstStyle/>
        <a:p>
          <a:r>
            <a:rPr lang="en-US" dirty="0">
              <a:latin typeface="Montserrat" panose="02000505000000020004" pitchFamily="2" charset="0"/>
            </a:rPr>
            <a:t>ICR</a:t>
          </a:r>
        </a:p>
      </dgm:t>
    </dgm:pt>
    <dgm:pt modelId="{7D78B01B-44AE-4585-967F-CE064DE5366B}" type="parTrans" cxnId="{631D66BF-F083-44BB-8278-F0875E72D055}">
      <dgm:prSet/>
      <dgm:spPr/>
      <dgm:t>
        <a:bodyPr/>
        <a:lstStyle/>
        <a:p>
          <a:endParaRPr lang="en-US">
            <a:latin typeface="Montserrat" panose="02000505000000020004" pitchFamily="2" charset="0"/>
          </a:endParaRPr>
        </a:p>
      </dgm:t>
    </dgm:pt>
    <dgm:pt modelId="{9104C60A-878A-4E38-9990-2107BF7052D4}" type="sibTrans" cxnId="{631D66BF-F083-44BB-8278-F0875E72D055}">
      <dgm:prSet/>
      <dgm:spPr/>
      <dgm:t>
        <a:bodyPr/>
        <a:lstStyle/>
        <a:p>
          <a:endParaRPr lang="en-US">
            <a:latin typeface="Montserrat" panose="02000505000000020004" pitchFamily="2" charset="0"/>
          </a:endParaRPr>
        </a:p>
      </dgm:t>
    </dgm:pt>
    <dgm:pt modelId="{998FD5A6-3FFE-4EBA-9692-EF6B2EB2F41B}">
      <dgm:prSet phldrT="[Text]"/>
      <dgm:spPr/>
      <dgm:t>
        <a:bodyPr/>
        <a:lstStyle/>
        <a:p>
          <a:r>
            <a:rPr lang="en-US" dirty="0" err="1">
              <a:latin typeface="Montserrat" panose="02000505000000020004" pitchFamily="2" charset="0"/>
            </a:rPr>
            <a:t>Twiist</a:t>
          </a:r>
          <a:endParaRPr lang="en-US" dirty="0">
            <a:latin typeface="Montserrat" panose="02000505000000020004" pitchFamily="2" charset="0"/>
          </a:endParaRPr>
        </a:p>
      </dgm:t>
    </dgm:pt>
    <dgm:pt modelId="{27BA6E84-E641-46EC-83C5-B58AB7B846D4}" type="parTrans" cxnId="{D9AED3F7-B502-43C1-9636-7405DA599EF1}">
      <dgm:prSet/>
      <dgm:spPr/>
      <dgm:t>
        <a:bodyPr/>
        <a:lstStyle/>
        <a:p>
          <a:endParaRPr lang="en-US">
            <a:latin typeface="Montserrat" panose="02000505000000020004" pitchFamily="2" charset="0"/>
          </a:endParaRPr>
        </a:p>
      </dgm:t>
    </dgm:pt>
    <dgm:pt modelId="{22D86003-7E2B-4795-9DA0-1D453DCA829A}" type="sibTrans" cxnId="{D9AED3F7-B502-43C1-9636-7405DA599EF1}">
      <dgm:prSet/>
      <dgm:spPr/>
      <dgm:t>
        <a:bodyPr/>
        <a:lstStyle/>
        <a:p>
          <a:endParaRPr lang="en-US">
            <a:latin typeface="Montserrat" panose="02000505000000020004" pitchFamily="2" charset="0"/>
          </a:endParaRPr>
        </a:p>
      </dgm:t>
    </dgm:pt>
    <dgm:pt modelId="{EE56DB61-F3EA-4B8A-8F7A-D13767E217A9}">
      <dgm:prSet phldrT="[Text]"/>
      <dgm:spPr>
        <a:solidFill>
          <a:srgbClr val="009999"/>
        </a:solidFill>
      </dgm:spPr>
      <dgm:t>
        <a:bodyPr/>
        <a:lstStyle/>
        <a:p>
          <a:r>
            <a:rPr lang="en-US" dirty="0">
              <a:latin typeface="Montserrat" panose="02000505000000020004" pitchFamily="2" charset="0"/>
            </a:rPr>
            <a:t>Correction range</a:t>
          </a:r>
        </a:p>
      </dgm:t>
    </dgm:pt>
    <dgm:pt modelId="{CAE26EC9-CB2C-4300-9BF8-18B6F1B04BE7}" type="parTrans" cxnId="{F017FE37-198A-4AD2-A444-E4B299443729}">
      <dgm:prSet/>
      <dgm:spPr/>
      <dgm:t>
        <a:bodyPr/>
        <a:lstStyle/>
        <a:p>
          <a:endParaRPr lang="en-US">
            <a:latin typeface="Montserrat" panose="02000505000000020004" pitchFamily="2" charset="0"/>
          </a:endParaRPr>
        </a:p>
      </dgm:t>
    </dgm:pt>
    <dgm:pt modelId="{3B490410-C59F-470F-8DEA-D38F6685EEF7}" type="sibTrans" cxnId="{F017FE37-198A-4AD2-A444-E4B299443729}">
      <dgm:prSet/>
      <dgm:spPr/>
      <dgm:t>
        <a:bodyPr/>
        <a:lstStyle/>
        <a:p>
          <a:endParaRPr lang="en-US">
            <a:latin typeface="Montserrat" panose="02000505000000020004" pitchFamily="2" charset="0"/>
          </a:endParaRPr>
        </a:p>
      </dgm:t>
    </dgm:pt>
    <dgm:pt modelId="{B94F3FEC-9787-4206-A7F8-DE2C4CE0932F}">
      <dgm:prSet phldrT="[Text]"/>
      <dgm:spPr>
        <a:solidFill>
          <a:srgbClr val="009999"/>
        </a:solidFill>
      </dgm:spPr>
      <dgm:t>
        <a:bodyPr/>
        <a:lstStyle/>
        <a:p>
          <a:r>
            <a:rPr lang="en-US" dirty="0">
              <a:latin typeface="Montserrat" panose="02000505000000020004" pitchFamily="2" charset="0"/>
            </a:rPr>
            <a:t>ISF</a:t>
          </a:r>
        </a:p>
      </dgm:t>
    </dgm:pt>
    <dgm:pt modelId="{BD6F9CC1-AE55-4DF6-84DF-EAA0C9306DB9}" type="parTrans" cxnId="{0094B4BE-2D1E-46AD-BC8B-7BBF6EC4D1BB}">
      <dgm:prSet/>
      <dgm:spPr/>
      <dgm:t>
        <a:bodyPr/>
        <a:lstStyle/>
        <a:p>
          <a:endParaRPr lang="en-US">
            <a:latin typeface="Montserrat" panose="02000505000000020004" pitchFamily="2" charset="0"/>
          </a:endParaRPr>
        </a:p>
      </dgm:t>
    </dgm:pt>
    <dgm:pt modelId="{A5BD74AE-D4D1-430A-AF0B-205222668679}" type="sibTrans" cxnId="{0094B4BE-2D1E-46AD-BC8B-7BBF6EC4D1BB}">
      <dgm:prSet/>
      <dgm:spPr/>
      <dgm:t>
        <a:bodyPr/>
        <a:lstStyle/>
        <a:p>
          <a:endParaRPr lang="en-US">
            <a:latin typeface="Montserrat" panose="02000505000000020004" pitchFamily="2" charset="0"/>
          </a:endParaRPr>
        </a:p>
      </dgm:t>
    </dgm:pt>
    <dgm:pt modelId="{3980031D-F71B-44AE-AEBB-D7BA3AEF2B3D}">
      <dgm:prSet phldrT="[Text]"/>
      <dgm:spPr>
        <a:solidFill>
          <a:srgbClr val="009999"/>
        </a:solidFill>
      </dgm:spPr>
      <dgm:t>
        <a:bodyPr/>
        <a:lstStyle/>
        <a:p>
          <a:r>
            <a:rPr lang="en-US" dirty="0">
              <a:latin typeface="Montserrat" panose="02000505000000020004" pitchFamily="2" charset="0"/>
            </a:rPr>
            <a:t>ICR</a:t>
          </a:r>
        </a:p>
      </dgm:t>
    </dgm:pt>
    <dgm:pt modelId="{D84371DB-D708-406D-AEEF-6F0BFCDAA405}" type="parTrans" cxnId="{90871952-F16E-4249-B833-A63961B1FBBB}">
      <dgm:prSet/>
      <dgm:spPr/>
      <dgm:t>
        <a:bodyPr/>
        <a:lstStyle/>
        <a:p>
          <a:endParaRPr lang="en-US">
            <a:latin typeface="Montserrat" panose="02000505000000020004" pitchFamily="2" charset="0"/>
          </a:endParaRPr>
        </a:p>
      </dgm:t>
    </dgm:pt>
    <dgm:pt modelId="{E31C9A7B-F564-42D3-8FB8-93D385C547EF}" type="sibTrans" cxnId="{90871952-F16E-4249-B833-A63961B1FBBB}">
      <dgm:prSet/>
      <dgm:spPr/>
      <dgm:t>
        <a:bodyPr/>
        <a:lstStyle/>
        <a:p>
          <a:endParaRPr lang="en-US">
            <a:latin typeface="Montserrat" panose="02000505000000020004" pitchFamily="2" charset="0"/>
          </a:endParaRPr>
        </a:p>
      </dgm:t>
    </dgm:pt>
    <dgm:pt modelId="{7DD9DFDA-C2E3-4617-9D2D-F356064CCA7C}">
      <dgm:prSet phldrT="[Text]"/>
      <dgm:spPr>
        <a:solidFill>
          <a:srgbClr val="009999"/>
        </a:solidFill>
      </dgm:spPr>
      <dgm:t>
        <a:bodyPr/>
        <a:lstStyle/>
        <a:p>
          <a:r>
            <a:rPr lang="en-US" dirty="0">
              <a:latin typeface="Montserrat" panose="02000505000000020004" pitchFamily="2" charset="0"/>
            </a:rPr>
            <a:t>ISF</a:t>
          </a:r>
        </a:p>
      </dgm:t>
    </dgm:pt>
    <dgm:pt modelId="{ED7A276A-92A7-425C-BBCC-E624080A2816}" type="parTrans" cxnId="{317C2B52-0408-4149-8309-3A87A0000C88}">
      <dgm:prSet/>
      <dgm:spPr/>
      <dgm:t>
        <a:bodyPr/>
        <a:lstStyle/>
        <a:p>
          <a:endParaRPr lang="en-US">
            <a:latin typeface="Montserrat" panose="02000505000000020004" pitchFamily="2" charset="0"/>
          </a:endParaRPr>
        </a:p>
      </dgm:t>
    </dgm:pt>
    <dgm:pt modelId="{19134F51-DC2F-4206-ACD1-9D11B5ADE056}" type="sibTrans" cxnId="{317C2B52-0408-4149-8309-3A87A0000C88}">
      <dgm:prSet/>
      <dgm:spPr/>
      <dgm:t>
        <a:bodyPr/>
        <a:lstStyle/>
        <a:p>
          <a:endParaRPr lang="en-US">
            <a:latin typeface="Montserrat" panose="02000505000000020004" pitchFamily="2" charset="0"/>
          </a:endParaRPr>
        </a:p>
      </dgm:t>
    </dgm:pt>
    <dgm:pt modelId="{E2886ED2-2880-49CA-96D2-FAA34F30309B}">
      <dgm:prSet phldrT="[Text]"/>
      <dgm:spPr>
        <a:solidFill>
          <a:srgbClr val="009999"/>
        </a:solidFill>
      </dgm:spPr>
      <dgm:t>
        <a:bodyPr/>
        <a:lstStyle/>
        <a:p>
          <a:r>
            <a:rPr lang="en-US" dirty="0">
              <a:latin typeface="Montserrat" panose="02000505000000020004" pitchFamily="2" charset="0"/>
            </a:rPr>
            <a:t>AIT</a:t>
          </a:r>
        </a:p>
      </dgm:t>
    </dgm:pt>
    <dgm:pt modelId="{754D2D74-6332-4817-86F2-183723F78417}" type="parTrans" cxnId="{02B8EBF6-F236-4DBB-B922-7D3FF3B53217}">
      <dgm:prSet/>
      <dgm:spPr/>
      <dgm:t>
        <a:bodyPr/>
        <a:lstStyle/>
        <a:p>
          <a:endParaRPr lang="en-US">
            <a:latin typeface="Montserrat" panose="02000505000000020004" pitchFamily="2" charset="0"/>
          </a:endParaRPr>
        </a:p>
      </dgm:t>
    </dgm:pt>
    <dgm:pt modelId="{4198004B-479E-45A5-8290-7BF2B3180658}" type="sibTrans" cxnId="{02B8EBF6-F236-4DBB-B922-7D3FF3B53217}">
      <dgm:prSet/>
      <dgm:spPr/>
      <dgm:t>
        <a:bodyPr/>
        <a:lstStyle/>
        <a:p>
          <a:endParaRPr lang="en-US">
            <a:latin typeface="Montserrat" panose="02000505000000020004" pitchFamily="2" charset="0"/>
          </a:endParaRPr>
        </a:p>
      </dgm:t>
    </dgm:pt>
    <dgm:pt modelId="{64E64337-B38A-44C1-90FE-4C618A9963D4}">
      <dgm:prSet phldrT="[Text]"/>
      <dgm:spPr>
        <a:solidFill>
          <a:srgbClr val="009999"/>
        </a:solidFill>
      </dgm:spPr>
      <dgm:t>
        <a:bodyPr/>
        <a:lstStyle/>
        <a:p>
          <a:r>
            <a:rPr lang="en-US" dirty="0">
              <a:latin typeface="Montserrat" panose="02000505000000020004" pitchFamily="2" charset="0"/>
            </a:rPr>
            <a:t>Reverse correction</a:t>
          </a:r>
        </a:p>
      </dgm:t>
    </dgm:pt>
    <dgm:pt modelId="{FCE4EE42-F667-4989-8554-AD39216EC57A}" type="parTrans" cxnId="{546B28A6-CA95-4824-910E-7B07C5E12773}">
      <dgm:prSet/>
      <dgm:spPr/>
      <dgm:t>
        <a:bodyPr/>
        <a:lstStyle/>
        <a:p>
          <a:endParaRPr lang="en-US">
            <a:latin typeface="Montserrat" panose="02000505000000020004" pitchFamily="2" charset="0"/>
          </a:endParaRPr>
        </a:p>
      </dgm:t>
    </dgm:pt>
    <dgm:pt modelId="{F790D2B1-CDC2-47B1-837F-AF40DD7FC064}" type="sibTrans" cxnId="{546B28A6-CA95-4824-910E-7B07C5E12773}">
      <dgm:prSet/>
      <dgm:spPr/>
      <dgm:t>
        <a:bodyPr/>
        <a:lstStyle/>
        <a:p>
          <a:endParaRPr lang="en-US">
            <a:latin typeface="Montserrat" panose="02000505000000020004" pitchFamily="2" charset="0"/>
          </a:endParaRPr>
        </a:p>
      </dgm:t>
    </dgm:pt>
    <dgm:pt modelId="{E0E5F862-49D7-4219-8224-3CE6D4F4FB0A}">
      <dgm:prSet phldrT="[Text]"/>
      <dgm:spPr>
        <a:solidFill>
          <a:srgbClr val="009999"/>
        </a:solidFill>
      </dgm:spPr>
      <dgm:t>
        <a:bodyPr/>
        <a:lstStyle/>
        <a:p>
          <a:r>
            <a:rPr lang="en-US" dirty="0">
              <a:latin typeface="Montserrat" panose="02000505000000020004" pitchFamily="2" charset="0"/>
            </a:rPr>
            <a:t>Glucose target</a:t>
          </a:r>
        </a:p>
      </dgm:t>
    </dgm:pt>
    <dgm:pt modelId="{D17C3E19-9794-4C41-A501-162ADACCAC7F}" type="parTrans" cxnId="{2EA2A887-2D62-4D1D-A7F8-D34F13BDDDDB}">
      <dgm:prSet/>
      <dgm:spPr/>
      <dgm:t>
        <a:bodyPr/>
        <a:lstStyle/>
        <a:p>
          <a:endParaRPr lang="en-US">
            <a:latin typeface="Montserrat" panose="02000505000000020004" pitchFamily="2" charset="0"/>
          </a:endParaRPr>
        </a:p>
      </dgm:t>
    </dgm:pt>
    <dgm:pt modelId="{FAA76B02-441E-4FBB-B245-C51316F60117}" type="sibTrans" cxnId="{2EA2A887-2D62-4D1D-A7F8-D34F13BDDDDB}">
      <dgm:prSet/>
      <dgm:spPr/>
      <dgm:t>
        <a:bodyPr/>
        <a:lstStyle/>
        <a:p>
          <a:endParaRPr lang="en-US">
            <a:latin typeface="Montserrat" panose="02000505000000020004" pitchFamily="2" charset="0"/>
          </a:endParaRPr>
        </a:p>
      </dgm:t>
    </dgm:pt>
    <dgm:pt modelId="{0BA3D121-7AF5-4E61-914B-F9A2FC903E05}">
      <dgm:prSet phldrT="[Text]"/>
      <dgm:spPr>
        <a:solidFill>
          <a:srgbClr val="009999"/>
        </a:solidFill>
      </dgm:spPr>
      <dgm:t>
        <a:bodyPr/>
        <a:lstStyle/>
        <a:p>
          <a:r>
            <a:rPr lang="en-US" dirty="0">
              <a:latin typeface="Montserrat" panose="02000505000000020004" pitchFamily="2" charset="0"/>
            </a:rPr>
            <a:t>Carb absorption</a:t>
          </a:r>
        </a:p>
      </dgm:t>
    </dgm:pt>
    <dgm:pt modelId="{06B013E1-8895-4998-9252-371E1E6DDD71}" type="parTrans" cxnId="{15297C38-22FA-4EC3-ABF0-988F99451B85}">
      <dgm:prSet/>
      <dgm:spPr/>
      <dgm:t>
        <a:bodyPr/>
        <a:lstStyle/>
        <a:p>
          <a:endParaRPr lang="en-US">
            <a:latin typeface="Montserrat" panose="02000505000000020004" pitchFamily="2" charset="0"/>
          </a:endParaRPr>
        </a:p>
      </dgm:t>
    </dgm:pt>
    <dgm:pt modelId="{B8AE47A4-3B75-4279-A30C-851B48787031}" type="sibTrans" cxnId="{15297C38-22FA-4EC3-ABF0-988F99451B85}">
      <dgm:prSet/>
      <dgm:spPr/>
      <dgm:t>
        <a:bodyPr/>
        <a:lstStyle/>
        <a:p>
          <a:endParaRPr lang="en-US">
            <a:latin typeface="Montserrat" panose="02000505000000020004" pitchFamily="2" charset="0"/>
          </a:endParaRPr>
        </a:p>
      </dgm:t>
    </dgm:pt>
    <dgm:pt modelId="{296EAA81-ABB0-4E9F-89D1-D7E2C0AB260C}">
      <dgm:prSet phldrT="[Text]"/>
      <dgm:spPr>
        <a:solidFill>
          <a:srgbClr val="009999"/>
        </a:solidFill>
      </dgm:spPr>
      <dgm:t>
        <a:bodyPr/>
        <a:lstStyle/>
        <a:p>
          <a:r>
            <a:rPr lang="en-US" dirty="0">
              <a:latin typeface="Montserrat" panose="02000505000000020004" pitchFamily="2" charset="0"/>
            </a:rPr>
            <a:t>AIT</a:t>
          </a:r>
        </a:p>
      </dgm:t>
    </dgm:pt>
    <dgm:pt modelId="{890FE49C-0FF5-4744-97A0-898510158A1A}" type="parTrans" cxnId="{92C3B67E-8BA3-41EF-AD01-461F3783C824}">
      <dgm:prSet/>
      <dgm:spPr/>
      <dgm:t>
        <a:bodyPr/>
        <a:lstStyle/>
        <a:p>
          <a:endParaRPr lang="en-US">
            <a:latin typeface="Montserrat" panose="02000505000000020004" pitchFamily="2" charset="0"/>
          </a:endParaRPr>
        </a:p>
      </dgm:t>
    </dgm:pt>
    <dgm:pt modelId="{21A75468-A713-43DC-8692-EF090F0465DB}" type="sibTrans" cxnId="{92C3B67E-8BA3-41EF-AD01-461F3783C824}">
      <dgm:prSet/>
      <dgm:spPr/>
      <dgm:t>
        <a:bodyPr/>
        <a:lstStyle/>
        <a:p>
          <a:endParaRPr lang="en-US">
            <a:latin typeface="Montserrat" panose="02000505000000020004" pitchFamily="2" charset="0"/>
          </a:endParaRPr>
        </a:p>
      </dgm:t>
    </dgm:pt>
    <dgm:pt modelId="{FA87FAE8-1CCA-49DF-A858-0C74D351CCE6}" type="pres">
      <dgm:prSet presAssocID="{A1B7B7A8-5EA5-447F-A1E9-704998FECA61}" presName="theList" presStyleCnt="0">
        <dgm:presLayoutVars>
          <dgm:dir/>
          <dgm:animLvl val="lvl"/>
          <dgm:resizeHandles val="exact"/>
        </dgm:presLayoutVars>
      </dgm:prSet>
      <dgm:spPr/>
    </dgm:pt>
    <dgm:pt modelId="{347F98BA-4AB6-4F29-9617-0AE08CD69850}" type="pres">
      <dgm:prSet presAssocID="{9D88E932-E48F-48E5-B0EF-49C654AE4445}" presName="compNode" presStyleCnt="0"/>
      <dgm:spPr/>
    </dgm:pt>
    <dgm:pt modelId="{ADB81BE1-2507-4820-9CB8-56813F5C6AE0}" type="pres">
      <dgm:prSet presAssocID="{9D88E932-E48F-48E5-B0EF-49C654AE4445}" presName="aNode" presStyleLbl="bgShp" presStyleIdx="0" presStyleCnt="5" custLinFactNeighborX="-285" custLinFactNeighborY="-1246"/>
      <dgm:spPr/>
    </dgm:pt>
    <dgm:pt modelId="{BFC78F42-091E-4C22-BD7C-22B7E28541A3}" type="pres">
      <dgm:prSet presAssocID="{9D88E932-E48F-48E5-B0EF-49C654AE4445}" presName="textNode" presStyleLbl="bgShp" presStyleIdx="0" presStyleCnt="5"/>
      <dgm:spPr/>
    </dgm:pt>
    <dgm:pt modelId="{932A73EF-F605-4735-BC42-6C73F266EDE9}" type="pres">
      <dgm:prSet presAssocID="{9D88E932-E48F-48E5-B0EF-49C654AE4445}" presName="compChildNode" presStyleCnt="0"/>
      <dgm:spPr/>
    </dgm:pt>
    <dgm:pt modelId="{23CEDB19-7E41-437A-9CC8-1D12DB325E79}" type="pres">
      <dgm:prSet presAssocID="{9D88E932-E48F-48E5-B0EF-49C654AE4445}" presName="theInnerList" presStyleCnt="0"/>
      <dgm:spPr/>
    </dgm:pt>
    <dgm:pt modelId="{E8A5A7DC-A938-4DAE-8B77-3CF11821BC38}" type="pres">
      <dgm:prSet presAssocID="{2C17045A-88B9-426A-9D76-1869D1C76970}" presName="childNode" presStyleLbl="node1" presStyleIdx="0" presStyleCnt="14">
        <dgm:presLayoutVars>
          <dgm:bulletEnabled val="1"/>
        </dgm:presLayoutVars>
      </dgm:prSet>
      <dgm:spPr/>
    </dgm:pt>
    <dgm:pt modelId="{0566DAA3-3999-4B9C-ACB4-D0EDC420A229}" type="pres">
      <dgm:prSet presAssocID="{2C17045A-88B9-426A-9D76-1869D1C76970}" presName="aSpace2" presStyleCnt="0"/>
      <dgm:spPr/>
    </dgm:pt>
    <dgm:pt modelId="{B6714D60-9CA1-4388-94BB-7C5919DE891F}" type="pres">
      <dgm:prSet presAssocID="{D37E1222-3588-4CB4-835C-CB43CC3D70A6}" presName="childNode" presStyleLbl="node1" presStyleIdx="1" presStyleCnt="14">
        <dgm:presLayoutVars>
          <dgm:bulletEnabled val="1"/>
        </dgm:presLayoutVars>
      </dgm:prSet>
      <dgm:spPr/>
    </dgm:pt>
    <dgm:pt modelId="{8A4C3930-8886-46FA-9D9F-B34391068285}" type="pres">
      <dgm:prSet presAssocID="{9D88E932-E48F-48E5-B0EF-49C654AE4445}" presName="aSpace" presStyleCnt="0"/>
      <dgm:spPr/>
    </dgm:pt>
    <dgm:pt modelId="{DFB22F74-F9BD-460B-AC13-728308BD52AE}" type="pres">
      <dgm:prSet presAssocID="{1DCC716E-DC53-42B3-A20F-03A7DF8132E0}" presName="compNode" presStyleCnt="0"/>
      <dgm:spPr/>
    </dgm:pt>
    <dgm:pt modelId="{FC28E79B-1C9B-40CA-83F6-60F5B868A0DE}" type="pres">
      <dgm:prSet presAssocID="{1DCC716E-DC53-42B3-A20F-03A7DF8132E0}" presName="aNode" presStyleLbl="bgShp" presStyleIdx="1" presStyleCnt="5"/>
      <dgm:spPr/>
    </dgm:pt>
    <dgm:pt modelId="{FDF3C038-CDD8-406E-9806-ED6525F0A263}" type="pres">
      <dgm:prSet presAssocID="{1DCC716E-DC53-42B3-A20F-03A7DF8132E0}" presName="textNode" presStyleLbl="bgShp" presStyleIdx="1" presStyleCnt="5"/>
      <dgm:spPr/>
    </dgm:pt>
    <dgm:pt modelId="{02258E68-D6CF-473C-A140-49F4E941BA04}" type="pres">
      <dgm:prSet presAssocID="{1DCC716E-DC53-42B3-A20F-03A7DF8132E0}" presName="compChildNode" presStyleCnt="0"/>
      <dgm:spPr/>
    </dgm:pt>
    <dgm:pt modelId="{DF3855F9-30FA-470B-9FB7-C3432FFF4411}" type="pres">
      <dgm:prSet presAssocID="{1DCC716E-DC53-42B3-A20F-03A7DF8132E0}" presName="theInnerList" presStyleCnt="0"/>
      <dgm:spPr/>
    </dgm:pt>
    <dgm:pt modelId="{DE83A3FB-3A41-472E-BF2D-87A98DD671E7}" type="pres">
      <dgm:prSet presAssocID="{FA11E15C-084D-40AD-A072-31597003FE6D}" presName="childNode" presStyleLbl="node1" presStyleIdx="2" presStyleCnt="14" custLinFactNeighborX="-1331" custLinFactNeighborY="-2866">
        <dgm:presLayoutVars>
          <dgm:bulletEnabled val="1"/>
        </dgm:presLayoutVars>
      </dgm:prSet>
      <dgm:spPr/>
    </dgm:pt>
    <dgm:pt modelId="{0406C59C-763F-4591-8E1C-D00C8B661273}" type="pres">
      <dgm:prSet presAssocID="{1DCC716E-DC53-42B3-A20F-03A7DF8132E0}" presName="aSpace" presStyleCnt="0"/>
      <dgm:spPr/>
    </dgm:pt>
    <dgm:pt modelId="{5CF30502-EA1C-459D-BFB9-464C897EB464}" type="pres">
      <dgm:prSet presAssocID="{D5B41A5C-9802-4A4D-A747-C1C20D6E3708}" presName="compNode" presStyleCnt="0"/>
      <dgm:spPr/>
    </dgm:pt>
    <dgm:pt modelId="{FB5EB922-0BD9-4587-BB29-5E6A6FE3E380}" type="pres">
      <dgm:prSet presAssocID="{D5B41A5C-9802-4A4D-A747-C1C20D6E3708}" presName="aNode" presStyleLbl="bgShp" presStyleIdx="2" presStyleCnt="5"/>
      <dgm:spPr/>
    </dgm:pt>
    <dgm:pt modelId="{3C67B930-546C-4DE5-9979-29894A11264F}" type="pres">
      <dgm:prSet presAssocID="{D5B41A5C-9802-4A4D-A747-C1C20D6E3708}" presName="textNode" presStyleLbl="bgShp" presStyleIdx="2" presStyleCnt="5"/>
      <dgm:spPr/>
    </dgm:pt>
    <dgm:pt modelId="{D9A5B249-C147-4FB3-99BC-96E564960FB3}" type="pres">
      <dgm:prSet presAssocID="{D5B41A5C-9802-4A4D-A747-C1C20D6E3708}" presName="compChildNode" presStyleCnt="0"/>
      <dgm:spPr/>
    </dgm:pt>
    <dgm:pt modelId="{8A95E5AD-641A-4557-B0C0-13C37EEAC283}" type="pres">
      <dgm:prSet presAssocID="{D5B41A5C-9802-4A4D-A747-C1C20D6E3708}" presName="theInnerList" presStyleCnt="0"/>
      <dgm:spPr/>
    </dgm:pt>
    <dgm:pt modelId="{1218B7B0-5F15-48DA-B974-5DAE62E268FF}" type="pres">
      <dgm:prSet presAssocID="{F99B1714-226D-4650-8B0A-ED6EEAAA8F59}" presName="childNode" presStyleLbl="node1" presStyleIdx="3" presStyleCnt="14">
        <dgm:presLayoutVars>
          <dgm:bulletEnabled val="1"/>
        </dgm:presLayoutVars>
      </dgm:prSet>
      <dgm:spPr/>
    </dgm:pt>
    <dgm:pt modelId="{E36FDA2C-DAED-45D1-9824-CF06C5E9CDDD}" type="pres">
      <dgm:prSet presAssocID="{F99B1714-226D-4650-8B0A-ED6EEAAA8F59}" presName="aSpace2" presStyleCnt="0"/>
      <dgm:spPr/>
    </dgm:pt>
    <dgm:pt modelId="{BBE5987D-7D36-4497-8F02-2E077E877910}" type="pres">
      <dgm:prSet presAssocID="{7DD9DFDA-C2E3-4617-9D2D-F356064CCA7C}" presName="childNode" presStyleLbl="node1" presStyleIdx="4" presStyleCnt="14">
        <dgm:presLayoutVars>
          <dgm:bulletEnabled val="1"/>
        </dgm:presLayoutVars>
      </dgm:prSet>
      <dgm:spPr/>
    </dgm:pt>
    <dgm:pt modelId="{B380FCBB-4E40-4E02-81D6-B2FAFCA39CC7}" type="pres">
      <dgm:prSet presAssocID="{7DD9DFDA-C2E3-4617-9D2D-F356064CCA7C}" presName="aSpace2" presStyleCnt="0"/>
      <dgm:spPr/>
    </dgm:pt>
    <dgm:pt modelId="{A1ACF9D4-E1C5-4AB7-9C7D-EC5CB8AFD8DF}" type="pres">
      <dgm:prSet presAssocID="{E2886ED2-2880-49CA-96D2-FAA34F30309B}" presName="childNode" presStyleLbl="node1" presStyleIdx="5" presStyleCnt="14">
        <dgm:presLayoutVars>
          <dgm:bulletEnabled val="1"/>
        </dgm:presLayoutVars>
      </dgm:prSet>
      <dgm:spPr/>
    </dgm:pt>
    <dgm:pt modelId="{1C548C4E-33DF-4A3E-BA14-668C5E914FA9}" type="pres">
      <dgm:prSet presAssocID="{E2886ED2-2880-49CA-96D2-FAA34F30309B}" presName="aSpace2" presStyleCnt="0"/>
      <dgm:spPr/>
    </dgm:pt>
    <dgm:pt modelId="{394A258B-DBAA-46D1-A41B-2EF8BB0E0DAA}" type="pres">
      <dgm:prSet presAssocID="{64E64337-B38A-44C1-90FE-4C618A9963D4}" presName="childNode" presStyleLbl="node1" presStyleIdx="6" presStyleCnt="14">
        <dgm:presLayoutVars>
          <dgm:bulletEnabled val="1"/>
        </dgm:presLayoutVars>
      </dgm:prSet>
      <dgm:spPr/>
    </dgm:pt>
    <dgm:pt modelId="{3A5B40EA-5E1E-4E08-9E8B-65C0E27E7812}" type="pres">
      <dgm:prSet presAssocID="{64E64337-B38A-44C1-90FE-4C618A9963D4}" presName="aSpace2" presStyleCnt="0"/>
      <dgm:spPr/>
    </dgm:pt>
    <dgm:pt modelId="{AADCF9CE-3E8D-4B14-8091-787F0B4E6DF9}" type="pres">
      <dgm:prSet presAssocID="{E0E5F862-49D7-4219-8224-3CE6D4F4FB0A}" presName="childNode" presStyleLbl="node1" presStyleIdx="7" presStyleCnt="14">
        <dgm:presLayoutVars>
          <dgm:bulletEnabled val="1"/>
        </dgm:presLayoutVars>
      </dgm:prSet>
      <dgm:spPr/>
    </dgm:pt>
    <dgm:pt modelId="{65949D68-A4D5-4293-A98E-EDF885372475}" type="pres">
      <dgm:prSet presAssocID="{D5B41A5C-9802-4A4D-A747-C1C20D6E3708}" presName="aSpace" presStyleCnt="0"/>
      <dgm:spPr/>
    </dgm:pt>
    <dgm:pt modelId="{2C9CA23F-7C3C-430F-B50B-3DB1F831FB79}" type="pres">
      <dgm:prSet presAssocID="{408AD77D-0571-4D90-9F81-25C056049AFF}" presName="compNode" presStyleCnt="0"/>
      <dgm:spPr/>
    </dgm:pt>
    <dgm:pt modelId="{B5F0CFCC-7906-40A5-B52B-2380133A3007}" type="pres">
      <dgm:prSet presAssocID="{408AD77D-0571-4D90-9F81-25C056049AFF}" presName="aNode" presStyleLbl="bgShp" presStyleIdx="3" presStyleCnt="5"/>
      <dgm:spPr/>
    </dgm:pt>
    <dgm:pt modelId="{C3AFE6FF-11DA-41C1-979F-9119B93722A6}" type="pres">
      <dgm:prSet presAssocID="{408AD77D-0571-4D90-9F81-25C056049AFF}" presName="textNode" presStyleLbl="bgShp" presStyleIdx="3" presStyleCnt="5"/>
      <dgm:spPr/>
    </dgm:pt>
    <dgm:pt modelId="{45BD43BD-318F-4823-B18C-2D36899B14B7}" type="pres">
      <dgm:prSet presAssocID="{408AD77D-0571-4D90-9F81-25C056049AFF}" presName="compChildNode" presStyleCnt="0"/>
      <dgm:spPr/>
    </dgm:pt>
    <dgm:pt modelId="{4F629B4E-2E53-494A-81F9-0AAC8B20D254}" type="pres">
      <dgm:prSet presAssocID="{408AD77D-0571-4D90-9F81-25C056049AFF}" presName="theInnerList" presStyleCnt="0"/>
      <dgm:spPr/>
    </dgm:pt>
    <dgm:pt modelId="{A95CA1E9-0BE8-4D01-A135-B736CABD6971}" type="pres">
      <dgm:prSet presAssocID="{0221475B-DE65-4358-AC94-C9EE9995F762}" presName="childNode" presStyleLbl="node1" presStyleIdx="8" presStyleCnt="14">
        <dgm:presLayoutVars>
          <dgm:bulletEnabled val="1"/>
        </dgm:presLayoutVars>
      </dgm:prSet>
      <dgm:spPr/>
    </dgm:pt>
    <dgm:pt modelId="{1F31C31F-2F14-424F-BFD6-500CF7FFA7BB}" type="pres">
      <dgm:prSet presAssocID="{0221475B-DE65-4358-AC94-C9EE9995F762}" presName="aSpace2" presStyleCnt="0"/>
      <dgm:spPr/>
    </dgm:pt>
    <dgm:pt modelId="{E80EB696-3F75-4C9E-A34B-15F53E47324A}" type="pres">
      <dgm:prSet presAssocID="{296EAA81-ABB0-4E9F-89D1-D7E2C0AB260C}" presName="childNode" presStyleLbl="node1" presStyleIdx="9" presStyleCnt="14">
        <dgm:presLayoutVars>
          <dgm:bulletEnabled val="1"/>
        </dgm:presLayoutVars>
      </dgm:prSet>
      <dgm:spPr/>
    </dgm:pt>
    <dgm:pt modelId="{CB7CBF8B-48A4-486A-81C8-17874E8239A0}" type="pres">
      <dgm:prSet presAssocID="{408AD77D-0571-4D90-9F81-25C056049AFF}" presName="aSpace" presStyleCnt="0"/>
      <dgm:spPr/>
    </dgm:pt>
    <dgm:pt modelId="{4FF93042-16FA-4BC2-9556-951EA44E47B3}" type="pres">
      <dgm:prSet presAssocID="{998FD5A6-3FFE-4EBA-9692-EF6B2EB2F41B}" presName="compNode" presStyleCnt="0"/>
      <dgm:spPr/>
    </dgm:pt>
    <dgm:pt modelId="{D3218F1B-184B-4EFC-A065-135D8DF392B5}" type="pres">
      <dgm:prSet presAssocID="{998FD5A6-3FFE-4EBA-9692-EF6B2EB2F41B}" presName="aNode" presStyleLbl="bgShp" presStyleIdx="4" presStyleCnt="5"/>
      <dgm:spPr/>
    </dgm:pt>
    <dgm:pt modelId="{801A1E3B-6730-4BCD-B940-0E00DFCCCB69}" type="pres">
      <dgm:prSet presAssocID="{998FD5A6-3FFE-4EBA-9692-EF6B2EB2F41B}" presName="textNode" presStyleLbl="bgShp" presStyleIdx="4" presStyleCnt="5"/>
      <dgm:spPr/>
    </dgm:pt>
    <dgm:pt modelId="{CC2D465E-4B10-47BC-AFF0-0762E25E8BCA}" type="pres">
      <dgm:prSet presAssocID="{998FD5A6-3FFE-4EBA-9692-EF6B2EB2F41B}" presName="compChildNode" presStyleCnt="0"/>
      <dgm:spPr/>
    </dgm:pt>
    <dgm:pt modelId="{CBB443F6-E7BA-4086-BE0D-4446A781CF7D}" type="pres">
      <dgm:prSet presAssocID="{998FD5A6-3FFE-4EBA-9692-EF6B2EB2F41B}" presName="theInnerList" presStyleCnt="0"/>
      <dgm:spPr/>
    </dgm:pt>
    <dgm:pt modelId="{831C2871-2005-42DE-A9C8-A0A73DCD52B9}" type="pres">
      <dgm:prSet presAssocID="{EE56DB61-F3EA-4B8A-8F7A-D13767E217A9}" presName="childNode" presStyleLbl="node1" presStyleIdx="10" presStyleCnt="14">
        <dgm:presLayoutVars>
          <dgm:bulletEnabled val="1"/>
        </dgm:presLayoutVars>
      </dgm:prSet>
      <dgm:spPr/>
    </dgm:pt>
    <dgm:pt modelId="{6CF70123-2F02-4B3E-8FF1-C5A7749A9A5D}" type="pres">
      <dgm:prSet presAssocID="{EE56DB61-F3EA-4B8A-8F7A-D13767E217A9}" presName="aSpace2" presStyleCnt="0"/>
      <dgm:spPr/>
    </dgm:pt>
    <dgm:pt modelId="{B8A10261-4A9A-4044-A5C7-211A89C0BE3C}" type="pres">
      <dgm:prSet presAssocID="{B94F3FEC-9787-4206-A7F8-DE2C4CE0932F}" presName="childNode" presStyleLbl="node1" presStyleIdx="11" presStyleCnt="14">
        <dgm:presLayoutVars>
          <dgm:bulletEnabled val="1"/>
        </dgm:presLayoutVars>
      </dgm:prSet>
      <dgm:spPr/>
    </dgm:pt>
    <dgm:pt modelId="{6683175E-15AD-450F-872B-FC3325B6E5D9}" type="pres">
      <dgm:prSet presAssocID="{B94F3FEC-9787-4206-A7F8-DE2C4CE0932F}" presName="aSpace2" presStyleCnt="0"/>
      <dgm:spPr/>
    </dgm:pt>
    <dgm:pt modelId="{3C4B6C0E-1831-4AD7-BF8C-13C8AED7392A}" type="pres">
      <dgm:prSet presAssocID="{3980031D-F71B-44AE-AEBB-D7BA3AEF2B3D}" presName="childNode" presStyleLbl="node1" presStyleIdx="12" presStyleCnt="14">
        <dgm:presLayoutVars>
          <dgm:bulletEnabled val="1"/>
        </dgm:presLayoutVars>
      </dgm:prSet>
      <dgm:spPr/>
    </dgm:pt>
    <dgm:pt modelId="{82ABA30A-C497-4FA8-9AD8-5124971F3412}" type="pres">
      <dgm:prSet presAssocID="{3980031D-F71B-44AE-AEBB-D7BA3AEF2B3D}" presName="aSpace2" presStyleCnt="0"/>
      <dgm:spPr/>
    </dgm:pt>
    <dgm:pt modelId="{D708F0DE-1F84-4946-A12F-D7405DF9BBA5}" type="pres">
      <dgm:prSet presAssocID="{0BA3D121-7AF5-4E61-914B-F9A2FC903E05}" presName="childNode" presStyleLbl="node1" presStyleIdx="13" presStyleCnt="14">
        <dgm:presLayoutVars>
          <dgm:bulletEnabled val="1"/>
        </dgm:presLayoutVars>
      </dgm:prSet>
      <dgm:spPr/>
    </dgm:pt>
  </dgm:ptLst>
  <dgm:cxnLst>
    <dgm:cxn modelId="{FB3B1F09-6EA3-43EC-BB02-41AEF3FC0D0D}" type="presOf" srcId="{0BA3D121-7AF5-4E61-914B-F9A2FC903E05}" destId="{D708F0DE-1F84-4946-A12F-D7405DF9BBA5}" srcOrd="0" destOrd="0" presId="urn:microsoft.com/office/officeart/2005/8/layout/lProcess2"/>
    <dgm:cxn modelId="{A96F530E-BCC6-4B66-AFF0-D21926F12B1A}" type="presOf" srcId="{9D88E932-E48F-48E5-B0EF-49C654AE4445}" destId="{BFC78F42-091E-4C22-BD7C-22B7E28541A3}" srcOrd="1" destOrd="0" presId="urn:microsoft.com/office/officeart/2005/8/layout/lProcess2"/>
    <dgm:cxn modelId="{1ED78623-8B79-4C5B-815E-54A3876BBA9A}" type="presOf" srcId="{EE56DB61-F3EA-4B8A-8F7A-D13767E217A9}" destId="{831C2871-2005-42DE-A9C8-A0A73DCD52B9}" srcOrd="0" destOrd="0" presId="urn:microsoft.com/office/officeart/2005/8/layout/lProcess2"/>
    <dgm:cxn modelId="{C0A6362B-CD0B-4FFF-B06D-F5AB7B3B4D73}" type="presOf" srcId="{9D88E932-E48F-48E5-B0EF-49C654AE4445}" destId="{ADB81BE1-2507-4820-9CB8-56813F5C6AE0}" srcOrd="0" destOrd="0" presId="urn:microsoft.com/office/officeart/2005/8/layout/lProcess2"/>
    <dgm:cxn modelId="{48167E30-AC1C-4360-9240-A0019F699987}" type="presOf" srcId="{7DD9DFDA-C2E3-4617-9D2D-F356064CCA7C}" destId="{BBE5987D-7D36-4497-8F02-2E077E877910}" srcOrd="0" destOrd="0" presId="urn:microsoft.com/office/officeart/2005/8/layout/lProcess2"/>
    <dgm:cxn modelId="{3FF97B37-FE56-45E9-8309-998C87236C07}" srcId="{A1B7B7A8-5EA5-447F-A1E9-704998FECA61}" destId="{1DCC716E-DC53-42B3-A20F-03A7DF8132E0}" srcOrd="1" destOrd="0" parTransId="{DE7EF526-1E88-47A0-A8C9-F36D7E95B649}" sibTransId="{F3F8E578-1308-46F4-81BA-CD88988554BC}"/>
    <dgm:cxn modelId="{F017FE37-198A-4AD2-A444-E4B299443729}" srcId="{998FD5A6-3FFE-4EBA-9692-EF6B2EB2F41B}" destId="{EE56DB61-F3EA-4B8A-8F7A-D13767E217A9}" srcOrd="0" destOrd="0" parTransId="{CAE26EC9-CB2C-4300-9BF8-18B6F1B04BE7}" sibTransId="{3B490410-C59F-470F-8DEA-D38F6685EEF7}"/>
    <dgm:cxn modelId="{15297C38-22FA-4EC3-ABF0-988F99451B85}" srcId="{998FD5A6-3FFE-4EBA-9692-EF6B2EB2F41B}" destId="{0BA3D121-7AF5-4E61-914B-F9A2FC903E05}" srcOrd="3" destOrd="0" parTransId="{06B013E1-8895-4998-9252-371E1E6DDD71}" sibTransId="{B8AE47A4-3B75-4279-A30C-851B48787031}"/>
    <dgm:cxn modelId="{5EDA3C5E-BFE1-45D1-B41E-2FFEC350FB91}" srcId="{408AD77D-0571-4D90-9F81-25C056049AFF}" destId="{0221475B-DE65-4358-AC94-C9EE9995F762}" srcOrd="0" destOrd="0" parTransId="{DFA3D5E0-1751-4855-B1C4-6A08F39879BF}" sibTransId="{DEA54E71-940B-431A-9A87-6E8948304B46}"/>
    <dgm:cxn modelId="{62A1595E-82D1-4A55-8706-67B1405C9D13}" type="presOf" srcId="{E0E5F862-49D7-4219-8224-3CE6D4F4FB0A}" destId="{AADCF9CE-3E8D-4B14-8091-787F0B4E6DF9}" srcOrd="0" destOrd="0" presId="urn:microsoft.com/office/officeart/2005/8/layout/lProcess2"/>
    <dgm:cxn modelId="{4F379148-7C63-40E8-B780-BD47358D97DD}" type="presOf" srcId="{408AD77D-0571-4D90-9F81-25C056049AFF}" destId="{B5F0CFCC-7906-40A5-B52B-2380133A3007}" srcOrd="0" destOrd="0" presId="urn:microsoft.com/office/officeart/2005/8/layout/lProcess2"/>
    <dgm:cxn modelId="{DA4D7A69-F434-4B09-81BE-8C00F212B1FD}" type="presOf" srcId="{0221475B-DE65-4358-AC94-C9EE9995F762}" destId="{A95CA1E9-0BE8-4D01-A135-B736CABD6971}" srcOrd="0" destOrd="0" presId="urn:microsoft.com/office/officeart/2005/8/layout/lProcess2"/>
    <dgm:cxn modelId="{90871952-F16E-4249-B833-A63961B1FBBB}" srcId="{998FD5A6-3FFE-4EBA-9692-EF6B2EB2F41B}" destId="{3980031D-F71B-44AE-AEBB-D7BA3AEF2B3D}" srcOrd="2" destOrd="0" parTransId="{D84371DB-D708-406D-AEEF-6F0BFCDAA405}" sibTransId="{E31C9A7B-F564-42D3-8FB8-93D385C547EF}"/>
    <dgm:cxn modelId="{317C2B52-0408-4149-8309-3A87A0000C88}" srcId="{D5B41A5C-9802-4A4D-A747-C1C20D6E3708}" destId="{7DD9DFDA-C2E3-4617-9D2D-F356064CCA7C}" srcOrd="1" destOrd="0" parTransId="{ED7A276A-92A7-425C-BBCC-E624080A2816}" sibTransId="{19134F51-DC2F-4206-ACD1-9D11B5ADE056}"/>
    <dgm:cxn modelId="{3B5FD974-6A39-4502-AA31-CADDC84962C9}" type="presOf" srcId="{296EAA81-ABB0-4E9F-89D1-D7E2C0AB260C}" destId="{E80EB696-3F75-4C9E-A34B-15F53E47324A}" srcOrd="0" destOrd="0" presId="urn:microsoft.com/office/officeart/2005/8/layout/lProcess2"/>
    <dgm:cxn modelId="{33512C78-5A45-4FC3-B3EA-26C11F22A555}" type="presOf" srcId="{D37E1222-3588-4CB4-835C-CB43CC3D70A6}" destId="{B6714D60-9CA1-4388-94BB-7C5919DE891F}" srcOrd="0" destOrd="0" presId="urn:microsoft.com/office/officeart/2005/8/layout/lProcess2"/>
    <dgm:cxn modelId="{3AEF6378-A861-4509-8A22-41362D2BD781}" type="presOf" srcId="{E2886ED2-2880-49CA-96D2-FAA34F30309B}" destId="{A1ACF9D4-E1C5-4AB7-9C7D-EC5CB8AFD8DF}" srcOrd="0" destOrd="0" presId="urn:microsoft.com/office/officeart/2005/8/layout/lProcess2"/>
    <dgm:cxn modelId="{8C22E178-A865-402E-BDAE-382E276BD397}" type="presOf" srcId="{998FD5A6-3FFE-4EBA-9692-EF6B2EB2F41B}" destId="{D3218F1B-184B-4EFC-A065-135D8DF392B5}" srcOrd="0" destOrd="0" presId="urn:microsoft.com/office/officeart/2005/8/layout/lProcess2"/>
    <dgm:cxn modelId="{92C3B67E-8BA3-41EF-AD01-461F3783C824}" srcId="{408AD77D-0571-4D90-9F81-25C056049AFF}" destId="{296EAA81-ABB0-4E9F-89D1-D7E2C0AB260C}" srcOrd="1" destOrd="0" parTransId="{890FE49C-0FF5-4744-97A0-898510158A1A}" sibTransId="{21A75468-A713-43DC-8692-EF090F0465DB}"/>
    <dgm:cxn modelId="{631DC37E-7271-4482-8BF5-54F1A3353DD4}" type="presOf" srcId="{1DCC716E-DC53-42B3-A20F-03A7DF8132E0}" destId="{FC28E79B-1C9B-40CA-83F6-60F5B868A0DE}" srcOrd="0" destOrd="0" presId="urn:microsoft.com/office/officeart/2005/8/layout/lProcess2"/>
    <dgm:cxn modelId="{ED29A980-0D89-4357-A13A-73E9C4CFF41F}" type="presOf" srcId="{A1B7B7A8-5EA5-447F-A1E9-704998FECA61}" destId="{FA87FAE8-1CCA-49DF-A858-0C74D351CCE6}" srcOrd="0" destOrd="0" presId="urn:microsoft.com/office/officeart/2005/8/layout/lProcess2"/>
    <dgm:cxn modelId="{10EDCC81-F091-4DF8-A906-ABBE76377C37}" type="presOf" srcId="{64E64337-B38A-44C1-90FE-4C618A9963D4}" destId="{394A258B-DBAA-46D1-A41B-2EF8BB0E0DAA}" srcOrd="0" destOrd="0" presId="urn:microsoft.com/office/officeart/2005/8/layout/lProcess2"/>
    <dgm:cxn modelId="{63D1D982-F5B7-49BA-98FC-8019E9C5830A}" type="presOf" srcId="{FA11E15C-084D-40AD-A072-31597003FE6D}" destId="{DE83A3FB-3A41-472E-BF2D-87A98DD671E7}" srcOrd="0" destOrd="0" presId="urn:microsoft.com/office/officeart/2005/8/layout/lProcess2"/>
    <dgm:cxn modelId="{2EA2A887-2D62-4D1D-A7F8-D34F13BDDDDB}" srcId="{D5B41A5C-9802-4A4D-A747-C1C20D6E3708}" destId="{E0E5F862-49D7-4219-8224-3CE6D4F4FB0A}" srcOrd="4" destOrd="0" parTransId="{D17C3E19-9794-4C41-A501-162ADACCAC7F}" sibTransId="{FAA76B02-441E-4FBB-B245-C51316F60117}"/>
    <dgm:cxn modelId="{C53B848D-EC3A-42F0-B458-10F790814767}" type="presOf" srcId="{D5B41A5C-9802-4A4D-A747-C1C20D6E3708}" destId="{FB5EB922-0BD9-4587-BB29-5E6A6FE3E380}" srcOrd="0" destOrd="0" presId="urn:microsoft.com/office/officeart/2005/8/layout/lProcess2"/>
    <dgm:cxn modelId="{29D28F90-C97E-4A46-9F46-70872204EB5C}" srcId="{9D88E932-E48F-48E5-B0EF-49C654AE4445}" destId="{2C17045A-88B9-426A-9D76-1869D1C76970}" srcOrd="0" destOrd="0" parTransId="{0850E5D9-362A-422A-A377-89B9BE8D2A6E}" sibTransId="{8630D090-CDBF-4BDD-9ECF-7FE1170874D4}"/>
    <dgm:cxn modelId="{BF800693-5F37-4EC1-888D-3C26C87C4DED}" type="presOf" srcId="{1DCC716E-DC53-42B3-A20F-03A7DF8132E0}" destId="{FDF3C038-CDD8-406E-9806-ED6525F0A263}" srcOrd="1" destOrd="0" presId="urn:microsoft.com/office/officeart/2005/8/layout/lProcess2"/>
    <dgm:cxn modelId="{B2794797-BB35-4D8A-ACFB-F8D3E4B828F3}" srcId="{A1B7B7A8-5EA5-447F-A1E9-704998FECA61}" destId="{408AD77D-0571-4D90-9F81-25C056049AFF}" srcOrd="3" destOrd="0" parTransId="{31F748F1-FF57-41CE-9B12-DF07FA414A5C}" sibTransId="{08641DF0-C706-490B-803D-D0346DEEE515}"/>
    <dgm:cxn modelId="{7DB89D97-44E1-4F3F-AF18-5920F4D19B65}" srcId="{9D88E932-E48F-48E5-B0EF-49C654AE4445}" destId="{D37E1222-3588-4CB4-835C-CB43CC3D70A6}" srcOrd="1" destOrd="0" parTransId="{0982D978-9ABE-4E2C-9231-21A51639DFF3}" sibTransId="{BF3A821E-A423-431F-93D1-D0729AFF1CEA}"/>
    <dgm:cxn modelId="{BE3C4098-79C8-4193-A87C-189F38974D5B}" type="presOf" srcId="{998FD5A6-3FFE-4EBA-9692-EF6B2EB2F41B}" destId="{801A1E3B-6730-4BCD-B940-0E00DFCCCB69}" srcOrd="1" destOrd="0" presId="urn:microsoft.com/office/officeart/2005/8/layout/lProcess2"/>
    <dgm:cxn modelId="{8DBFFC9B-F60A-41A6-B886-635BF6DBBF37}" srcId="{1DCC716E-DC53-42B3-A20F-03A7DF8132E0}" destId="{FA11E15C-084D-40AD-A072-31597003FE6D}" srcOrd="0" destOrd="0" parTransId="{5D5CB1E3-EF79-40E4-8C4F-CAB3B23358ED}" sibTransId="{9FF2B477-ABFF-4456-98E3-F2B27339B2A2}"/>
    <dgm:cxn modelId="{546B28A6-CA95-4824-910E-7B07C5E12773}" srcId="{D5B41A5C-9802-4A4D-A747-C1C20D6E3708}" destId="{64E64337-B38A-44C1-90FE-4C618A9963D4}" srcOrd="3" destOrd="0" parTransId="{FCE4EE42-F667-4989-8554-AD39216EC57A}" sibTransId="{F790D2B1-CDC2-47B1-837F-AF40DD7FC064}"/>
    <dgm:cxn modelId="{243C73AB-7D0E-4C31-8847-74F2B576E980}" type="presOf" srcId="{D5B41A5C-9802-4A4D-A747-C1C20D6E3708}" destId="{3C67B930-546C-4DE5-9979-29894A11264F}" srcOrd="1" destOrd="0" presId="urn:microsoft.com/office/officeart/2005/8/layout/lProcess2"/>
    <dgm:cxn modelId="{0094B4BE-2D1E-46AD-BC8B-7BBF6EC4D1BB}" srcId="{998FD5A6-3FFE-4EBA-9692-EF6B2EB2F41B}" destId="{B94F3FEC-9787-4206-A7F8-DE2C4CE0932F}" srcOrd="1" destOrd="0" parTransId="{BD6F9CC1-AE55-4DF6-84DF-EAA0C9306DB9}" sibTransId="{A5BD74AE-D4D1-430A-AF0B-205222668679}"/>
    <dgm:cxn modelId="{3DDE2EBF-0195-4045-8A14-EDC5124427D8}" type="presOf" srcId="{2C17045A-88B9-426A-9D76-1869D1C76970}" destId="{E8A5A7DC-A938-4DAE-8B77-3CF11821BC38}" srcOrd="0" destOrd="0" presId="urn:microsoft.com/office/officeart/2005/8/layout/lProcess2"/>
    <dgm:cxn modelId="{631D66BF-F083-44BB-8278-F0875E72D055}" srcId="{D5B41A5C-9802-4A4D-A747-C1C20D6E3708}" destId="{F99B1714-226D-4650-8B0A-ED6EEAAA8F59}" srcOrd="0" destOrd="0" parTransId="{7D78B01B-44AE-4585-967F-CE064DE5366B}" sibTransId="{9104C60A-878A-4E38-9990-2107BF7052D4}"/>
    <dgm:cxn modelId="{87ADC6E1-DC93-4283-97FB-2DAF629B75FF}" type="presOf" srcId="{408AD77D-0571-4D90-9F81-25C056049AFF}" destId="{C3AFE6FF-11DA-41C1-979F-9119B93722A6}" srcOrd="1" destOrd="0" presId="urn:microsoft.com/office/officeart/2005/8/layout/lProcess2"/>
    <dgm:cxn modelId="{AEE252E3-EACB-43E1-9033-CCDF63C4BAE6}" type="presOf" srcId="{3980031D-F71B-44AE-AEBB-D7BA3AEF2B3D}" destId="{3C4B6C0E-1831-4AD7-BF8C-13C8AED7392A}" srcOrd="0" destOrd="0" presId="urn:microsoft.com/office/officeart/2005/8/layout/lProcess2"/>
    <dgm:cxn modelId="{158D84E7-3D26-468A-8CF7-E81A673ECDD6}" type="presOf" srcId="{F99B1714-226D-4650-8B0A-ED6EEAAA8F59}" destId="{1218B7B0-5F15-48DA-B974-5DAE62E268FF}" srcOrd="0" destOrd="0" presId="urn:microsoft.com/office/officeart/2005/8/layout/lProcess2"/>
    <dgm:cxn modelId="{F38984F0-2B15-413A-9A6F-B4C9A55C76A2}" srcId="{A1B7B7A8-5EA5-447F-A1E9-704998FECA61}" destId="{D5B41A5C-9802-4A4D-A747-C1C20D6E3708}" srcOrd="2" destOrd="0" parTransId="{F0DBA356-E931-4A3A-BA70-0DA4C22CDC87}" sibTransId="{4BA1F6E3-48B8-4EDE-BA10-BA877C5BBE1E}"/>
    <dgm:cxn modelId="{EDAD9DF2-C5D2-4F7F-BDAC-EE0232FDC522}" type="presOf" srcId="{B94F3FEC-9787-4206-A7F8-DE2C4CE0932F}" destId="{B8A10261-4A9A-4044-A5C7-211A89C0BE3C}" srcOrd="0" destOrd="0" presId="urn:microsoft.com/office/officeart/2005/8/layout/lProcess2"/>
    <dgm:cxn modelId="{02B8EBF6-F236-4DBB-B922-7D3FF3B53217}" srcId="{D5B41A5C-9802-4A4D-A747-C1C20D6E3708}" destId="{E2886ED2-2880-49CA-96D2-FAA34F30309B}" srcOrd="2" destOrd="0" parTransId="{754D2D74-6332-4817-86F2-183723F78417}" sibTransId="{4198004B-479E-45A5-8290-7BF2B3180658}"/>
    <dgm:cxn modelId="{D9AED3F7-B502-43C1-9636-7405DA599EF1}" srcId="{A1B7B7A8-5EA5-447F-A1E9-704998FECA61}" destId="{998FD5A6-3FFE-4EBA-9692-EF6B2EB2F41B}" srcOrd="4" destOrd="0" parTransId="{27BA6E84-E641-46EC-83C5-B58AB7B846D4}" sibTransId="{22D86003-7E2B-4795-9DA0-1D453DCA829A}"/>
    <dgm:cxn modelId="{7A373EFA-1896-4C83-8CCC-C3A45D580A3E}" srcId="{A1B7B7A8-5EA5-447F-A1E9-704998FECA61}" destId="{9D88E932-E48F-48E5-B0EF-49C654AE4445}" srcOrd="0" destOrd="0" parTransId="{2CF7A628-963E-4441-B386-B46C84CF297A}" sibTransId="{72FB7A0A-9A8E-4ACB-9EB1-66526B147488}"/>
    <dgm:cxn modelId="{D3235485-E05C-497C-85A5-297BED8CF1D1}" type="presParOf" srcId="{FA87FAE8-1CCA-49DF-A858-0C74D351CCE6}" destId="{347F98BA-4AB6-4F29-9617-0AE08CD69850}" srcOrd="0" destOrd="0" presId="urn:microsoft.com/office/officeart/2005/8/layout/lProcess2"/>
    <dgm:cxn modelId="{919AAD08-739B-45DA-922E-E4F30EAB4638}" type="presParOf" srcId="{347F98BA-4AB6-4F29-9617-0AE08CD69850}" destId="{ADB81BE1-2507-4820-9CB8-56813F5C6AE0}" srcOrd="0" destOrd="0" presId="urn:microsoft.com/office/officeart/2005/8/layout/lProcess2"/>
    <dgm:cxn modelId="{563805AA-CDC2-4C14-AEBF-FFA2F2B6B84B}" type="presParOf" srcId="{347F98BA-4AB6-4F29-9617-0AE08CD69850}" destId="{BFC78F42-091E-4C22-BD7C-22B7E28541A3}" srcOrd="1" destOrd="0" presId="urn:microsoft.com/office/officeart/2005/8/layout/lProcess2"/>
    <dgm:cxn modelId="{5FE95650-9F93-4EEA-8DE9-A30893814C37}" type="presParOf" srcId="{347F98BA-4AB6-4F29-9617-0AE08CD69850}" destId="{932A73EF-F605-4735-BC42-6C73F266EDE9}" srcOrd="2" destOrd="0" presId="urn:microsoft.com/office/officeart/2005/8/layout/lProcess2"/>
    <dgm:cxn modelId="{C79648E1-C88A-4106-A0A5-D62AB852BCE9}" type="presParOf" srcId="{932A73EF-F605-4735-BC42-6C73F266EDE9}" destId="{23CEDB19-7E41-437A-9CC8-1D12DB325E79}" srcOrd="0" destOrd="0" presId="urn:microsoft.com/office/officeart/2005/8/layout/lProcess2"/>
    <dgm:cxn modelId="{361EEDC1-CE8F-4347-8A63-66E0E8C4DC20}" type="presParOf" srcId="{23CEDB19-7E41-437A-9CC8-1D12DB325E79}" destId="{E8A5A7DC-A938-4DAE-8B77-3CF11821BC38}" srcOrd="0" destOrd="0" presId="urn:microsoft.com/office/officeart/2005/8/layout/lProcess2"/>
    <dgm:cxn modelId="{B3D0484E-3992-43ED-8A0D-F02DB2D8E4F9}" type="presParOf" srcId="{23CEDB19-7E41-437A-9CC8-1D12DB325E79}" destId="{0566DAA3-3999-4B9C-ACB4-D0EDC420A229}" srcOrd="1" destOrd="0" presId="urn:microsoft.com/office/officeart/2005/8/layout/lProcess2"/>
    <dgm:cxn modelId="{9FC7A22E-F81B-4E1F-A25C-F7E671DC060B}" type="presParOf" srcId="{23CEDB19-7E41-437A-9CC8-1D12DB325E79}" destId="{B6714D60-9CA1-4388-94BB-7C5919DE891F}" srcOrd="2" destOrd="0" presId="urn:microsoft.com/office/officeart/2005/8/layout/lProcess2"/>
    <dgm:cxn modelId="{D6893BB7-458F-4B29-9B0D-FC018D84F138}" type="presParOf" srcId="{FA87FAE8-1CCA-49DF-A858-0C74D351CCE6}" destId="{8A4C3930-8886-46FA-9D9F-B34391068285}" srcOrd="1" destOrd="0" presId="urn:microsoft.com/office/officeart/2005/8/layout/lProcess2"/>
    <dgm:cxn modelId="{9A347052-E539-4078-9085-B6EE6A84A3EF}" type="presParOf" srcId="{FA87FAE8-1CCA-49DF-A858-0C74D351CCE6}" destId="{DFB22F74-F9BD-460B-AC13-728308BD52AE}" srcOrd="2" destOrd="0" presId="urn:microsoft.com/office/officeart/2005/8/layout/lProcess2"/>
    <dgm:cxn modelId="{F2CE73EB-F6D4-4F66-893B-0FDBF2AD4100}" type="presParOf" srcId="{DFB22F74-F9BD-460B-AC13-728308BD52AE}" destId="{FC28E79B-1C9B-40CA-83F6-60F5B868A0DE}" srcOrd="0" destOrd="0" presId="urn:microsoft.com/office/officeart/2005/8/layout/lProcess2"/>
    <dgm:cxn modelId="{E981BB2D-1BE2-43C3-9C4B-522163779470}" type="presParOf" srcId="{DFB22F74-F9BD-460B-AC13-728308BD52AE}" destId="{FDF3C038-CDD8-406E-9806-ED6525F0A263}" srcOrd="1" destOrd="0" presId="urn:microsoft.com/office/officeart/2005/8/layout/lProcess2"/>
    <dgm:cxn modelId="{C2763A13-81C4-44C9-B030-9E7EBD029CAA}" type="presParOf" srcId="{DFB22F74-F9BD-460B-AC13-728308BD52AE}" destId="{02258E68-D6CF-473C-A140-49F4E941BA04}" srcOrd="2" destOrd="0" presId="urn:microsoft.com/office/officeart/2005/8/layout/lProcess2"/>
    <dgm:cxn modelId="{B4C4A2D0-EB7F-4EE1-ADBB-2532E0C8D481}" type="presParOf" srcId="{02258E68-D6CF-473C-A140-49F4E941BA04}" destId="{DF3855F9-30FA-470B-9FB7-C3432FFF4411}" srcOrd="0" destOrd="0" presId="urn:microsoft.com/office/officeart/2005/8/layout/lProcess2"/>
    <dgm:cxn modelId="{34BF241D-47F8-4BBD-AADA-3346FFF23F3C}" type="presParOf" srcId="{DF3855F9-30FA-470B-9FB7-C3432FFF4411}" destId="{DE83A3FB-3A41-472E-BF2D-87A98DD671E7}" srcOrd="0" destOrd="0" presId="urn:microsoft.com/office/officeart/2005/8/layout/lProcess2"/>
    <dgm:cxn modelId="{A35653E3-831E-48C8-A6D4-3625BEB95D34}" type="presParOf" srcId="{FA87FAE8-1CCA-49DF-A858-0C74D351CCE6}" destId="{0406C59C-763F-4591-8E1C-D00C8B661273}" srcOrd="3" destOrd="0" presId="urn:microsoft.com/office/officeart/2005/8/layout/lProcess2"/>
    <dgm:cxn modelId="{622CBE38-C0AF-4F0A-B7B1-951D7210367E}" type="presParOf" srcId="{FA87FAE8-1CCA-49DF-A858-0C74D351CCE6}" destId="{5CF30502-EA1C-459D-BFB9-464C897EB464}" srcOrd="4" destOrd="0" presId="urn:microsoft.com/office/officeart/2005/8/layout/lProcess2"/>
    <dgm:cxn modelId="{54BE7256-CCCF-42DB-BC70-5AC2EFD1F8FF}" type="presParOf" srcId="{5CF30502-EA1C-459D-BFB9-464C897EB464}" destId="{FB5EB922-0BD9-4587-BB29-5E6A6FE3E380}" srcOrd="0" destOrd="0" presId="urn:microsoft.com/office/officeart/2005/8/layout/lProcess2"/>
    <dgm:cxn modelId="{2A347218-4485-4805-A6F6-9B4D8E5EE80C}" type="presParOf" srcId="{5CF30502-EA1C-459D-BFB9-464C897EB464}" destId="{3C67B930-546C-4DE5-9979-29894A11264F}" srcOrd="1" destOrd="0" presId="urn:microsoft.com/office/officeart/2005/8/layout/lProcess2"/>
    <dgm:cxn modelId="{D0F56A77-E828-435F-90B3-8454725C7943}" type="presParOf" srcId="{5CF30502-EA1C-459D-BFB9-464C897EB464}" destId="{D9A5B249-C147-4FB3-99BC-96E564960FB3}" srcOrd="2" destOrd="0" presId="urn:microsoft.com/office/officeart/2005/8/layout/lProcess2"/>
    <dgm:cxn modelId="{9F7EC376-41EE-4134-8BA3-710C56F56591}" type="presParOf" srcId="{D9A5B249-C147-4FB3-99BC-96E564960FB3}" destId="{8A95E5AD-641A-4557-B0C0-13C37EEAC283}" srcOrd="0" destOrd="0" presId="urn:microsoft.com/office/officeart/2005/8/layout/lProcess2"/>
    <dgm:cxn modelId="{33927F1F-9202-4D93-8D96-C06287BBB048}" type="presParOf" srcId="{8A95E5AD-641A-4557-B0C0-13C37EEAC283}" destId="{1218B7B0-5F15-48DA-B974-5DAE62E268FF}" srcOrd="0" destOrd="0" presId="urn:microsoft.com/office/officeart/2005/8/layout/lProcess2"/>
    <dgm:cxn modelId="{883C5587-3FB2-4F06-A0F5-28A7087B9DF3}" type="presParOf" srcId="{8A95E5AD-641A-4557-B0C0-13C37EEAC283}" destId="{E36FDA2C-DAED-45D1-9824-CF06C5E9CDDD}" srcOrd="1" destOrd="0" presId="urn:microsoft.com/office/officeart/2005/8/layout/lProcess2"/>
    <dgm:cxn modelId="{BA27AADD-F172-4816-8C4E-EEA9E39E8656}" type="presParOf" srcId="{8A95E5AD-641A-4557-B0C0-13C37EEAC283}" destId="{BBE5987D-7D36-4497-8F02-2E077E877910}" srcOrd="2" destOrd="0" presId="urn:microsoft.com/office/officeart/2005/8/layout/lProcess2"/>
    <dgm:cxn modelId="{85E486AA-79F6-48E8-8FE2-7E1CFB19B96A}" type="presParOf" srcId="{8A95E5AD-641A-4557-B0C0-13C37EEAC283}" destId="{B380FCBB-4E40-4E02-81D6-B2FAFCA39CC7}" srcOrd="3" destOrd="0" presId="urn:microsoft.com/office/officeart/2005/8/layout/lProcess2"/>
    <dgm:cxn modelId="{E43247DB-9306-4D98-9256-A922A0C5749D}" type="presParOf" srcId="{8A95E5AD-641A-4557-B0C0-13C37EEAC283}" destId="{A1ACF9D4-E1C5-4AB7-9C7D-EC5CB8AFD8DF}" srcOrd="4" destOrd="0" presId="urn:microsoft.com/office/officeart/2005/8/layout/lProcess2"/>
    <dgm:cxn modelId="{6EF67117-6802-40F3-954F-7DB237606C8F}" type="presParOf" srcId="{8A95E5AD-641A-4557-B0C0-13C37EEAC283}" destId="{1C548C4E-33DF-4A3E-BA14-668C5E914FA9}" srcOrd="5" destOrd="0" presId="urn:microsoft.com/office/officeart/2005/8/layout/lProcess2"/>
    <dgm:cxn modelId="{284E0BBD-1BE3-4595-8A19-587BDB70A37D}" type="presParOf" srcId="{8A95E5AD-641A-4557-B0C0-13C37EEAC283}" destId="{394A258B-DBAA-46D1-A41B-2EF8BB0E0DAA}" srcOrd="6" destOrd="0" presId="urn:microsoft.com/office/officeart/2005/8/layout/lProcess2"/>
    <dgm:cxn modelId="{E9E722C7-FDA5-48B6-AC45-A5FBFBD0B59C}" type="presParOf" srcId="{8A95E5AD-641A-4557-B0C0-13C37EEAC283}" destId="{3A5B40EA-5E1E-4E08-9E8B-65C0E27E7812}" srcOrd="7" destOrd="0" presId="urn:microsoft.com/office/officeart/2005/8/layout/lProcess2"/>
    <dgm:cxn modelId="{0D93A6A6-CE1D-43F6-9384-74C6B2E6B0D7}" type="presParOf" srcId="{8A95E5AD-641A-4557-B0C0-13C37EEAC283}" destId="{AADCF9CE-3E8D-4B14-8091-787F0B4E6DF9}" srcOrd="8" destOrd="0" presId="urn:microsoft.com/office/officeart/2005/8/layout/lProcess2"/>
    <dgm:cxn modelId="{3444D8C2-CEE3-4396-A298-D70D30ADC6DF}" type="presParOf" srcId="{FA87FAE8-1CCA-49DF-A858-0C74D351CCE6}" destId="{65949D68-A4D5-4293-A98E-EDF885372475}" srcOrd="5" destOrd="0" presId="urn:microsoft.com/office/officeart/2005/8/layout/lProcess2"/>
    <dgm:cxn modelId="{B4DF4037-268F-4DF4-B4CA-436C59510B0F}" type="presParOf" srcId="{FA87FAE8-1CCA-49DF-A858-0C74D351CCE6}" destId="{2C9CA23F-7C3C-430F-B50B-3DB1F831FB79}" srcOrd="6" destOrd="0" presId="urn:microsoft.com/office/officeart/2005/8/layout/lProcess2"/>
    <dgm:cxn modelId="{687CAA44-515D-44C8-92C5-072C6156EEFC}" type="presParOf" srcId="{2C9CA23F-7C3C-430F-B50B-3DB1F831FB79}" destId="{B5F0CFCC-7906-40A5-B52B-2380133A3007}" srcOrd="0" destOrd="0" presId="urn:microsoft.com/office/officeart/2005/8/layout/lProcess2"/>
    <dgm:cxn modelId="{BB8F4C17-0C52-4DBC-AB99-9B0A1968AE0B}" type="presParOf" srcId="{2C9CA23F-7C3C-430F-B50B-3DB1F831FB79}" destId="{C3AFE6FF-11DA-41C1-979F-9119B93722A6}" srcOrd="1" destOrd="0" presId="urn:microsoft.com/office/officeart/2005/8/layout/lProcess2"/>
    <dgm:cxn modelId="{30CE8DD0-88C7-4496-B36B-C898A856CC16}" type="presParOf" srcId="{2C9CA23F-7C3C-430F-B50B-3DB1F831FB79}" destId="{45BD43BD-318F-4823-B18C-2D36899B14B7}" srcOrd="2" destOrd="0" presId="urn:microsoft.com/office/officeart/2005/8/layout/lProcess2"/>
    <dgm:cxn modelId="{9B7052AB-E78B-47F8-A14F-98C87F685F06}" type="presParOf" srcId="{45BD43BD-318F-4823-B18C-2D36899B14B7}" destId="{4F629B4E-2E53-494A-81F9-0AAC8B20D254}" srcOrd="0" destOrd="0" presId="urn:microsoft.com/office/officeart/2005/8/layout/lProcess2"/>
    <dgm:cxn modelId="{4A6E489B-7DBC-4242-B5D2-8DFE6461202F}" type="presParOf" srcId="{4F629B4E-2E53-494A-81F9-0AAC8B20D254}" destId="{A95CA1E9-0BE8-4D01-A135-B736CABD6971}" srcOrd="0" destOrd="0" presId="urn:microsoft.com/office/officeart/2005/8/layout/lProcess2"/>
    <dgm:cxn modelId="{CA59232B-6D7D-48B0-89DD-E401879DF788}" type="presParOf" srcId="{4F629B4E-2E53-494A-81F9-0AAC8B20D254}" destId="{1F31C31F-2F14-424F-BFD6-500CF7FFA7BB}" srcOrd="1" destOrd="0" presId="urn:microsoft.com/office/officeart/2005/8/layout/lProcess2"/>
    <dgm:cxn modelId="{F549AF26-4F36-4294-932D-7DFA4897B806}" type="presParOf" srcId="{4F629B4E-2E53-494A-81F9-0AAC8B20D254}" destId="{E80EB696-3F75-4C9E-A34B-15F53E47324A}" srcOrd="2" destOrd="0" presId="urn:microsoft.com/office/officeart/2005/8/layout/lProcess2"/>
    <dgm:cxn modelId="{6969D4CA-BD5A-427C-9571-D20F4DFE5CCD}" type="presParOf" srcId="{FA87FAE8-1CCA-49DF-A858-0C74D351CCE6}" destId="{CB7CBF8B-48A4-486A-81C8-17874E8239A0}" srcOrd="7" destOrd="0" presId="urn:microsoft.com/office/officeart/2005/8/layout/lProcess2"/>
    <dgm:cxn modelId="{911EC2F6-0CA6-41C0-85F2-B0064C570D5E}" type="presParOf" srcId="{FA87FAE8-1CCA-49DF-A858-0C74D351CCE6}" destId="{4FF93042-16FA-4BC2-9556-951EA44E47B3}" srcOrd="8" destOrd="0" presId="urn:microsoft.com/office/officeart/2005/8/layout/lProcess2"/>
    <dgm:cxn modelId="{CF53CDA6-03BE-4B73-BD4A-4E2665332383}" type="presParOf" srcId="{4FF93042-16FA-4BC2-9556-951EA44E47B3}" destId="{D3218F1B-184B-4EFC-A065-135D8DF392B5}" srcOrd="0" destOrd="0" presId="urn:microsoft.com/office/officeart/2005/8/layout/lProcess2"/>
    <dgm:cxn modelId="{6B335611-9C07-4780-AD95-AD9D8F14D0BC}" type="presParOf" srcId="{4FF93042-16FA-4BC2-9556-951EA44E47B3}" destId="{801A1E3B-6730-4BCD-B940-0E00DFCCCB69}" srcOrd="1" destOrd="0" presId="urn:microsoft.com/office/officeart/2005/8/layout/lProcess2"/>
    <dgm:cxn modelId="{660314E6-995C-437C-BFFB-AC3CA880F740}" type="presParOf" srcId="{4FF93042-16FA-4BC2-9556-951EA44E47B3}" destId="{CC2D465E-4B10-47BC-AFF0-0762E25E8BCA}" srcOrd="2" destOrd="0" presId="urn:microsoft.com/office/officeart/2005/8/layout/lProcess2"/>
    <dgm:cxn modelId="{4090B368-28D5-412D-B89A-C8D7B0E921D4}" type="presParOf" srcId="{CC2D465E-4B10-47BC-AFF0-0762E25E8BCA}" destId="{CBB443F6-E7BA-4086-BE0D-4446A781CF7D}" srcOrd="0" destOrd="0" presId="urn:microsoft.com/office/officeart/2005/8/layout/lProcess2"/>
    <dgm:cxn modelId="{D8435D63-798C-47D7-B2AD-C3D10B19DF0F}" type="presParOf" srcId="{CBB443F6-E7BA-4086-BE0D-4446A781CF7D}" destId="{831C2871-2005-42DE-A9C8-A0A73DCD52B9}" srcOrd="0" destOrd="0" presId="urn:microsoft.com/office/officeart/2005/8/layout/lProcess2"/>
    <dgm:cxn modelId="{AEF729F3-4F1D-4C48-B1C6-663DB8EEEC93}" type="presParOf" srcId="{CBB443F6-E7BA-4086-BE0D-4446A781CF7D}" destId="{6CF70123-2F02-4B3E-8FF1-C5A7749A9A5D}" srcOrd="1" destOrd="0" presId="urn:microsoft.com/office/officeart/2005/8/layout/lProcess2"/>
    <dgm:cxn modelId="{3A47EF74-ED00-4A03-A00C-0C24FCF96F9D}" type="presParOf" srcId="{CBB443F6-E7BA-4086-BE0D-4446A781CF7D}" destId="{B8A10261-4A9A-4044-A5C7-211A89C0BE3C}" srcOrd="2" destOrd="0" presId="urn:microsoft.com/office/officeart/2005/8/layout/lProcess2"/>
    <dgm:cxn modelId="{321B4263-B934-4228-B8E5-BD49DCC7959F}" type="presParOf" srcId="{CBB443F6-E7BA-4086-BE0D-4446A781CF7D}" destId="{6683175E-15AD-450F-872B-FC3325B6E5D9}" srcOrd="3" destOrd="0" presId="urn:microsoft.com/office/officeart/2005/8/layout/lProcess2"/>
    <dgm:cxn modelId="{6D29EDF7-7C0B-45E0-A103-E214AC719AE5}" type="presParOf" srcId="{CBB443F6-E7BA-4086-BE0D-4446A781CF7D}" destId="{3C4B6C0E-1831-4AD7-BF8C-13C8AED7392A}" srcOrd="4" destOrd="0" presId="urn:microsoft.com/office/officeart/2005/8/layout/lProcess2"/>
    <dgm:cxn modelId="{CA75A9BD-867E-463B-A1F9-D2C60DDFD818}" type="presParOf" srcId="{CBB443F6-E7BA-4086-BE0D-4446A781CF7D}" destId="{82ABA30A-C497-4FA8-9AD8-5124971F3412}" srcOrd="5" destOrd="0" presId="urn:microsoft.com/office/officeart/2005/8/layout/lProcess2"/>
    <dgm:cxn modelId="{502CCB1C-73B2-4EFC-983E-7B20C8280630}" type="presParOf" srcId="{CBB443F6-E7BA-4086-BE0D-4446A781CF7D}" destId="{D708F0DE-1F84-4946-A12F-D7405DF9BBA5}" srcOrd="6"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0D63C8-9A6B-429A-B0F8-2A2BB243A7CF}" type="doc">
      <dgm:prSet loTypeId="urn:microsoft.com/office/officeart/2005/8/layout/vList5" loCatId="list" qsTypeId="urn:microsoft.com/office/officeart/2005/8/quickstyle/simple3#1" qsCatId="simple" csTypeId="urn:microsoft.com/office/officeart/2005/8/colors/accent3_5#1" csCatId="accent3" phldr="1"/>
      <dgm:spPr/>
      <dgm:t>
        <a:bodyPr/>
        <a:lstStyle/>
        <a:p>
          <a:endParaRPr lang="en-US"/>
        </a:p>
      </dgm:t>
    </dgm:pt>
    <dgm:pt modelId="{B816E9E0-267A-4251-9450-6FC75DCEBECC}">
      <dgm:prSet/>
      <dgm:spPr>
        <a:solidFill>
          <a:srgbClr val="96DFC9"/>
        </a:solidFill>
      </dgm:spPr>
      <dgm:t>
        <a:bodyPr/>
        <a:lstStyle/>
        <a:p>
          <a:r>
            <a:rPr lang="en-US" dirty="0"/>
            <a:t>Diabetes Prevention Program (DPP) showed lifestyle changes over 3 years </a:t>
          </a:r>
          <a:r>
            <a:rPr lang="en-US" b="1" dirty="0"/>
            <a:t>reduced risk of T2DM by 58%</a:t>
          </a:r>
        </a:p>
      </dgm:t>
    </dgm:pt>
    <dgm:pt modelId="{28039BA4-F627-49D4-B9ED-E06462365D81}" type="parTrans" cxnId="{D2A51CE2-8D8B-4F6C-B485-FD93EC36F459}">
      <dgm:prSet/>
      <dgm:spPr/>
      <dgm:t>
        <a:bodyPr/>
        <a:lstStyle/>
        <a:p>
          <a:endParaRPr lang="en-US"/>
        </a:p>
      </dgm:t>
    </dgm:pt>
    <dgm:pt modelId="{2A11EC6D-BE4D-47FE-80A2-74CDA93D3D9F}" type="sibTrans" cxnId="{D2A51CE2-8D8B-4F6C-B485-FD93EC36F459}">
      <dgm:prSet/>
      <dgm:spPr/>
      <dgm:t>
        <a:bodyPr/>
        <a:lstStyle/>
        <a:p>
          <a:endParaRPr lang="en-US"/>
        </a:p>
      </dgm:t>
    </dgm:pt>
    <dgm:pt modelId="{194BC4F2-67D7-419B-97E3-EDCC751E38EC}">
      <dgm:prSet custT="1"/>
      <dgm:spPr>
        <a:solidFill>
          <a:srgbClr val="96DFC9">
            <a:alpha val="90000"/>
          </a:srgbClr>
        </a:solidFill>
      </dgm:spPr>
      <dgm:t>
        <a:bodyPr/>
        <a:lstStyle/>
        <a:p>
          <a:r>
            <a:rPr lang="en-US" sz="2000" b="1" dirty="0"/>
            <a:t>&gt; 60 y/o more benefit</a:t>
          </a:r>
          <a:r>
            <a:rPr lang="en-US" sz="2000" dirty="0"/>
            <a:t>, decrease risk of T2DM by 71%</a:t>
          </a:r>
        </a:p>
      </dgm:t>
    </dgm:pt>
    <dgm:pt modelId="{8EBB1671-0F38-44F3-BAF4-46AB4EEAB4CD}" type="parTrans" cxnId="{19A2F1B1-2389-4C15-AA8F-BE1AF2ED593F}">
      <dgm:prSet/>
      <dgm:spPr/>
      <dgm:t>
        <a:bodyPr/>
        <a:lstStyle/>
        <a:p>
          <a:endParaRPr lang="en-US"/>
        </a:p>
      </dgm:t>
    </dgm:pt>
    <dgm:pt modelId="{A8089A66-952C-482C-A16E-2BAA16A7ED97}" type="sibTrans" cxnId="{19A2F1B1-2389-4C15-AA8F-BE1AF2ED593F}">
      <dgm:prSet/>
      <dgm:spPr/>
      <dgm:t>
        <a:bodyPr/>
        <a:lstStyle/>
        <a:p>
          <a:endParaRPr lang="en-US"/>
        </a:p>
      </dgm:t>
    </dgm:pt>
    <dgm:pt modelId="{6BC67DCF-BDD7-4245-B434-162835D3C3FF}">
      <dgm:prSet custT="1"/>
      <dgm:spPr>
        <a:solidFill>
          <a:srgbClr val="96DFC9">
            <a:alpha val="90000"/>
          </a:srgbClr>
        </a:solidFill>
      </dgm:spPr>
      <dgm:t>
        <a:bodyPr/>
        <a:lstStyle/>
        <a:p>
          <a:r>
            <a:rPr lang="en-US" sz="2000" dirty="0"/>
            <a:t>Effective for both sexes, across all racial &amp; ethnic groups, &amp; in people predisposed to diabetes </a:t>
          </a:r>
        </a:p>
      </dgm:t>
    </dgm:pt>
    <dgm:pt modelId="{7B08BF38-0E79-49EB-8BD6-188237758B36}" type="parTrans" cxnId="{94EBD871-C1B7-4DBE-8C5E-C7676FF6A442}">
      <dgm:prSet/>
      <dgm:spPr/>
      <dgm:t>
        <a:bodyPr/>
        <a:lstStyle/>
        <a:p>
          <a:endParaRPr lang="en-US"/>
        </a:p>
      </dgm:t>
    </dgm:pt>
    <dgm:pt modelId="{C6F0FDC1-1450-4CDE-A82D-2052F02B5E16}" type="sibTrans" cxnId="{94EBD871-C1B7-4DBE-8C5E-C7676FF6A442}">
      <dgm:prSet/>
      <dgm:spPr/>
      <dgm:t>
        <a:bodyPr/>
        <a:lstStyle/>
        <a:p>
          <a:endParaRPr lang="en-US"/>
        </a:p>
      </dgm:t>
    </dgm:pt>
    <dgm:pt modelId="{9FF453F3-AE72-4A4C-8952-ABDEF28F68D5}">
      <dgm:prSet/>
      <dgm:spPr>
        <a:solidFill>
          <a:srgbClr val="96DFC9"/>
        </a:solidFill>
      </dgm:spPr>
      <dgm:t>
        <a:bodyPr/>
        <a:lstStyle/>
        <a:p>
          <a:r>
            <a:rPr lang="en-US" b="0" i="0" dirty="0"/>
            <a:t>10-year </a:t>
          </a:r>
          <a:r>
            <a:rPr lang="en-US" dirty="0"/>
            <a:t>F</a:t>
          </a:r>
          <a:r>
            <a:rPr lang="en-US" b="0" i="0" dirty="0"/>
            <a:t>ollow-Up </a:t>
          </a:r>
          <a:endParaRPr lang="en-US" dirty="0"/>
        </a:p>
      </dgm:t>
    </dgm:pt>
    <dgm:pt modelId="{F4213D93-47E4-49EB-9C37-4B18713AC52F}" type="parTrans" cxnId="{F4EC0E19-C717-45A1-9728-C68DD012ACDE}">
      <dgm:prSet/>
      <dgm:spPr/>
      <dgm:t>
        <a:bodyPr/>
        <a:lstStyle/>
        <a:p>
          <a:endParaRPr lang="en-US"/>
        </a:p>
      </dgm:t>
    </dgm:pt>
    <dgm:pt modelId="{460A6094-CC72-4909-B447-09DAA035F7BF}" type="sibTrans" cxnId="{F4EC0E19-C717-45A1-9728-C68DD012ACDE}">
      <dgm:prSet/>
      <dgm:spPr/>
      <dgm:t>
        <a:bodyPr/>
        <a:lstStyle/>
        <a:p>
          <a:endParaRPr lang="en-US"/>
        </a:p>
      </dgm:t>
    </dgm:pt>
    <dgm:pt modelId="{EFB5D13C-2B22-4041-9775-6B0B04C8DD1A}">
      <dgm:prSet/>
      <dgm:spPr>
        <a:solidFill>
          <a:srgbClr val="96DFC9">
            <a:alpha val="90000"/>
          </a:srgbClr>
        </a:solidFill>
      </dgm:spPr>
      <dgm:t>
        <a:bodyPr/>
        <a:lstStyle/>
        <a:p>
          <a:r>
            <a:rPr lang="en-US" b="0" i="0" dirty="0"/>
            <a:t>Participants were 1/3 less likely to develop T2DM </a:t>
          </a:r>
          <a:endParaRPr lang="en-US" dirty="0"/>
        </a:p>
      </dgm:t>
    </dgm:pt>
    <dgm:pt modelId="{8489564A-8A62-4B51-A0D0-EE25727F779B}" type="parTrans" cxnId="{431B7148-9F18-479B-A044-C2B530E937AC}">
      <dgm:prSet/>
      <dgm:spPr/>
      <dgm:t>
        <a:bodyPr/>
        <a:lstStyle/>
        <a:p>
          <a:endParaRPr lang="en-US"/>
        </a:p>
      </dgm:t>
    </dgm:pt>
    <dgm:pt modelId="{8ABAEE29-C933-4FAA-80DE-195015D3689E}" type="sibTrans" cxnId="{431B7148-9F18-479B-A044-C2B530E937AC}">
      <dgm:prSet/>
      <dgm:spPr/>
      <dgm:t>
        <a:bodyPr/>
        <a:lstStyle/>
        <a:p>
          <a:endParaRPr lang="en-US"/>
        </a:p>
      </dgm:t>
    </dgm:pt>
    <dgm:pt modelId="{1682BBCF-B6ED-7042-A3BE-667941F1C0F1}">
      <dgm:prSet/>
      <dgm:spPr>
        <a:solidFill>
          <a:srgbClr val="96DFC9">
            <a:alpha val="90000"/>
          </a:srgbClr>
        </a:solidFill>
      </dgm:spPr>
      <dgm:t>
        <a:bodyPr/>
        <a:lstStyle/>
        <a:p>
          <a:r>
            <a:rPr lang="en-US" b="0" i="0" dirty="0"/>
            <a:t>Those who did develop T2DM delayed onset by  ~ 4 </a:t>
          </a:r>
          <a:r>
            <a:rPr lang="en-US" b="0" i="0" dirty="0" err="1"/>
            <a:t>yrs</a:t>
          </a:r>
          <a:endParaRPr lang="en-US" dirty="0"/>
        </a:p>
      </dgm:t>
    </dgm:pt>
    <dgm:pt modelId="{DB02EDEF-0167-0846-BDE8-4056D93B3E6A}" type="parTrans" cxnId="{5E5B12F1-81A0-F147-80AC-C351DB93F4EE}">
      <dgm:prSet/>
      <dgm:spPr/>
      <dgm:t>
        <a:bodyPr/>
        <a:lstStyle/>
        <a:p>
          <a:endParaRPr lang="en-US"/>
        </a:p>
      </dgm:t>
    </dgm:pt>
    <dgm:pt modelId="{22838ADF-2800-9D4E-9D46-F582AD0A9A85}" type="sibTrans" cxnId="{5E5B12F1-81A0-F147-80AC-C351DB93F4EE}">
      <dgm:prSet/>
      <dgm:spPr/>
      <dgm:t>
        <a:bodyPr/>
        <a:lstStyle/>
        <a:p>
          <a:endParaRPr lang="en-US"/>
        </a:p>
      </dgm:t>
    </dgm:pt>
    <dgm:pt modelId="{55E2ABA5-B073-2A40-803D-B0E772A0B9C6}" type="pres">
      <dgm:prSet presAssocID="{010D63C8-9A6B-429A-B0F8-2A2BB243A7CF}" presName="Name0" presStyleCnt="0">
        <dgm:presLayoutVars>
          <dgm:dir/>
          <dgm:animLvl val="lvl"/>
          <dgm:resizeHandles val="exact"/>
        </dgm:presLayoutVars>
      </dgm:prSet>
      <dgm:spPr/>
    </dgm:pt>
    <dgm:pt modelId="{672D7CC7-6D12-AE40-989A-7BB476EB2EE7}" type="pres">
      <dgm:prSet presAssocID="{B816E9E0-267A-4251-9450-6FC75DCEBECC}" presName="linNode" presStyleCnt="0"/>
      <dgm:spPr/>
    </dgm:pt>
    <dgm:pt modelId="{EC96A008-E04D-E44A-90BD-53504E3CCF12}" type="pres">
      <dgm:prSet presAssocID="{B816E9E0-267A-4251-9450-6FC75DCEBECC}" presName="parentText" presStyleLbl="node1" presStyleIdx="0" presStyleCnt="2">
        <dgm:presLayoutVars>
          <dgm:chMax val="1"/>
          <dgm:bulletEnabled val="1"/>
        </dgm:presLayoutVars>
      </dgm:prSet>
      <dgm:spPr/>
    </dgm:pt>
    <dgm:pt modelId="{513D97BA-05BB-304E-999D-8274C84DFB1C}" type="pres">
      <dgm:prSet presAssocID="{B816E9E0-267A-4251-9450-6FC75DCEBECC}" presName="descendantText" presStyleLbl="alignAccFollowNode1" presStyleIdx="0" presStyleCnt="2">
        <dgm:presLayoutVars>
          <dgm:bulletEnabled val="1"/>
        </dgm:presLayoutVars>
      </dgm:prSet>
      <dgm:spPr/>
    </dgm:pt>
    <dgm:pt modelId="{4292B3B6-2955-C644-B95F-AB2C92295603}" type="pres">
      <dgm:prSet presAssocID="{2A11EC6D-BE4D-47FE-80A2-74CDA93D3D9F}" presName="sp" presStyleCnt="0"/>
      <dgm:spPr/>
    </dgm:pt>
    <dgm:pt modelId="{3C0A9E47-C0BA-8944-ABE1-C0CD5A0D35FB}" type="pres">
      <dgm:prSet presAssocID="{9FF453F3-AE72-4A4C-8952-ABDEF28F68D5}" presName="linNode" presStyleCnt="0"/>
      <dgm:spPr/>
    </dgm:pt>
    <dgm:pt modelId="{C99186D1-496C-794F-AAAE-D724166954F6}" type="pres">
      <dgm:prSet presAssocID="{9FF453F3-AE72-4A4C-8952-ABDEF28F68D5}" presName="parentText" presStyleLbl="node1" presStyleIdx="1" presStyleCnt="2">
        <dgm:presLayoutVars>
          <dgm:chMax val="1"/>
          <dgm:bulletEnabled val="1"/>
        </dgm:presLayoutVars>
      </dgm:prSet>
      <dgm:spPr/>
    </dgm:pt>
    <dgm:pt modelId="{E42CB492-C178-F944-A901-586C9E086D15}" type="pres">
      <dgm:prSet presAssocID="{9FF453F3-AE72-4A4C-8952-ABDEF28F68D5}" presName="descendantText" presStyleLbl="alignAccFollowNode1" presStyleIdx="1" presStyleCnt="2">
        <dgm:presLayoutVars>
          <dgm:bulletEnabled val="1"/>
        </dgm:presLayoutVars>
      </dgm:prSet>
      <dgm:spPr/>
    </dgm:pt>
  </dgm:ptLst>
  <dgm:cxnLst>
    <dgm:cxn modelId="{900BD410-6731-6843-90F4-90DB199175B8}" type="presOf" srcId="{194BC4F2-67D7-419B-97E3-EDCC751E38EC}" destId="{513D97BA-05BB-304E-999D-8274C84DFB1C}" srcOrd="0" destOrd="0" presId="urn:microsoft.com/office/officeart/2005/8/layout/vList5"/>
    <dgm:cxn modelId="{F4EC0E19-C717-45A1-9728-C68DD012ACDE}" srcId="{010D63C8-9A6B-429A-B0F8-2A2BB243A7CF}" destId="{9FF453F3-AE72-4A4C-8952-ABDEF28F68D5}" srcOrd="1" destOrd="0" parTransId="{F4213D93-47E4-49EB-9C37-4B18713AC52F}" sibTransId="{460A6094-CC72-4909-B447-09DAA035F7BF}"/>
    <dgm:cxn modelId="{431B7148-9F18-479B-A044-C2B530E937AC}" srcId="{9FF453F3-AE72-4A4C-8952-ABDEF28F68D5}" destId="{EFB5D13C-2B22-4041-9775-6B0B04C8DD1A}" srcOrd="0" destOrd="0" parTransId="{8489564A-8A62-4B51-A0D0-EE25727F779B}" sibTransId="{8ABAEE29-C933-4FAA-80DE-195015D3689E}"/>
    <dgm:cxn modelId="{94EBD871-C1B7-4DBE-8C5E-C7676FF6A442}" srcId="{B816E9E0-267A-4251-9450-6FC75DCEBECC}" destId="{6BC67DCF-BDD7-4245-B434-162835D3C3FF}" srcOrd="1" destOrd="0" parTransId="{7B08BF38-0E79-49EB-8BD6-188237758B36}" sibTransId="{C6F0FDC1-1450-4CDE-A82D-2052F02B5E16}"/>
    <dgm:cxn modelId="{1CD6668E-068C-4044-B914-029BA677B6F1}" type="presOf" srcId="{B816E9E0-267A-4251-9450-6FC75DCEBECC}" destId="{EC96A008-E04D-E44A-90BD-53504E3CCF12}" srcOrd="0" destOrd="0" presId="urn:microsoft.com/office/officeart/2005/8/layout/vList5"/>
    <dgm:cxn modelId="{8E0E4B9A-01A5-C847-BDEA-00D3CD5004EC}" type="presOf" srcId="{9FF453F3-AE72-4A4C-8952-ABDEF28F68D5}" destId="{C99186D1-496C-794F-AAAE-D724166954F6}" srcOrd="0" destOrd="0" presId="urn:microsoft.com/office/officeart/2005/8/layout/vList5"/>
    <dgm:cxn modelId="{22CFDEA3-BEA5-164C-A929-C8724D3D35F5}" type="presOf" srcId="{EFB5D13C-2B22-4041-9775-6B0B04C8DD1A}" destId="{E42CB492-C178-F944-A901-586C9E086D15}" srcOrd="0" destOrd="0" presId="urn:microsoft.com/office/officeart/2005/8/layout/vList5"/>
    <dgm:cxn modelId="{83250CAE-AFC1-C54B-A711-5AA2DB54B0FF}" type="presOf" srcId="{1682BBCF-B6ED-7042-A3BE-667941F1C0F1}" destId="{E42CB492-C178-F944-A901-586C9E086D15}" srcOrd="0" destOrd="1" presId="urn:microsoft.com/office/officeart/2005/8/layout/vList5"/>
    <dgm:cxn modelId="{19A2F1B1-2389-4C15-AA8F-BE1AF2ED593F}" srcId="{B816E9E0-267A-4251-9450-6FC75DCEBECC}" destId="{194BC4F2-67D7-419B-97E3-EDCC751E38EC}" srcOrd="0" destOrd="0" parTransId="{8EBB1671-0F38-44F3-BAF4-46AB4EEAB4CD}" sibTransId="{A8089A66-952C-482C-A16E-2BAA16A7ED97}"/>
    <dgm:cxn modelId="{8732B5D1-A957-8345-A604-24E28DF9D394}" type="presOf" srcId="{010D63C8-9A6B-429A-B0F8-2A2BB243A7CF}" destId="{55E2ABA5-B073-2A40-803D-B0E772A0B9C6}" srcOrd="0" destOrd="0" presId="urn:microsoft.com/office/officeart/2005/8/layout/vList5"/>
    <dgm:cxn modelId="{D2A51CE2-8D8B-4F6C-B485-FD93EC36F459}" srcId="{010D63C8-9A6B-429A-B0F8-2A2BB243A7CF}" destId="{B816E9E0-267A-4251-9450-6FC75DCEBECC}" srcOrd="0" destOrd="0" parTransId="{28039BA4-F627-49D4-B9ED-E06462365D81}" sibTransId="{2A11EC6D-BE4D-47FE-80A2-74CDA93D3D9F}"/>
    <dgm:cxn modelId="{5E5B12F1-81A0-F147-80AC-C351DB93F4EE}" srcId="{9FF453F3-AE72-4A4C-8952-ABDEF28F68D5}" destId="{1682BBCF-B6ED-7042-A3BE-667941F1C0F1}" srcOrd="1" destOrd="0" parTransId="{DB02EDEF-0167-0846-BDE8-4056D93B3E6A}" sibTransId="{22838ADF-2800-9D4E-9D46-F582AD0A9A85}"/>
    <dgm:cxn modelId="{3E6D37FA-7769-2E42-BC3D-0A6E62930DD7}" type="presOf" srcId="{6BC67DCF-BDD7-4245-B434-162835D3C3FF}" destId="{513D97BA-05BB-304E-999D-8274C84DFB1C}" srcOrd="0" destOrd="1" presId="urn:microsoft.com/office/officeart/2005/8/layout/vList5"/>
    <dgm:cxn modelId="{3C00B22C-36F0-1642-975D-79001A5E32F5}" type="presParOf" srcId="{55E2ABA5-B073-2A40-803D-B0E772A0B9C6}" destId="{672D7CC7-6D12-AE40-989A-7BB476EB2EE7}" srcOrd="0" destOrd="0" presId="urn:microsoft.com/office/officeart/2005/8/layout/vList5"/>
    <dgm:cxn modelId="{E4FB15D9-829A-B048-B87F-22DB9D9FAB89}" type="presParOf" srcId="{672D7CC7-6D12-AE40-989A-7BB476EB2EE7}" destId="{EC96A008-E04D-E44A-90BD-53504E3CCF12}" srcOrd="0" destOrd="0" presId="urn:microsoft.com/office/officeart/2005/8/layout/vList5"/>
    <dgm:cxn modelId="{B8FE87C0-ABE6-FC49-9FD1-7A6DD81E5443}" type="presParOf" srcId="{672D7CC7-6D12-AE40-989A-7BB476EB2EE7}" destId="{513D97BA-05BB-304E-999D-8274C84DFB1C}" srcOrd="1" destOrd="0" presId="urn:microsoft.com/office/officeart/2005/8/layout/vList5"/>
    <dgm:cxn modelId="{C515F185-FB44-D945-A723-FD89054DBA6B}" type="presParOf" srcId="{55E2ABA5-B073-2A40-803D-B0E772A0B9C6}" destId="{4292B3B6-2955-C644-B95F-AB2C92295603}" srcOrd="1" destOrd="0" presId="urn:microsoft.com/office/officeart/2005/8/layout/vList5"/>
    <dgm:cxn modelId="{6ECC92E7-55F3-784C-8082-86B5DBA4B4EC}" type="presParOf" srcId="{55E2ABA5-B073-2A40-803D-B0E772A0B9C6}" destId="{3C0A9E47-C0BA-8944-ABE1-C0CD5A0D35FB}" srcOrd="2" destOrd="0" presId="urn:microsoft.com/office/officeart/2005/8/layout/vList5"/>
    <dgm:cxn modelId="{D0658D16-563E-E646-9FBF-542148286453}" type="presParOf" srcId="{3C0A9E47-C0BA-8944-ABE1-C0CD5A0D35FB}" destId="{C99186D1-496C-794F-AAAE-D724166954F6}" srcOrd="0" destOrd="0" presId="urn:microsoft.com/office/officeart/2005/8/layout/vList5"/>
    <dgm:cxn modelId="{AF4232A8-093C-434E-8516-BEF754B9024D}" type="presParOf" srcId="{3C0A9E47-C0BA-8944-ABE1-C0CD5A0D35FB}" destId="{E42CB492-C178-F944-A901-586C9E086D15}" srcOrd="1" destOrd="0" presId="urn:microsoft.com/office/officeart/2005/8/layout/vList5"/>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A3FF9B-6B14-4C96-9979-2ADD647A0215}" type="doc">
      <dgm:prSet loTypeId="urn:microsoft.com/office/officeart/2018/5/layout/IconCircleLabelList" loCatId="icon" qsTypeId="urn:microsoft.com/office/officeart/2005/8/quickstyle/simple1#1" qsCatId="simple" csTypeId="urn:microsoft.com/office/officeart/2018/5/colors/Iconchunking_neutralicon_accent3_2" csCatId="accent3" phldr="1"/>
      <dgm:spPr/>
      <dgm:t>
        <a:bodyPr/>
        <a:lstStyle/>
        <a:p>
          <a:endParaRPr lang="en-US"/>
        </a:p>
      </dgm:t>
    </dgm:pt>
    <dgm:pt modelId="{0B28D8D8-718A-45AD-AE53-D2300AEC912D}">
      <dgm:prSet/>
      <dgm:spPr/>
      <dgm:t>
        <a:bodyPr/>
        <a:lstStyle/>
        <a:p>
          <a:pPr>
            <a:lnSpc>
              <a:spcPct val="100000"/>
            </a:lnSpc>
            <a:defRPr cap="all"/>
          </a:pPr>
          <a:r>
            <a:rPr lang="en-US"/>
            <a:t>Starch</a:t>
          </a:r>
        </a:p>
      </dgm:t>
    </dgm:pt>
    <dgm:pt modelId="{4DA24009-F8C7-4F70-9B01-0DA7962CBE02}" type="parTrans" cxnId="{4CB4627A-9A26-4124-982A-1594E2B223F6}">
      <dgm:prSet/>
      <dgm:spPr/>
      <dgm:t>
        <a:bodyPr/>
        <a:lstStyle/>
        <a:p>
          <a:endParaRPr lang="en-US"/>
        </a:p>
      </dgm:t>
    </dgm:pt>
    <dgm:pt modelId="{2E796AE0-C6F7-4E55-8AC0-FEDAFA7E4B68}" type="sibTrans" cxnId="{4CB4627A-9A26-4124-982A-1594E2B223F6}">
      <dgm:prSet/>
      <dgm:spPr/>
      <dgm:t>
        <a:bodyPr/>
        <a:lstStyle/>
        <a:p>
          <a:endParaRPr lang="en-US"/>
        </a:p>
      </dgm:t>
    </dgm:pt>
    <dgm:pt modelId="{4C824D50-CBCE-4339-9AC0-A33093073074}">
      <dgm:prSet/>
      <dgm:spPr/>
      <dgm:t>
        <a:bodyPr/>
        <a:lstStyle/>
        <a:p>
          <a:pPr>
            <a:lnSpc>
              <a:spcPct val="100000"/>
            </a:lnSpc>
            <a:defRPr cap="all"/>
          </a:pPr>
          <a:r>
            <a:rPr lang="en-US"/>
            <a:t>Fiber </a:t>
          </a:r>
        </a:p>
      </dgm:t>
    </dgm:pt>
    <dgm:pt modelId="{99CD0B6D-7A4B-4C21-9D99-42D7626D30A5}" type="parTrans" cxnId="{DCE977C4-676A-48DE-B786-2E2F1D51F578}">
      <dgm:prSet/>
      <dgm:spPr/>
      <dgm:t>
        <a:bodyPr/>
        <a:lstStyle/>
        <a:p>
          <a:endParaRPr lang="en-US"/>
        </a:p>
      </dgm:t>
    </dgm:pt>
    <dgm:pt modelId="{8AB307BF-CB3E-4212-849E-1338A10E01C5}" type="sibTrans" cxnId="{DCE977C4-676A-48DE-B786-2E2F1D51F578}">
      <dgm:prSet/>
      <dgm:spPr/>
      <dgm:t>
        <a:bodyPr/>
        <a:lstStyle/>
        <a:p>
          <a:endParaRPr lang="en-US"/>
        </a:p>
      </dgm:t>
    </dgm:pt>
    <dgm:pt modelId="{5209338F-E6F3-466B-97E7-50FE3DE3ECAB}">
      <dgm:prSet/>
      <dgm:spPr/>
      <dgm:t>
        <a:bodyPr/>
        <a:lstStyle/>
        <a:p>
          <a:pPr>
            <a:lnSpc>
              <a:spcPct val="100000"/>
            </a:lnSpc>
            <a:defRPr cap="all"/>
          </a:pPr>
          <a:r>
            <a:rPr lang="en-US" dirty="0"/>
            <a:t>Sugar</a:t>
          </a:r>
        </a:p>
      </dgm:t>
    </dgm:pt>
    <dgm:pt modelId="{3B89210B-53E0-416D-A9A7-64703545446A}" type="parTrans" cxnId="{A45CC728-AD22-4DCC-B3B7-6E926201B726}">
      <dgm:prSet/>
      <dgm:spPr/>
      <dgm:t>
        <a:bodyPr/>
        <a:lstStyle/>
        <a:p>
          <a:endParaRPr lang="en-US"/>
        </a:p>
      </dgm:t>
    </dgm:pt>
    <dgm:pt modelId="{260F768E-E897-4BC4-9E41-6A9C7521DD0B}" type="sibTrans" cxnId="{A45CC728-AD22-4DCC-B3B7-6E926201B726}">
      <dgm:prSet/>
      <dgm:spPr/>
      <dgm:t>
        <a:bodyPr/>
        <a:lstStyle/>
        <a:p>
          <a:endParaRPr lang="en-US"/>
        </a:p>
      </dgm:t>
    </dgm:pt>
    <dgm:pt modelId="{5FD8271F-A683-4CE5-9BF5-E5F5D987A1D3}" type="pres">
      <dgm:prSet presAssocID="{7AA3FF9B-6B14-4C96-9979-2ADD647A0215}" presName="root" presStyleCnt="0">
        <dgm:presLayoutVars>
          <dgm:dir/>
          <dgm:resizeHandles val="exact"/>
        </dgm:presLayoutVars>
      </dgm:prSet>
      <dgm:spPr/>
    </dgm:pt>
    <dgm:pt modelId="{CB8EDE19-4AF2-4DD2-995C-A44483C15A7F}" type="pres">
      <dgm:prSet presAssocID="{5209338F-E6F3-466B-97E7-50FE3DE3ECAB}" presName="compNode" presStyleCnt="0"/>
      <dgm:spPr/>
    </dgm:pt>
    <dgm:pt modelId="{855D6BC6-B945-43F3-9522-82D397DED401}" type="pres">
      <dgm:prSet presAssocID="{5209338F-E6F3-466B-97E7-50FE3DE3ECAB}" presName="iconBgRect" presStyleLbl="bgShp" presStyleIdx="0" presStyleCnt="3"/>
      <dgm:spPr>
        <a:solidFill>
          <a:srgbClr val="FFC000"/>
        </a:solidFill>
      </dgm:spPr>
    </dgm:pt>
    <dgm:pt modelId="{DEA077FF-B81E-44F2-A842-65CCDDB7E94A}" type="pres">
      <dgm:prSet presAssocID="{5209338F-E6F3-466B-97E7-50FE3DE3ECA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Grapes with solid fill"/>
        </a:ext>
      </dgm:extLst>
    </dgm:pt>
    <dgm:pt modelId="{ED962C69-B3F2-47DE-8E2D-6A3892457A38}" type="pres">
      <dgm:prSet presAssocID="{5209338F-E6F3-466B-97E7-50FE3DE3ECAB}" presName="spaceRect" presStyleCnt="0"/>
      <dgm:spPr/>
    </dgm:pt>
    <dgm:pt modelId="{FDC64354-681E-4D63-BB6C-232B97536CCC}" type="pres">
      <dgm:prSet presAssocID="{5209338F-E6F3-466B-97E7-50FE3DE3ECAB}" presName="textRect" presStyleLbl="revTx" presStyleIdx="0" presStyleCnt="3">
        <dgm:presLayoutVars>
          <dgm:chMax val="1"/>
          <dgm:chPref val="1"/>
        </dgm:presLayoutVars>
      </dgm:prSet>
      <dgm:spPr/>
    </dgm:pt>
    <dgm:pt modelId="{7FACDBDD-EDE5-6843-882D-7BB89AE997AD}" type="pres">
      <dgm:prSet presAssocID="{260F768E-E897-4BC4-9E41-6A9C7521DD0B}" presName="sibTrans" presStyleCnt="0"/>
      <dgm:spPr/>
    </dgm:pt>
    <dgm:pt modelId="{EABD3D16-685F-4018-A62C-7C05331EAC94}" type="pres">
      <dgm:prSet presAssocID="{0B28D8D8-718A-45AD-AE53-D2300AEC912D}" presName="compNode" presStyleCnt="0"/>
      <dgm:spPr/>
    </dgm:pt>
    <dgm:pt modelId="{8970CB89-2FD2-4F3B-8144-F386FD010A83}" type="pres">
      <dgm:prSet presAssocID="{0B28D8D8-718A-45AD-AE53-D2300AEC912D}" presName="iconBgRect" presStyleLbl="bgShp" presStyleIdx="1" presStyleCnt="3"/>
      <dgm:spPr>
        <a:solidFill>
          <a:srgbClr val="96DFC9"/>
        </a:solidFill>
      </dgm:spPr>
    </dgm:pt>
    <dgm:pt modelId="{D66CBEA4-23CC-4C55-8B45-3FCC2034658E}" type="pres">
      <dgm:prSet presAssocID="{0B28D8D8-718A-45AD-AE53-D2300AEC912D}"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guette with solid fill"/>
        </a:ext>
      </dgm:extLst>
    </dgm:pt>
    <dgm:pt modelId="{FFB9E55E-3E7C-4A3F-9631-441FDE27BA80}" type="pres">
      <dgm:prSet presAssocID="{0B28D8D8-718A-45AD-AE53-D2300AEC912D}" presName="spaceRect" presStyleCnt="0"/>
      <dgm:spPr/>
    </dgm:pt>
    <dgm:pt modelId="{69E8DCFF-47FF-44FC-9376-C96B67F80966}" type="pres">
      <dgm:prSet presAssocID="{0B28D8D8-718A-45AD-AE53-D2300AEC912D}" presName="textRect" presStyleLbl="revTx" presStyleIdx="1" presStyleCnt="3">
        <dgm:presLayoutVars>
          <dgm:chMax val="1"/>
          <dgm:chPref val="1"/>
        </dgm:presLayoutVars>
      </dgm:prSet>
      <dgm:spPr/>
    </dgm:pt>
    <dgm:pt modelId="{BB5398D4-CC70-49A6-BB14-D83C89CD08BD}" type="pres">
      <dgm:prSet presAssocID="{2E796AE0-C6F7-4E55-8AC0-FEDAFA7E4B68}" presName="sibTrans" presStyleCnt="0"/>
      <dgm:spPr/>
    </dgm:pt>
    <dgm:pt modelId="{00BCD03C-D4B3-493A-8221-53529293E269}" type="pres">
      <dgm:prSet presAssocID="{4C824D50-CBCE-4339-9AC0-A33093073074}" presName="compNode" presStyleCnt="0"/>
      <dgm:spPr/>
    </dgm:pt>
    <dgm:pt modelId="{1C629DE9-663A-456F-ADE8-85DC8D8282DC}" type="pres">
      <dgm:prSet presAssocID="{4C824D50-CBCE-4339-9AC0-A33093073074}" presName="iconBgRect" presStyleLbl="bgShp" presStyleIdx="2" presStyleCnt="3"/>
      <dgm:spPr>
        <a:solidFill>
          <a:schemeClr val="bg2">
            <a:lumMod val="75000"/>
          </a:schemeClr>
        </a:solidFill>
      </dgm:spPr>
    </dgm:pt>
    <dgm:pt modelId="{842041B3-BDE8-4ABB-A902-D0BA8CF8BE8F}" type="pres">
      <dgm:prSet presAssocID="{4C824D50-CBCE-4339-9AC0-A33093073074}"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Crops outline"/>
        </a:ext>
      </dgm:extLst>
    </dgm:pt>
    <dgm:pt modelId="{1C1DFBE4-A716-4145-AD1B-F5DA2E3857D6}" type="pres">
      <dgm:prSet presAssocID="{4C824D50-CBCE-4339-9AC0-A33093073074}" presName="spaceRect" presStyleCnt="0"/>
      <dgm:spPr/>
    </dgm:pt>
    <dgm:pt modelId="{60845704-89D7-452B-9359-3AEDAD8074F6}" type="pres">
      <dgm:prSet presAssocID="{4C824D50-CBCE-4339-9AC0-A33093073074}" presName="textRect" presStyleLbl="revTx" presStyleIdx="2" presStyleCnt="3">
        <dgm:presLayoutVars>
          <dgm:chMax val="1"/>
          <dgm:chPref val="1"/>
        </dgm:presLayoutVars>
      </dgm:prSet>
      <dgm:spPr/>
    </dgm:pt>
  </dgm:ptLst>
  <dgm:cxnLst>
    <dgm:cxn modelId="{A45CC728-AD22-4DCC-B3B7-6E926201B726}" srcId="{7AA3FF9B-6B14-4C96-9979-2ADD647A0215}" destId="{5209338F-E6F3-466B-97E7-50FE3DE3ECAB}" srcOrd="0" destOrd="0" parTransId="{3B89210B-53E0-416D-A9A7-64703545446A}" sibTransId="{260F768E-E897-4BC4-9E41-6A9C7521DD0B}"/>
    <dgm:cxn modelId="{6F9ED932-5CCB-7A4E-9AB4-0B0D7482B903}" type="presOf" srcId="{4C824D50-CBCE-4339-9AC0-A33093073074}" destId="{60845704-89D7-452B-9359-3AEDAD8074F6}" srcOrd="0" destOrd="0" presId="urn:microsoft.com/office/officeart/2018/5/layout/IconCircleLabelList"/>
    <dgm:cxn modelId="{4CB4627A-9A26-4124-982A-1594E2B223F6}" srcId="{7AA3FF9B-6B14-4C96-9979-2ADD647A0215}" destId="{0B28D8D8-718A-45AD-AE53-D2300AEC912D}" srcOrd="1" destOrd="0" parTransId="{4DA24009-F8C7-4F70-9B01-0DA7962CBE02}" sibTransId="{2E796AE0-C6F7-4E55-8AC0-FEDAFA7E4B68}"/>
    <dgm:cxn modelId="{FE52D087-12C8-BD4B-9B3F-CB3166A92018}" type="presOf" srcId="{7AA3FF9B-6B14-4C96-9979-2ADD647A0215}" destId="{5FD8271F-A683-4CE5-9BF5-E5F5D987A1D3}" srcOrd="0" destOrd="0" presId="urn:microsoft.com/office/officeart/2018/5/layout/IconCircleLabelList"/>
    <dgm:cxn modelId="{5CB272A8-B0DA-904A-BE0C-BBCA5455F04F}" type="presOf" srcId="{5209338F-E6F3-466B-97E7-50FE3DE3ECAB}" destId="{FDC64354-681E-4D63-BB6C-232B97536CCC}" srcOrd="0" destOrd="0" presId="urn:microsoft.com/office/officeart/2018/5/layout/IconCircleLabelList"/>
    <dgm:cxn modelId="{DCE977C4-676A-48DE-B786-2E2F1D51F578}" srcId="{7AA3FF9B-6B14-4C96-9979-2ADD647A0215}" destId="{4C824D50-CBCE-4339-9AC0-A33093073074}" srcOrd="2" destOrd="0" parTransId="{99CD0B6D-7A4B-4C21-9D99-42D7626D30A5}" sibTransId="{8AB307BF-CB3E-4212-849E-1338A10E01C5}"/>
    <dgm:cxn modelId="{38CC82C9-1413-E54E-A19B-F10D4F1CF60D}" type="presOf" srcId="{0B28D8D8-718A-45AD-AE53-D2300AEC912D}" destId="{69E8DCFF-47FF-44FC-9376-C96B67F80966}" srcOrd="0" destOrd="0" presId="urn:microsoft.com/office/officeart/2018/5/layout/IconCircleLabelList"/>
    <dgm:cxn modelId="{2B3572C5-A6A4-D941-9437-D395F03958C5}" type="presParOf" srcId="{5FD8271F-A683-4CE5-9BF5-E5F5D987A1D3}" destId="{CB8EDE19-4AF2-4DD2-995C-A44483C15A7F}" srcOrd="0" destOrd="0" presId="urn:microsoft.com/office/officeart/2018/5/layout/IconCircleLabelList"/>
    <dgm:cxn modelId="{8F6BF8EB-8102-C34E-8624-2C2552F9C613}" type="presParOf" srcId="{CB8EDE19-4AF2-4DD2-995C-A44483C15A7F}" destId="{855D6BC6-B945-43F3-9522-82D397DED401}" srcOrd="0" destOrd="0" presId="urn:microsoft.com/office/officeart/2018/5/layout/IconCircleLabelList"/>
    <dgm:cxn modelId="{61FB1887-4AE4-654D-9E8C-0D0DDF88DCA3}" type="presParOf" srcId="{CB8EDE19-4AF2-4DD2-995C-A44483C15A7F}" destId="{DEA077FF-B81E-44F2-A842-65CCDDB7E94A}" srcOrd="1" destOrd="0" presId="urn:microsoft.com/office/officeart/2018/5/layout/IconCircleLabelList"/>
    <dgm:cxn modelId="{E813017E-3435-A849-B3A6-28B692038228}" type="presParOf" srcId="{CB8EDE19-4AF2-4DD2-995C-A44483C15A7F}" destId="{ED962C69-B3F2-47DE-8E2D-6A3892457A38}" srcOrd="2" destOrd="0" presId="urn:microsoft.com/office/officeart/2018/5/layout/IconCircleLabelList"/>
    <dgm:cxn modelId="{0D0F9923-34A7-7E4B-8168-08B5815F8693}" type="presParOf" srcId="{CB8EDE19-4AF2-4DD2-995C-A44483C15A7F}" destId="{FDC64354-681E-4D63-BB6C-232B97536CCC}" srcOrd="3" destOrd="0" presId="urn:microsoft.com/office/officeart/2018/5/layout/IconCircleLabelList"/>
    <dgm:cxn modelId="{0F7747DB-22D1-9647-94C9-3D983D98CD5C}" type="presParOf" srcId="{5FD8271F-A683-4CE5-9BF5-E5F5D987A1D3}" destId="{7FACDBDD-EDE5-6843-882D-7BB89AE997AD}" srcOrd="1" destOrd="0" presId="urn:microsoft.com/office/officeart/2018/5/layout/IconCircleLabelList"/>
    <dgm:cxn modelId="{815BC042-27E5-7E42-A42D-6D361BF8DFB3}" type="presParOf" srcId="{5FD8271F-A683-4CE5-9BF5-E5F5D987A1D3}" destId="{EABD3D16-685F-4018-A62C-7C05331EAC94}" srcOrd="2" destOrd="0" presId="urn:microsoft.com/office/officeart/2018/5/layout/IconCircleLabelList"/>
    <dgm:cxn modelId="{DC2B8B5A-A2E2-D34C-A134-A3BF55E251AB}" type="presParOf" srcId="{EABD3D16-685F-4018-A62C-7C05331EAC94}" destId="{8970CB89-2FD2-4F3B-8144-F386FD010A83}" srcOrd="0" destOrd="0" presId="urn:microsoft.com/office/officeart/2018/5/layout/IconCircleLabelList"/>
    <dgm:cxn modelId="{00424F71-F11E-624B-B7B9-C9205CAA7514}" type="presParOf" srcId="{EABD3D16-685F-4018-A62C-7C05331EAC94}" destId="{D66CBEA4-23CC-4C55-8B45-3FCC2034658E}" srcOrd="1" destOrd="0" presId="urn:microsoft.com/office/officeart/2018/5/layout/IconCircleLabelList"/>
    <dgm:cxn modelId="{4CF2510E-CCAE-0E4A-8C59-1924937D85A4}" type="presParOf" srcId="{EABD3D16-685F-4018-A62C-7C05331EAC94}" destId="{FFB9E55E-3E7C-4A3F-9631-441FDE27BA80}" srcOrd="2" destOrd="0" presId="urn:microsoft.com/office/officeart/2018/5/layout/IconCircleLabelList"/>
    <dgm:cxn modelId="{F97DFAAA-1837-3D47-86D7-CFE517AFB633}" type="presParOf" srcId="{EABD3D16-685F-4018-A62C-7C05331EAC94}" destId="{69E8DCFF-47FF-44FC-9376-C96B67F80966}" srcOrd="3" destOrd="0" presId="urn:microsoft.com/office/officeart/2018/5/layout/IconCircleLabelList"/>
    <dgm:cxn modelId="{24D6EAE6-5856-F848-BDA7-7AA6E5BD48D4}" type="presParOf" srcId="{5FD8271F-A683-4CE5-9BF5-E5F5D987A1D3}" destId="{BB5398D4-CC70-49A6-BB14-D83C89CD08BD}" srcOrd="3" destOrd="0" presId="urn:microsoft.com/office/officeart/2018/5/layout/IconCircleLabelList"/>
    <dgm:cxn modelId="{A6FD6B74-06DE-7841-8791-67A2E775DA81}" type="presParOf" srcId="{5FD8271F-A683-4CE5-9BF5-E5F5D987A1D3}" destId="{00BCD03C-D4B3-493A-8221-53529293E269}" srcOrd="4" destOrd="0" presId="urn:microsoft.com/office/officeart/2018/5/layout/IconCircleLabelList"/>
    <dgm:cxn modelId="{DBB3BAC0-FCA1-4648-9326-CC1A3ACA800C}" type="presParOf" srcId="{00BCD03C-D4B3-493A-8221-53529293E269}" destId="{1C629DE9-663A-456F-ADE8-85DC8D8282DC}" srcOrd="0" destOrd="0" presId="urn:microsoft.com/office/officeart/2018/5/layout/IconCircleLabelList"/>
    <dgm:cxn modelId="{286410EF-7417-6B4D-A574-B72571868786}" type="presParOf" srcId="{00BCD03C-D4B3-493A-8221-53529293E269}" destId="{842041B3-BDE8-4ABB-A902-D0BA8CF8BE8F}" srcOrd="1" destOrd="0" presId="urn:microsoft.com/office/officeart/2018/5/layout/IconCircleLabelList"/>
    <dgm:cxn modelId="{12FD80F0-D34C-644B-AF41-9DA8D99563BB}" type="presParOf" srcId="{00BCD03C-D4B3-493A-8221-53529293E269}" destId="{1C1DFBE4-A716-4145-AD1B-F5DA2E3857D6}" srcOrd="2" destOrd="0" presId="urn:microsoft.com/office/officeart/2018/5/layout/IconCircleLabelList"/>
    <dgm:cxn modelId="{3429E767-F8CF-BE49-B8D6-1A2F0C1D67C1}" type="presParOf" srcId="{00BCD03C-D4B3-493A-8221-53529293E269}" destId="{60845704-89D7-452B-9359-3AEDAD8074F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BB5EAB2-9790-4E7B-A58D-51D98F5E7043}" type="doc">
      <dgm:prSet loTypeId="urn:microsoft.com/office/officeart/2005/8/layout/default" loCatId="list" qsTypeId="urn:microsoft.com/office/officeart/2005/8/quickstyle/simple1#2" qsCatId="simple" csTypeId="urn:microsoft.com/office/officeart/2005/8/colors/colorful1#1" csCatId="colorful" phldr="1"/>
      <dgm:spPr/>
      <dgm:t>
        <a:bodyPr/>
        <a:lstStyle/>
        <a:p>
          <a:endParaRPr lang="en-US"/>
        </a:p>
      </dgm:t>
    </dgm:pt>
    <dgm:pt modelId="{3110D2FF-7282-4D98-8560-7CEE32F2E5FE}">
      <dgm:prSet custT="1"/>
      <dgm:spPr/>
      <dgm:t>
        <a:bodyPr/>
        <a:lstStyle/>
        <a:p>
          <a:r>
            <a:rPr lang="en-US" sz="2000" b="1" dirty="0">
              <a:solidFill>
                <a:sysClr val="windowText" lastClr="000000"/>
              </a:solidFill>
            </a:rPr>
            <a:t>Meat: beef, pork, lamb, veal, etc.</a:t>
          </a:r>
        </a:p>
      </dgm:t>
    </dgm:pt>
    <dgm:pt modelId="{17F9AD5C-A940-4D45-8A99-9F3D746C0E82}" type="parTrans" cxnId="{1B198F15-C1A5-4C62-8A2A-579F6F2F0209}">
      <dgm:prSet/>
      <dgm:spPr/>
      <dgm:t>
        <a:bodyPr/>
        <a:lstStyle/>
        <a:p>
          <a:endParaRPr lang="en-US" sz="2000" b="1">
            <a:solidFill>
              <a:schemeClr val="tx1"/>
            </a:solidFill>
          </a:endParaRPr>
        </a:p>
      </dgm:t>
    </dgm:pt>
    <dgm:pt modelId="{49EDA98B-0BD3-4E28-A7D4-C1E94898D93A}" type="sibTrans" cxnId="{1B198F15-C1A5-4C62-8A2A-579F6F2F0209}">
      <dgm:prSet/>
      <dgm:spPr/>
      <dgm:t>
        <a:bodyPr/>
        <a:lstStyle/>
        <a:p>
          <a:endParaRPr lang="en-US" sz="2000" b="1">
            <a:solidFill>
              <a:schemeClr val="tx1"/>
            </a:solidFill>
          </a:endParaRPr>
        </a:p>
      </dgm:t>
    </dgm:pt>
    <dgm:pt modelId="{55A03C86-FBB6-49DE-8132-FDBF626DB3DB}">
      <dgm:prSet custT="1"/>
      <dgm:spPr/>
      <dgm:t>
        <a:bodyPr/>
        <a:lstStyle/>
        <a:p>
          <a:r>
            <a:rPr lang="en-US" sz="2000" b="1" dirty="0">
              <a:solidFill>
                <a:sysClr val="windowText" lastClr="000000"/>
              </a:solidFill>
            </a:rPr>
            <a:t>Plant-based meats</a:t>
          </a:r>
        </a:p>
      </dgm:t>
    </dgm:pt>
    <dgm:pt modelId="{7CDF8DFA-92B3-4669-BB67-1314F0F0AEE6}" type="parTrans" cxnId="{3BA83C25-83EC-4DCC-97AD-A9E4D9167BCD}">
      <dgm:prSet/>
      <dgm:spPr/>
      <dgm:t>
        <a:bodyPr/>
        <a:lstStyle/>
        <a:p>
          <a:endParaRPr lang="en-US" sz="2000" b="1">
            <a:solidFill>
              <a:schemeClr val="tx1"/>
            </a:solidFill>
          </a:endParaRPr>
        </a:p>
      </dgm:t>
    </dgm:pt>
    <dgm:pt modelId="{56A80468-2A68-429D-8472-64B02681CB8B}" type="sibTrans" cxnId="{3BA83C25-83EC-4DCC-97AD-A9E4D9167BCD}">
      <dgm:prSet/>
      <dgm:spPr/>
      <dgm:t>
        <a:bodyPr/>
        <a:lstStyle/>
        <a:p>
          <a:endParaRPr lang="en-US" sz="2000" b="1">
            <a:solidFill>
              <a:schemeClr val="tx1"/>
            </a:solidFill>
          </a:endParaRPr>
        </a:p>
      </dgm:t>
    </dgm:pt>
    <dgm:pt modelId="{004F7506-E51A-42FC-8082-31C79C484028}">
      <dgm:prSet custT="1"/>
      <dgm:spPr/>
      <dgm:t>
        <a:bodyPr/>
        <a:lstStyle/>
        <a:p>
          <a:r>
            <a:rPr lang="en-US" sz="2000" b="1" dirty="0">
              <a:solidFill>
                <a:schemeClr val="bg1"/>
              </a:solidFill>
            </a:rPr>
            <a:t>Poultry</a:t>
          </a:r>
        </a:p>
      </dgm:t>
    </dgm:pt>
    <dgm:pt modelId="{30C6512B-572D-4C29-AAFF-B096A1ADF370}" type="parTrans" cxnId="{FD29CBB6-CBBB-47B8-A7E5-F63FBAD6C4CF}">
      <dgm:prSet/>
      <dgm:spPr/>
      <dgm:t>
        <a:bodyPr/>
        <a:lstStyle/>
        <a:p>
          <a:endParaRPr lang="en-US" sz="2000" b="1">
            <a:solidFill>
              <a:schemeClr val="tx1"/>
            </a:solidFill>
          </a:endParaRPr>
        </a:p>
      </dgm:t>
    </dgm:pt>
    <dgm:pt modelId="{8F6744D1-BF0E-4B2C-8B65-259282BFA9B3}" type="sibTrans" cxnId="{FD29CBB6-CBBB-47B8-A7E5-F63FBAD6C4CF}">
      <dgm:prSet/>
      <dgm:spPr/>
      <dgm:t>
        <a:bodyPr/>
        <a:lstStyle/>
        <a:p>
          <a:endParaRPr lang="en-US" sz="2000" b="1">
            <a:solidFill>
              <a:schemeClr val="tx1"/>
            </a:solidFill>
          </a:endParaRPr>
        </a:p>
      </dgm:t>
    </dgm:pt>
    <dgm:pt modelId="{C625EF39-988C-486A-BF5C-10F777E94267}">
      <dgm:prSet custT="1"/>
      <dgm:spPr/>
      <dgm:t>
        <a:bodyPr/>
        <a:lstStyle/>
        <a:p>
          <a:r>
            <a:rPr lang="en-US" sz="2000" b="1" dirty="0">
              <a:solidFill>
                <a:schemeClr val="bg1"/>
              </a:solidFill>
            </a:rPr>
            <a:t>Fish and seafood</a:t>
          </a:r>
        </a:p>
      </dgm:t>
    </dgm:pt>
    <dgm:pt modelId="{75C469FA-56BC-4326-BACA-75A36C32C02C}" type="parTrans" cxnId="{459880A3-D401-46CF-ADAF-335FC809DEB3}">
      <dgm:prSet/>
      <dgm:spPr/>
      <dgm:t>
        <a:bodyPr/>
        <a:lstStyle/>
        <a:p>
          <a:endParaRPr lang="en-US" sz="2000" b="1">
            <a:solidFill>
              <a:schemeClr val="tx1"/>
            </a:solidFill>
          </a:endParaRPr>
        </a:p>
      </dgm:t>
    </dgm:pt>
    <dgm:pt modelId="{A766573A-5CD8-4FDF-8FA0-B71DAA31AEBE}" type="sibTrans" cxnId="{459880A3-D401-46CF-ADAF-335FC809DEB3}">
      <dgm:prSet/>
      <dgm:spPr/>
      <dgm:t>
        <a:bodyPr/>
        <a:lstStyle/>
        <a:p>
          <a:endParaRPr lang="en-US" sz="2000" b="1">
            <a:solidFill>
              <a:schemeClr val="tx1"/>
            </a:solidFill>
          </a:endParaRPr>
        </a:p>
      </dgm:t>
    </dgm:pt>
    <dgm:pt modelId="{BE2B1F43-77A2-486E-9D9B-2C9FE1003CE0}">
      <dgm:prSet custT="1"/>
      <dgm:spPr/>
      <dgm:t>
        <a:bodyPr/>
        <a:lstStyle/>
        <a:p>
          <a:r>
            <a:rPr lang="en-US" sz="2000" b="1">
              <a:solidFill>
                <a:schemeClr val="tx1"/>
              </a:solidFill>
            </a:rPr>
            <a:t>Eggs</a:t>
          </a:r>
        </a:p>
      </dgm:t>
    </dgm:pt>
    <dgm:pt modelId="{47EC4B52-C973-4D26-BD95-E7D4E20FC917}" type="parTrans" cxnId="{5D3750FF-BE75-4DEF-A3DA-9DC259F9A916}">
      <dgm:prSet/>
      <dgm:spPr/>
      <dgm:t>
        <a:bodyPr/>
        <a:lstStyle/>
        <a:p>
          <a:endParaRPr lang="en-US" sz="2000" b="1">
            <a:solidFill>
              <a:schemeClr val="tx1"/>
            </a:solidFill>
          </a:endParaRPr>
        </a:p>
      </dgm:t>
    </dgm:pt>
    <dgm:pt modelId="{C8793CAA-B659-4A09-9437-8FD631F5A4F0}" type="sibTrans" cxnId="{5D3750FF-BE75-4DEF-A3DA-9DC259F9A916}">
      <dgm:prSet/>
      <dgm:spPr/>
      <dgm:t>
        <a:bodyPr/>
        <a:lstStyle/>
        <a:p>
          <a:endParaRPr lang="en-US" sz="2000" b="1">
            <a:solidFill>
              <a:schemeClr val="tx1"/>
            </a:solidFill>
          </a:endParaRPr>
        </a:p>
      </dgm:t>
    </dgm:pt>
    <dgm:pt modelId="{DE74951B-357C-4A43-856E-0AFEDDC6FE0E}">
      <dgm:prSet custT="1"/>
      <dgm:spPr/>
      <dgm:t>
        <a:bodyPr/>
        <a:lstStyle/>
        <a:p>
          <a:r>
            <a:rPr lang="en-US" sz="2000" b="1" dirty="0">
              <a:solidFill>
                <a:schemeClr val="tx1"/>
              </a:solidFill>
            </a:rPr>
            <a:t>Dairy products: milk, yogurt, cheese, cottage cheese</a:t>
          </a:r>
        </a:p>
      </dgm:t>
    </dgm:pt>
    <dgm:pt modelId="{AFFB9445-7EA7-4E11-AFCD-6D0CA493B611}" type="parTrans" cxnId="{F3DC17F7-6508-4FCB-B902-FB8647B194E5}">
      <dgm:prSet/>
      <dgm:spPr/>
      <dgm:t>
        <a:bodyPr/>
        <a:lstStyle/>
        <a:p>
          <a:endParaRPr lang="en-US" sz="2000" b="1">
            <a:solidFill>
              <a:schemeClr val="tx1"/>
            </a:solidFill>
          </a:endParaRPr>
        </a:p>
      </dgm:t>
    </dgm:pt>
    <dgm:pt modelId="{0E504B0C-C421-48FB-8E1D-A62CE93DFF9A}" type="sibTrans" cxnId="{F3DC17F7-6508-4FCB-B902-FB8647B194E5}">
      <dgm:prSet/>
      <dgm:spPr/>
      <dgm:t>
        <a:bodyPr/>
        <a:lstStyle/>
        <a:p>
          <a:endParaRPr lang="en-US" sz="2000" b="1">
            <a:solidFill>
              <a:schemeClr val="tx1"/>
            </a:solidFill>
          </a:endParaRPr>
        </a:p>
      </dgm:t>
    </dgm:pt>
    <dgm:pt modelId="{5BD8D375-88EE-48EF-A5C0-F9A44741E4AE}">
      <dgm:prSet custT="1"/>
      <dgm:spPr/>
      <dgm:t>
        <a:bodyPr/>
        <a:lstStyle/>
        <a:p>
          <a:r>
            <a:rPr lang="en-US" sz="2000" b="1">
              <a:solidFill>
                <a:schemeClr val="bg1"/>
              </a:solidFill>
            </a:rPr>
            <a:t>Soy milk  </a:t>
          </a:r>
        </a:p>
      </dgm:t>
    </dgm:pt>
    <dgm:pt modelId="{C3EB84B8-691B-419B-914D-42DF68B95CD7}" type="parTrans" cxnId="{E9C6B0C1-3B03-47EC-9F98-938FB730A9D5}">
      <dgm:prSet/>
      <dgm:spPr/>
      <dgm:t>
        <a:bodyPr/>
        <a:lstStyle/>
        <a:p>
          <a:endParaRPr lang="en-US" sz="2000" b="1">
            <a:solidFill>
              <a:schemeClr val="tx1"/>
            </a:solidFill>
          </a:endParaRPr>
        </a:p>
      </dgm:t>
    </dgm:pt>
    <dgm:pt modelId="{CD08D079-8801-4B6D-B80A-3626C7A9BB7B}" type="sibTrans" cxnId="{E9C6B0C1-3B03-47EC-9F98-938FB730A9D5}">
      <dgm:prSet/>
      <dgm:spPr/>
      <dgm:t>
        <a:bodyPr/>
        <a:lstStyle/>
        <a:p>
          <a:endParaRPr lang="en-US" sz="2000" b="1">
            <a:solidFill>
              <a:schemeClr val="tx1"/>
            </a:solidFill>
          </a:endParaRPr>
        </a:p>
      </dgm:t>
    </dgm:pt>
    <dgm:pt modelId="{22795611-F64C-453D-B9B5-2FAB9A10DF5A}">
      <dgm:prSet custT="1"/>
      <dgm:spPr/>
      <dgm:t>
        <a:bodyPr/>
        <a:lstStyle/>
        <a:p>
          <a:r>
            <a:rPr lang="en-US" sz="2000" b="1">
              <a:solidFill>
                <a:schemeClr val="bg1"/>
              </a:solidFill>
            </a:rPr>
            <a:t>Nuts, seeds, nut butters</a:t>
          </a:r>
        </a:p>
      </dgm:t>
    </dgm:pt>
    <dgm:pt modelId="{67AB933E-6244-4E79-8531-3636EE576CF8}" type="parTrans" cxnId="{07B1DFC4-17E9-4498-8801-C2D4126D2123}">
      <dgm:prSet/>
      <dgm:spPr/>
      <dgm:t>
        <a:bodyPr/>
        <a:lstStyle/>
        <a:p>
          <a:endParaRPr lang="en-US" sz="2000" b="1">
            <a:solidFill>
              <a:schemeClr val="tx1"/>
            </a:solidFill>
          </a:endParaRPr>
        </a:p>
      </dgm:t>
    </dgm:pt>
    <dgm:pt modelId="{E584DDF2-4AB3-4FA6-98F1-A132A6394DFC}" type="sibTrans" cxnId="{07B1DFC4-17E9-4498-8801-C2D4126D2123}">
      <dgm:prSet/>
      <dgm:spPr/>
      <dgm:t>
        <a:bodyPr/>
        <a:lstStyle/>
        <a:p>
          <a:endParaRPr lang="en-US" sz="2000" b="1">
            <a:solidFill>
              <a:schemeClr val="tx1"/>
            </a:solidFill>
          </a:endParaRPr>
        </a:p>
      </dgm:t>
    </dgm:pt>
    <dgm:pt modelId="{259DFB51-CAC4-4BB0-B497-A18AD236855D}">
      <dgm:prSet custT="1"/>
      <dgm:spPr/>
      <dgm:t>
        <a:bodyPr/>
        <a:lstStyle/>
        <a:p>
          <a:r>
            <a:rPr lang="en-US" sz="2000" b="1">
              <a:solidFill>
                <a:schemeClr val="tx1"/>
              </a:solidFill>
            </a:rPr>
            <a:t>Tofu, tempeh, edamame</a:t>
          </a:r>
        </a:p>
      </dgm:t>
    </dgm:pt>
    <dgm:pt modelId="{A79A3157-9BF9-46AE-BC07-C9197224401B}" type="parTrans" cxnId="{0CC38306-5269-44FC-B5DD-E8D5D8F566F7}">
      <dgm:prSet/>
      <dgm:spPr/>
      <dgm:t>
        <a:bodyPr/>
        <a:lstStyle/>
        <a:p>
          <a:endParaRPr lang="en-US" sz="2000" b="1">
            <a:solidFill>
              <a:schemeClr val="tx1"/>
            </a:solidFill>
          </a:endParaRPr>
        </a:p>
      </dgm:t>
    </dgm:pt>
    <dgm:pt modelId="{0FF03E88-08FE-4A18-913B-6F3AAF84E138}" type="sibTrans" cxnId="{0CC38306-5269-44FC-B5DD-E8D5D8F566F7}">
      <dgm:prSet/>
      <dgm:spPr/>
      <dgm:t>
        <a:bodyPr/>
        <a:lstStyle/>
        <a:p>
          <a:endParaRPr lang="en-US" sz="2000" b="1">
            <a:solidFill>
              <a:schemeClr val="tx1"/>
            </a:solidFill>
          </a:endParaRPr>
        </a:p>
      </dgm:t>
    </dgm:pt>
    <dgm:pt modelId="{B2CAB426-FD6E-4032-B1B1-D4E6A34EED24}">
      <dgm:prSet custT="1"/>
      <dgm:spPr/>
      <dgm:t>
        <a:bodyPr/>
        <a:lstStyle/>
        <a:p>
          <a:r>
            <a:rPr lang="en-US" sz="2000" b="1">
              <a:solidFill>
                <a:schemeClr val="tx1"/>
              </a:solidFill>
            </a:rPr>
            <a:t>Beans, lentils, peas, hummus</a:t>
          </a:r>
        </a:p>
      </dgm:t>
    </dgm:pt>
    <dgm:pt modelId="{FFA0BB62-FDB6-49B6-8739-E4A33AD31F7A}" type="parTrans" cxnId="{F26827D2-068F-4A21-9788-7BB3D4325361}">
      <dgm:prSet/>
      <dgm:spPr/>
      <dgm:t>
        <a:bodyPr/>
        <a:lstStyle/>
        <a:p>
          <a:endParaRPr lang="en-US" sz="2000" b="1">
            <a:solidFill>
              <a:schemeClr val="tx1"/>
            </a:solidFill>
          </a:endParaRPr>
        </a:p>
      </dgm:t>
    </dgm:pt>
    <dgm:pt modelId="{2DEED0CB-DE11-485B-A4DD-45BF32B6159C}" type="sibTrans" cxnId="{F26827D2-068F-4A21-9788-7BB3D4325361}">
      <dgm:prSet/>
      <dgm:spPr/>
      <dgm:t>
        <a:bodyPr/>
        <a:lstStyle/>
        <a:p>
          <a:endParaRPr lang="en-US" sz="2000" b="1">
            <a:solidFill>
              <a:schemeClr val="tx1"/>
            </a:solidFill>
          </a:endParaRPr>
        </a:p>
      </dgm:t>
    </dgm:pt>
    <dgm:pt modelId="{BCD38FFA-C120-41C8-984E-A1A176E878E1}">
      <dgm:prSet custT="1"/>
      <dgm:spPr/>
      <dgm:t>
        <a:bodyPr/>
        <a:lstStyle/>
        <a:p>
          <a:r>
            <a:rPr lang="en-US" sz="1800" b="1" dirty="0">
              <a:solidFill>
                <a:schemeClr val="tx1"/>
              </a:solidFill>
            </a:rPr>
            <a:t>Grains: quinoa, wheat berry, millet, buckwheat, oatmeal</a:t>
          </a:r>
        </a:p>
      </dgm:t>
    </dgm:pt>
    <dgm:pt modelId="{81D97021-5170-4814-9848-1463C3EB3CED}" type="parTrans" cxnId="{1906063D-EFC7-417B-9BC7-445A798F538E}">
      <dgm:prSet/>
      <dgm:spPr/>
      <dgm:t>
        <a:bodyPr/>
        <a:lstStyle/>
        <a:p>
          <a:endParaRPr lang="en-US" sz="2000" b="1">
            <a:solidFill>
              <a:schemeClr val="tx1"/>
            </a:solidFill>
          </a:endParaRPr>
        </a:p>
      </dgm:t>
    </dgm:pt>
    <dgm:pt modelId="{0DD4B9F0-21E0-4CC1-A6DF-04D710F5E64D}" type="sibTrans" cxnId="{1906063D-EFC7-417B-9BC7-445A798F538E}">
      <dgm:prSet/>
      <dgm:spPr/>
      <dgm:t>
        <a:bodyPr/>
        <a:lstStyle/>
        <a:p>
          <a:endParaRPr lang="en-US" sz="2000" b="1">
            <a:solidFill>
              <a:schemeClr val="tx1"/>
            </a:solidFill>
          </a:endParaRPr>
        </a:p>
      </dgm:t>
    </dgm:pt>
    <dgm:pt modelId="{A00C519A-71BA-1249-809A-9A741C22C2D6}" type="pres">
      <dgm:prSet presAssocID="{6BB5EAB2-9790-4E7B-A58D-51D98F5E7043}" presName="diagram" presStyleCnt="0">
        <dgm:presLayoutVars>
          <dgm:dir/>
          <dgm:resizeHandles val="exact"/>
        </dgm:presLayoutVars>
      </dgm:prSet>
      <dgm:spPr/>
    </dgm:pt>
    <dgm:pt modelId="{4A183B57-0873-2245-9A5C-ED2BF5F4D849}" type="pres">
      <dgm:prSet presAssocID="{3110D2FF-7282-4D98-8560-7CEE32F2E5FE}" presName="node" presStyleLbl="node1" presStyleIdx="0" presStyleCnt="11">
        <dgm:presLayoutVars>
          <dgm:bulletEnabled val="1"/>
        </dgm:presLayoutVars>
      </dgm:prSet>
      <dgm:spPr/>
    </dgm:pt>
    <dgm:pt modelId="{015086AA-AA31-F247-91FE-8B58BFFB4054}" type="pres">
      <dgm:prSet presAssocID="{49EDA98B-0BD3-4E28-A7D4-C1E94898D93A}" presName="sibTrans" presStyleCnt="0"/>
      <dgm:spPr/>
    </dgm:pt>
    <dgm:pt modelId="{DA80F96F-DF1E-C240-B666-0460F79D91C9}" type="pres">
      <dgm:prSet presAssocID="{55A03C86-FBB6-49DE-8132-FDBF626DB3DB}" presName="node" presStyleLbl="node1" presStyleIdx="1" presStyleCnt="11">
        <dgm:presLayoutVars>
          <dgm:bulletEnabled val="1"/>
        </dgm:presLayoutVars>
      </dgm:prSet>
      <dgm:spPr/>
    </dgm:pt>
    <dgm:pt modelId="{6403C90F-C4D7-A245-8792-5EB309DEB996}" type="pres">
      <dgm:prSet presAssocID="{56A80468-2A68-429D-8472-64B02681CB8B}" presName="sibTrans" presStyleCnt="0"/>
      <dgm:spPr/>
    </dgm:pt>
    <dgm:pt modelId="{84B2471E-1136-B042-B4BA-D2E2B61A5BA8}" type="pres">
      <dgm:prSet presAssocID="{004F7506-E51A-42FC-8082-31C79C484028}" presName="node" presStyleLbl="node1" presStyleIdx="2" presStyleCnt="11">
        <dgm:presLayoutVars>
          <dgm:bulletEnabled val="1"/>
        </dgm:presLayoutVars>
      </dgm:prSet>
      <dgm:spPr/>
    </dgm:pt>
    <dgm:pt modelId="{4235BD3C-38FA-0246-840A-30A37BFF6D05}" type="pres">
      <dgm:prSet presAssocID="{8F6744D1-BF0E-4B2C-8B65-259282BFA9B3}" presName="sibTrans" presStyleCnt="0"/>
      <dgm:spPr/>
    </dgm:pt>
    <dgm:pt modelId="{B5BAC396-8152-0149-83AA-F3F41240E646}" type="pres">
      <dgm:prSet presAssocID="{C625EF39-988C-486A-BF5C-10F777E94267}" presName="node" presStyleLbl="node1" presStyleIdx="3" presStyleCnt="11">
        <dgm:presLayoutVars>
          <dgm:bulletEnabled val="1"/>
        </dgm:presLayoutVars>
      </dgm:prSet>
      <dgm:spPr/>
    </dgm:pt>
    <dgm:pt modelId="{6E6D6F2F-DD02-9A44-B999-58E1BDFB365D}" type="pres">
      <dgm:prSet presAssocID="{A766573A-5CD8-4FDF-8FA0-B71DAA31AEBE}" presName="sibTrans" presStyleCnt="0"/>
      <dgm:spPr/>
    </dgm:pt>
    <dgm:pt modelId="{FFD2C645-D0E5-3D41-AB80-1EAEB4A7EA50}" type="pres">
      <dgm:prSet presAssocID="{BE2B1F43-77A2-486E-9D9B-2C9FE1003CE0}" presName="node" presStyleLbl="node1" presStyleIdx="4" presStyleCnt="11">
        <dgm:presLayoutVars>
          <dgm:bulletEnabled val="1"/>
        </dgm:presLayoutVars>
      </dgm:prSet>
      <dgm:spPr/>
    </dgm:pt>
    <dgm:pt modelId="{B704194C-132C-BA4D-B9F5-5B3E822B3D78}" type="pres">
      <dgm:prSet presAssocID="{C8793CAA-B659-4A09-9437-8FD631F5A4F0}" presName="sibTrans" presStyleCnt="0"/>
      <dgm:spPr/>
    </dgm:pt>
    <dgm:pt modelId="{38A24802-6BCC-F94F-A318-66AB41E5AEEF}" type="pres">
      <dgm:prSet presAssocID="{DE74951B-357C-4A43-856E-0AFEDDC6FE0E}" presName="node" presStyleLbl="node1" presStyleIdx="5" presStyleCnt="11">
        <dgm:presLayoutVars>
          <dgm:bulletEnabled val="1"/>
        </dgm:presLayoutVars>
      </dgm:prSet>
      <dgm:spPr/>
    </dgm:pt>
    <dgm:pt modelId="{04ED0F97-52A6-0248-B299-AFDFEA7B00F0}" type="pres">
      <dgm:prSet presAssocID="{0E504B0C-C421-48FB-8E1D-A62CE93DFF9A}" presName="sibTrans" presStyleCnt="0"/>
      <dgm:spPr/>
    </dgm:pt>
    <dgm:pt modelId="{46B6AB78-090B-154A-999D-2431153E653C}" type="pres">
      <dgm:prSet presAssocID="{259DFB51-CAC4-4BB0-B497-A18AD236855D}" presName="node" presStyleLbl="node1" presStyleIdx="6" presStyleCnt="11">
        <dgm:presLayoutVars>
          <dgm:bulletEnabled val="1"/>
        </dgm:presLayoutVars>
      </dgm:prSet>
      <dgm:spPr/>
    </dgm:pt>
    <dgm:pt modelId="{DAC9F6D6-BAD3-BB4E-A8F3-4E8E1F47B2EC}" type="pres">
      <dgm:prSet presAssocID="{0FF03E88-08FE-4A18-913B-6F3AAF84E138}" presName="sibTrans" presStyleCnt="0"/>
      <dgm:spPr/>
    </dgm:pt>
    <dgm:pt modelId="{982C6B97-8F86-CF40-84FC-519BAB515B26}" type="pres">
      <dgm:prSet presAssocID="{5BD8D375-88EE-48EF-A5C0-F9A44741E4AE}" presName="node" presStyleLbl="node1" presStyleIdx="7" presStyleCnt="11">
        <dgm:presLayoutVars>
          <dgm:bulletEnabled val="1"/>
        </dgm:presLayoutVars>
      </dgm:prSet>
      <dgm:spPr/>
    </dgm:pt>
    <dgm:pt modelId="{3889AA99-CB3D-8E4E-9435-B97BEC078494}" type="pres">
      <dgm:prSet presAssocID="{CD08D079-8801-4B6D-B80A-3626C7A9BB7B}" presName="sibTrans" presStyleCnt="0"/>
      <dgm:spPr/>
    </dgm:pt>
    <dgm:pt modelId="{4C37C9FE-4055-9043-8C08-B99857D2517D}" type="pres">
      <dgm:prSet presAssocID="{22795611-F64C-453D-B9B5-2FAB9A10DF5A}" presName="node" presStyleLbl="node1" presStyleIdx="8" presStyleCnt="11">
        <dgm:presLayoutVars>
          <dgm:bulletEnabled val="1"/>
        </dgm:presLayoutVars>
      </dgm:prSet>
      <dgm:spPr/>
    </dgm:pt>
    <dgm:pt modelId="{9351570E-2DA3-4B47-BC35-DE0CCEEF4631}" type="pres">
      <dgm:prSet presAssocID="{E584DDF2-4AB3-4FA6-98F1-A132A6394DFC}" presName="sibTrans" presStyleCnt="0"/>
      <dgm:spPr/>
    </dgm:pt>
    <dgm:pt modelId="{6FD23CFC-95D5-714D-ADDF-F14255305FEC}" type="pres">
      <dgm:prSet presAssocID="{B2CAB426-FD6E-4032-B1B1-D4E6A34EED24}" presName="node" presStyleLbl="node1" presStyleIdx="9" presStyleCnt="11">
        <dgm:presLayoutVars>
          <dgm:bulletEnabled val="1"/>
        </dgm:presLayoutVars>
      </dgm:prSet>
      <dgm:spPr/>
    </dgm:pt>
    <dgm:pt modelId="{66F93352-C71C-0443-8F5E-6F2AA6AEC78C}" type="pres">
      <dgm:prSet presAssocID="{2DEED0CB-DE11-485B-A4DD-45BF32B6159C}" presName="sibTrans" presStyleCnt="0"/>
      <dgm:spPr/>
    </dgm:pt>
    <dgm:pt modelId="{74F4F383-07D8-8D4E-87AB-55831D6A0592}" type="pres">
      <dgm:prSet presAssocID="{BCD38FFA-C120-41C8-984E-A1A176E878E1}" presName="node" presStyleLbl="node1" presStyleIdx="10" presStyleCnt="11">
        <dgm:presLayoutVars>
          <dgm:bulletEnabled val="1"/>
        </dgm:presLayoutVars>
      </dgm:prSet>
      <dgm:spPr/>
    </dgm:pt>
  </dgm:ptLst>
  <dgm:cxnLst>
    <dgm:cxn modelId="{0CC38306-5269-44FC-B5DD-E8D5D8F566F7}" srcId="{6BB5EAB2-9790-4E7B-A58D-51D98F5E7043}" destId="{259DFB51-CAC4-4BB0-B497-A18AD236855D}" srcOrd="6" destOrd="0" parTransId="{A79A3157-9BF9-46AE-BC07-C9197224401B}" sibTransId="{0FF03E88-08FE-4A18-913B-6F3AAF84E138}"/>
    <dgm:cxn modelId="{D84FFC09-BD49-DF47-8316-21A7D1E4F39B}" type="presOf" srcId="{BE2B1F43-77A2-486E-9D9B-2C9FE1003CE0}" destId="{FFD2C645-D0E5-3D41-AB80-1EAEB4A7EA50}" srcOrd="0" destOrd="0" presId="urn:microsoft.com/office/officeart/2005/8/layout/default"/>
    <dgm:cxn modelId="{61CCAE13-387E-4245-A224-15476CE418A2}" type="presOf" srcId="{5BD8D375-88EE-48EF-A5C0-F9A44741E4AE}" destId="{982C6B97-8F86-CF40-84FC-519BAB515B26}" srcOrd="0" destOrd="0" presId="urn:microsoft.com/office/officeart/2005/8/layout/default"/>
    <dgm:cxn modelId="{1B198F15-C1A5-4C62-8A2A-579F6F2F0209}" srcId="{6BB5EAB2-9790-4E7B-A58D-51D98F5E7043}" destId="{3110D2FF-7282-4D98-8560-7CEE32F2E5FE}" srcOrd="0" destOrd="0" parTransId="{17F9AD5C-A940-4D45-8A99-9F3D746C0E82}" sibTransId="{49EDA98B-0BD3-4E28-A7D4-C1E94898D93A}"/>
    <dgm:cxn modelId="{3BA83C25-83EC-4DCC-97AD-A9E4D9167BCD}" srcId="{6BB5EAB2-9790-4E7B-A58D-51D98F5E7043}" destId="{55A03C86-FBB6-49DE-8132-FDBF626DB3DB}" srcOrd="1" destOrd="0" parTransId="{7CDF8DFA-92B3-4669-BB67-1314F0F0AEE6}" sibTransId="{56A80468-2A68-429D-8472-64B02681CB8B}"/>
    <dgm:cxn modelId="{8B916533-3A87-BC40-B7CA-F548B930E882}" type="presOf" srcId="{004F7506-E51A-42FC-8082-31C79C484028}" destId="{84B2471E-1136-B042-B4BA-D2E2B61A5BA8}" srcOrd="0" destOrd="0" presId="urn:microsoft.com/office/officeart/2005/8/layout/default"/>
    <dgm:cxn modelId="{5AB69F34-4F23-6443-B454-A56A6A5591A3}" type="presOf" srcId="{22795611-F64C-453D-B9B5-2FAB9A10DF5A}" destId="{4C37C9FE-4055-9043-8C08-B99857D2517D}" srcOrd="0" destOrd="0" presId="urn:microsoft.com/office/officeart/2005/8/layout/default"/>
    <dgm:cxn modelId="{BC07C235-671E-2C48-B906-FC861DEE058B}" type="presOf" srcId="{55A03C86-FBB6-49DE-8132-FDBF626DB3DB}" destId="{DA80F96F-DF1E-C240-B666-0460F79D91C9}" srcOrd="0" destOrd="0" presId="urn:microsoft.com/office/officeart/2005/8/layout/default"/>
    <dgm:cxn modelId="{ECB6AE37-C7FA-2743-9C3A-94D70E6B22C9}" type="presOf" srcId="{6BB5EAB2-9790-4E7B-A58D-51D98F5E7043}" destId="{A00C519A-71BA-1249-809A-9A741C22C2D6}" srcOrd="0" destOrd="0" presId="urn:microsoft.com/office/officeart/2005/8/layout/default"/>
    <dgm:cxn modelId="{1906063D-EFC7-417B-9BC7-445A798F538E}" srcId="{6BB5EAB2-9790-4E7B-A58D-51D98F5E7043}" destId="{BCD38FFA-C120-41C8-984E-A1A176E878E1}" srcOrd="10" destOrd="0" parTransId="{81D97021-5170-4814-9848-1463C3EB3CED}" sibTransId="{0DD4B9F0-21E0-4CC1-A6DF-04D710F5E64D}"/>
    <dgm:cxn modelId="{8A702766-84D6-EB46-A011-02998961014F}" type="presOf" srcId="{DE74951B-357C-4A43-856E-0AFEDDC6FE0E}" destId="{38A24802-6BCC-F94F-A318-66AB41E5AEEF}" srcOrd="0" destOrd="0" presId="urn:microsoft.com/office/officeart/2005/8/layout/default"/>
    <dgm:cxn modelId="{F9CFBC6C-B5D1-F74E-BFAC-B83E78ECB6DB}" type="presOf" srcId="{259DFB51-CAC4-4BB0-B497-A18AD236855D}" destId="{46B6AB78-090B-154A-999D-2431153E653C}" srcOrd="0" destOrd="0" presId="urn:microsoft.com/office/officeart/2005/8/layout/default"/>
    <dgm:cxn modelId="{BAE54A74-7308-7D49-81F0-61758E201030}" type="presOf" srcId="{3110D2FF-7282-4D98-8560-7CEE32F2E5FE}" destId="{4A183B57-0873-2245-9A5C-ED2BF5F4D849}" srcOrd="0" destOrd="0" presId="urn:microsoft.com/office/officeart/2005/8/layout/default"/>
    <dgm:cxn modelId="{F18475A3-65CA-EA45-A5DA-D0C6470BEFFA}" type="presOf" srcId="{C625EF39-988C-486A-BF5C-10F777E94267}" destId="{B5BAC396-8152-0149-83AA-F3F41240E646}" srcOrd="0" destOrd="0" presId="urn:microsoft.com/office/officeart/2005/8/layout/default"/>
    <dgm:cxn modelId="{459880A3-D401-46CF-ADAF-335FC809DEB3}" srcId="{6BB5EAB2-9790-4E7B-A58D-51D98F5E7043}" destId="{C625EF39-988C-486A-BF5C-10F777E94267}" srcOrd="3" destOrd="0" parTransId="{75C469FA-56BC-4326-BACA-75A36C32C02C}" sibTransId="{A766573A-5CD8-4FDF-8FA0-B71DAA31AEBE}"/>
    <dgm:cxn modelId="{FD29CBB6-CBBB-47B8-A7E5-F63FBAD6C4CF}" srcId="{6BB5EAB2-9790-4E7B-A58D-51D98F5E7043}" destId="{004F7506-E51A-42FC-8082-31C79C484028}" srcOrd="2" destOrd="0" parTransId="{30C6512B-572D-4C29-AAFF-B096A1ADF370}" sibTransId="{8F6744D1-BF0E-4B2C-8B65-259282BFA9B3}"/>
    <dgm:cxn modelId="{E9C6B0C1-3B03-47EC-9F98-938FB730A9D5}" srcId="{6BB5EAB2-9790-4E7B-A58D-51D98F5E7043}" destId="{5BD8D375-88EE-48EF-A5C0-F9A44741E4AE}" srcOrd="7" destOrd="0" parTransId="{C3EB84B8-691B-419B-914D-42DF68B95CD7}" sibTransId="{CD08D079-8801-4B6D-B80A-3626C7A9BB7B}"/>
    <dgm:cxn modelId="{07B1DFC4-17E9-4498-8801-C2D4126D2123}" srcId="{6BB5EAB2-9790-4E7B-A58D-51D98F5E7043}" destId="{22795611-F64C-453D-B9B5-2FAB9A10DF5A}" srcOrd="8" destOrd="0" parTransId="{67AB933E-6244-4E79-8531-3636EE576CF8}" sibTransId="{E584DDF2-4AB3-4FA6-98F1-A132A6394DFC}"/>
    <dgm:cxn modelId="{F26827D2-068F-4A21-9788-7BB3D4325361}" srcId="{6BB5EAB2-9790-4E7B-A58D-51D98F5E7043}" destId="{B2CAB426-FD6E-4032-B1B1-D4E6A34EED24}" srcOrd="9" destOrd="0" parTransId="{FFA0BB62-FDB6-49B6-8739-E4A33AD31F7A}" sibTransId="{2DEED0CB-DE11-485B-A4DD-45BF32B6159C}"/>
    <dgm:cxn modelId="{B45FABEF-D487-B74A-AD12-7B25AAE3CBD6}" type="presOf" srcId="{B2CAB426-FD6E-4032-B1B1-D4E6A34EED24}" destId="{6FD23CFC-95D5-714D-ADDF-F14255305FEC}" srcOrd="0" destOrd="0" presId="urn:microsoft.com/office/officeart/2005/8/layout/default"/>
    <dgm:cxn modelId="{F3DC17F7-6508-4FCB-B902-FB8647B194E5}" srcId="{6BB5EAB2-9790-4E7B-A58D-51D98F5E7043}" destId="{DE74951B-357C-4A43-856E-0AFEDDC6FE0E}" srcOrd="5" destOrd="0" parTransId="{AFFB9445-7EA7-4E11-AFCD-6D0CA493B611}" sibTransId="{0E504B0C-C421-48FB-8E1D-A62CE93DFF9A}"/>
    <dgm:cxn modelId="{5D3750FF-BE75-4DEF-A3DA-9DC259F9A916}" srcId="{6BB5EAB2-9790-4E7B-A58D-51D98F5E7043}" destId="{BE2B1F43-77A2-486E-9D9B-2C9FE1003CE0}" srcOrd="4" destOrd="0" parTransId="{47EC4B52-C973-4D26-BD95-E7D4E20FC917}" sibTransId="{C8793CAA-B659-4A09-9437-8FD631F5A4F0}"/>
    <dgm:cxn modelId="{087A8CFF-B988-8F4D-B7BF-666494E14993}" type="presOf" srcId="{BCD38FFA-C120-41C8-984E-A1A176E878E1}" destId="{74F4F383-07D8-8D4E-87AB-55831D6A0592}" srcOrd="0" destOrd="0" presId="urn:microsoft.com/office/officeart/2005/8/layout/default"/>
    <dgm:cxn modelId="{09FCF50A-1749-FA4F-969C-2B0A0604A502}" type="presParOf" srcId="{A00C519A-71BA-1249-809A-9A741C22C2D6}" destId="{4A183B57-0873-2245-9A5C-ED2BF5F4D849}" srcOrd="0" destOrd="0" presId="urn:microsoft.com/office/officeart/2005/8/layout/default"/>
    <dgm:cxn modelId="{512FC450-8377-424D-B16B-3D34BA951935}" type="presParOf" srcId="{A00C519A-71BA-1249-809A-9A741C22C2D6}" destId="{015086AA-AA31-F247-91FE-8B58BFFB4054}" srcOrd="1" destOrd="0" presId="urn:microsoft.com/office/officeart/2005/8/layout/default"/>
    <dgm:cxn modelId="{3F73455E-983D-E449-8523-8A39FB1D6E9D}" type="presParOf" srcId="{A00C519A-71BA-1249-809A-9A741C22C2D6}" destId="{DA80F96F-DF1E-C240-B666-0460F79D91C9}" srcOrd="2" destOrd="0" presId="urn:microsoft.com/office/officeart/2005/8/layout/default"/>
    <dgm:cxn modelId="{52F713F0-C359-E749-BD9D-F4FB3E4DF60D}" type="presParOf" srcId="{A00C519A-71BA-1249-809A-9A741C22C2D6}" destId="{6403C90F-C4D7-A245-8792-5EB309DEB996}" srcOrd="3" destOrd="0" presId="urn:microsoft.com/office/officeart/2005/8/layout/default"/>
    <dgm:cxn modelId="{D86D82BF-58DF-884B-B089-E153570D77D4}" type="presParOf" srcId="{A00C519A-71BA-1249-809A-9A741C22C2D6}" destId="{84B2471E-1136-B042-B4BA-D2E2B61A5BA8}" srcOrd="4" destOrd="0" presId="urn:microsoft.com/office/officeart/2005/8/layout/default"/>
    <dgm:cxn modelId="{7084DFB0-9995-1C43-835B-1A1F0B8A8D7A}" type="presParOf" srcId="{A00C519A-71BA-1249-809A-9A741C22C2D6}" destId="{4235BD3C-38FA-0246-840A-30A37BFF6D05}" srcOrd="5" destOrd="0" presId="urn:microsoft.com/office/officeart/2005/8/layout/default"/>
    <dgm:cxn modelId="{94C5D179-A83E-7A4E-8C9D-D4DB05FC1F64}" type="presParOf" srcId="{A00C519A-71BA-1249-809A-9A741C22C2D6}" destId="{B5BAC396-8152-0149-83AA-F3F41240E646}" srcOrd="6" destOrd="0" presId="urn:microsoft.com/office/officeart/2005/8/layout/default"/>
    <dgm:cxn modelId="{2AD703AC-37A3-D04F-804A-514B47F44A4A}" type="presParOf" srcId="{A00C519A-71BA-1249-809A-9A741C22C2D6}" destId="{6E6D6F2F-DD02-9A44-B999-58E1BDFB365D}" srcOrd="7" destOrd="0" presId="urn:microsoft.com/office/officeart/2005/8/layout/default"/>
    <dgm:cxn modelId="{DC086296-86A4-2E44-B1FF-9EB7DC86C9BD}" type="presParOf" srcId="{A00C519A-71BA-1249-809A-9A741C22C2D6}" destId="{FFD2C645-D0E5-3D41-AB80-1EAEB4A7EA50}" srcOrd="8" destOrd="0" presId="urn:microsoft.com/office/officeart/2005/8/layout/default"/>
    <dgm:cxn modelId="{3F5964B1-97E5-E74F-B7E9-345EF4565ECC}" type="presParOf" srcId="{A00C519A-71BA-1249-809A-9A741C22C2D6}" destId="{B704194C-132C-BA4D-B9F5-5B3E822B3D78}" srcOrd="9" destOrd="0" presId="urn:microsoft.com/office/officeart/2005/8/layout/default"/>
    <dgm:cxn modelId="{49620530-FB30-6F45-AE18-A8E6F2CA04FE}" type="presParOf" srcId="{A00C519A-71BA-1249-809A-9A741C22C2D6}" destId="{38A24802-6BCC-F94F-A318-66AB41E5AEEF}" srcOrd="10" destOrd="0" presId="urn:microsoft.com/office/officeart/2005/8/layout/default"/>
    <dgm:cxn modelId="{63E62799-8C59-224A-A155-2519E6482677}" type="presParOf" srcId="{A00C519A-71BA-1249-809A-9A741C22C2D6}" destId="{04ED0F97-52A6-0248-B299-AFDFEA7B00F0}" srcOrd="11" destOrd="0" presId="urn:microsoft.com/office/officeart/2005/8/layout/default"/>
    <dgm:cxn modelId="{4B679CCC-CD6A-0C46-9ACA-48CAE2F08DA1}" type="presParOf" srcId="{A00C519A-71BA-1249-809A-9A741C22C2D6}" destId="{46B6AB78-090B-154A-999D-2431153E653C}" srcOrd="12" destOrd="0" presId="urn:microsoft.com/office/officeart/2005/8/layout/default"/>
    <dgm:cxn modelId="{E6351219-DC65-2E49-84F1-7ACDF9A5E937}" type="presParOf" srcId="{A00C519A-71BA-1249-809A-9A741C22C2D6}" destId="{DAC9F6D6-BAD3-BB4E-A8F3-4E8E1F47B2EC}" srcOrd="13" destOrd="0" presId="urn:microsoft.com/office/officeart/2005/8/layout/default"/>
    <dgm:cxn modelId="{940CCF6F-1EF5-7A4B-B30E-36D52E79C6DD}" type="presParOf" srcId="{A00C519A-71BA-1249-809A-9A741C22C2D6}" destId="{982C6B97-8F86-CF40-84FC-519BAB515B26}" srcOrd="14" destOrd="0" presId="urn:microsoft.com/office/officeart/2005/8/layout/default"/>
    <dgm:cxn modelId="{72906CC9-720F-5E42-BFBE-1A5648471213}" type="presParOf" srcId="{A00C519A-71BA-1249-809A-9A741C22C2D6}" destId="{3889AA99-CB3D-8E4E-9435-B97BEC078494}" srcOrd="15" destOrd="0" presId="urn:microsoft.com/office/officeart/2005/8/layout/default"/>
    <dgm:cxn modelId="{331FD963-9C42-9D42-A164-0DA48C8A4F1F}" type="presParOf" srcId="{A00C519A-71BA-1249-809A-9A741C22C2D6}" destId="{4C37C9FE-4055-9043-8C08-B99857D2517D}" srcOrd="16" destOrd="0" presId="urn:microsoft.com/office/officeart/2005/8/layout/default"/>
    <dgm:cxn modelId="{3C936D0E-FF71-CF4B-B566-2E69AA5937C0}" type="presParOf" srcId="{A00C519A-71BA-1249-809A-9A741C22C2D6}" destId="{9351570E-2DA3-4B47-BC35-DE0CCEEF4631}" srcOrd="17" destOrd="0" presId="urn:microsoft.com/office/officeart/2005/8/layout/default"/>
    <dgm:cxn modelId="{2E695F60-D296-0D47-BF7B-6EB9EF165C2D}" type="presParOf" srcId="{A00C519A-71BA-1249-809A-9A741C22C2D6}" destId="{6FD23CFC-95D5-714D-ADDF-F14255305FEC}" srcOrd="18" destOrd="0" presId="urn:microsoft.com/office/officeart/2005/8/layout/default"/>
    <dgm:cxn modelId="{780EE624-B710-834F-A2C5-3518D9D58CB8}" type="presParOf" srcId="{A00C519A-71BA-1249-809A-9A741C22C2D6}" destId="{66F93352-C71C-0443-8F5E-6F2AA6AEC78C}" srcOrd="19" destOrd="0" presId="urn:microsoft.com/office/officeart/2005/8/layout/default"/>
    <dgm:cxn modelId="{53BF05D7-EC15-8841-A045-E5DFB0A9BAC0}" type="presParOf" srcId="{A00C519A-71BA-1249-809A-9A741C22C2D6}" destId="{74F4F383-07D8-8D4E-87AB-55831D6A0592}"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D576352-232C-A74B-8DF9-AAE6AB85B6C4}" type="doc">
      <dgm:prSet loTypeId="urn:microsoft.com/office/officeart/2005/8/layout/chevron2" loCatId="list" qsTypeId="urn:microsoft.com/office/officeart/2005/8/quickstyle/simple1#3" qsCatId="simple" csTypeId="urn:microsoft.com/office/officeart/2005/8/colors/accent3_2#1" csCatId="accent3" phldr="1"/>
      <dgm:spPr/>
      <dgm:t>
        <a:bodyPr/>
        <a:lstStyle/>
        <a:p>
          <a:endParaRPr lang="en-US"/>
        </a:p>
      </dgm:t>
    </dgm:pt>
    <dgm:pt modelId="{E94986A5-0434-E74C-BF70-FF5C81DBBC55}">
      <dgm:prSet phldrT="[Text]"/>
      <dgm:spPr>
        <a:solidFill>
          <a:srgbClr val="96DFC9"/>
        </a:solidFill>
      </dgm:spPr>
      <dgm:t>
        <a:bodyPr/>
        <a:lstStyle/>
        <a:p>
          <a:r>
            <a:rPr lang="en-US" b="1" dirty="0">
              <a:solidFill>
                <a:schemeClr val="tx1"/>
              </a:solidFill>
            </a:rPr>
            <a:t>T1DM</a:t>
          </a:r>
        </a:p>
      </dgm:t>
    </dgm:pt>
    <dgm:pt modelId="{D1889EE3-1E7B-C249-8860-5BB680ED0772}" type="parTrans" cxnId="{0D865A03-DE58-744E-A935-68E006FED3E0}">
      <dgm:prSet/>
      <dgm:spPr/>
      <dgm:t>
        <a:bodyPr/>
        <a:lstStyle/>
        <a:p>
          <a:endParaRPr lang="en-US"/>
        </a:p>
      </dgm:t>
    </dgm:pt>
    <dgm:pt modelId="{9C651DE3-BE02-5D4A-8876-E284C97E4D79}" type="sibTrans" cxnId="{0D865A03-DE58-744E-A935-68E006FED3E0}">
      <dgm:prSet/>
      <dgm:spPr/>
      <dgm:t>
        <a:bodyPr/>
        <a:lstStyle/>
        <a:p>
          <a:endParaRPr lang="en-US"/>
        </a:p>
      </dgm:t>
    </dgm:pt>
    <dgm:pt modelId="{CC9ECCF3-EA9E-474D-8CF6-883C9988DE6B}">
      <dgm:prSet phldrT="[Text]" custT="1"/>
      <dgm:spPr>
        <a:solidFill>
          <a:srgbClr val="96DFC9">
            <a:alpha val="90000"/>
          </a:srgbClr>
        </a:solidFill>
      </dgm:spPr>
      <dgm:t>
        <a:bodyPr/>
        <a:lstStyle/>
        <a:p>
          <a:r>
            <a:rPr lang="en-US" sz="2000" dirty="0"/>
            <a:t>Insulin omission causing loss of glucose/calories via the urine </a:t>
          </a:r>
        </a:p>
      </dgm:t>
    </dgm:pt>
    <dgm:pt modelId="{F94AD525-7EBF-C046-947C-F6F172D4FFFD}" type="parTrans" cxnId="{62DF6B28-5686-E846-8ABB-3A023CB8AA32}">
      <dgm:prSet/>
      <dgm:spPr/>
      <dgm:t>
        <a:bodyPr/>
        <a:lstStyle/>
        <a:p>
          <a:endParaRPr lang="en-US"/>
        </a:p>
      </dgm:t>
    </dgm:pt>
    <dgm:pt modelId="{EC865933-7D3F-344A-9E53-152A611E9E22}" type="sibTrans" cxnId="{62DF6B28-5686-E846-8ABB-3A023CB8AA32}">
      <dgm:prSet/>
      <dgm:spPr/>
      <dgm:t>
        <a:bodyPr/>
        <a:lstStyle/>
        <a:p>
          <a:endParaRPr lang="en-US"/>
        </a:p>
      </dgm:t>
    </dgm:pt>
    <dgm:pt modelId="{F69C933A-7C9E-624F-8C95-0DBFD3095620}">
      <dgm:prSet phldrT="[Text]"/>
      <dgm:spPr>
        <a:solidFill>
          <a:srgbClr val="96DFC9"/>
        </a:solidFill>
      </dgm:spPr>
      <dgm:t>
        <a:bodyPr/>
        <a:lstStyle/>
        <a:p>
          <a:r>
            <a:rPr lang="en-US" b="1" dirty="0">
              <a:solidFill>
                <a:schemeClr val="tx1"/>
              </a:solidFill>
            </a:rPr>
            <a:t>T2DM</a:t>
          </a:r>
        </a:p>
      </dgm:t>
    </dgm:pt>
    <dgm:pt modelId="{58099840-51B8-FB4A-949D-FF173EEFDD4C}" type="parTrans" cxnId="{E2597F02-1D99-7F4E-B59C-8BC2AB92B568}">
      <dgm:prSet/>
      <dgm:spPr/>
      <dgm:t>
        <a:bodyPr/>
        <a:lstStyle/>
        <a:p>
          <a:endParaRPr lang="en-US"/>
        </a:p>
      </dgm:t>
    </dgm:pt>
    <dgm:pt modelId="{7EB299F2-123F-F24D-BE50-42685F319E8D}" type="sibTrans" cxnId="{E2597F02-1D99-7F4E-B59C-8BC2AB92B568}">
      <dgm:prSet/>
      <dgm:spPr/>
      <dgm:t>
        <a:bodyPr/>
        <a:lstStyle/>
        <a:p>
          <a:endParaRPr lang="en-US"/>
        </a:p>
      </dgm:t>
    </dgm:pt>
    <dgm:pt modelId="{2ED2916A-16EB-934F-A620-18E60C335778}">
      <dgm:prSet phldrT="[Text]" custT="1"/>
      <dgm:spPr>
        <a:solidFill>
          <a:srgbClr val="96DFC9">
            <a:alpha val="90000"/>
          </a:srgbClr>
        </a:solidFill>
      </dgm:spPr>
      <dgm:t>
        <a:bodyPr/>
        <a:lstStyle/>
        <a:p>
          <a:r>
            <a:rPr lang="en-US" sz="2000" dirty="0"/>
            <a:t>Binge episodes with an accompanying sense of loss of control most reported. If on insulin, omission also reported. </a:t>
          </a:r>
          <a:endParaRPr lang="en-US" sz="3200" dirty="0"/>
        </a:p>
      </dgm:t>
    </dgm:pt>
    <dgm:pt modelId="{523EF0B3-E586-1B43-9778-40EA64C85B3C}" type="parTrans" cxnId="{A5663DE4-0745-884F-889F-FE3B82BC4157}">
      <dgm:prSet/>
      <dgm:spPr/>
      <dgm:t>
        <a:bodyPr/>
        <a:lstStyle/>
        <a:p>
          <a:endParaRPr lang="en-US"/>
        </a:p>
      </dgm:t>
    </dgm:pt>
    <dgm:pt modelId="{3524C2F2-06B5-1543-A9FB-7A0D0132E0F9}" type="sibTrans" cxnId="{A5663DE4-0745-884F-889F-FE3B82BC4157}">
      <dgm:prSet/>
      <dgm:spPr/>
      <dgm:t>
        <a:bodyPr/>
        <a:lstStyle/>
        <a:p>
          <a:endParaRPr lang="en-US"/>
        </a:p>
      </dgm:t>
    </dgm:pt>
    <dgm:pt modelId="{F9F3AB3C-7076-FA49-BB3D-BD7C25AAE9BC}">
      <dgm:prSet phldrT="[Text]" custT="1"/>
      <dgm:spPr>
        <a:solidFill>
          <a:srgbClr val="96DFC9">
            <a:alpha val="90000"/>
          </a:srgbClr>
        </a:solidFill>
      </dgm:spPr>
      <dgm:t>
        <a:bodyPr/>
        <a:lstStyle/>
        <a:p>
          <a:r>
            <a:rPr lang="en-US" sz="2000" dirty="0"/>
            <a:t>Higher rates of body concerns, diabetes distress, fear of hypoglycemia</a:t>
          </a:r>
        </a:p>
      </dgm:t>
    </dgm:pt>
    <dgm:pt modelId="{F406BFCD-F736-F540-A1E3-17DA5B8727D3}" type="parTrans" cxnId="{E49F7347-F7F3-F34D-8AD1-F468AF335BC3}">
      <dgm:prSet/>
      <dgm:spPr/>
      <dgm:t>
        <a:bodyPr/>
        <a:lstStyle/>
        <a:p>
          <a:endParaRPr lang="en-US"/>
        </a:p>
      </dgm:t>
    </dgm:pt>
    <dgm:pt modelId="{5B1D0750-F04C-C741-8309-AF238EDEF2FC}" type="sibTrans" cxnId="{E49F7347-F7F3-F34D-8AD1-F468AF335BC3}">
      <dgm:prSet/>
      <dgm:spPr/>
      <dgm:t>
        <a:bodyPr/>
        <a:lstStyle/>
        <a:p>
          <a:endParaRPr lang="en-US"/>
        </a:p>
      </dgm:t>
    </dgm:pt>
    <dgm:pt modelId="{47F5F615-6A9C-9B4A-AC23-69829910BD81}" type="pres">
      <dgm:prSet presAssocID="{5D576352-232C-A74B-8DF9-AAE6AB85B6C4}" presName="linearFlow" presStyleCnt="0">
        <dgm:presLayoutVars>
          <dgm:dir/>
          <dgm:animLvl val="lvl"/>
          <dgm:resizeHandles val="exact"/>
        </dgm:presLayoutVars>
      </dgm:prSet>
      <dgm:spPr/>
    </dgm:pt>
    <dgm:pt modelId="{BA56C22A-B86D-7042-9626-674F0D0ADDDE}" type="pres">
      <dgm:prSet presAssocID="{E94986A5-0434-E74C-BF70-FF5C81DBBC55}" presName="composite" presStyleCnt="0"/>
      <dgm:spPr/>
    </dgm:pt>
    <dgm:pt modelId="{2B117152-9829-4D4A-9209-98F1F1CC6C15}" type="pres">
      <dgm:prSet presAssocID="{E94986A5-0434-E74C-BF70-FF5C81DBBC55}" presName="parentText" presStyleLbl="alignNode1" presStyleIdx="0" presStyleCnt="2">
        <dgm:presLayoutVars>
          <dgm:chMax val="1"/>
          <dgm:bulletEnabled val="1"/>
        </dgm:presLayoutVars>
      </dgm:prSet>
      <dgm:spPr/>
    </dgm:pt>
    <dgm:pt modelId="{4293502B-19E5-9243-B61A-2CED4F852D92}" type="pres">
      <dgm:prSet presAssocID="{E94986A5-0434-E74C-BF70-FF5C81DBBC55}" presName="descendantText" presStyleLbl="alignAcc1" presStyleIdx="0" presStyleCnt="2" custLinFactNeighborX="-769" custLinFactNeighborY="-13454">
        <dgm:presLayoutVars>
          <dgm:bulletEnabled val="1"/>
        </dgm:presLayoutVars>
      </dgm:prSet>
      <dgm:spPr/>
    </dgm:pt>
    <dgm:pt modelId="{F0BE7D44-AD22-5A42-9F5D-42636FDFEA11}" type="pres">
      <dgm:prSet presAssocID="{9C651DE3-BE02-5D4A-8876-E284C97E4D79}" presName="sp" presStyleCnt="0"/>
      <dgm:spPr/>
    </dgm:pt>
    <dgm:pt modelId="{CCC0025A-A30C-6D40-B84F-0F6550D606B0}" type="pres">
      <dgm:prSet presAssocID="{F69C933A-7C9E-624F-8C95-0DBFD3095620}" presName="composite" presStyleCnt="0"/>
      <dgm:spPr/>
    </dgm:pt>
    <dgm:pt modelId="{4E99C0B7-0F3D-0942-9B63-18D165C96BBA}" type="pres">
      <dgm:prSet presAssocID="{F69C933A-7C9E-624F-8C95-0DBFD3095620}" presName="parentText" presStyleLbl="alignNode1" presStyleIdx="1" presStyleCnt="2">
        <dgm:presLayoutVars>
          <dgm:chMax val="1"/>
          <dgm:bulletEnabled val="1"/>
        </dgm:presLayoutVars>
      </dgm:prSet>
      <dgm:spPr/>
    </dgm:pt>
    <dgm:pt modelId="{DFC542C0-CD75-324C-9B6B-265C26E278A7}" type="pres">
      <dgm:prSet presAssocID="{F69C933A-7C9E-624F-8C95-0DBFD3095620}" presName="descendantText" presStyleLbl="alignAcc1" presStyleIdx="1" presStyleCnt="2">
        <dgm:presLayoutVars>
          <dgm:bulletEnabled val="1"/>
        </dgm:presLayoutVars>
      </dgm:prSet>
      <dgm:spPr/>
    </dgm:pt>
  </dgm:ptLst>
  <dgm:cxnLst>
    <dgm:cxn modelId="{E2597F02-1D99-7F4E-B59C-8BC2AB92B568}" srcId="{5D576352-232C-A74B-8DF9-AAE6AB85B6C4}" destId="{F69C933A-7C9E-624F-8C95-0DBFD3095620}" srcOrd="1" destOrd="0" parTransId="{58099840-51B8-FB4A-949D-FF173EEFDD4C}" sibTransId="{7EB299F2-123F-F24D-BE50-42685F319E8D}"/>
    <dgm:cxn modelId="{0D865A03-DE58-744E-A935-68E006FED3E0}" srcId="{5D576352-232C-A74B-8DF9-AAE6AB85B6C4}" destId="{E94986A5-0434-E74C-BF70-FF5C81DBBC55}" srcOrd="0" destOrd="0" parTransId="{D1889EE3-1E7B-C249-8860-5BB680ED0772}" sibTransId="{9C651DE3-BE02-5D4A-8876-E284C97E4D79}"/>
    <dgm:cxn modelId="{62DF6B28-5686-E846-8ABB-3A023CB8AA32}" srcId="{E94986A5-0434-E74C-BF70-FF5C81DBBC55}" destId="{CC9ECCF3-EA9E-474D-8CF6-883C9988DE6B}" srcOrd="0" destOrd="0" parTransId="{F94AD525-7EBF-C046-947C-F6F172D4FFFD}" sibTransId="{EC865933-7D3F-344A-9E53-152A611E9E22}"/>
    <dgm:cxn modelId="{FA89EF2B-0BE4-AE47-ABF5-7A286CDE1925}" type="presOf" srcId="{5D576352-232C-A74B-8DF9-AAE6AB85B6C4}" destId="{47F5F615-6A9C-9B4A-AC23-69829910BD81}" srcOrd="0" destOrd="0" presId="urn:microsoft.com/office/officeart/2005/8/layout/chevron2"/>
    <dgm:cxn modelId="{E49F7347-F7F3-F34D-8AD1-F468AF335BC3}" srcId="{E94986A5-0434-E74C-BF70-FF5C81DBBC55}" destId="{F9F3AB3C-7076-FA49-BB3D-BD7C25AAE9BC}" srcOrd="1" destOrd="0" parTransId="{F406BFCD-F736-F540-A1E3-17DA5B8727D3}" sibTransId="{5B1D0750-F04C-C741-8309-AF238EDEF2FC}"/>
    <dgm:cxn modelId="{5BAC3F88-8EFB-C84E-8ECF-3AE6D9298DED}" type="presOf" srcId="{CC9ECCF3-EA9E-474D-8CF6-883C9988DE6B}" destId="{4293502B-19E5-9243-B61A-2CED4F852D92}" srcOrd="0" destOrd="0" presId="urn:microsoft.com/office/officeart/2005/8/layout/chevron2"/>
    <dgm:cxn modelId="{DED134C3-D8DB-F648-A9C5-46B6ACB22246}" type="presOf" srcId="{E94986A5-0434-E74C-BF70-FF5C81DBBC55}" destId="{2B117152-9829-4D4A-9209-98F1F1CC6C15}" srcOrd="0" destOrd="0" presId="urn:microsoft.com/office/officeart/2005/8/layout/chevron2"/>
    <dgm:cxn modelId="{FD90F4CB-C866-8A41-897B-5A76DB48E8B2}" type="presOf" srcId="{2ED2916A-16EB-934F-A620-18E60C335778}" destId="{DFC542C0-CD75-324C-9B6B-265C26E278A7}" srcOrd="0" destOrd="0" presId="urn:microsoft.com/office/officeart/2005/8/layout/chevron2"/>
    <dgm:cxn modelId="{0BADEBD7-D5CD-C245-8A35-DF37E6AA6ED8}" type="presOf" srcId="{F9F3AB3C-7076-FA49-BB3D-BD7C25AAE9BC}" destId="{4293502B-19E5-9243-B61A-2CED4F852D92}" srcOrd="0" destOrd="1" presId="urn:microsoft.com/office/officeart/2005/8/layout/chevron2"/>
    <dgm:cxn modelId="{A5663DE4-0745-884F-889F-FE3B82BC4157}" srcId="{F69C933A-7C9E-624F-8C95-0DBFD3095620}" destId="{2ED2916A-16EB-934F-A620-18E60C335778}" srcOrd="0" destOrd="0" parTransId="{523EF0B3-E586-1B43-9778-40EA64C85B3C}" sibTransId="{3524C2F2-06B5-1543-A9FB-7A0D0132E0F9}"/>
    <dgm:cxn modelId="{1EB917E8-FF86-CD4E-989B-D30AAC1E372F}" type="presOf" srcId="{F69C933A-7C9E-624F-8C95-0DBFD3095620}" destId="{4E99C0B7-0F3D-0942-9B63-18D165C96BBA}" srcOrd="0" destOrd="0" presId="urn:microsoft.com/office/officeart/2005/8/layout/chevron2"/>
    <dgm:cxn modelId="{923850C6-CF1F-4A4B-BBEC-67DE611E821A}" type="presParOf" srcId="{47F5F615-6A9C-9B4A-AC23-69829910BD81}" destId="{BA56C22A-B86D-7042-9626-674F0D0ADDDE}" srcOrd="0" destOrd="0" presId="urn:microsoft.com/office/officeart/2005/8/layout/chevron2"/>
    <dgm:cxn modelId="{0F2291CE-19F3-CF4A-B6D5-1289CA21BE27}" type="presParOf" srcId="{BA56C22A-B86D-7042-9626-674F0D0ADDDE}" destId="{2B117152-9829-4D4A-9209-98F1F1CC6C15}" srcOrd="0" destOrd="0" presId="urn:microsoft.com/office/officeart/2005/8/layout/chevron2"/>
    <dgm:cxn modelId="{5CB4D6A1-B4E8-6D4C-9227-5157FD5A4E07}" type="presParOf" srcId="{BA56C22A-B86D-7042-9626-674F0D0ADDDE}" destId="{4293502B-19E5-9243-B61A-2CED4F852D92}" srcOrd="1" destOrd="0" presId="urn:microsoft.com/office/officeart/2005/8/layout/chevron2"/>
    <dgm:cxn modelId="{981FFF93-F02A-7248-BA8F-F1F03B589BA3}" type="presParOf" srcId="{47F5F615-6A9C-9B4A-AC23-69829910BD81}" destId="{F0BE7D44-AD22-5A42-9F5D-42636FDFEA11}" srcOrd="1" destOrd="0" presId="urn:microsoft.com/office/officeart/2005/8/layout/chevron2"/>
    <dgm:cxn modelId="{FF439B81-AFDF-174D-9733-C0CC1D883DD1}" type="presParOf" srcId="{47F5F615-6A9C-9B4A-AC23-69829910BD81}" destId="{CCC0025A-A30C-6D40-B84F-0F6550D606B0}" srcOrd="2" destOrd="0" presId="urn:microsoft.com/office/officeart/2005/8/layout/chevron2"/>
    <dgm:cxn modelId="{D2F9E8B7-6781-844E-95AC-BBC3D38EC1C2}" type="presParOf" srcId="{CCC0025A-A30C-6D40-B84F-0F6550D606B0}" destId="{4E99C0B7-0F3D-0942-9B63-18D165C96BBA}" srcOrd="0" destOrd="0" presId="urn:microsoft.com/office/officeart/2005/8/layout/chevron2"/>
    <dgm:cxn modelId="{1042052D-E96D-1441-A76D-AD1C9E2AB73B}" type="presParOf" srcId="{CCC0025A-A30C-6D40-B84F-0F6550D606B0}" destId="{DFC542C0-CD75-324C-9B6B-265C26E278A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2.xml><?xml version="1.0" encoding="utf-8"?>
<dgm:dataModel xmlns:dgm="http://schemas.openxmlformats.org/drawingml/2006/diagram" xmlns:a="http://schemas.openxmlformats.org/drawingml/2006/main">
  <dgm:ptLst>
    <dgm:pt modelId="{19D89907-2801-4CC0-B9E3-2EBAA0CF9863}" type="doc">
      <dgm:prSet loTypeId="urn:microsoft.com/office/officeart/2018/2/layout/IconCircleList" loCatId="icon" qsTypeId="urn:microsoft.com/office/officeart/2005/8/quickstyle/simple1#14" qsCatId="simple" csTypeId="urn:microsoft.com/office/officeart/2018/5/colors/Iconchunking_neutralicon_colorful1" csCatId="colorful" phldr="1"/>
      <dgm:spPr/>
      <dgm:t>
        <a:bodyPr/>
        <a:lstStyle/>
        <a:p>
          <a:endParaRPr lang="en-US"/>
        </a:p>
      </dgm:t>
    </dgm:pt>
    <dgm:pt modelId="{BCA11D2B-49C6-46E6-BE93-8D03BA6A820E}">
      <dgm:prSet custT="1"/>
      <dgm:spPr/>
      <dgm:t>
        <a:bodyPr/>
        <a:lstStyle/>
        <a:p>
          <a:pPr>
            <a:lnSpc>
              <a:spcPct val="100000"/>
            </a:lnSpc>
          </a:pPr>
          <a:r>
            <a:rPr lang="en-US" sz="1800" b="1" dirty="0"/>
            <a:t>Scientists who are Nobel laureates are:  </a:t>
          </a:r>
        </a:p>
      </dgm:t>
    </dgm:pt>
    <dgm:pt modelId="{B6A67FDF-E22A-44F2-8EF2-3F94117F407A}" type="parTrans" cxnId="{043207FB-B8D5-40C0-8426-86FC09218E3C}">
      <dgm:prSet/>
      <dgm:spPr/>
      <dgm:t>
        <a:bodyPr/>
        <a:lstStyle/>
        <a:p>
          <a:endParaRPr lang="en-US"/>
        </a:p>
      </dgm:t>
    </dgm:pt>
    <dgm:pt modelId="{CAEC04FD-4242-4239-8A62-32070D2F6799}" type="sibTrans" cxnId="{043207FB-B8D5-40C0-8426-86FC09218E3C}">
      <dgm:prSet/>
      <dgm:spPr/>
      <dgm:t>
        <a:bodyPr/>
        <a:lstStyle/>
        <a:p>
          <a:endParaRPr lang="en-US"/>
        </a:p>
      </dgm:t>
    </dgm:pt>
    <dgm:pt modelId="{085396E4-30DD-4F44-B71B-86C16477BBE5}">
      <dgm:prSet custT="1"/>
      <dgm:spPr/>
      <dgm:t>
        <a:bodyPr/>
        <a:lstStyle/>
        <a:p>
          <a:pPr>
            <a:lnSpc>
              <a:spcPct val="100000"/>
            </a:lnSpc>
          </a:pPr>
          <a:r>
            <a:rPr lang="en-US" sz="1800" dirty="0"/>
            <a:t>22 times more likely than typical scientists to perform, sing, or act in their spare time  </a:t>
          </a:r>
        </a:p>
      </dgm:t>
    </dgm:pt>
    <dgm:pt modelId="{82F8FD29-DF0D-4661-A7BA-303B305954F9}" type="parTrans" cxnId="{8CE51DC1-D5A1-4D2D-8491-E1B08F4D77C6}">
      <dgm:prSet/>
      <dgm:spPr/>
      <dgm:t>
        <a:bodyPr/>
        <a:lstStyle/>
        <a:p>
          <a:endParaRPr lang="en-US"/>
        </a:p>
      </dgm:t>
    </dgm:pt>
    <dgm:pt modelId="{8C3EAC1A-D54C-4687-B62F-AAB033D7C683}" type="sibTrans" cxnId="{8CE51DC1-D5A1-4D2D-8491-E1B08F4D77C6}">
      <dgm:prSet/>
      <dgm:spPr/>
      <dgm:t>
        <a:bodyPr/>
        <a:lstStyle/>
        <a:p>
          <a:endParaRPr lang="en-US"/>
        </a:p>
      </dgm:t>
    </dgm:pt>
    <dgm:pt modelId="{768F5E2B-5BE8-4327-8B81-3A2EEE72406F}">
      <dgm:prSet custT="1"/>
      <dgm:spPr/>
      <dgm:t>
        <a:bodyPr/>
        <a:lstStyle/>
        <a:p>
          <a:pPr>
            <a:lnSpc>
              <a:spcPct val="100000"/>
            </a:lnSpc>
          </a:pPr>
          <a:r>
            <a:rPr lang="en-US" sz="1800" dirty="0"/>
            <a:t>12 times more likely to write fiction, plays, poetry, or short stories</a:t>
          </a:r>
        </a:p>
      </dgm:t>
    </dgm:pt>
    <dgm:pt modelId="{2CCD64F6-C08F-4176-93DF-86AC1CD6E661}" type="parTrans" cxnId="{7B2E9C8B-D7F3-4FC6-96DD-53AA541AD11C}">
      <dgm:prSet/>
      <dgm:spPr/>
      <dgm:t>
        <a:bodyPr/>
        <a:lstStyle/>
        <a:p>
          <a:endParaRPr lang="en-US"/>
        </a:p>
      </dgm:t>
    </dgm:pt>
    <dgm:pt modelId="{83E2F8B4-82B9-4C03-85D7-505CD537EBD3}" type="sibTrans" cxnId="{7B2E9C8B-D7F3-4FC6-96DD-53AA541AD11C}">
      <dgm:prSet/>
      <dgm:spPr/>
      <dgm:t>
        <a:bodyPr/>
        <a:lstStyle/>
        <a:p>
          <a:endParaRPr lang="en-US"/>
        </a:p>
      </dgm:t>
    </dgm:pt>
    <dgm:pt modelId="{43F5CEAD-4CBF-4C77-9EB9-C3ABB91F6432}">
      <dgm:prSet custT="1"/>
      <dgm:spPr/>
      <dgm:t>
        <a:bodyPr/>
        <a:lstStyle/>
        <a:p>
          <a:pPr>
            <a:lnSpc>
              <a:spcPct val="100000"/>
            </a:lnSpc>
          </a:pPr>
          <a:r>
            <a:rPr lang="en-US" sz="1800" dirty="0"/>
            <a:t>5 times more likely to engage in crafting, woodworking, mechanics, or glassblowing </a:t>
          </a:r>
        </a:p>
      </dgm:t>
    </dgm:pt>
    <dgm:pt modelId="{9540E7E6-5DDE-455B-9124-9E30205F265E}" type="parTrans" cxnId="{5D38C41B-F224-442D-8AA2-DBB8F4F7E79A}">
      <dgm:prSet/>
      <dgm:spPr/>
      <dgm:t>
        <a:bodyPr/>
        <a:lstStyle/>
        <a:p>
          <a:endParaRPr lang="en-US"/>
        </a:p>
      </dgm:t>
    </dgm:pt>
    <dgm:pt modelId="{28DA7DC9-3457-48A6-A5DF-0C908C72A142}" type="sibTrans" cxnId="{5D38C41B-F224-442D-8AA2-DBB8F4F7E79A}">
      <dgm:prSet/>
      <dgm:spPr/>
      <dgm:t>
        <a:bodyPr/>
        <a:lstStyle/>
        <a:p>
          <a:endParaRPr lang="en-US"/>
        </a:p>
      </dgm:t>
    </dgm:pt>
    <dgm:pt modelId="{30BAA3A5-7420-4181-A798-CDCE891EF839}">
      <dgm:prSet custT="1"/>
      <dgm:spPr/>
      <dgm:t>
        <a:bodyPr/>
        <a:lstStyle/>
        <a:p>
          <a:pPr>
            <a:lnSpc>
              <a:spcPct val="100000"/>
            </a:lnSpc>
          </a:pPr>
          <a:r>
            <a:rPr lang="en-US" sz="1800" dirty="0"/>
            <a:t>7 times more likely to enjoy designing, painting, drawing, or sculpting </a:t>
          </a:r>
        </a:p>
      </dgm:t>
    </dgm:pt>
    <dgm:pt modelId="{5B771B26-404B-4D03-A9E4-8B3BC42970A7}" type="parTrans" cxnId="{9A0DD2BA-482A-480A-9725-DA24E2825C80}">
      <dgm:prSet/>
      <dgm:spPr/>
      <dgm:t>
        <a:bodyPr/>
        <a:lstStyle/>
        <a:p>
          <a:endParaRPr lang="en-US"/>
        </a:p>
      </dgm:t>
    </dgm:pt>
    <dgm:pt modelId="{3DA1A7BC-661B-4E6D-9A31-32935BA044BA}" type="sibTrans" cxnId="{9A0DD2BA-482A-480A-9725-DA24E2825C80}">
      <dgm:prSet/>
      <dgm:spPr/>
      <dgm:t>
        <a:bodyPr/>
        <a:lstStyle/>
        <a:p>
          <a:endParaRPr lang="en-US"/>
        </a:p>
      </dgm:t>
    </dgm:pt>
    <dgm:pt modelId="{33EA040C-BE8B-4BAF-854B-9BCED57FFC8C}">
      <dgm:prSet custT="1"/>
      <dgm:spPr/>
      <dgm:t>
        <a:bodyPr/>
        <a:lstStyle/>
        <a:p>
          <a:pPr>
            <a:lnSpc>
              <a:spcPct val="100000"/>
            </a:lnSpc>
          </a:pPr>
          <a:r>
            <a:rPr lang="en-US" sz="1800" dirty="0"/>
            <a:t>They are more open to novel experiences and often turn to their creative endeavors when working through challenges. </a:t>
          </a:r>
        </a:p>
      </dgm:t>
    </dgm:pt>
    <dgm:pt modelId="{936D5618-D19D-4F74-8A3F-233EEA4C8BC4}" type="parTrans" cxnId="{564B7CF3-0A56-4562-A5D4-B8C177857537}">
      <dgm:prSet/>
      <dgm:spPr/>
      <dgm:t>
        <a:bodyPr/>
        <a:lstStyle/>
        <a:p>
          <a:endParaRPr lang="en-US"/>
        </a:p>
      </dgm:t>
    </dgm:pt>
    <dgm:pt modelId="{612E8A2F-F16D-4AA1-9C51-1BC0C19D8AF1}" type="sibTrans" cxnId="{564B7CF3-0A56-4562-A5D4-B8C177857537}">
      <dgm:prSet/>
      <dgm:spPr/>
      <dgm:t>
        <a:bodyPr/>
        <a:lstStyle/>
        <a:p>
          <a:endParaRPr lang="en-US"/>
        </a:p>
      </dgm:t>
    </dgm:pt>
    <dgm:pt modelId="{8ADFAF6B-9182-4109-9E61-CACF0AFC9FB4}" type="pres">
      <dgm:prSet presAssocID="{19D89907-2801-4CC0-B9E3-2EBAA0CF9863}" presName="root" presStyleCnt="0">
        <dgm:presLayoutVars>
          <dgm:dir/>
          <dgm:resizeHandles val="exact"/>
        </dgm:presLayoutVars>
      </dgm:prSet>
      <dgm:spPr/>
    </dgm:pt>
    <dgm:pt modelId="{43D40BFB-0284-497A-BCFB-0E204BF51A7A}" type="pres">
      <dgm:prSet presAssocID="{19D89907-2801-4CC0-B9E3-2EBAA0CF9863}" presName="container" presStyleCnt="0">
        <dgm:presLayoutVars>
          <dgm:dir/>
          <dgm:resizeHandles val="exact"/>
        </dgm:presLayoutVars>
      </dgm:prSet>
      <dgm:spPr/>
    </dgm:pt>
    <dgm:pt modelId="{CF4607CD-5613-43EC-B74F-39F9B58A9412}" type="pres">
      <dgm:prSet presAssocID="{BCA11D2B-49C6-46E6-BE93-8D03BA6A820E}" presName="compNode" presStyleCnt="0"/>
      <dgm:spPr/>
    </dgm:pt>
    <dgm:pt modelId="{F6A5D52F-F68A-4D33-9400-3CA5A1F3666C}" type="pres">
      <dgm:prSet presAssocID="{BCA11D2B-49C6-46E6-BE93-8D03BA6A820E}" presName="iconBgRect" presStyleLbl="bgShp" presStyleIdx="0" presStyleCnt="6" custLinFactNeighborX="-4587" custLinFactNeighborY="-55840"/>
      <dgm:spPr/>
    </dgm:pt>
    <dgm:pt modelId="{03ABDC0F-3336-4CA3-93DF-7343C8F332E9}" type="pres">
      <dgm:prSet presAssocID="{BCA11D2B-49C6-46E6-BE93-8D03BA6A820E}" presName="iconRect" presStyleLbl="node1" presStyleIdx="0" presStyleCnt="6" custLinFactNeighborX="-9491" custLinFactNeighborY="-916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tom"/>
        </a:ext>
      </dgm:extLst>
    </dgm:pt>
    <dgm:pt modelId="{67EF3DF8-12E3-4862-BB1D-0E7B4C29C845}" type="pres">
      <dgm:prSet presAssocID="{BCA11D2B-49C6-46E6-BE93-8D03BA6A820E}" presName="spaceRect" presStyleCnt="0"/>
      <dgm:spPr/>
    </dgm:pt>
    <dgm:pt modelId="{75F49BBA-90DA-42AC-92F7-321CB097F314}" type="pres">
      <dgm:prSet presAssocID="{BCA11D2B-49C6-46E6-BE93-8D03BA6A820E}" presName="textRect" presStyleLbl="revTx" presStyleIdx="0" presStyleCnt="6" custScaleX="161437">
        <dgm:presLayoutVars>
          <dgm:chMax val="1"/>
          <dgm:chPref val="1"/>
        </dgm:presLayoutVars>
      </dgm:prSet>
      <dgm:spPr/>
    </dgm:pt>
    <dgm:pt modelId="{C9065706-985C-4624-897E-813E0E583B10}" type="pres">
      <dgm:prSet presAssocID="{CAEC04FD-4242-4239-8A62-32070D2F6799}" presName="sibTrans" presStyleLbl="sibTrans2D1" presStyleIdx="0" presStyleCnt="0"/>
      <dgm:spPr/>
    </dgm:pt>
    <dgm:pt modelId="{0221D5A8-AC06-4192-BAD6-18E1AADAC1E8}" type="pres">
      <dgm:prSet presAssocID="{085396E4-30DD-4F44-B71B-86C16477BBE5}" presName="compNode" presStyleCnt="0"/>
      <dgm:spPr/>
    </dgm:pt>
    <dgm:pt modelId="{69EEB690-F60D-49E4-8A63-587F1EEDF1E2}" type="pres">
      <dgm:prSet presAssocID="{085396E4-30DD-4F44-B71B-86C16477BBE5}" presName="iconBgRect" presStyleLbl="bgShp" presStyleIdx="1" presStyleCnt="6" custLinFactNeighborX="-41310" custLinFactNeighborY="-24172"/>
      <dgm:spPr/>
    </dgm:pt>
    <dgm:pt modelId="{A50DBBAD-B26F-45DF-9138-F9C463B856B7}" type="pres">
      <dgm:prSet presAssocID="{085396E4-30DD-4F44-B71B-86C16477BBE5}" presName="iconRect" presStyleLbl="node1" presStyleIdx="1" presStyleCnt="6" custLinFactNeighborX="-62555" custLinFactNeighborY="-416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A3E5F98B-0954-4D85-AE95-6D8282926D4E}" type="pres">
      <dgm:prSet presAssocID="{085396E4-30DD-4F44-B71B-86C16477BBE5}" presName="spaceRect" presStyleCnt="0"/>
      <dgm:spPr/>
    </dgm:pt>
    <dgm:pt modelId="{D73FCA56-8538-42E7-AAAE-CC6DCB28540B}" type="pres">
      <dgm:prSet presAssocID="{085396E4-30DD-4F44-B71B-86C16477BBE5}" presName="textRect" presStyleLbl="revTx" presStyleIdx="1" presStyleCnt="6" custScaleX="132919" custLinFactNeighborX="14420" custLinFactNeighborY="-24172">
        <dgm:presLayoutVars>
          <dgm:chMax val="1"/>
          <dgm:chPref val="1"/>
        </dgm:presLayoutVars>
      </dgm:prSet>
      <dgm:spPr/>
    </dgm:pt>
    <dgm:pt modelId="{D645FF12-D50D-4898-970A-3FC9459BA610}" type="pres">
      <dgm:prSet presAssocID="{8C3EAC1A-D54C-4687-B62F-AAB033D7C683}" presName="sibTrans" presStyleLbl="sibTrans2D1" presStyleIdx="0" presStyleCnt="0"/>
      <dgm:spPr/>
    </dgm:pt>
    <dgm:pt modelId="{0857F6D3-37F8-40EF-AE4C-A8D634B295A5}" type="pres">
      <dgm:prSet presAssocID="{768F5E2B-5BE8-4327-8B81-3A2EEE72406F}" presName="compNode" presStyleCnt="0"/>
      <dgm:spPr/>
    </dgm:pt>
    <dgm:pt modelId="{5693BDF8-EE9A-4D94-9400-DCF868CB9470}" type="pres">
      <dgm:prSet presAssocID="{768F5E2B-5BE8-4327-8B81-3A2EEE72406F}" presName="iconBgRect" presStyleLbl="bgShp" presStyleIdx="2" presStyleCnt="6"/>
      <dgm:spPr/>
    </dgm:pt>
    <dgm:pt modelId="{330ABE0F-3DE7-41CA-AA95-BA39A518AAFC}" type="pres">
      <dgm:prSet presAssocID="{768F5E2B-5BE8-4327-8B81-3A2EEE72406F}"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Book"/>
        </a:ext>
      </dgm:extLst>
    </dgm:pt>
    <dgm:pt modelId="{67B51229-E2C2-43B0-B7BA-506A062E08B7}" type="pres">
      <dgm:prSet presAssocID="{768F5E2B-5BE8-4327-8B81-3A2EEE72406F}" presName="spaceRect" presStyleCnt="0"/>
      <dgm:spPr/>
    </dgm:pt>
    <dgm:pt modelId="{2B991395-E359-461C-BE37-96385DB9158D}" type="pres">
      <dgm:prSet presAssocID="{768F5E2B-5BE8-4327-8B81-3A2EEE72406F}" presName="textRect" presStyleLbl="revTx" presStyleIdx="2" presStyleCnt="6">
        <dgm:presLayoutVars>
          <dgm:chMax val="1"/>
          <dgm:chPref val="1"/>
        </dgm:presLayoutVars>
      </dgm:prSet>
      <dgm:spPr/>
    </dgm:pt>
    <dgm:pt modelId="{E192F50A-8014-4DD9-A79A-3FCEEA08E5E7}" type="pres">
      <dgm:prSet presAssocID="{83E2F8B4-82B9-4C03-85D7-505CD537EBD3}" presName="sibTrans" presStyleLbl="sibTrans2D1" presStyleIdx="0" presStyleCnt="0"/>
      <dgm:spPr/>
    </dgm:pt>
    <dgm:pt modelId="{4347E93E-3665-443F-867F-B6134C473D0A}" type="pres">
      <dgm:prSet presAssocID="{43F5CEAD-4CBF-4C77-9EB9-C3ABB91F6432}" presName="compNode" presStyleCnt="0"/>
      <dgm:spPr/>
    </dgm:pt>
    <dgm:pt modelId="{1829DE4F-62CF-4113-852A-CCE35BACED2B}" type="pres">
      <dgm:prSet presAssocID="{43F5CEAD-4CBF-4C77-9EB9-C3ABB91F6432}" presName="iconBgRect" presStyleLbl="bgShp" presStyleIdx="3" presStyleCnt="6" custLinFactNeighborX="-12617" custLinFactNeighborY="78978"/>
      <dgm:spPr/>
    </dgm:pt>
    <dgm:pt modelId="{6D5F155B-417D-4475-9251-2DE018C19FFE}" type="pres">
      <dgm:prSet presAssocID="{43F5CEAD-4CBF-4C77-9EB9-C3ABB91F6432}" presName="iconRect" presStyleLbl="node1" presStyleIdx="3" presStyleCnt="6" custLinFactY="31083" custLinFactNeighborX="-16808" custLinFactNeighborY="1000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w blade"/>
        </a:ext>
      </dgm:extLst>
    </dgm:pt>
    <dgm:pt modelId="{EEFB600F-10F3-4AA5-9956-D006472F1E62}" type="pres">
      <dgm:prSet presAssocID="{43F5CEAD-4CBF-4C77-9EB9-C3ABB91F6432}" presName="spaceRect" presStyleCnt="0"/>
      <dgm:spPr/>
    </dgm:pt>
    <dgm:pt modelId="{95E82624-8173-4922-A41A-A43E6C8C9208}" type="pres">
      <dgm:prSet presAssocID="{43F5CEAD-4CBF-4C77-9EB9-C3ABB91F6432}" presName="textRect" presStyleLbl="revTx" presStyleIdx="3" presStyleCnt="6" custScaleX="132418" custLinFactNeighborX="11629" custLinFactNeighborY="57187">
        <dgm:presLayoutVars>
          <dgm:chMax val="1"/>
          <dgm:chPref val="1"/>
        </dgm:presLayoutVars>
      </dgm:prSet>
      <dgm:spPr/>
    </dgm:pt>
    <dgm:pt modelId="{9EA541B5-2339-4522-A393-CFDE1C041244}" type="pres">
      <dgm:prSet presAssocID="{28DA7DC9-3457-48A6-A5DF-0C908C72A142}" presName="sibTrans" presStyleLbl="sibTrans2D1" presStyleIdx="0" presStyleCnt="0"/>
      <dgm:spPr/>
    </dgm:pt>
    <dgm:pt modelId="{60C04E0C-6BDC-4F85-B99C-3243743EF209}" type="pres">
      <dgm:prSet presAssocID="{30BAA3A5-7420-4181-A798-CDCE891EF839}" presName="compNode" presStyleCnt="0"/>
      <dgm:spPr/>
    </dgm:pt>
    <dgm:pt modelId="{5B7373B8-AD88-4F85-B064-2EC1E2B804B9}" type="pres">
      <dgm:prSet presAssocID="{30BAA3A5-7420-4181-A798-CDCE891EF839}" presName="iconBgRect" presStyleLbl="bgShp" presStyleIdx="4" presStyleCnt="6"/>
      <dgm:spPr/>
    </dgm:pt>
    <dgm:pt modelId="{82D1EF6B-0B44-4AA7-93AE-170E96D34A64}" type="pres">
      <dgm:prSet presAssocID="{30BAA3A5-7420-4181-A798-CDCE891EF839}"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mall paint brush"/>
        </a:ext>
      </dgm:extLst>
    </dgm:pt>
    <dgm:pt modelId="{3C0CE644-E25B-4858-A6D8-E9E52F28B03F}" type="pres">
      <dgm:prSet presAssocID="{30BAA3A5-7420-4181-A798-CDCE891EF839}" presName="spaceRect" presStyleCnt="0"/>
      <dgm:spPr/>
    </dgm:pt>
    <dgm:pt modelId="{C1698F1B-2538-419D-AD70-B83C35449FC0}" type="pres">
      <dgm:prSet presAssocID="{30BAA3A5-7420-4181-A798-CDCE891EF839}" presName="textRect" presStyleLbl="revTx" presStyleIdx="4" presStyleCnt="6">
        <dgm:presLayoutVars>
          <dgm:chMax val="1"/>
          <dgm:chPref val="1"/>
        </dgm:presLayoutVars>
      </dgm:prSet>
      <dgm:spPr/>
    </dgm:pt>
    <dgm:pt modelId="{EE2FAD2C-7F67-495A-93EE-C72BECAE91D9}" type="pres">
      <dgm:prSet presAssocID="{3DA1A7BC-661B-4E6D-9A31-32935BA044BA}" presName="sibTrans" presStyleLbl="sibTrans2D1" presStyleIdx="0" presStyleCnt="0"/>
      <dgm:spPr/>
    </dgm:pt>
    <dgm:pt modelId="{8B4C37C4-DA64-4F98-963C-798DE4A10593}" type="pres">
      <dgm:prSet presAssocID="{33EA040C-BE8B-4BAF-854B-9BCED57FFC8C}" presName="compNode" presStyleCnt="0"/>
      <dgm:spPr/>
    </dgm:pt>
    <dgm:pt modelId="{559D47A8-AF00-441A-B1E8-D766B0D2708E}" type="pres">
      <dgm:prSet presAssocID="{33EA040C-BE8B-4BAF-854B-9BCED57FFC8C}" presName="iconBgRect" presStyleLbl="bgShp" presStyleIdx="5" presStyleCnt="6"/>
      <dgm:spPr/>
    </dgm:pt>
    <dgm:pt modelId="{09D0CBD8-09CD-41E6-B0FA-342B2C4AC747}" type="pres">
      <dgm:prSet presAssocID="{33EA040C-BE8B-4BAF-854B-9BCED57FFC8C}" presName="iconRect" presStyleLbl="node1" presStyleIdx="5" presStyleCnt="6" custLinFactNeighborX="-5005" custLinFactNeighborY="-247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ECD5DF4E-842A-410F-8A81-4AA3F33BB99B}" type="pres">
      <dgm:prSet presAssocID="{33EA040C-BE8B-4BAF-854B-9BCED57FFC8C}" presName="spaceRect" presStyleCnt="0"/>
      <dgm:spPr/>
    </dgm:pt>
    <dgm:pt modelId="{74485F2E-B0CE-4947-9475-D003E23E7F07}" type="pres">
      <dgm:prSet presAssocID="{33EA040C-BE8B-4BAF-854B-9BCED57FFC8C}" presName="textRect" presStyleLbl="revTx" presStyleIdx="5" presStyleCnt="6" custScaleX="147740" custScaleY="315058" custLinFactNeighborX="23311" custLinFactNeighborY="72092">
        <dgm:presLayoutVars>
          <dgm:chMax val="1"/>
          <dgm:chPref val="1"/>
        </dgm:presLayoutVars>
      </dgm:prSet>
      <dgm:spPr/>
    </dgm:pt>
  </dgm:ptLst>
  <dgm:cxnLst>
    <dgm:cxn modelId="{14002501-9DDB-4B85-9297-8F927EB4080C}" type="presOf" srcId="{43F5CEAD-4CBF-4C77-9EB9-C3ABB91F6432}" destId="{95E82624-8173-4922-A41A-A43E6C8C9208}" srcOrd="0" destOrd="0" presId="urn:microsoft.com/office/officeart/2018/2/layout/IconCircleList"/>
    <dgm:cxn modelId="{F665670F-5F93-434D-966C-4FF98CC73997}" type="presOf" srcId="{83E2F8B4-82B9-4C03-85D7-505CD537EBD3}" destId="{E192F50A-8014-4DD9-A79A-3FCEEA08E5E7}" srcOrd="0" destOrd="0" presId="urn:microsoft.com/office/officeart/2018/2/layout/IconCircleList"/>
    <dgm:cxn modelId="{5D38C41B-F224-442D-8AA2-DBB8F4F7E79A}" srcId="{19D89907-2801-4CC0-B9E3-2EBAA0CF9863}" destId="{43F5CEAD-4CBF-4C77-9EB9-C3ABB91F6432}" srcOrd="3" destOrd="0" parTransId="{9540E7E6-5DDE-455B-9124-9E30205F265E}" sibTransId="{28DA7DC9-3457-48A6-A5DF-0C908C72A142}"/>
    <dgm:cxn modelId="{D48B5D3A-AB0B-42F7-B0B2-50C48063F0A6}" type="presOf" srcId="{33EA040C-BE8B-4BAF-854B-9BCED57FFC8C}" destId="{74485F2E-B0CE-4947-9475-D003E23E7F07}" srcOrd="0" destOrd="0" presId="urn:microsoft.com/office/officeart/2018/2/layout/IconCircleList"/>
    <dgm:cxn modelId="{8B928F67-48FC-491C-9534-CC5CC84AE299}" type="presOf" srcId="{085396E4-30DD-4F44-B71B-86C16477BBE5}" destId="{D73FCA56-8538-42E7-AAAE-CC6DCB28540B}" srcOrd="0" destOrd="0" presId="urn:microsoft.com/office/officeart/2018/2/layout/IconCircleList"/>
    <dgm:cxn modelId="{A0009567-C947-4CD6-8222-E75CB7777C34}" type="presOf" srcId="{30BAA3A5-7420-4181-A798-CDCE891EF839}" destId="{C1698F1B-2538-419D-AD70-B83C35449FC0}" srcOrd="0" destOrd="0" presId="urn:microsoft.com/office/officeart/2018/2/layout/IconCircleList"/>
    <dgm:cxn modelId="{0A453B49-B3A5-4104-AAB1-7B7CA326FDB0}" type="presOf" srcId="{768F5E2B-5BE8-4327-8B81-3A2EEE72406F}" destId="{2B991395-E359-461C-BE37-96385DB9158D}" srcOrd="0" destOrd="0" presId="urn:microsoft.com/office/officeart/2018/2/layout/IconCircleList"/>
    <dgm:cxn modelId="{08670D83-7D03-4155-8528-465FDFDCF0AC}" type="presOf" srcId="{BCA11D2B-49C6-46E6-BE93-8D03BA6A820E}" destId="{75F49BBA-90DA-42AC-92F7-321CB097F314}" srcOrd="0" destOrd="0" presId="urn:microsoft.com/office/officeart/2018/2/layout/IconCircleList"/>
    <dgm:cxn modelId="{D3BE5D84-D5C0-47E6-A541-65B5C0F86A74}" type="presOf" srcId="{8C3EAC1A-D54C-4687-B62F-AAB033D7C683}" destId="{D645FF12-D50D-4898-970A-3FC9459BA610}" srcOrd="0" destOrd="0" presId="urn:microsoft.com/office/officeart/2018/2/layout/IconCircleList"/>
    <dgm:cxn modelId="{7B2E9C8B-D7F3-4FC6-96DD-53AA541AD11C}" srcId="{19D89907-2801-4CC0-B9E3-2EBAA0CF9863}" destId="{768F5E2B-5BE8-4327-8B81-3A2EEE72406F}" srcOrd="2" destOrd="0" parTransId="{2CCD64F6-C08F-4176-93DF-86AC1CD6E661}" sibTransId="{83E2F8B4-82B9-4C03-85D7-505CD537EBD3}"/>
    <dgm:cxn modelId="{5DA69690-163B-4587-ADB8-98FA341BBFAA}" type="presOf" srcId="{CAEC04FD-4242-4239-8A62-32070D2F6799}" destId="{C9065706-985C-4624-897E-813E0E583B10}" srcOrd="0" destOrd="0" presId="urn:microsoft.com/office/officeart/2018/2/layout/IconCircleList"/>
    <dgm:cxn modelId="{9A8265A6-4D66-4E84-A191-B740743740AF}" type="presOf" srcId="{3DA1A7BC-661B-4E6D-9A31-32935BA044BA}" destId="{EE2FAD2C-7F67-495A-93EE-C72BECAE91D9}" srcOrd="0" destOrd="0" presId="urn:microsoft.com/office/officeart/2018/2/layout/IconCircleList"/>
    <dgm:cxn modelId="{7E50DDB2-1FAF-4FBA-91A6-73143C110942}" type="presOf" srcId="{28DA7DC9-3457-48A6-A5DF-0C908C72A142}" destId="{9EA541B5-2339-4522-A393-CFDE1C041244}" srcOrd="0" destOrd="0" presId="urn:microsoft.com/office/officeart/2018/2/layout/IconCircleList"/>
    <dgm:cxn modelId="{9A0DD2BA-482A-480A-9725-DA24E2825C80}" srcId="{19D89907-2801-4CC0-B9E3-2EBAA0CF9863}" destId="{30BAA3A5-7420-4181-A798-CDCE891EF839}" srcOrd="4" destOrd="0" parTransId="{5B771B26-404B-4D03-A9E4-8B3BC42970A7}" sibTransId="{3DA1A7BC-661B-4E6D-9A31-32935BA044BA}"/>
    <dgm:cxn modelId="{8CE51DC1-D5A1-4D2D-8491-E1B08F4D77C6}" srcId="{19D89907-2801-4CC0-B9E3-2EBAA0CF9863}" destId="{085396E4-30DD-4F44-B71B-86C16477BBE5}" srcOrd="1" destOrd="0" parTransId="{82F8FD29-DF0D-4661-A7BA-303B305954F9}" sibTransId="{8C3EAC1A-D54C-4687-B62F-AAB033D7C683}"/>
    <dgm:cxn modelId="{D57AD7DE-7B41-4D6C-BE5F-F4CCFD54420E}" type="presOf" srcId="{19D89907-2801-4CC0-B9E3-2EBAA0CF9863}" destId="{8ADFAF6B-9182-4109-9E61-CACF0AFC9FB4}" srcOrd="0" destOrd="0" presId="urn:microsoft.com/office/officeart/2018/2/layout/IconCircleList"/>
    <dgm:cxn modelId="{564B7CF3-0A56-4562-A5D4-B8C177857537}" srcId="{19D89907-2801-4CC0-B9E3-2EBAA0CF9863}" destId="{33EA040C-BE8B-4BAF-854B-9BCED57FFC8C}" srcOrd="5" destOrd="0" parTransId="{936D5618-D19D-4F74-8A3F-233EEA4C8BC4}" sibTransId="{612E8A2F-F16D-4AA1-9C51-1BC0C19D8AF1}"/>
    <dgm:cxn modelId="{043207FB-B8D5-40C0-8426-86FC09218E3C}" srcId="{19D89907-2801-4CC0-B9E3-2EBAA0CF9863}" destId="{BCA11D2B-49C6-46E6-BE93-8D03BA6A820E}" srcOrd="0" destOrd="0" parTransId="{B6A67FDF-E22A-44F2-8EF2-3F94117F407A}" sibTransId="{CAEC04FD-4242-4239-8A62-32070D2F6799}"/>
    <dgm:cxn modelId="{30E59AF5-A66C-47BE-83D6-FCE011CED341}" type="presParOf" srcId="{8ADFAF6B-9182-4109-9E61-CACF0AFC9FB4}" destId="{43D40BFB-0284-497A-BCFB-0E204BF51A7A}" srcOrd="0" destOrd="0" presId="urn:microsoft.com/office/officeart/2018/2/layout/IconCircleList"/>
    <dgm:cxn modelId="{03C88D71-11B9-4569-9FF9-5495CB2AD690}" type="presParOf" srcId="{43D40BFB-0284-497A-BCFB-0E204BF51A7A}" destId="{CF4607CD-5613-43EC-B74F-39F9B58A9412}" srcOrd="0" destOrd="0" presId="urn:microsoft.com/office/officeart/2018/2/layout/IconCircleList"/>
    <dgm:cxn modelId="{A9B68CE7-AEF1-4636-B05F-992883D880BF}" type="presParOf" srcId="{CF4607CD-5613-43EC-B74F-39F9B58A9412}" destId="{F6A5D52F-F68A-4D33-9400-3CA5A1F3666C}" srcOrd="0" destOrd="0" presId="urn:microsoft.com/office/officeart/2018/2/layout/IconCircleList"/>
    <dgm:cxn modelId="{0D85E334-AE82-49EA-8351-4D0250F4ADB7}" type="presParOf" srcId="{CF4607CD-5613-43EC-B74F-39F9B58A9412}" destId="{03ABDC0F-3336-4CA3-93DF-7343C8F332E9}" srcOrd="1" destOrd="0" presId="urn:microsoft.com/office/officeart/2018/2/layout/IconCircleList"/>
    <dgm:cxn modelId="{D21F088B-E85C-4AB6-B6D1-6DE7AAF92AF8}" type="presParOf" srcId="{CF4607CD-5613-43EC-B74F-39F9B58A9412}" destId="{67EF3DF8-12E3-4862-BB1D-0E7B4C29C845}" srcOrd="2" destOrd="0" presId="urn:microsoft.com/office/officeart/2018/2/layout/IconCircleList"/>
    <dgm:cxn modelId="{FCFC3ADB-9833-4E2B-975D-A31B6E83C2B5}" type="presParOf" srcId="{CF4607CD-5613-43EC-B74F-39F9B58A9412}" destId="{75F49BBA-90DA-42AC-92F7-321CB097F314}" srcOrd="3" destOrd="0" presId="urn:microsoft.com/office/officeart/2018/2/layout/IconCircleList"/>
    <dgm:cxn modelId="{E92C0A2A-2852-4230-8681-28C8D72CF989}" type="presParOf" srcId="{43D40BFB-0284-497A-BCFB-0E204BF51A7A}" destId="{C9065706-985C-4624-897E-813E0E583B10}" srcOrd="1" destOrd="0" presId="urn:microsoft.com/office/officeart/2018/2/layout/IconCircleList"/>
    <dgm:cxn modelId="{D75F4B03-707E-4C13-BEC0-0D2FA256AEB0}" type="presParOf" srcId="{43D40BFB-0284-497A-BCFB-0E204BF51A7A}" destId="{0221D5A8-AC06-4192-BAD6-18E1AADAC1E8}" srcOrd="2" destOrd="0" presId="urn:microsoft.com/office/officeart/2018/2/layout/IconCircleList"/>
    <dgm:cxn modelId="{4818CDA5-F3C1-4092-AF5C-830CB647E0B0}" type="presParOf" srcId="{0221D5A8-AC06-4192-BAD6-18E1AADAC1E8}" destId="{69EEB690-F60D-49E4-8A63-587F1EEDF1E2}" srcOrd="0" destOrd="0" presId="urn:microsoft.com/office/officeart/2018/2/layout/IconCircleList"/>
    <dgm:cxn modelId="{39975774-B407-48F9-B3B6-6F58CE70C354}" type="presParOf" srcId="{0221D5A8-AC06-4192-BAD6-18E1AADAC1E8}" destId="{A50DBBAD-B26F-45DF-9138-F9C463B856B7}" srcOrd="1" destOrd="0" presId="urn:microsoft.com/office/officeart/2018/2/layout/IconCircleList"/>
    <dgm:cxn modelId="{2B072D5B-77B2-402E-A039-FB4AD331FEA8}" type="presParOf" srcId="{0221D5A8-AC06-4192-BAD6-18E1AADAC1E8}" destId="{A3E5F98B-0954-4D85-AE95-6D8282926D4E}" srcOrd="2" destOrd="0" presId="urn:microsoft.com/office/officeart/2018/2/layout/IconCircleList"/>
    <dgm:cxn modelId="{79828B27-594A-46D7-96FD-C9D08CD0BD7C}" type="presParOf" srcId="{0221D5A8-AC06-4192-BAD6-18E1AADAC1E8}" destId="{D73FCA56-8538-42E7-AAAE-CC6DCB28540B}" srcOrd="3" destOrd="0" presId="urn:microsoft.com/office/officeart/2018/2/layout/IconCircleList"/>
    <dgm:cxn modelId="{4D38F8A1-654F-4357-B8D6-233BB114E1F0}" type="presParOf" srcId="{43D40BFB-0284-497A-BCFB-0E204BF51A7A}" destId="{D645FF12-D50D-4898-970A-3FC9459BA610}" srcOrd="3" destOrd="0" presId="urn:microsoft.com/office/officeart/2018/2/layout/IconCircleList"/>
    <dgm:cxn modelId="{C9E995BA-BE24-48DC-BABA-4E3C6EDC1AFD}" type="presParOf" srcId="{43D40BFB-0284-497A-BCFB-0E204BF51A7A}" destId="{0857F6D3-37F8-40EF-AE4C-A8D634B295A5}" srcOrd="4" destOrd="0" presId="urn:microsoft.com/office/officeart/2018/2/layout/IconCircleList"/>
    <dgm:cxn modelId="{CC40F033-9564-4A14-8D02-8788E24260F6}" type="presParOf" srcId="{0857F6D3-37F8-40EF-AE4C-A8D634B295A5}" destId="{5693BDF8-EE9A-4D94-9400-DCF868CB9470}" srcOrd="0" destOrd="0" presId="urn:microsoft.com/office/officeart/2018/2/layout/IconCircleList"/>
    <dgm:cxn modelId="{744B0214-0D3D-4DA5-B5F7-467D513092F2}" type="presParOf" srcId="{0857F6D3-37F8-40EF-AE4C-A8D634B295A5}" destId="{330ABE0F-3DE7-41CA-AA95-BA39A518AAFC}" srcOrd="1" destOrd="0" presId="urn:microsoft.com/office/officeart/2018/2/layout/IconCircleList"/>
    <dgm:cxn modelId="{96DD7D03-7FC1-4FE7-B941-5A4E174F0D9C}" type="presParOf" srcId="{0857F6D3-37F8-40EF-AE4C-A8D634B295A5}" destId="{67B51229-E2C2-43B0-B7BA-506A062E08B7}" srcOrd="2" destOrd="0" presId="urn:microsoft.com/office/officeart/2018/2/layout/IconCircleList"/>
    <dgm:cxn modelId="{2C2F043E-6174-4272-BFC2-B459483B393C}" type="presParOf" srcId="{0857F6D3-37F8-40EF-AE4C-A8D634B295A5}" destId="{2B991395-E359-461C-BE37-96385DB9158D}" srcOrd="3" destOrd="0" presId="urn:microsoft.com/office/officeart/2018/2/layout/IconCircleList"/>
    <dgm:cxn modelId="{F1174BC0-C0A8-41F7-BEB0-D08AFBC31129}" type="presParOf" srcId="{43D40BFB-0284-497A-BCFB-0E204BF51A7A}" destId="{E192F50A-8014-4DD9-A79A-3FCEEA08E5E7}" srcOrd="5" destOrd="0" presId="urn:microsoft.com/office/officeart/2018/2/layout/IconCircleList"/>
    <dgm:cxn modelId="{023F838A-9521-4807-8A90-1AAC3B90B976}" type="presParOf" srcId="{43D40BFB-0284-497A-BCFB-0E204BF51A7A}" destId="{4347E93E-3665-443F-867F-B6134C473D0A}" srcOrd="6" destOrd="0" presId="urn:microsoft.com/office/officeart/2018/2/layout/IconCircleList"/>
    <dgm:cxn modelId="{C1123B6A-ECA3-486B-B625-E0FF081284BC}" type="presParOf" srcId="{4347E93E-3665-443F-867F-B6134C473D0A}" destId="{1829DE4F-62CF-4113-852A-CCE35BACED2B}" srcOrd="0" destOrd="0" presId="urn:microsoft.com/office/officeart/2018/2/layout/IconCircleList"/>
    <dgm:cxn modelId="{D259D66A-D1A8-49A7-AFD4-646A82C7D14C}" type="presParOf" srcId="{4347E93E-3665-443F-867F-B6134C473D0A}" destId="{6D5F155B-417D-4475-9251-2DE018C19FFE}" srcOrd="1" destOrd="0" presId="urn:microsoft.com/office/officeart/2018/2/layout/IconCircleList"/>
    <dgm:cxn modelId="{8DA55BD5-A8B6-48EE-8229-D83BE1E3CFE2}" type="presParOf" srcId="{4347E93E-3665-443F-867F-B6134C473D0A}" destId="{EEFB600F-10F3-4AA5-9956-D006472F1E62}" srcOrd="2" destOrd="0" presId="urn:microsoft.com/office/officeart/2018/2/layout/IconCircleList"/>
    <dgm:cxn modelId="{87412B6F-D9AD-48ED-B445-CDA0DF035329}" type="presParOf" srcId="{4347E93E-3665-443F-867F-B6134C473D0A}" destId="{95E82624-8173-4922-A41A-A43E6C8C9208}" srcOrd="3" destOrd="0" presId="urn:microsoft.com/office/officeart/2018/2/layout/IconCircleList"/>
    <dgm:cxn modelId="{53DBED16-22CA-4AEE-AFA3-11129EF90A17}" type="presParOf" srcId="{43D40BFB-0284-497A-BCFB-0E204BF51A7A}" destId="{9EA541B5-2339-4522-A393-CFDE1C041244}" srcOrd="7" destOrd="0" presId="urn:microsoft.com/office/officeart/2018/2/layout/IconCircleList"/>
    <dgm:cxn modelId="{2D2E322A-F7C6-46A2-ADC6-9CCB41F9ACB2}" type="presParOf" srcId="{43D40BFB-0284-497A-BCFB-0E204BF51A7A}" destId="{60C04E0C-6BDC-4F85-B99C-3243743EF209}" srcOrd="8" destOrd="0" presId="urn:microsoft.com/office/officeart/2018/2/layout/IconCircleList"/>
    <dgm:cxn modelId="{9196E896-38B8-4CDC-AC15-5F527E021C66}" type="presParOf" srcId="{60C04E0C-6BDC-4F85-B99C-3243743EF209}" destId="{5B7373B8-AD88-4F85-B064-2EC1E2B804B9}" srcOrd="0" destOrd="0" presId="urn:microsoft.com/office/officeart/2018/2/layout/IconCircleList"/>
    <dgm:cxn modelId="{D2896DB0-C9A6-4220-95CE-EFE7F186732F}" type="presParOf" srcId="{60C04E0C-6BDC-4F85-B99C-3243743EF209}" destId="{82D1EF6B-0B44-4AA7-93AE-170E96D34A64}" srcOrd="1" destOrd="0" presId="urn:microsoft.com/office/officeart/2018/2/layout/IconCircleList"/>
    <dgm:cxn modelId="{05482761-B2F8-4A46-AA1B-BC4719A933E3}" type="presParOf" srcId="{60C04E0C-6BDC-4F85-B99C-3243743EF209}" destId="{3C0CE644-E25B-4858-A6D8-E9E52F28B03F}" srcOrd="2" destOrd="0" presId="urn:microsoft.com/office/officeart/2018/2/layout/IconCircleList"/>
    <dgm:cxn modelId="{C5AC2517-8D7E-4237-BEFA-68BBA819E612}" type="presParOf" srcId="{60C04E0C-6BDC-4F85-B99C-3243743EF209}" destId="{C1698F1B-2538-419D-AD70-B83C35449FC0}" srcOrd="3" destOrd="0" presId="urn:microsoft.com/office/officeart/2018/2/layout/IconCircleList"/>
    <dgm:cxn modelId="{BDD95F54-02C8-4D5E-800E-D9679CCFF6AD}" type="presParOf" srcId="{43D40BFB-0284-497A-BCFB-0E204BF51A7A}" destId="{EE2FAD2C-7F67-495A-93EE-C72BECAE91D9}" srcOrd="9" destOrd="0" presId="urn:microsoft.com/office/officeart/2018/2/layout/IconCircleList"/>
    <dgm:cxn modelId="{68E40A50-73FD-43DF-934E-369F72F9DC26}" type="presParOf" srcId="{43D40BFB-0284-497A-BCFB-0E204BF51A7A}" destId="{8B4C37C4-DA64-4F98-963C-798DE4A10593}" srcOrd="10" destOrd="0" presId="urn:microsoft.com/office/officeart/2018/2/layout/IconCircleList"/>
    <dgm:cxn modelId="{0C041D1F-E3F0-4E12-B978-B16026E2C309}" type="presParOf" srcId="{8B4C37C4-DA64-4F98-963C-798DE4A10593}" destId="{559D47A8-AF00-441A-B1E8-D766B0D2708E}" srcOrd="0" destOrd="0" presId="urn:microsoft.com/office/officeart/2018/2/layout/IconCircleList"/>
    <dgm:cxn modelId="{20A62959-5BBB-4846-B59C-867E427884CE}" type="presParOf" srcId="{8B4C37C4-DA64-4F98-963C-798DE4A10593}" destId="{09D0CBD8-09CD-41E6-B0FA-342B2C4AC747}" srcOrd="1" destOrd="0" presId="urn:microsoft.com/office/officeart/2018/2/layout/IconCircleList"/>
    <dgm:cxn modelId="{70088B45-38C1-4A10-8A14-46855D142158}" type="presParOf" srcId="{8B4C37C4-DA64-4F98-963C-798DE4A10593}" destId="{ECD5DF4E-842A-410F-8A81-4AA3F33BB99B}" srcOrd="2" destOrd="0" presId="urn:microsoft.com/office/officeart/2018/2/layout/IconCircleList"/>
    <dgm:cxn modelId="{9DB4D102-FB73-4181-951D-F29EA95101EE}" type="presParOf" srcId="{8B4C37C4-DA64-4F98-963C-798DE4A10593}" destId="{74485F2E-B0CE-4947-9475-D003E23E7F07}"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94E8B-9880-4EBA-9146-4A1DFF87C846}">
      <dsp:nvSpPr>
        <dsp:cNvPr id="0" name=""/>
        <dsp:cNvSpPr/>
      </dsp:nvSpPr>
      <dsp:spPr>
        <a:xfrm>
          <a:off x="3294887" y="0"/>
          <a:ext cx="4942332" cy="235077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US" sz="1900" b="0" i="0" kern="1200" dirty="0"/>
            <a:t>Reduced glycemic variability</a:t>
          </a:r>
          <a:endParaRPr lang="en-US" sz="1900" kern="1200" dirty="0"/>
        </a:p>
        <a:p>
          <a:pPr marL="171450" lvl="1" indent="-171450" algn="l" defTabSz="844550">
            <a:lnSpc>
              <a:spcPct val="90000"/>
            </a:lnSpc>
            <a:spcBef>
              <a:spcPct val="0"/>
            </a:spcBef>
            <a:spcAft>
              <a:spcPct val="15000"/>
            </a:spcAft>
            <a:buChar char="•"/>
          </a:pPr>
          <a:r>
            <a:rPr lang="en-US" sz="1900" b="0" i="0" kern="1200"/>
            <a:t>Longer duration makes them more forgiving of missed doses</a:t>
          </a:r>
          <a:endParaRPr lang="en-US" sz="1900" kern="1200"/>
        </a:p>
        <a:p>
          <a:pPr marL="171450" lvl="1" indent="-171450" algn="l" defTabSz="844550">
            <a:lnSpc>
              <a:spcPct val="90000"/>
            </a:lnSpc>
            <a:spcBef>
              <a:spcPct val="0"/>
            </a:spcBef>
            <a:spcAft>
              <a:spcPct val="15000"/>
            </a:spcAft>
            <a:buChar char="•"/>
          </a:pPr>
          <a:r>
            <a:rPr lang="en-US" sz="1900" b="0" i="0" kern="1200" dirty="0"/>
            <a:t>Reduced injection frequency, potentially improving medication taking behavior and patient satisfaction</a:t>
          </a:r>
          <a:endParaRPr lang="en-US" sz="1900" kern="1200" dirty="0"/>
        </a:p>
      </dsp:txBody>
      <dsp:txXfrm>
        <a:off x="3294887" y="293846"/>
        <a:ext cx="4060793" cy="1763078"/>
      </dsp:txXfrm>
    </dsp:sp>
    <dsp:sp modelId="{D2BC8CDE-0BBA-4A32-96DC-BA60FDF87AF3}">
      <dsp:nvSpPr>
        <dsp:cNvPr id="0" name=""/>
        <dsp:cNvSpPr/>
      </dsp:nvSpPr>
      <dsp:spPr>
        <a:xfrm>
          <a:off x="0" y="0"/>
          <a:ext cx="3294888" cy="235077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b="0" i="0" kern="1200" dirty="0"/>
            <a:t>Potential benefits from prolonged, flatter pharmacokinetic and pharmacodynamic profiles </a:t>
          </a:r>
          <a:endParaRPr lang="en-US" sz="2500" kern="1200" dirty="0"/>
        </a:p>
      </dsp:txBody>
      <dsp:txXfrm>
        <a:off x="114755" y="114755"/>
        <a:ext cx="3065378" cy="21212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5CB36-0B21-476F-8B0A-48E33DC98C8B}">
      <dsp:nvSpPr>
        <dsp:cNvPr id="0" name=""/>
        <dsp:cNvSpPr/>
      </dsp:nvSpPr>
      <dsp:spPr>
        <a:xfrm>
          <a:off x="3066" y="33260"/>
          <a:ext cx="1156314" cy="600075"/>
        </a:xfrm>
        <a:prstGeom prst="homePlate">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Food</a:t>
          </a:r>
        </a:p>
      </dsp:txBody>
      <dsp:txXfrm>
        <a:off x="3066" y="33260"/>
        <a:ext cx="1006295" cy="600075"/>
      </dsp:txXfrm>
    </dsp:sp>
    <dsp:sp modelId="{A4CB3E0C-BE8F-40A4-B10D-DE9B98B7BB2F}">
      <dsp:nvSpPr>
        <dsp:cNvPr id="0" name=""/>
        <dsp:cNvSpPr/>
      </dsp:nvSpPr>
      <dsp:spPr>
        <a:xfrm>
          <a:off x="859343" y="33260"/>
          <a:ext cx="1822097" cy="600075"/>
        </a:xfrm>
        <a:prstGeom prst="chevron">
          <a:avLst/>
        </a:prstGeom>
        <a:solidFill>
          <a:schemeClr val="accent1">
            <a:shade val="50000"/>
            <a:hueOff val="33829"/>
            <a:satOff val="-836"/>
            <a:lumOff val="134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Medication</a:t>
          </a:r>
        </a:p>
      </dsp:txBody>
      <dsp:txXfrm>
        <a:off x="1159381" y="33260"/>
        <a:ext cx="1222022" cy="600075"/>
      </dsp:txXfrm>
    </dsp:sp>
    <dsp:sp modelId="{30C3E686-6CE8-4B17-B5C5-0D6189DEF84B}">
      <dsp:nvSpPr>
        <dsp:cNvPr id="0" name=""/>
        <dsp:cNvSpPr/>
      </dsp:nvSpPr>
      <dsp:spPr>
        <a:xfrm>
          <a:off x="2381403" y="33260"/>
          <a:ext cx="1826178" cy="600075"/>
        </a:xfrm>
        <a:prstGeom prst="chevron">
          <a:avLst/>
        </a:prstGeom>
        <a:solidFill>
          <a:schemeClr val="accent1">
            <a:shade val="50000"/>
            <a:hueOff val="67659"/>
            <a:satOff val="-1672"/>
            <a:lumOff val="2679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Activity</a:t>
          </a:r>
        </a:p>
      </dsp:txBody>
      <dsp:txXfrm>
        <a:off x="2681441" y="33260"/>
        <a:ext cx="1226103" cy="600075"/>
      </dsp:txXfrm>
    </dsp:sp>
    <dsp:sp modelId="{1EC0783F-515C-4D9E-A61E-12A7EFEFF120}">
      <dsp:nvSpPr>
        <dsp:cNvPr id="0" name=""/>
        <dsp:cNvSpPr/>
      </dsp:nvSpPr>
      <dsp:spPr>
        <a:xfrm>
          <a:off x="3907544" y="33260"/>
          <a:ext cx="1866428" cy="600074"/>
        </a:xfrm>
        <a:prstGeom prst="chevron">
          <a:avLst/>
        </a:prstGeom>
        <a:solidFill>
          <a:schemeClr val="accent1">
            <a:shade val="50000"/>
            <a:hueOff val="101488"/>
            <a:satOff val="-2508"/>
            <a:lumOff val="4019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Biological</a:t>
          </a:r>
        </a:p>
      </dsp:txBody>
      <dsp:txXfrm>
        <a:off x="4207581" y="33260"/>
        <a:ext cx="1266354" cy="600074"/>
      </dsp:txXfrm>
    </dsp:sp>
    <dsp:sp modelId="{2D077320-8B91-4D8D-BAFE-2A20472EE195}">
      <dsp:nvSpPr>
        <dsp:cNvPr id="0" name=""/>
        <dsp:cNvSpPr/>
      </dsp:nvSpPr>
      <dsp:spPr>
        <a:xfrm>
          <a:off x="5473935" y="33260"/>
          <a:ext cx="2100532" cy="600075"/>
        </a:xfrm>
        <a:prstGeom prst="chevron">
          <a:avLst/>
        </a:prstGeom>
        <a:solidFill>
          <a:schemeClr val="accent1">
            <a:shade val="50000"/>
            <a:hueOff val="67659"/>
            <a:satOff val="-1672"/>
            <a:lumOff val="2679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Environmental</a:t>
          </a:r>
        </a:p>
      </dsp:txBody>
      <dsp:txXfrm>
        <a:off x="5773973" y="33260"/>
        <a:ext cx="1500457" cy="600075"/>
      </dsp:txXfrm>
    </dsp:sp>
    <dsp:sp modelId="{FE9FBCD8-0DFB-423B-8D0B-3A4B468982B1}">
      <dsp:nvSpPr>
        <dsp:cNvPr id="0" name=""/>
        <dsp:cNvSpPr/>
      </dsp:nvSpPr>
      <dsp:spPr>
        <a:xfrm>
          <a:off x="7274430" y="1480"/>
          <a:ext cx="1866503" cy="663634"/>
        </a:xfrm>
        <a:prstGeom prst="chevron">
          <a:avLst/>
        </a:prstGeom>
        <a:solidFill>
          <a:schemeClr val="accent1">
            <a:shade val="50000"/>
            <a:hueOff val="33829"/>
            <a:satOff val="-836"/>
            <a:lumOff val="1340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kern="1200" dirty="0">
              <a:latin typeface="Calibri" panose="020F0502020204030204" pitchFamily="34" charset="0"/>
              <a:cs typeface="Calibri" panose="020F0502020204030204" pitchFamily="34" charset="0"/>
            </a:rPr>
            <a:t>Behavioral and decision making</a:t>
          </a:r>
        </a:p>
      </dsp:txBody>
      <dsp:txXfrm>
        <a:off x="7606247" y="1480"/>
        <a:ext cx="1202869" cy="6636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20171-8D57-42ED-89F9-23E538C11140}">
      <dsp:nvSpPr>
        <dsp:cNvPr id="0" name=""/>
        <dsp:cNvSpPr/>
      </dsp:nvSpPr>
      <dsp:spPr>
        <a:xfrm>
          <a:off x="1824842" y="1733303"/>
          <a:ext cx="2118481" cy="2118481"/>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Eating Patterns</a:t>
          </a:r>
        </a:p>
      </dsp:txBody>
      <dsp:txXfrm>
        <a:off x="2250751" y="2229547"/>
        <a:ext cx="1266663" cy="1088943"/>
      </dsp:txXfrm>
    </dsp:sp>
    <dsp:sp modelId="{5D97AA9C-B504-42B3-A90B-8031CED3069D}">
      <dsp:nvSpPr>
        <dsp:cNvPr id="0" name=""/>
        <dsp:cNvSpPr/>
      </dsp:nvSpPr>
      <dsp:spPr>
        <a:xfrm>
          <a:off x="233054" y="947770"/>
          <a:ext cx="2259148" cy="211031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Behaviors</a:t>
          </a:r>
        </a:p>
      </dsp:txBody>
      <dsp:txXfrm>
        <a:off x="785967" y="1482259"/>
        <a:ext cx="1153322" cy="1041337"/>
      </dsp:txXfrm>
    </dsp:sp>
    <dsp:sp modelId="{98C12A95-8655-44B3-A70E-8B6343F0A08B}">
      <dsp:nvSpPr>
        <dsp:cNvPr id="0" name=""/>
        <dsp:cNvSpPr/>
      </dsp:nvSpPr>
      <dsp:spPr>
        <a:xfrm rot="20700000">
          <a:off x="1694445" y="247345"/>
          <a:ext cx="2089621" cy="1354164"/>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Medications</a:t>
          </a:r>
        </a:p>
      </dsp:txBody>
      <dsp:txXfrm rot="-20700000">
        <a:off x="2196382" y="500732"/>
        <a:ext cx="1085747" cy="847392"/>
      </dsp:txXfrm>
    </dsp:sp>
    <dsp:sp modelId="{8905ECB8-D5F6-4E7F-966B-4CAC6B50A72B}">
      <dsp:nvSpPr>
        <dsp:cNvPr id="0" name=""/>
        <dsp:cNvSpPr/>
      </dsp:nvSpPr>
      <dsp:spPr>
        <a:xfrm>
          <a:off x="1658225" y="1415738"/>
          <a:ext cx="2711656" cy="2711656"/>
        </a:xfrm>
        <a:prstGeom prst="circularArrow">
          <a:avLst>
            <a:gd name="adj1" fmla="val 4687"/>
            <a:gd name="adj2" fmla="val 299029"/>
            <a:gd name="adj3" fmla="val 2507538"/>
            <a:gd name="adj4" fmla="val 15879989"/>
            <a:gd name="adj5" fmla="val 5469"/>
          </a:avLst>
        </a:prstGeom>
        <a:solidFill>
          <a:schemeClr val="accent1">
            <a:tint val="60000"/>
            <a:hueOff val="0"/>
            <a:satOff val="0"/>
            <a:lumOff val="0"/>
            <a:alphaOff val="0"/>
          </a:schemeClr>
        </a:solidFill>
        <a:ln>
          <a:noFill/>
        </a:ln>
        <a:effectLst>
          <a:outerShdw blurRad="381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135ED77E-4E03-4FD7-ACEE-2017403D4E58}">
      <dsp:nvSpPr>
        <dsp:cNvPr id="0" name=""/>
        <dsp:cNvSpPr/>
      </dsp:nvSpPr>
      <dsp:spPr>
        <a:xfrm>
          <a:off x="319414" y="893139"/>
          <a:ext cx="1970188" cy="197018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a:outerShdw blurRad="381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 modelId="{7DDB9903-3023-4E57-A715-EA72BBFE9955}">
      <dsp:nvSpPr>
        <dsp:cNvPr id="0" name=""/>
        <dsp:cNvSpPr/>
      </dsp:nvSpPr>
      <dsp:spPr>
        <a:xfrm>
          <a:off x="1106045" y="-159550"/>
          <a:ext cx="2124259" cy="212425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a:outerShdw blurRad="381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0B02C-65EB-4CBF-A02B-2789C6341500}">
      <dsp:nvSpPr>
        <dsp:cNvPr id="0" name=""/>
        <dsp:cNvSpPr/>
      </dsp:nvSpPr>
      <dsp:spPr>
        <a:xfrm>
          <a:off x="2544" y="556334"/>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A reusable pen or pen cap paired with a smartphone mobile app </a:t>
          </a:r>
        </a:p>
      </dsp:txBody>
      <dsp:txXfrm>
        <a:off x="2544" y="556334"/>
        <a:ext cx="2019002" cy="1211401"/>
      </dsp:txXfrm>
    </dsp:sp>
    <dsp:sp modelId="{11CC1091-C346-4D14-B506-7E176CF802B6}">
      <dsp:nvSpPr>
        <dsp:cNvPr id="0" name=""/>
        <dsp:cNvSpPr/>
      </dsp:nvSpPr>
      <dsp:spPr>
        <a:xfrm>
          <a:off x="2223447" y="556334"/>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Calculates and tracks insulin doses</a:t>
          </a:r>
        </a:p>
      </dsp:txBody>
      <dsp:txXfrm>
        <a:off x="2223447" y="556334"/>
        <a:ext cx="2019002" cy="1211401"/>
      </dsp:txXfrm>
    </dsp:sp>
    <dsp:sp modelId="{E07CAB84-DE39-40AF-8F59-7FEC5D1E4DE4}">
      <dsp:nvSpPr>
        <dsp:cNvPr id="0" name=""/>
        <dsp:cNvSpPr/>
      </dsp:nvSpPr>
      <dsp:spPr>
        <a:xfrm>
          <a:off x="4444350" y="556334"/>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Tracks active insulin time</a:t>
          </a:r>
        </a:p>
      </dsp:txBody>
      <dsp:txXfrm>
        <a:off x="4444350" y="556334"/>
        <a:ext cx="2019002" cy="1211401"/>
      </dsp:txXfrm>
    </dsp:sp>
    <dsp:sp modelId="{3B10B81B-466D-47C9-8046-D4F92213AEC3}">
      <dsp:nvSpPr>
        <dsp:cNvPr id="0" name=""/>
        <dsp:cNvSpPr/>
      </dsp:nvSpPr>
      <dsp:spPr>
        <a:xfrm>
          <a:off x="6665252" y="556334"/>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Pairs with connected BGM and CGM</a:t>
          </a:r>
        </a:p>
      </dsp:txBody>
      <dsp:txXfrm>
        <a:off x="6665252" y="556334"/>
        <a:ext cx="2019002" cy="1211401"/>
      </dsp:txXfrm>
    </dsp:sp>
    <dsp:sp modelId="{5102A861-7292-457D-A519-5D891A3365F9}">
      <dsp:nvSpPr>
        <dsp:cNvPr id="0" name=""/>
        <dsp:cNvSpPr/>
      </dsp:nvSpPr>
      <dsp:spPr>
        <a:xfrm>
          <a:off x="2544" y="1969636"/>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Cloud-based data access</a:t>
          </a:r>
        </a:p>
      </dsp:txBody>
      <dsp:txXfrm>
        <a:off x="2544" y="1969636"/>
        <a:ext cx="2019002" cy="1211401"/>
      </dsp:txXfrm>
    </dsp:sp>
    <dsp:sp modelId="{64CCA1F3-75DB-43CC-BEA5-0BB8D21D8258}">
      <dsp:nvSpPr>
        <dsp:cNvPr id="0" name=""/>
        <dsp:cNvSpPr/>
      </dsp:nvSpPr>
      <dsp:spPr>
        <a:xfrm>
          <a:off x="2223447" y="1969636"/>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Dose reminders</a:t>
          </a:r>
        </a:p>
      </dsp:txBody>
      <dsp:txXfrm>
        <a:off x="2223447" y="1969636"/>
        <a:ext cx="2019002" cy="1211401"/>
      </dsp:txXfrm>
    </dsp:sp>
    <dsp:sp modelId="{D3F79828-462D-4BA9-82AF-F4016E391E64}">
      <dsp:nvSpPr>
        <dsp:cNvPr id="0" name=""/>
        <dsp:cNvSpPr/>
      </dsp:nvSpPr>
      <dsp:spPr>
        <a:xfrm>
          <a:off x="4444350" y="1969636"/>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Insulin expiration </a:t>
          </a:r>
        </a:p>
      </dsp:txBody>
      <dsp:txXfrm>
        <a:off x="4444350" y="1969636"/>
        <a:ext cx="2019002" cy="1211401"/>
      </dsp:txXfrm>
    </dsp:sp>
    <dsp:sp modelId="{75560750-3A95-44EB-82CA-78429149C453}">
      <dsp:nvSpPr>
        <dsp:cNvPr id="0" name=""/>
        <dsp:cNvSpPr/>
      </dsp:nvSpPr>
      <dsp:spPr>
        <a:xfrm>
          <a:off x="6665252" y="1969636"/>
          <a:ext cx="2019002" cy="121140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Temperature indicator</a:t>
          </a:r>
        </a:p>
      </dsp:txBody>
      <dsp:txXfrm>
        <a:off x="6665252" y="1969636"/>
        <a:ext cx="2019002" cy="12114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035E8-42FF-493C-BE46-8CFCB17B96A2}">
      <dsp:nvSpPr>
        <dsp:cNvPr id="0" name=""/>
        <dsp:cNvSpPr/>
      </dsp:nvSpPr>
      <dsp:spPr>
        <a:xfrm>
          <a:off x="0" y="631507"/>
          <a:ext cx="8763000" cy="11658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790ED2-61AE-4DA9-95A6-40532D0046D1}">
      <dsp:nvSpPr>
        <dsp:cNvPr id="0" name=""/>
        <dsp:cNvSpPr/>
      </dsp:nvSpPr>
      <dsp:spPr>
        <a:xfrm>
          <a:off x="352672" y="893826"/>
          <a:ext cx="641223" cy="6412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566908-8EB2-420A-8EDB-CC6C94592C5B}">
      <dsp:nvSpPr>
        <dsp:cNvPr id="0" name=""/>
        <dsp:cNvSpPr/>
      </dsp:nvSpPr>
      <dsp:spPr>
        <a:xfrm>
          <a:off x="1346568" y="631507"/>
          <a:ext cx="7416431" cy="1165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87" tIns="123387" rIns="123387" bIns="123387" numCol="1" spcCol="1270" anchor="ctr" anchorCtr="0">
          <a:noAutofit/>
        </a:bodyPr>
        <a:lstStyle/>
        <a:p>
          <a:pPr marL="0" lvl="0" indent="0" algn="l" defTabSz="977900">
            <a:lnSpc>
              <a:spcPct val="100000"/>
            </a:lnSpc>
            <a:spcBef>
              <a:spcPct val="0"/>
            </a:spcBef>
            <a:spcAft>
              <a:spcPct val="35000"/>
            </a:spcAft>
            <a:buNone/>
          </a:pPr>
          <a:r>
            <a:rPr lang="en-US" sz="2200" kern="1200" dirty="0">
              <a:solidFill>
                <a:schemeClr val="bg2"/>
              </a:solidFill>
            </a:rPr>
            <a:t>7.23 Offer connected insulin pens for people with diabetes taking multiple daily insulin injections when appropriate. B </a:t>
          </a:r>
        </a:p>
      </dsp:txBody>
      <dsp:txXfrm>
        <a:off x="1346568" y="631507"/>
        <a:ext cx="7416431" cy="1165860"/>
      </dsp:txXfrm>
    </dsp:sp>
    <dsp:sp modelId="{1068C415-FF2C-4824-8037-F62A7A71B08E}">
      <dsp:nvSpPr>
        <dsp:cNvPr id="0" name=""/>
        <dsp:cNvSpPr/>
      </dsp:nvSpPr>
      <dsp:spPr>
        <a:xfrm>
          <a:off x="0" y="2088832"/>
          <a:ext cx="8763000" cy="11658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858780-43A3-40E1-85D2-84A32EE9CDE5}">
      <dsp:nvSpPr>
        <dsp:cNvPr id="0" name=""/>
        <dsp:cNvSpPr/>
      </dsp:nvSpPr>
      <dsp:spPr>
        <a:xfrm>
          <a:off x="352672" y="2351151"/>
          <a:ext cx="641223" cy="6412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6B0EC5-1968-4D42-87CA-2D79BE1A933E}">
      <dsp:nvSpPr>
        <dsp:cNvPr id="0" name=""/>
        <dsp:cNvSpPr/>
      </dsp:nvSpPr>
      <dsp:spPr>
        <a:xfrm>
          <a:off x="1346568" y="2088832"/>
          <a:ext cx="7416431" cy="1165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87" tIns="123387" rIns="123387" bIns="123387" numCol="1" spcCol="1270" anchor="ctr" anchorCtr="0">
          <a:noAutofit/>
        </a:bodyPr>
        <a:lstStyle/>
        <a:p>
          <a:pPr marL="0" lvl="0" indent="0" algn="l" defTabSz="977900">
            <a:lnSpc>
              <a:spcPct val="100000"/>
            </a:lnSpc>
            <a:spcBef>
              <a:spcPct val="0"/>
            </a:spcBef>
            <a:spcAft>
              <a:spcPct val="35000"/>
            </a:spcAft>
            <a:buNone/>
          </a:pPr>
          <a:r>
            <a:rPr lang="en-US" sz="2200" kern="1200" dirty="0">
              <a:solidFill>
                <a:schemeClr val="bg2"/>
              </a:solidFill>
            </a:rPr>
            <a:t>7.24 FDA-approved insulin dose calculators/decision support systems may be helpful for calculating insulin doses. B</a:t>
          </a:r>
        </a:p>
      </dsp:txBody>
      <dsp:txXfrm>
        <a:off x="1346568" y="2088832"/>
        <a:ext cx="7416431" cy="11658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81BE1-2507-4820-9CB8-56813F5C6AE0}">
      <dsp:nvSpPr>
        <dsp:cNvPr id="0" name=""/>
        <dsp:cNvSpPr/>
      </dsp:nvSpPr>
      <dsp:spPr>
        <a:xfrm>
          <a:off x="4586" y="0"/>
          <a:ext cx="1609354" cy="44658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Montserrat" panose="02000505000000020004" pitchFamily="2" charset="0"/>
            </a:rPr>
            <a:t>Control IQ+</a:t>
          </a:r>
        </a:p>
      </dsp:txBody>
      <dsp:txXfrm>
        <a:off x="4586" y="0"/>
        <a:ext cx="1609354" cy="1339761"/>
      </dsp:txXfrm>
    </dsp:sp>
    <dsp:sp modelId="{E8A5A7DC-A938-4DAE-8B77-3CF11821BC38}">
      <dsp:nvSpPr>
        <dsp:cNvPr id="0" name=""/>
        <dsp:cNvSpPr/>
      </dsp:nvSpPr>
      <dsp:spPr>
        <a:xfrm>
          <a:off x="205047" y="1340143"/>
          <a:ext cx="1287483" cy="877365"/>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Target range</a:t>
          </a:r>
        </a:p>
      </dsp:txBody>
      <dsp:txXfrm>
        <a:off x="230744" y="1365840"/>
        <a:ext cx="1236089" cy="825971"/>
      </dsp:txXfrm>
    </dsp:sp>
    <dsp:sp modelId="{B6714D60-9CA1-4388-94BB-7C5919DE891F}">
      <dsp:nvSpPr>
        <dsp:cNvPr id="0" name=""/>
        <dsp:cNvSpPr/>
      </dsp:nvSpPr>
      <dsp:spPr>
        <a:xfrm>
          <a:off x="205047" y="2352487"/>
          <a:ext cx="1287483" cy="877365"/>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ISF</a:t>
          </a:r>
        </a:p>
      </dsp:txBody>
      <dsp:txXfrm>
        <a:off x="230744" y="2378184"/>
        <a:ext cx="1236089" cy="825971"/>
      </dsp:txXfrm>
    </dsp:sp>
    <dsp:sp modelId="{BA53D999-62D7-4E45-A45C-77B9004F0989}">
      <dsp:nvSpPr>
        <dsp:cNvPr id="0" name=""/>
        <dsp:cNvSpPr/>
      </dsp:nvSpPr>
      <dsp:spPr>
        <a:xfrm>
          <a:off x="205047" y="3364831"/>
          <a:ext cx="1287483" cy="877365"/>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Basal rates</a:t>
          </a:r>
        </a:p>
      </dsp:txBody>
      <dsp:txXfrm>
        <a:off x="230744" y="3390528"/>
        <a:ext cx="1236089" cy="825971"/>
      </dsp:txXfrm>
    </dsp:sp>
    <dsp:sp modelId="{FC28E79B-1C9B-40CA-83F6-60F5B868A0DE}">
      <dsp:nvSpPr>
        <dsp:cNvPr id="0" name=""/>
        <dsp:cNvSpPr/>
      </dsp:nvSpPr>
      <dsp:spPr>
        <a:xfrm>
          <a:off x="1734642" y="0"/>
          <a:ext cx="1609354" cy="44658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latin typeface="Montserrat" panose="02000505000000020004" pitchFamily="2" charset="0"/>
            </a:rPr>
            <a:t>iLet</a:t>
          </a:r>
          <a:endParaRPr lang="en-US" sz="2300" kern="1200" dirty="0">
            <a:latin typeface="Montserrat" panose="02000505000000020004" pitchFamily="2" charset="0"/>
          </a:endParaRPr>
        </a:p>
      </dsp:txBody>
      <dsp:txXfrm>
        <a:off x="1734642" y="0"/>
        <a:ext cx="1609354" cy="1339761"/>
      </dsp:txXfrm>
    </dsp:sp>
    <dsp:sp modelId="{DE83A3FB-3A41-472E-BF2D-87A98DD671E7}">
      <dsp:nvSpPr>
        <dsp:cNvPr id="0" name=""/>
        <dsp:cNvSpPr/>
      </dsp:nvSpPr>
      <dsp:spPr>
        <a:xfrm>
          <a:off x="1935103" y="1339761"/>
          <a:ext cx="1287483" cy="2902816"/>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Target</a:t>
          </a:r>
        </a:p>
      </dsp:txBody>
      <dsp:txXfrm>
        <a:off x="1972812" y="1377470"/>
        <a:ext cx="1212065" cy="2827398"/>
      </dsp:txXfrm>
    </dsp:sp>
    <dsp:sp modelId="{FB5EB922-0BD9-4587-BB29-5E6A6FE3E380}">
      <dsp:nvSpPr>
        <dsp:cNvPr id="0" name=""/>
        <dsp:cNvSpPr/>
      </dsp:nvSpPr>
      <dsp:spPr>
        <a:xfrm>
          <a:off x="3464699" y="0"/>
          <a:ext cx="1609354" cy="44658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latin typeface="Montserrat" panose="02000505000000020004" pitchFamily="2" charset="0"/>
            </a:rPr>
            <a:t>Omnipod</a:t>
          </a:r>
          <a:r>
            <a:rPr lang="en-US" sz="2300" kern="1200" dirty="0">
              <a:latin typeface="Montserrat" panose="02000505000000020004" pitchFamily="2" charset="0"/>
            </a:rPr>
            <a:t> 5</a:t>
          </a:r>
        </a:p>
      </dsp:txBody>
      <dsp:txXfrm>
        <a:off x="3464699" y="0"/>
        <a:ext cx="1609354" cy="1339761"/>
      </dsp:txXfrm>
    </dsp:sp>
    <dsp:sp modelId="{1218B7B0-5F15-48DA-B974-5DAE62E268FF}">
      <dsp:nvSpPr>
        <dsp:cNvPr id="0" name=""/>
        <dsp:cNvSpPr/>
      </dsp:nvSpPr>
      <dsp:spPr>
        <a:xfrm>
          <a:off x="3625634" y="1339761"/>
          <a:ext cx="1287483" cy="2902816"/>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Target</a:t>
          </a:r>
        </a:p>
      </dsp:txBody>
      <dsp:txXfrm>
        <a:off x="3663343" y="1377470"/>
        <a:ext cx="1212065" cy="2827398"/>
      </dsp:txXfrm>
    </dsp:sp>
    <dsp:sp modelId="{B5F0CFCC-7906-40A5-B52B-2380133A3007}">
      <dsp:nvSpPr>
        <dsp:cNvPr id="0" name=""/>
        <dsp:cNvSpPr/>
      </dsp:nvSpPr>
      <dsp:spPr>
        <a:xfrm>
          <a:off x="5194755" y="0"/>
          <a:ext cx="1609354" cy="44658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Montserrat" panose="02000505000000020004" pitchFamily="2" charset="0"/>
            </a:rPr>
            <a:t>780G</a:t>
          </a:r>
        </a:p>
      </dsp:txBody>
      <dsp:txXfrm>
        <a:off x="5194755" y="0"/>
        <a:ext cx="1609354" cy="1339761"/>
      </dsp:txXfrm>
    </dsp:sp>
    <dsp:sp modelId="{A95CA1E9-0BE8-4D01-A135-B736CABD6971}">
      <dsp:nvSpPr>
        <dsp:cNvPr id="0" name=""/>
        <dsp:cNvSpPr/>
      </dsp:nvSpPr>
      <dsp:spPr>
        <a:xfrm>
          <a:off x="5355690" y="1339761"/>
          <a:ext cx="1287483" cy="2902816"/>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Target</a:t>
          </a:r>
        </a:p>
      </dsp:txBody>
      <dsp:txXfrm>
        <a:off x="5393399" y="1377470"/>
        <a:ext cx="1212065" cy="2827398"/>
      </dsp:txXfrm>
    </dsp:sp>
    <dsp:sp modelId="{D3218F1B-184B-4EFC-A065-135D8DF392B5}">
      <dsp:nvSpPr>
        <dsp:cNvPr id="0" name=""/>
        <dsp:cNvSpPr/>
      </dsp:nvSpPr>
      <dsp:spPr>
        <a:xfrm>
          <a:off x="6924811" y="0"/>
          <a:ext cx="1609354" cy="44658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latin typeface="Montserrat" panose="02000505000000020004" pitchFamily="2" charset="0"/>
            </a:rPr>
            <a:t>Twiist</a:t>
          </a:r>
          <a:endParaRPr lang="en-US" sz="2300" kern="1200" dirty="0">
            <a:latin typeface="Montserrat" panose="02000505000000020004" pitchFamily="2" charset="0"/>
          </a:endParaRPr>
        </a:p>
      </dsp:txBody>
      <dsp:txXfrm>
        <a:off x="6924811" y="0"/>
        <a:ext cx="1609354" cy="1339761"/>
      </dsp:txXfrm>
    </dsp:sp>
    <dsp:sp modelId="{831C2871-2005-42DE-A9C8-A0A73DCD52B9}">
      <dsp:nvSpPr>
        <dsp:cNvPr id="0" name=""/>
        <dsp:cNvSpPr/>
      </dsp:nvSpPr>
      <dsp:spPr>
        <a:xfrm>
          <a:off x="7085747" y="1340606"/>
          <a:ext cx="1287483" cy="516639"/>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Correction range</a:t>
          </a:r>
        </a:p>
      </dsp:txBody>
      <dsp:txXfrm>
        <a:off x="7100879" y="1355738"/>
        <a:ext cx="1257219" cy="486375"/>
      </dsp:txXfrm>
    </dsp:sp>
    <dsp:sp modelId="{B8A10261-4A9A-4044-A5C7-211A89C0BE3C}">
      <dsp:nvSpPr>
        <dsp:cNvPr id="0" name=""/>
        <dsp:cNvSpPr/>
      </dsp:nvSpPr>
      <dsp:spPr>
        <a:xfrm>
          <a:off x="7085747" y="1936728"/>
          <a:ext cx="1287483" cy="516639"/>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ISF</a:t>
          </a:r>
        </a:p>
      </dsp:txBody>
      <dsp:txXfrm>
        <a:off x="7100879" y="1951860"/>
        <a:ext cx="1257219" cy="486375"/>
      </dsp:txXfrm>
    </dsp:sp>
    <dsp:sp modelId="{3C4B6C0E-1831-4AD7-BF8C-13C8AED7392A}">
      <dsp:nvSpPr>
        <dsp:cNvPr id="0" name=""/>
        <dsp:cNvSpPr/>
      </dsp:nvSpPr>
      <dsp:spPr>
        <a:xfrm>
          <a:off x="7085747" y="2532850"/>
          <a:ext cx="1287483" cy="516639"/>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Basal rates</a:t>
          </a:r>
        </a:p>
      </dsp:txBody>
      <dsp:txXfrm>
        <a:off x="7100879" y="2547982"/>
        <a:ext cx="1257219" cy="486375"/>
      </dsp:txXfrm>
    </dsp:sp>
    <dsp:sp modelId="{526183FC-36C6-4B15-BCD9-4D81465536F8}">
      <dsp:nvSpPr>
        <dsp:cNvPr id="0" name=""/>
        <dsp:cNvSpPr/>
      </dsp:nvSpPr>
      <dsp:spPr>
        <a:xfrm>
          <a:off x="7085747" y="3128972"/>
          <a:ext cx="1287483" cy="516639"/>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Max basal</a:t>
          </a:r>
        </a:p>
      </dsp:txBody>
      <dsp:txXfrm>
        <a:off x="7100879" y="3144104"/>
        <a:ext cx="1257219" cy="486375"/>
      </dsp:txXfrm>
    </dsp:sp>
    <dsp:sp modelId="{582C4347-9E4F-4B69-A4E8-7FA179D20BCF}">
      <dsp:nvSpPr>
        <dsp:cNvPr id="0" name=""/>
        <dsp:cNvSpPr/>
      </dsp:nvSpPr>
      <dsp:spPr>
        <a:xfrm>
          <a:off x="7085747" y="3725094"/>
          <a:ext cx="1287483" cy="516639"/>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Montserrat" panose="02000505000000020004" pitchFamily="2" charset="0"/>
            </a:rPr>
            <a:t>Glucose safety limit</a:t>
          </a:r>
        </a:p>
      </dsp:txBody>
      <dsp:txXfrm>
        <a:off x="7100879" y="3740226"/>
        <a:ext cx="1257219" cy="4863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81BE1-2507-4820-9CB8-56813F5C6AE0}">
      <dsp:nvSpPr>
        <dsp:cNvPr id="0" name=""/>
        <dsp:cNvSpPr/>
      </dsp:nvSpPr>
      <dsp:spPr>
        <a:xfrm>
          <a:off x="0" y="0"/>
          <a:ext cx="1566825" cy="51777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ontserrat" panose="02000505000000020004" pitchFamily="2" charset="0"/>
            </a:rPr>
            <a:t>Control IQ+</a:t>
          </a:r>
        </a:p>
      </dsp:txBody>
      <dsp:txXfrm>
        <a:off x="0" y="0"/>
        <a:ext cx="1566825" cy="1553336"/>
      </dsp:txXfrm>
    </dsp:sp>
    <dsp:sp modelId="{E8A5A7DC-A938-4DAE-8B77-3CF11821BC38}">
      <dsp:nvSpPr>
        <dsp:cNvPr id="0" name=""/>
        <dsp:cNvSpPr/>
      </dsp:nvSpPr>
      <dsp:spPr>
        <a:xfrm>
          <a:off x="161147" y="1554853"/>
          <a:ext cx="1253460" cy="1561174"/>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ICR</a:t>
          </a:r>
        </a:p>
      </dsp:txBody>
      <dsp:txXfrm>
        <a:off x="197860" y="1591566"/>
        <a:ext cx="1180034" cy="1487748"/>
      </dsp:txXfrm>
    </dsp:sp>
    <dsp:sp modelId="{B6714D60-9CA1-4388-94BB-7C5919DE891F}">
      <dsp:nvSpPr>
        <dsp:cNvPr id="0" name=""/>
        <dsp:cNvSpPr/>
      </dsp:nvSpPr>
      <dsp:spPr>
        <a:xfrm>
          <a:off x="161147" y="3356208"/>
          <a:ext cx="1253460" cy="1561174"/>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ISF</a:t>
          </a:r>
        </a:p>
      </dsp:txBody>
      <dsp:txXfrm>
        <a:off x="197860" y="3392921"/>
        <a:ext cx="1180034" cy="1487748"/>
      </dsp:txXfrm>
    </dsp:sp>
    <dsp:sp modelId="{FC28E79B-1C9B-40CA-83F6-60F5B868A0DE}">
      <dsp:nvSpPr>
        <dsp:cNvPr id="0" name=""/>
        <dsp:cNvSpPr/>
      </dsp:nvSpPr>
      <dsp:spPr>
        <a:xfrm>
          <a:off x="1688802" y="0"/>
          <a:ext cx="1566825" cy="51777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latin typeface="Montserrat" panose="02000505000000020004" pitchFamily="2" charset="0"/>
            </a:rPr>
            <a:t>iLet</a:t>
          </a:r>
          <a:endParaRPr lang="en-US" sz="2200" kern="1200" dirty="0">
            <a:latin typeface="Montserrat" panose="02000505000000020004" pitchFamily="2" charset="0"/>
          </a:endParaRPr>
        </a:p>
      </dsp:txBody>
      <dsp:txXfrm>
        <a:off x="1688802" y="0"/>
        <a:ext cx="1566825" cy="1553336"/>
      </dsp:txXfrm>
    </dsp:sp>
    <dsp:sp modelId="{DE83A3FB-3A41-472E-BF2D-87A98DD671E7}">
      <dsp:nvSpPr>
        <dsp:cNvPr id="0" name=""/>
        <dsp:cNvSpPr/>
      </dsp:nvSpPr>
      <dsp:spPr>
        <a:xfrm>
          <a:off x="1828801" y="1456879"/>
          <a:ext cx="1253460" cy="3365562"/>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ontserrat" panose="02000505000000020004" pitchFamily="2" charset="0"/>
            </a:rPr>
            <a:t>Meal announcements</a:t>
          </a:r>
        </a:p>
      </dsp:txBody>
      <dsp:txXfrm>
        <a:off x="1865514" y="1493592"/>
        <a:ext cx="1180034" cy="3292136"/>
      </dsp:txXfrm>
    </dsp:sp>
    <dsp:sp modelId="{FB5EB922-0BD9-4587-BB29-5E6A6FE3E380}">
      <dsp:nvSpPr>
        <dsp:cNvPr id="0" name=""/>
        <dsp:cNvSpPr/>
      </dsp:nvSpPr>
      <dsp:spPr>
        <a:xfrm>
          <a:off x="3373139" y="0"/>
          <a:ext cx="1566825" cy="51777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latin typeface="Montserrat" panose="02000505000000020004" pitchFamily="2" charset="0"/>
            </a:rPr>
            <a:t>Omnipod</a:t>
          </a:r>
          <a:r>
            <a:rPr lang="en-US" sz="2200" kern="1200" dirty="0">
              <a:latin typeface="Montserrat" panose="02000505000000020004" pitchFamily="2" charset="0"/>
            </a:rPr>
            <a:t> 5</a:t>
          </a:r>
        </a:p>
      </dsp:txBody>
      <dsp:txXfrm>
        <a:off x="3373139" y="0"/>
        <a:ext cx="1566825" cy="1553336"/>
      </dsp:txXfrm>
    </dsp:sp>
    <dsp:sp modelId="{1218B7B0-5F15-48DA-B974-5DAE62E268FF}">
      <dsp:nvSpPr>
        <dsp:cNvPr id="0" name=""/>
        <dsp:cNvSpPr/>
      </dsp:nvSpPr>
      <dsp:spPr>
        <a:xfrm>
          <a:off x="3529822" y="1554316"/>
          <a:ext cx="1253460" cy="598997"/>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ICR</a:t>
          </a:r>
        </a:p>
      </dsp:txBody>
      <dsp:txXfrm>
        <a:off x="3547366" y="1571860"/>
        <a:ext cx="1218372" cy="563909"/>
      </dsp:txXfrm>
    </dsp:sp>
    <dsp:sp modelId="{BBE5987D-7D36-4497-8F02-2E077E877910}">
      <dsp:nvSpPr>
        <dsp:cNvPr id="0" name=""/>
        <dsp:cNvSpPr/>
      </dsp:nvSpPr>
      <dsp:spPr>
        <a:xfrm>
          <a:off x="3529822" y="2245467"/>
          <a:ext cx="1253460" cy="598997"/>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ISF</a:t>
          </a:r>
        </a:p>
      </dsp:txBody>
      <dsp:txXfrm>
        <a:off x="3547366" y="2263011"/>
        <a:ext cx="1218372" cy="563909"/>
      </dsp:txXfrm>
    </dsp:sp>
    <dsp:sp modelId="{A1ACF9D4-E1C5-4AB7-9C7D-EC5CB8AFD8DF}">
      <dsp:nvSpPr>
        <dsp:cNvPr id="0" name=""/>
        <dsp:cNvSpPr/>
      </dsp:nvSpPr>
      <dsp:spPr>
        <a:xfrm>
          <a:off x="3529822" y="2936619"/>
          <a:ext cx="1253460" cy="598997"/>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AIT</a:t>
          </a:r>
        </a:p>
      </dsp:txBody>
      <dsp:txXfrm>
        <a:off x="3547366" y="2954163"/>
        <a:ext cx="1218372" cy="563909"/>
      </dsp:txXfrm>
    </dsp:sp>
    <dsp:sp modelId="{394A258B-DBAA-46D1-A41B-2EF8BB0E0DAA}">
      <dsp:nvSpPr>
        <dsp:cNvPr id="0" name=""/>
        <dsp:cNvSpPr/>
      </dsp:nvSpPr>
      <dsp:spPr>
        <a:xfrm>
          <a:off x="3529822" y="3627770"/>
          <a:ext cx="1253460" cy="598997"/>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Reverse correction</a:t>
          </a:r>
        </a:p>
      </dsp:txBody>
      <dsp:txXfrm>
        <a:off x="3547366" y="3645314"/>
        <a:ext cx="1218372" cy="563909"/>
      </dsp:txXfrm>
    </dsp:sp>
    <dsp:sp modelId="{AADCF9CE-3E8D-4B14-8091-787F0B4E6DF9}">
      <dsp:nvSpPr>
        <dsp:cNvPr id="0" name=""/>
        <dsp:cNvSpPr/>
      </dsp:nvSpPr>
      <dsp:spPr>
        <a:xfrm>
          <a:off x="3529822" y="4318921"/>
          <a:ext cx="1253460" cy="598997"/>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Glucose target</a:t>
          </a:r>
        </a:p>
      </dsp:txBody>
      <dsp:txXfrm>
        <a:off x="3547366" y="4336465"/>
        <a:ext cx="1218372" cy="563909"/>
      </dsp:txXfrm>
    </dsp:sp>
    <dsp:sp modelId="{B5F0CFCC-7906-40A5-B52B-2380133A3007}">
      <dsp:nvSpPr>
        <dsp:cNvPr id="0" name=""/>
        <dsp:cNvSpPr/>
      </dsp:nvSpPr>
      <dsp:spPr>
        <a:xfrm>
          <a:off x="5057477" y="0"/>
          <a:ext cx="1566825" cy="51777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Montserrat" panose="02000505000000020004" pitchFamily="2" charset="0"/>
            </a:rPr>
            <a:t>780G</a:t>
          </a:r>
        </a:p>
      </dsp:txBody>
      <dsp:txXfrm>
        <a:off x="5057477" y="0"/>
        <a:ext cx="1566825" cy="1553336"/>
      </dsp:txXfrm>
    </dsp:sp>
    <dsp:sp modelId="{A95CA1E9-0BE8-4D01-A135-B736CABD6971}">
      <dsp:nvSpPr>
        <dsp:cNvPr id="0" name=""/>
        <dsp:cNvSpPr/>
      </dsp:nvSpPr>
      <dsp:spPr>
        <a:xfrm>
          <a:off x="5214159" y="1554853"/>
          <a:ext cx="1253460" cy="1561174"/>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ICR</a:t>
          </a:r>
        </a:p>
      </dsp:txBody>
      <dsp:txXfrm>
        <a:off x="5250872" y="1591566"/>
        <a:ext cx="1180034" cy="1487748"/>
      </dsp:txXfrm>
    </dsp:sp>
    <dsp:sp modelId="{E80EB696-3F75-4C9E-A34B-15F53E47324A}">
      <dsp:nvSpPr>
        <dsp:cNvPr id="0" name=""/>
        <dsp:cNvSpPr/>
      </dsp:nvSpPr>
      <dsp:spPr>
        <a:xfrm>
          <a:off x="5214159" y="3356208"/>
          <a:ext cx="1253460" cy="1561174"/>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AIT</a:t>
          </a:r>
        </a:p>
      </dsp:txBody>
      <dsp:txXfrm>
        <a:off x="5250872" y="3392921"/>
        <a:ext cx="1180034" cy="1487748"/>
      </dsp:txXfrm>
    </dsp:sp>
    <dsp:sp modelId="{D3218F1B-184B-4EFC-A065-135D8DF392B5}">
      <dsp:nvSpPr>
        <dsp:cNvPr id="0" name=""/>
        <dsp:cNvSpPr/>
      </dsp:nvSpPr>
      <dsp:spPr>
        <a:xfrm>
          <a:off x="6741814" y="0"/>
          <a:ext cx="1566825" cy="51777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latin typeface="Montserrat" panose="02000505000000020004" pitchFamily="2" charset="0"/>
            </a:rPr>
            <a:t>Twiist</a:t>
          </a:r>
          <a:endParaRPr lang="en-US" sz="2200" kern="1200" dirty="0">
            <a:latin typeface="Montserrat" panose="02000505000000020004" pitchFamily="2" charset="0"/>
          </a:endParaRPr>
        </a:p>
      </dsp:txBody>
      <dsp:txXfrm>
        <a:off x="6741814" y="0"/>
        <a:ext cx="1566825" cy="1553336"/>
      </dsp:txXfrm>
    </dsp:sp>
    <dsp:sp modelId="{831C2871-2005-42DE-A9C8-A0A73DCD52B9}">
      <dsp:nvSpPr>
        <dsp:cNvPr id="0" name=""/>
        <dsp:cNvSpPr/>
      </dsp:nvSpPr>
      <dsp:spPr>
        <a:xfrm>
          <a:off x="6898497" y="1553463"/>
          <a:ext cx="1253460" cy="754293"/>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Correction range</a:t>
          </a:r>
        </a:p>
      </dsp:txBody>
      <dsp:txXfrm>
        <a:off x="6920589" y="1575555"/>
        <a:ext cx="1209276" cy="710109"/>
      </dsp:txXfrm>
    </dsp:sp>
    <dsp:sp modelId="{B8A10261-4A9A-4044-A5C7-211A89C0BE3C}">
      <dsp:nvSpPr>
        <dsp:cNvPr id="0" name=""/>
        <dsp:cNvSpPr/>
      </dsp:nvSpPr>
      <dsp:spPr>
        <a:xfrm>
          <a:off x="6898497" y="2423801"/>
          <a:ext cx="1253460" cy="754293"/>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ISF</a:t>
          </a:r>
        </a:p>
      </dsp:txBody>
      <dsp:txXfrm>
        <a:off x="6920589" y="2445893"/>
        <a:ext cx="1209276" cy="710109"/>
      </dsp:txXfrm>
    </dsp:sp>
    <dsp:sp modelId="{3C4B6C0E-1831-4AD7-BF8C-13C8AED7392A}">
      <dsp:nvSpPr>
        <dsp:cNvPr id="0" name=""/>
        <dsp:cNvSpPr/>
      </dsp:nvSpPr>
      <dsp:spPr>
        <a:xfrm>
          <a:off x="6898497" y="3294140"/>
          <a:ext cx="1253460" cy="754293"/>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ICR</a:t>
          </a:r>
        </a:p>
      </dsp:txBody>
      <dsp:txXfrm>
        <a:off x="6920589" y="3316232"/>
        <a:ext cx="1209276" cy="710109"/>
      </dsp:txXfrm>
    </dsp:sp>
    <dsp:sp modelId="{D708F0DE-1F84-4946-A12F-D7405DF9BBA5}">
      <dsp:nvSpPr>
        <dsp:cNvPr id="0" name=""/>
        <dsp:cNvSpPr/>
      </dsp:nvSpPr>
      <dsp:spPr>
        <a:xfrm>
          <a:off x="6898497" y="4164479"/>
          <a:ext cx="1253460" cy="754293"/>
        </a:xfrm>
        <a:prstGeom prst="roundRect">
          <a:avLst>
            <a:gd name="adj" fmla="val 10000"/>
          </a:avLst>
        </a:prstGeom>
        <a:solidFill>
          <a:srgbClr val="009999"/>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ontserrat" panose="02000505000000020004" pitchFamily="2" charset="0"/>
            </a:rPr>
            <a:t>Carb absorption</a:t>
          </a:r>
        </a:p>
      </dsp:txBody>
      <dsp:txXfrm>
        <a:off x="6920589" y="4186571"/>
        <a:ext cx="1209276" cy="7101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D97BA-05BB-304E-999D-8274C84DFB1C}">
      <dsp:nvSpPr>
        <dsp:cNvPr id="0" name=""/>
        <dsp:cNvSpPr/>
      </dsp:nvSpPr>
      <dsp:spPr>
        <a:xfrm rot="5400000">
          <a:off x="4703576" y="-1607124"/>
          <a:ext cx="1555722" cy="5159000"/>
        </a:xfrm>
        <a:prstGeom prst="round2SameRect">
          <a:avLst/>
        </a:prstGeom>
        <a:solidFill>
          <a:srgbClr val="96DFC9">
            <a:alpha val="90000"/>
          </a:srgb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&gt; 60 y/o more benefit</a:t>
          </a:r>
          <a:r>
            <a:rPr lang="en-US" sz="2000" kern="1200" dirty="0"/>
            <a:t>, decrease risk of T2DM by 71%</a:t>
          </a:r>
        </a:p>
        <a:p>
          <a:pPr marL="228600" lvl="1" indent="-228600" algn="l" defTabSz="889000">
            <a:lnSpc>
              <a:spcPct val="90000"/>
            </a:lnSpc>
            <a:spcBef>
              <a:spcPct val="0"/>
            </a:spcBef>
            <a:spcAft>
              <a:spcPct val="15000"/>
            </a:spcAft>
            <a:buChar char="•"/>
          </a:pPr>
          <a:r>
            <a:rPr lang="en-US" sz="2000" kern="1200" dirty="0"/>
            <a:t>Effective for both sexes, across all racial &amp; ethnic groups, &amp; in people predisposed to diabetes </a:t>
          </a:r>
        </a:p>
      </dsp:txBody>
      <dsp:txXfrm rot="-5400000">
        <a:off x="2901937" y="270459"/>
        <a:ext cx="5083056" cy="1403834"/>
      </dsp:txXfrm>
    </dsp:sp>
    <dsp:sp modelId="{EC96A008-E04D-E44A-90BD-53504E3CCF12}">
      <dsp:nvSpPr>
        <dsp:cNvPr id="0" name=""/>
        <dsp:cNvSpPr/>
      </dsp:nvSpPr>
      <dsp:spPr>
        <a:xfrm>
          <a:off x="0" y="48"/>
          <a:ext cx="2901937" cy="1944653"/>
        </a:xfrm>
        <a:prstGeom prst="roundRect">
          <a:avLst/>
        </a:prstGeom>
        <a:solidFill>
          <a:srgbClr val="96DFC9"/>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dirty="0"/>
            <a:t>Diabetes Prevention Program (DPP) showed lifestyle changes over 3 years </a:t>
          </a:r>
          <a:r>
            <a:rPr lang="en-US" sz="2100" b="1" kern="1200" dirty="0"/>
            <a:t>reduced risk of T2DM by 58%</a:t>
          </a:r>
        </a:p>
      </dsp:txBody>
      <dsp:txXfrm>
        <a:off x="94930" y="94978"/>
        <a:ext cx="2712077" cy="1754793"/>
      </dsp:txXfrm>
    </dsp:sp>
    <dsp:sp modelId="{E42CB492-C178-F944-A901-586C9E086D15}">
      <dsp:nvSpPr>
        <dsp:cNvPr id="0" name=""/>
        <dsp:cNvSpPr/>
      </dsp:nvSpPr>
      <dsp:spPr>
        <a:xfrm rot="5400000">
          <a:off x="4703576" y="434761"/>
          <a:ext cx="1555722" cy="5159000"/>
        </a:xfrm>
        <a:prstGeom prst="round2SameRect">
          <a:avLst/>
        </a:prstGeom>
        <a:solidFill>
          <a:srgbClr val="96DFC9">
            <a:alpha val="90000"/>
          </a:srgb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b="0" i="0" kern="1200" dirty="0"/>
            <a:t>Participants were 1/3 less likely to develop T2DM </a:t>
          </a:r>
          <a:endParaRPr lang="en-US" sz="2200" kern="1200" dirty="0"/>
        </a:p>
        <a:p>
          <a:pPr marL="228600" lvl="1" indent="-228600" algn="l" defTabSz="977900">
            <a:lnSpc>
              <a:spcPct val="90000"/>
            </a:lnSpc>
            <a:spcBef>
              <a:spcPct val="0"/>
            </a:spcBef>
            <a:spcAft>
              <a:spcPct val="15000"/>
            </a:spcAft>
            <a:buChar char="•"/>
          </a:pPr>
          <a:r>
            <a:rPr lang="en-US" sz="2200" b="0" i="0" kern="1200" dirty="0"/>
            <a:t>Those who did develop T2DM delayed onset by  ~ 4 </a:t>
          </a:r>
          <a:r>
            <a:rPr lang="en-US" sz="2200" b="0" i="0" kern="1200" dirty="0" err="1"/>
            <a:t>yrs</a:t>
          </a:r>
          <a:endParaRPr lang="en-US" sz="2200" kern="1200" dirty="0"/>
        </a:p>
      </dsp:txBody>
      <dsp:txXfrm rot="-5400000">
        <a:off x="2901937" y="2312344"/>
        <a:ext cx="5083056" cy="1403834"/>
      </dsp:txXfrm>
    </dsp:sp>
    <dsp:sp modelId="{C99186D1-496C-794F-AAAE-D724166954F6}">
      <dsp:nvSpPr>
        <dsp:cNvPr id="0" name=""/>
        <dsp:cNvSpPr/>
      </dsp:nvSpPr>
      <dsp:spPr>
        <a:xfrm>
          <a:off x="0" y="2041934"/>
          <a:ext cx="2901937" cy="1944653"/>
        </a:xfrm>
        <a:prstGeom prst="roundRect">
          <a:avLst/>
        </a:prstGeom>
        <a:solidFill>
          <a:srgbClr val="96DFC9"/>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b="0" i="0" kern="1200" dirty="0"/>
            <a:t>10-year </a:t>
          </a:r>
          <a:r>
            <a:rPr lang="en-US" sz="2100" kern="1200" dirty="0"/>
            <a:t>F</a:t>
          </a:r>
          <a:r>
            <a:rPr lang="en-US" sz="2100" b="0" i="0" kern="1200" dirty="0"/>
            <a:t>ollow-Up </a:t>
          </a:r>
          <a:endParaRPr lang="en-US" sz="2100" kern="1200" dirty="0"/>
        </a:p>
      </dsp:txBody>
      <dsp:txXfrm>
        <a:off x="94930" y="2136864"/>
        <a:ext cx="2712077" cy="17547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D6BC6-B945-43F3-9522-82D397DED401}">
      <dsp:nvSpPr>
        <dsp:cNvPr id="0" name=""/>
        <dsp:cNvSpPr/>
      </dsp:nvSpPr>
      <dsp:spPr>
        <a:xfrm>
          <a:off x="530099" y="349703"/>
          <a:ext cx="1406812" cy="1406812"/>
        </a:xfrm>
        <a:prstGeom prst="ellipse">
          <a:avLst/>
        </a:prstGeom>
        <a:solidFill>
          <a:srgbClr val="FFC000"/>
        </a:solidFill>
        <a:ln>
          <a:noFill/>
        </a:ln>
        <a:effectLst/>
      </dsp:spPr>
      <dsp:style>
        <a:lnRef idx="0">
          <a:scrgbClr r="0" g="0" b="0"/>
        </a:lnRef>
        <a:fillRef idx="1">
          <a:scrgbClr r="0" g="0" b="0"/>
        </a:fillRef>
        <a:effectRef idx="0">
          <a:scrgbClr r="0" g="0" b="0"/>
        </a:effectRef>
        <a:fontRef idx="minor"/>
      </dsp:style>
    </dsp:sp>
    <dsp:sp modelId="{DEA077FF-B81E-44F2-A842-65CCDDB7E94A}">
      <dsp:nvSpPr>
        <dsp:cNvPr id="0" name=""/>
        <dsp:cNvSpPr/>
      </dsp:nvSpPr>
      <dsp:spPr>
        <a:xfrm>
          <a:off x="829912" y="649516"/>
          <a:ext cx="807187" cy="807187"/>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C64354-681E-4D63-BB6C-232B97536CCC}">
      <dsp:nvSpPr>
        <dsp:cNvPr id="0" name=""/>
        <dsp:cNvSpPr/>
      </dsp:nvSpPr>
      <dsp:spPr>
        <a:xfrm>
          <a:off x="80381"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Sugar</a:t>
          </a:r>
        </a:p>
      </dsp:txBody>
      <dsp:txXfrm>
        <a:off x="80381" y="2194704"/>
        <a:ext cx="2306250" cy="720000"/>
      </dsp:txXfrm>
    </dsp:sp>
    <dsp:sp modelId="{8970CB89-2FD2-4F3B-8144-F386FD010A83}">
      <dsp:nvSpPr>
        <dsp:cNvPr id="0" name=""/>
        <dsp:cNvSpPr/>
      </dsp:nvSpPr>
      <dsp:spPr>
        <a:xfrm>
          <a:off x="3239943" y="349703"/>
          <a:ext cx="1406812" cy="1406812"/>
        </a:xfrm>
        <a:prstGeom prst="ellipse">
          <a:avLst/>
        </a:prstGeom>
        <a:solidFill>
          <a:srgbClr val="96DFC9"/>
        </a:solidFill>
        <a:ln>
          <a:noFill/>
        </a:ln>
        <a:effectLst/>
      </dsp:spPr>
      <dsp:style>
        <a:lnRef idx="0">
          <a:scrgbClr r="0" g="0" b="0"/>
        </a:lnRef>
        <a:fillRef idx="1">
          <a:scrgbClr r="0" g="0" b="0"/>
        </a:fillRef>
        <a:effectRef idx="0">
          <a:scrgbClr r="0" g="0" b="0"/>
        </a:effectRef>
        <a:fontRef idx="minor"/>
      </dsp:style>
    </dsp:sp>
    <dsp:sp modelId="{D66CBEA4-23CC-4C55-8B45-3FCC2034658E}">
      <dsp:nvSpPr>
        <dsp:cNvPr id="0" name=""/>
        <dsp:cNvSpPr/>
      </dsp:nvSpPr>
      <dsp:spPr>
        <a:xfrm>
          <a:off x="3539756" y="649516"/>
          <a:ext cx="807187" cy="807187"/>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E8DCFF-47FF-44FC-9376-C96B67F80966}">
      <dsp:nvSpPr>
        <dsp:cNvPr id="0" name=""/>
        <dsp:cNvSpPr/>
      </dsp:nvSpPr>
      <dsp:spPr>
        <a:xfrm>
          <a:off x="2790224"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Starch</a:t>
          </a:r>
        </a:p>
      </dsp:txBody>
      <dsp:txXfrm>
        <a:off x="2790224" y="2194704"/>
        <a:ext cx="2306250" cy="720000"/>
      </dsp:txXfrm>
    </dsp:sp>
    <dsp:sp modelId="{1C629DE9-663A-456F-ADE8-85DC8D8282DC}">
      <dsp:nvSpPr>
        <dsp:cNvPr id="0" name=""/>
        <dsp:cNvSpPr/>
      </dsp:nvSpPr>
      <dsp:spPr>
        <a:xfrm>
          <a:off x="5949787" y="349703"/>
          <a:ext cx="1406812" cy="1406812"/>
        </a:xfrm>
        <a:prstGeom prst="ellipse">
          <a:avLst/>
        </a:prstGeom>
        <a:solidFill>
          <a:schemeClr val="bg2">
            <a:lumMod val="75000"/>
          </a:schemeClr>
        </a:solidFill>
        <a:ln>
          <a:noFill/>
        </a:ln>
        <a:effectLst/>
      </dsp:spPr>
      <dsp:style>
        <a:lnRef idx="0">
          <a:scrgbClr r="0" g="0" b="0"/>
        </a:lnRef>
        <a:fillRef idx="1">
          <a:scrgbClr r="0" g="0" b="0"/>
        </a:fillRef>
        <a:effectRef idx="0">
          <a:scrgbClr r="0" g="0" b="0"/>
        </a:effectRef>
        <a:fontRef idx="minor"/>
      </dsp:style>
    </dsp:sp>
    <dsp:sp modelId="{842041B3-BDE8-4ABB-A902-D0BA8CF8BE8F}">
      <dsp:nvSpPr>
        <dsp:cNvPr id="0" name=""/>
        <dsp:cNvSpPr/>
      </dsp:nvSpPr>
      <dsp:spPr>
        <a:xfrm>
          <a:off x="6249600" y="649516"/>
          <a:ext cx="807187" cy="807187"/>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845704-89D7-452B-9359-3AEDAD8074F6}">
      <dsp:nvSpPr>
        <dsp:cNvPr id="0" name=""/>
        <dsp:cNvSpPr/>
      </dsp:nvSpPr>
      <dsp:spPr>
        <a:xfrm>
          <a:off x="5500068"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Fiber </a:t>
          </a:r>
        </a:p>
      </dsp:txBody>
      <dsp:txXfrm>
        <a:off x="5500068" y="2194704"/>
        <a:ext cx="230625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83B57-0873-2245-9A5C-ED2BF5F4D849}">
      <dsp:nvSpPr>
        <dsp:cNvPr id="0" name=""/>
        <dsp:cNvSpPr/>
      </dsp:nvSpPr>
      <dsp:spPr>
        <a:xfrm>
          <a:off x="2494" y="647214"/>
          <a:ext cx="1979153" cy="11874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solidFill>
            </a:rPr>
            <a:t>Meat: beef, pork, lamb, veal, etc.</a:t>
          </a:r>
        </a:p>
      </dsp:txBody>
      <dsp:txXfrm>
        <a:off x="2494" y="647214"/>
        <a:ext cx="1979153" cy="1187492"/>
      </dsp:txXfrm>
    </dsp:sp>
    <dsp:sp modelId="{DA80F96F-DF1E-C240-B666-0460F79D91C9}">
      <dsp:nvSpPr>
        <dsp:cNvPr id="0" name=""/>
        <dsp:cNvSpPr/>
      </dsp:nvSpPr>
      <dsp:spPr>
        <a:xfrm>
          <a:off x="2179563" y="647214"/>
          <a:ext cx="1979153" cy="11874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solidFill>
            </a:rPr>
            <a:t>Plant-based meats</a:t>
          </a:r>
        </a:p>
      </dsp:txBody>
      <dsp:txXfrm>
        <a:off x="2179563" y="647214"/>
        <a:ext cx="1979153" cy="1187492"/>
      </dsp:txXfrm>
    </dsp:sp>
    <dsp:sp modelId="{84B2471E-1136-B042-B4BA-D2E2B61A5BA8}">
      <dsp:nvSpPr>
        <dsp:cNvPr id="0" name=""/>
        <dsp:cNvSpPr/>
      </dsp:nvSpPr>
      <dsp:spPr>
        <a:xfrm>
          <a:off x="4356632" y="647214"/>
          <a:ext cx="1979153" cy="11874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Poultry</a:t>
          </a:r>
        </a:p>
      </dsp:txBody>
      <dsp:txXfrm>
        <a:off x="4356632" y="647214"/>
        <a:ext cx="1979153" cy="1187492"/>
      </dsp:txXfrm>
    </dsp:sp>
    <dsp:sp modelId="{B5BAC396-8152-0149-83AA-F3F41240E646}">
      <dsp:nvSpPr>
        <dsp:cNvPr id="0" name=""/>
        <dsp:cNvSpPr/>
      </dsp:nvSpPr>
      <dsp:spPr>
        <a:xfrm>
          <a:off x="6533701" y="647214"/>
          <a:ext cx="1979153" cy="11874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Fish and seafood</a:t>
          </a:r>
        </a:p>
      </dsp:txBody>
      <dsp:txXfrm>
        <a:off x="6533701" y="647214"/>
        <a:ext cx="1979153" cy="1187492"/>
      </dsp:txXfrm>
    </dsp:sp>
    <dsp:sp modelId="{FFD2C645-D0E5-3D41-AB80-1EAEB4A7EA50}">
      <dsp:nvSpPr>
        <dsp:cNvPr id="0" name=""/>
        <dsp:cNvSpPr/>
      </dsp:nvSpPr>
      <dsp:spPr>
        <a:xfrm>
          <a:off x="2494" y="2032621"/>
          <a:ext cx="1979153" cy="11874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Eggs</a:t>
          </a:r>
        </a:p>
      </dsp:txBody>
      <dsp:txXfrm>
        <a:off x="2494" y="2032621"/>
        <a:ext cx="1979153" cy="1187492"/>
      </dsp:txXfrm>
    </dsp:sp>
    <dsp:sp modelId="{38A24802-6BCC-F94F-A318-66AB41E5AEEF}">
      <dsp:nvSpPr>
        <dsp:cNvPr id="0" name=""/>
        <dsp:cNvSpPr/>
      </dsp:nvSpPr>
      <dsp:spPr>
        <a:xfrm>
          <a:off x="2179563" y="2032621"/>
          <a:ext cx="1979153" cy="11874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rPr>
            <a:t>Dairy products: milk, yogurt, cheese, cottage cheese</a:t>
          </a:r>
        </a:p>
      </dsp:txBody>
      <dsp:txXfrm>
        <a:off x="2179563" y="2032621"/>
        <a:ext cx="1979153" cy="1187492"/>
      </dsp:txXfrm>
    </dsp:sp>
    <dsp:sp modelId="{46B6AB78-090B-154A-999D-2431153E653C}">
      <dsp:nvSpPr>
        <dsp:cNvPr id="0" name=""/>
        <dsp:cNvSpPr/>
      </dsp:nvSpPr>
      <dsp:spPr>
        <a:xfrm>
          <a:off x="4356632" y="2032621"/>
          <a:ext cx="1979153" cy="118749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Tofu, tempeh, edamame</a:t>
          </a:r>
        </a:p>
      </dsp:txBody>
      <dsp:txXfrm>
        <a:off x="4356632" y="2032621"/>
        <a:ext cx="1979153" cy="1187492"/>
      </dsp:txXfrm>
    </dsp:sp>
    <dsp:sp modelId="{982C6B97-8F86-CF40-84FC-519BAB515B26}">
      <dsp:nvSpPr>
        <dsp:cNvPr id="0" name=""/>
        <dsp:cNvSpPr/>
      </dsp:nvSpPr>
      <dsp:spPr>
        <a:xfrm>
          <a:off x="6533701" y="2032621"/>
          <a:ext cx="1979153" cy="118749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Soy milk  </a:t>
          </a:r>
        </a:p>
      </dsp:txBody>
      <dsp:txXfrm>
        <a:off x="6533701" y="2032621"/>
        <a:ext cx="1979153" cy="1187492"/>
      </dsp:txXfrm>
    </dsp:sp>
    <dsp:sp modelId="{4C37C9FE-4055-9043-8C08-B99857D2517D}">
      <dsp:nvSpPr>
        <dsp:cNvPr id="0" name=""/>
        <dsp:cNvSpPr/>
      </dsp:nvSpPr>
      <dsp:spPr>
        <a:xfrm>
          <a:off x="1091029" y="3418029"/>
          <a:ext cx="1979153" cy="118749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Nuts, seeds, nut butters</a:t>
          </a:r>
        </a:p>
      </dsp:txBody>
      <dsp:txXfrm>
        <a:off x="1091029" y="3418029"/>
        <a:ext cx="1979153" cy="1187492"/>
      </dsp:txXfrm>
    </dsp:sp>
    <dsp:sp modelId="{6FD23CFC-95D5-714D-ADDF-F14255305FEC}">
      <dsp:nvSpPr>
        <dsp:cNvPr id="0" name=""/>
        <dsp:cNvSpPr/>
      </dsp:nvSpPr>
      <dsp:spPr>
        <a:xfrm>
          <a:off x="3268098" y="3418029"/>
          <a:ext cx="1979153" cy="118749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Beans, lentils, peas, hummus</a:t>
          </a:r>
        </a:p>
      </dsp:txBody>
      <dsp:txXfrm>
        <a:off x="3268098" y="3418029"/>
        <a:ext cx="1979153" cy="1187492"/>
      </dsp:txXfrm>
    </dsp:sp>
    <dsp:sp modelId="{74F4F383-07D8-8D4E-87AB-55831D6A0592}">
      <dsp:nvSpPr>
        <dsp:cNvPr id="0" name=""/>
        <dsp:cNvSpPr/>
      </dsp:nvSpPr>
      <dsp:spPr>
        <a:xfrm>
          <a:off x="5445167" y="3418029"/>
          <a:ext cx="1979153" cy="118749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Grains: quinoa, wheat berry, millet, buckwheat, oatmeal</a:t>
          </a:r>
        </a:p>
      </dsp:txBody>
      <dsp:txXfrm>
        <a:off x="5445167" y="3418029"/>
        <a:ext cx="1979153" cy="11874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17152-9829-4D4A-9209-98F1F1CC6C15}">
      <dsp:nvSpPr>
        <dsp:cNvPr id="0" name=""/>
        <dsp:cNvSpPr/>
      </dsp:nvSpPr>
      <dsp:spPr>
        <a:xfrm rot="5400000">
          <a:off x="-271181" y="273541"/>
          <a:ext cx="1807879" cy="1265515"/>
        </a:xfrm>
        <a:prstGeom prst="chevron">
          <a:avLst/>
        </a:prstGeom>
        <a:solidFill>
          <a:srgbClr val="96DFC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T1DM</a:t>
          </a:r>
        </a:p>
      </dsp:txBody>
      <dsp:txXfrm rot="-5400000">
        <a:off x="2" y="635117"/>
        <a:ext cx="1265515" cy="542364"/>
      </dsp:txXfrm>
    </dsp:sp>
    <dsp:sp modelId="{4293502B-19E5-9243-B61A-2CED4F852D92}">
      <dsp:nvSpPr>
        <dsp:cNvPr id="0" name=""/>
        <dsp:cNvSpPr/>
      </dsp:nvSpPr>
      <dsp:spPr>
        <a:xfrm rot="5400000">
          <a:off x="4235355" y="-3025407"/>
          <a:ext cx="1175121" cy="7225935"/>
        </a:xfrm>
        <a:prstGeom prst="round2SameRect">
          <a:avLst/>
        </a:prstGeom>
        <a:solidFill>
          <a:srgbClr val="96DFC9">
            <a:alpha val="90000"/>
          </a:srgb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Insulin omission causing loss of glucose/calories via the urine </a:t>
          </a:r>
        </a:p>
        <a:p>
          <a:pPr marL="228600" lvl="1" indent="-228600" algn="l" defTabSz="889000">
            <a:lnSpc>
              <a:spcPct val="90000"/>
            </a:lnSpc>
            <a:spcBef>
              <a:spcPct val="0"/>
            </a:spcBef>
            <a:spcAft>
              <a:spcPct val="15000"/>
            </a:spcAft>
            <a:buChar char="•"/>
          </a:pPr>
          <a:r>
            <a:rPr lang="en-US" sz="2000" kern="1200" dirty="0"/>
            <a:t>Higher rates of body concerns, diabetes distress, fear of hypoglycemia</a:t>
          </a:r>
        </a:p>
      </dsp:txBody>
      <dsp:txXfrm rot="-5400000">
        <a:off x="1209949" y="57364"/>
        <a:ext cx="7168570" cy="1060391"/>
      </dsp:txXfrm>
    </dsp:sp>
    <dsp:sp modelId="{4E99C0B7-0F3D-0942-9B63-18D165C96BBA}">
      <dsp:nvSpPr>
        <dsp:cNvPr id="0" name=""/>
        <dsp:cNvSpPr/>
      </dsp:nvSpPr>
      <dsp:spPr>
        <a:xfrm rot="5400000">
          <a:off x="-271181" y="1790562"/>
          <a:ext cx="1807879" cy="1265515"/>
        </a:xfrm>
        <a:prstGeom prst="chevron">
          <a:avLst/>
        </a:prstGeom>
        <a:solidFill>
          <a:srgbClr val="96DFC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T2DM</a:t>
          </a:r>
        </a:p>
      </dsp:txBody>
      <dsp:txXfrm rot="-5400000">
        <a:off x="2" y="2152138"/>
        <a:ext cx="1265515" cy="542364"/>
      </dsp:txXfrm>
    </dsp:sp>
    <dsp:sp modelId="{DFC542C0-CD75-324C-9B6B-265C26E278A7}">
      <dsp:nvSpPr>
        <dsp:cNvPr id="0" name=""/>
        <dsp:cNvSpPr/>
      </dsp:nvSpPr>
      <dsp:spPr>
        <a:xfrm rot="5400000">
          <a:off x="4290922" y="-1506026"/>
          <a:ext cx="1175121" cy="7225935"/>
        </a:xfrm>
        <a:prstGeom prst="round2SameRect">
          <a:avLst/>
        </a:prstGeom>
        <a:solidFill>
          <a:srgbClr val="96DFC9">
            <a:alpha val="90000"/>
          </a:srgb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Binge episodes with an accompanying sense of loss of control most reported. If on insulin, omission also reported. </a:t>
          </a:r>
          <a:endParaRPr lang="en-US" sz="3200" kern="1200" dirty="0"/>
        </a:p>
      </dsp:txBody>
      <dsp:txXfrm rot="-5400000">
        <a:off x="1265516" y="1576745"/>
        <a:ext cx="7168570" cy="106039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5D52F-F68A-4D33-9400-3CA5A1F3666C}">
      <dsp:nvSpPr>
        <dsp:cNvPr id="0" name=""/>
        <dsp:cNvSpPr/>
      </dsp:nvSpPr>
      <dsp:spPr>
        <a:xfrm>
          <a:off x="0" y="250042"/>
          <a:ext cx="585899" cy="58589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ABDC0F-3336-4CA3-93DF-7343C8F332E9}">
      <dsp:nvSpPr>
        <dsp:cNvPr id="0" name=""/>
        <dsp:cNvSpPr/>
      </dsp:nvSpPr>
      <dsp:spPr>
        <a:xfrm>
          <a:off x="90822" y="388713"/>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F49BBA-90DA-42AC-92F7-321CB097F314}">
      <dsp:nvSpPr>
        <dsp:cNvPr id="0" name=""/>
        <dsp:cNvSpPr/>
      </dsp:nvSpPr>
      <dsp:spPr>
        <a:xfrm>
          <a:off x="287248" y="577209"/>
          <a:ext cx="2229525"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b="1" kern="1200" dirty="0"/>
            <a:t>Scientists who are Nobel laureates are:  </a:t>
          </a:r>
        </a:p>
      </dsp:txBody>
      <dsp:txXfrm>
        <a:off x="287248" y="577209"/>
        <a:ext cx="2229525" cy="585899"/>
      </dsp:txXfrm>
    </dsp:sp>
    <dsp:sp modelId="{69EEB690-F60D-49E4-8A63-587F1EEDF1E2}">
      <dsp:nvSpPr>
        <dsp:cNvPr id="0" name=""/>
        <dsp:cNvSpPr/>
      </dsp:nvSpPr>
      <dsp:spPr>
        <a:xfrm>
          <a:off x="2515376" y="435585"/>
          <a:ext cx="585899" cy="58589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0DBBAD-B26F-45DF-9138-F9C463B856B7}">
      <dsp:nvSpPr>
        <dsp:cNvPr id="0" name=""/>
        <dsp:cNvSpPr/>
      </dsp:nvSpPr>
      <dsp:spPr>
        <a:xfrm>
          <a:off x="2667875" y="558624"/>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3FCA56-8538-42E7-AAAE-CC6DCB28540B}">
      <dsp:nvSpPr>
        <dsp:cNvPr id="0" name=""/>
        <dsp:cNvSpPr/>
      </dsp:nvSpPr>
      <dsp:spPr>
        <a:xfrm>
          <a:off x="3241584" y="435585"/>
          <a:ext cx="1835677"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22 times more likely than typical scientists to perform, sing, or act in their spare time  </a:t>
          </a:r>
        </a:p>
      </dsp:txBody>
      <dsp:txXfrm>
        <a:off x="3241584" y="435585"/>
        <a:ext cx="1835677" cy="585899"/>
      </dsp:txXfrm>
    </dsp:sp>
    <dsp:sp modelId="{5693BDF8-EE9A-4D94-9400-DCF868CB9470}">
      <dsp:nvSpPr>
        <dsp:cNvPr id="0" name=""/>
        <dsp:cNvSpPr/>
      </dsp:nvSpPr>
      <dsp:spPr>
        <a:xfrm>
          <a:off x="36" y="2187676"/>
          <a:ext cx="585899" cy="58589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0ABE0F-3DE7-41CA-AA95-BA39A518AAFC}">
      <dsp:nvSpPr>
        <dsp:cNvPr id="0" name=""/>
        <dsp:cNvSpPr/>
      </dsp:nvSpPr>
      <dsp:spPr>
        <a:xfrm>
          <a:off x="123075" y="2310715"/>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991395-E359-461C-BE37-96385DB9158D}">
      <dsp:nvSpPr>
        <dsp:cNvPr id="0" name=""/>
        <dsp:cNvSpPr/>
      </dsp:nvSpPr>
      <dsp:spPr>
        <a:xfrm>
          <a:off x="711486" y="2187676"/>
          <a:ext cx="1381049"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12 times more likely to write fiction, plays, poetry, or short stories</a:t>
          </a:r>
        </a:p>
      </dsp:txBody>
      <dsp:txXfrm>
        <a:off x="711486" y="2187676"/>
        <a:ext cx="1381049" cy="585899"/>
      </dsp:txXfrm>
    </dsp:sp>
    <dsp:sp modelId="{1829DE4F-62CF-4113-852A-CCE35BACED2B}">
      <dsp:nvSpPr>
        <dsp:cNvPr id="0" name=""/>
        <dsp:cNvSpPr/>
      </dsp:nvSpPr>
      <dsp:spPr>
        <a:xfrm>
          <a:off x="2259250" y="2650408"/>
          <a:ext cx="585899" cy="58589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5F155B-417D-4475-9251-2DE018C19FFE}">
      <dsp:nvSpPr>
        <dsp:cNvPr id="0" name=""/>
        <dsp:cNvSpPr/>
      </dsp:nvSpPr>
      <dsp:spPr>
        <a:xfrm>
          <a:off x="2399095" y="2756163"/>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E82624-8173-4922-A41A-A43E6C8C9208}">
      <dsp:nvSpPr>
        <dsp:cNvPr id="0" name=""/>
        <dsp:cNvSpPr/>
      </dsp:nvSpPr>
      <dsp:spPr>
        <a:xfrm>
          <a:off x="2981371" y="2522734"/>
          <a:ext cx="1828758"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5 times more likely to engage in crafting, woodworking, mechanics, or glassblowing </a:t>
          </a:r>
        </a:p>
      </dsp:txBody>
      <dsp:txXfrm>
        <a:off x="2981371" y="2522734"/>
        <a:ext cx="1828758" cy="585899"/>
      </dsp:txXfrm>
    </dsp:sp>
    <dsp:sp modelId="{5B7373B8-AD88-4F85-B064-2EC1E2B804B9}">
      <dsp:nvSpPr>
        <dsp:cNvPr id="0" name=""/>
        <dsp:cNvSpPr/>
      </dsp:nvSpPr>
      <dsp:spPr>
        <a:xfrm>
          <a:off x="36" y="4428155"/>
          <a:ext cx="585899" cy="585899"/>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D1EF6B-0B44-4AA7-93AE-170E96D34A64}">
      <dsp:nvSpPr>
        <dsp:cNvPr id="0" name=""/>
        <dsp:cNvSpPr/>
      </dsp:nvSpPr>
      <dsp:spPr>
        <a:xfrm>
          <a:off x="123075" y="4551194"/>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698F1B-2538-419D-AD70-B83C35449FC0}">
      <dsp:nvSpPr>
        <dsp:cNvPr id="0" name=""/>
        <dsp:cNvSpPr/>
      </dsp:nvSpPr>
      <dsp:spPr>
        <a:xfrm>
          <a:off x="711486" y="4428155"/>
          <a:ext cx="1381049" cy="585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7 times more likely to enjoy designing, painting, drawing, or sculpting </a:t>
          </a:r>
        </a:p>
      </dsp:txBody>
      <dsp:txXfrm>
        <a:off x="711486" y="4428155"/>
        <a:ext cx="1381049" cy="585899"/>
      </dsp:txXfrm>
    </dsp:sp>
    <dsp:sp modelId="{559D47A8-AF00-441A-B1E8-D766B0D2708E}">
      <dsp:nvSpPr>
        <dsp:cNvPr id="0" name=""/>
        <dsp:cNvSpPr/>
      </dsp:nvSpPr>
      <dsp:spPr>
        <a:xfrm>
          <a:off x="2333173" y="4428155"/>
          <a:ext cx="585899" cy="58589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D0CBD8-09CD-41E6-B0FA-342B2C4AC747}">
      <dsp:nvSpPr>
        <dsp:cNvPr id="0" name=""/>
        <dsp:cNvSpPr/>
      </dsp:nvSpPr>
      <dsp:spPr>
        <a:xfrm>
          <a:off x="2439204" y="4542790"/>
          <a:ext cx="339821" cy="3398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485F2E-B0CE-4947-9475-D003E23E7F07}">
      <dsp:nvSpPr>
        <dsp:cNvPr id="0" name=""/>
        <dsp:cNvSpPr/>
      </dsp:nvSpPr>
      <dsp:spPr>
        <a:xfrm>
          <a:off x="3036898" y="4220529"/>
          <a:ext cx="2040363" cy="1845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They are more open to novel experiences and often turn to their creative endeavors when working through challenges. </a:t>
          </a:r>
        </a:p>
      </dsp:txBody>
      <dsp:txXfrm>
        <a:off x="3036898" y="4220529"/>
        <a:ext cx="2040363" cy="184592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533400" y="9143999"/>
            <a:ext cx="4876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800">
                <a:solidFill>
                  <a:schemeClr val="tx1"/>
                </a:solidFill>
                <a:latin typeface="Arial" charset="0"/>
              </a:defRPr>
            </a:lvl1pPr>
            <a:lvl2pPr marL="742950" indent="-285750">
              <a:defRPr sz="2800">
                <a:solidFill>
                  <a:schemeClr val="tx1"/>
                </a:solidFill>
                <a:latin typeface="Arial" charset="0"/>
              </a:defRPr>
            </a:lvl2pPr>
            <a:lvl3pPr marL="1143000" indent="-228600">
              <a:defRPr sz="2800">
                <a:solidFill>
                  <a:schemeClr val="tx1"/>
                </a:solidFill>
                <a:latin typeface="Arial" charset="0"/>
              </a:defRPr>
            </a:lvl3pPr>
            <a:lvl4pPr marL="1600200" indent="-228600">
              <a:defRPr sz="2800">
                <a:solidFill>
                  <a:schemeClr val="tx1"/>
                </a:solidFill>
                <a:latin typeface="Arial" charset="0"/>
              </a:defRPr>
            </a:lvl4pPr>
            <a:lvl5pPr marL="2057400" indent="-228600">
              <a:defRPr sz="2800">
                <a:solidFill>
                  <a:schemeClr val="tx1"/>
                </a:solidFill>
                <a:latin typeface="Arial" charset="0"/>
              </a:defRPr>
            </a:lvl5pPr>
            <a:lvl6pPr marL="2514600" indent="-228600" eaLnBrk="0" fontAlgn="base" hangingPunct="0">
              <a:spcBef>
                <a:spcPct val="0"/>
              </a:spcBef>
              <a:spcAft>
                <a:spcPct val="0"/>
              </a:spcAft>
              <a:defRPr sz="2800">
                <a:solidFill>
                  <a:schemeClr val="tx1"/>
                </a:solidFill>
                <a:latin typeface="Arial" charset="0"/>
              </a:defRPr>
            </a:lvl6pPr>
            <a:lvl7pPr marL="2971800" indent="-228600" eaLnBrk="0" fontAlgn="base" hangingPunct="0">
              <a:spcBef>
                <a:spcPct val="0"/>
              </a:spcBef>
              <a:spcAft>
                <a:spcPct val="0"/>
              </a:spcAft>
              <a:defRPr sz="2800">
                <a:solidFill>
                  <a:schemeClr val="tx1"/>
                </a:solidFill>
                <a:latin typeface="Arial" charset="0"/>
              </a:defRPr>
            </a:lvl7pPr>
            <a:lvl8pPr marL="3429000" indent="-228600" eaLnBrk="0" fontAlgn="base" hangingPunct="0">
              <a:spcBef>
                <a:spcPct val="0"/>
              </a:spcBef>
              <a:spcAft>
                <a:spcPct val="0"/>
              </a:spcAft>
              <a:defRPr sz="2800">
                <a:solidFill>
                  <a:schemeClr val="tx1"/>
                </a:solidFill>
                <a:latin typeface="Arial" charset="0"/>
              </a:defRPr>
            </a:lvl8pPr>
            <a:lvl9pPr marL="3886200" indent="-228600" eaLnBrk="0" fontAlgn="base" hangingPunct="0">
              <a:spcBef>
                <a:spcPct val="0"/>
              </a:spcBef>
              <a:spcAft>
                <a:spcPct val="0"/>
              </a:spcAft>
              <a:defRPr sz="2800">
                <a:solidFill>
                  <a:schemeClr val="tx1"/>
                </a:solidFill>
                <a:latin typeface="Arial" charset="0"/>
              </a:defRPr>
            </a:lvl9pPr>
          </a:lstStyle>
          <a:p>
            <a:pPr eaLnBrk="1" hangingPunct="1"/>
            <a:r>
              <a:rPr lang="en-US" sz="1100" dirty="0">
                <a:latin typeface="Calibri" panose="020F0502020204030204" pitchFamily="34" charset="0"/>
              </a:rPr>
              <a:t>© Copyright 1999-2026, Diabetes Education Services     www.DiabetesEd.net</a:t>
            </a:r>
          </a:p>
        </p:txBody>
      </p:sp>
      <p:sp>
        <p:nvSpPr>
          <p:cNvPr id="2" name="Slide Number Placeholder 1"/>
          <p:cNvSpPr>
            <a:spLocks noGrp="1"/>
          </p:cNvSpPr>
          <p:nvPr>
            <p:ph type="sldNum" sz="quarter" idx="3"/>
          </p:nvPr>
        </p:nvSpPr>
        <p:spPr>
          <a:xfrm>
            <a:off x="5730240" y="8903493"/>
            <a:ext cx="838200" cy="481012"/>
          </a:xfrm>
          <a:prstGeom prst="rect">
            <a:avLst/>
          </a:prstGeom>
        </p:spPr>
        <p:txBody>
          <a:bodyPr vert="horz" lIns="91440" tIns="45720" rIns="91440" bIns="45720" rtlCol="0" anchor="b"/>
          <a:lstStyle>
            <a:lvl1pPr algn="r">
              <a:defRPr sz="1200"/>
            </a:lvl1pPr>
          </a:lstStyle>
          <a:p>
            <a:pPr algn="l"/>
            <a:r>
              <a:rPr lang="en-US" sz="1100" dirty="0">
                <a:latin typeface="+mn-lt"/>
              </a:rPr>
              <a:t>Page </a:t>
            </a:r>
            <a:fld id="{39B53E30-4B26-4798-8251-D139B7AFA054}" type="slidenum">
              <a:rPr lang="en-US" sz="1100" smtClean="0">
                <a:latin typeface="+mn-lt"/>
              </a:rPr>
              <a:pPr algn="l"/>
              <a:t>‹#›</a:t>
            </a:fld>
            <a:endParaRPr lang="en-US" sz="1100" dirty="0">
              <a:latin typeface="+mn-lt"/>
            </a:endParaRPr>
          </a:p>
        </p:txBody>
      </p:sp>
    </p:spTree>
    <p:extLst>
      <p:ext uri="{BB962C8B-B14F-4D97-AF65-F5344CB8AC3E}">
        <p14:creationId xmlns:p14="http://schemas.microsoft.com/office/powerpoint/2010/main" val="428174111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21T02:03:05.661"/>
    </inkml:context>
    <inkml:brush xml:id="br0">
      <inkml:brushProperty name="width" value="0.035" units="cm"/>
      <inkml:brushProperty name="height" value="0.035" units="cm"/>
    </inkml:brush>
  </inkml:definitions>
  <inkml:trace contextRef="#ctx0" brushRef="#br0">316 191 24575,'-2'0'0,"0"1"0,0 0 0,1 0 0,-2-1 0,2 1 0,-1-1 0,-1 1 0,2-1 0,-1 0 0,-1 0 0,1 0 0,1 0 0,-2 0 0,-3-1 0,3 0 0,-4 1 0,-1 0 0,-1 0 0,1 0 0,0 0 0,0 1 0,-1 1 0,-6 1 0,16-4 0,1-1 0,0 2 0,-1-2 0,2 1 0,-2-2 0,1 2 0,-1-1 0,1 1 0,-2-1 0,2 0 0,-1 0 0,0 0 0,0 0 0,0 0 0,-1 0 0,1-1 0,0 1 0,0 0 0,-1 0 0,0-1 0,0 1 0,0 0 0,0 0 0,0-1 0,0 1 0,0 0 0,0 0 0,-2-3 0,1-2 0,0-1 0,-1 1 0,0-1 0,0 1 0,0 0 0,-1-1 0,0 2 0,-6-10 0,4 11 0,1-1 0,-2 0 0,1 1 0,-1 1 0,1-2 0,-1 3 0,-1-2 0,1 1 0,-1 1 0,1 0 0,-1 0 0,0 0 0,0 0 0,0 1 0,-1 1 0,2-1 0,-2 1 0,1 0 0,-1 0 0,1 1 0,-1 0 0,1 1 0,-1 0 0,-8 2 0,16-3-49,-2 0 1,1 0-1,-1 0 0,1 1 0,-1-1 1,1 1-1,0 0 0,-1-1 0,2 0 1,-2 1-1,1 0 0,0 0 0,-1-1 1,2 2-1,-2-1 0,1-1 0,1 2 1,-1-1-1,0 0 0,0 0 0,0 0 1,1 0-1,-1 1 0,0-1 0,1 1 0,0-2 1,-2 4-1,2 14-6777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21T02:03:32.532"/>
    </inkml:context>
    <inkml:brush xml:id="br0">
      <inkml:brushProperty name="width" value="0.1" units="cm"/>
      <inkml:brushProperty name="height" value="0.1" units="cm"/>
      <inkml:brushProperty name="color" value="#AB008B"/>
    </inkml:brush>
  </inkml:definitions>
  <inkml:trace contextRef="#ctx0" brushRef="#br0">1 1 9830,'0'0'0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lvl1pPr>
          </a:lstStyle>
          <a:p>
            <a:pPr>
              <a:defRPr/>
            </a:pPr>
            <a:endParaRPr lang="en-US"/>
          </a:p>
        </p:txBody>
      </p:sp>
      <p:sp>
        <p:nvSpPr>
          <p:cNvPr id="7171" name="Rectangle 3"/>
          <p:cNvSpPr>
            <a:spLocks noGrp="1" noChangeArrowheads="1"/>
          </p:cNvSpPr>
          <p:nvPr>
            <p:ph type="dt" idx="1"/>
          </p:nvPr>
        </p:nvSpPr>
        <p:spPr bwMode="auto">
          <a:xfrm>
            <a:off x="414528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lvl1pPr>
          </a:lstStyle>
          <a:p>
            <a:pPr>
              <a:defRPr/>
            </a:pPr>
            <a:endParaRPr lang="en-US"/>
          </a:p>
        </p:txBody>
      </p:sp>
      <p:sp>
        <p:nvSpPr>
          <p:cNvPr id="4096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lvl1pPr>
          </a:lstStyle>
          <a:p>
            <a:pPr>
              <a:defRPr/>
            </a:pPr>
            <a:endParaRPr lang="en-US"/>
          </a:p>
        </p:txBody>
      </p:sp>
      <p:sp>
        <p:nvSpPr>
          <p:cNvPr id="7175"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lvl1pPr>
          </a:lstStyle>
          <a:p>
            <a:pPr>
              <a:defRPr/>
            </a:pPr>
            <a:fld id="{F045A188-7DE8-4B37-BA16-FAAB5C45DD0B}" type="slidenum">
              <a:rPr lang="en-US"/>
              <a:pPr>
                <a:defRPr/>
              </a:pPr>
              <a:t>‹#›</a:t>
            </a:fld>
            <a:endParaRPr lang="en-US"/>
          </a:p>
        </p:txBody>
      </p:sp>
    </p:spTree>
    <p:extLst>
      <p:ext uri="{BB962C8B-B14F-4D97-AF65-F5344CB8AC3E}">
        <p14:creationId xmlns:p14="http://schemas.microsoft.com/office/powerpoint/2010/main" val="33793884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ing.com/images/search?view=detailV2&amp;ccid=J0qrzUzi&amp;id=605DACD019791DB4D176BBBA06E2B08398849C0D&amp;thid=OIP.J0qrzUzi0LJ2oJpx5HAGjQHaEy&amp;mediaurl=https://www.cornerstones4care.com/content/cornerstones4care/en/medicine/what-to-do/using-and-taking-care-of-your-medicine/_jcr_content/par_left/heroimage.img.full.high.jpeg/1530054324694.jpeg&amp;exph=300&amp;expw=464&amp;q=insulin+injection+sites&amp;simid=607999160964812015&amp;ck=30C0E430CA937537627C1715925BC74C&amp;selectedIndex=9&amp;qft=+filterui:license-L2_L3_L5_L6&amp;ajaxhist=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novo-pi.com/awiqli.pdf"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clinicaltrials.gov/show/NCT04460885"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www.researchgate.net/figure/Unlocking-the-puzzle-of-caring-for-the-patient-with-diabetes-mellitus-cardiometabolic_fig3_327175579"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3" Type="http://schemas.openxmlformats.org/officeDocument/2006/relationships/hyperlink" Target="https://www.adces.org/education/danatech/glucose-monitoring/continuous-glucose-monitors-(cgm)" TargetMode="External"/><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3" Type="http://schemas.openxmlformats.org/officeDocument/2006/relationships/hyperlink" Target="https://www.flickr.com/photos/fdaphotos/15657970628" TargetMode="External"/><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3" Type="http://schemas.openxmlformats.org/officeDocument/2006/relationships/hyperlink" Target="https://www.flickr.com/photos/fdaphotos/15657970628" TargetMode="External"/><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3" Type="http://schemas.openxmlformats.org/officeDocument/2006/relationships/hyperlink" Target="https://www.omnipod.com/sites/default/files/Omnipod-5_User-guide.pdf" TargetMode="External"/><Relationship Id="rId2" Type="http://schemas.openxmlformats.org/officeDocument/2006/relationships/slide" Target="../slides/slide162.xml"/><Relationship Id="rId1" Type="http://schemas.openxmlformats.org/officeDocument/2006/relationships/notesMaster" Target="../notesMasters/notesMaster1.xml"/><Relationship Id="rId5" Type="http://schemas.openxmlformats.org/officeDocument/2006/relationships/hyperlink" Target="https://www.tandemdiabetes.com/docs/default-source/product-documents/t-slim-x2-insulin-pump/aw-1007704_b-user-guide-mobile-bolus-tslim-x2-control-iq-7-6-mgdl-artwork-web.pdf?sfvrsn=71e5e2d7_32" TargetMode="External"/><Relationship Id="rId4" Type="http://schemas.openxmlformats.org/officeDocument/2006/relationships/hyperlink" Target="https://www.medtronicdiabetes.com/sites/default/files/library/download-library/user-guides/MiniMed_770G_System_User_Guide.pdf" TargetMode="Externa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3" Type="http://schemas.openxmlformats.org/officeDocument/2006/relationships/hyperlink" Target="https://doi.org/10.2337/dc10-1079" TargetMode="External"/><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3" Type="http://schemas.openxmlformats.org/officeDocument/2006/relationships/hyperlink" Target="https://www.fda.gov/regulatory-information/laws-enforced-fda/federal-food-drug-and-cosmetic-act-fdc-act" TargetMode="External"/><Relationship Id="rId2" Type="http://schemas.openxmlformats.org/officeDocument/2006/relationships/slide" Target="../slides/slide230.xml"/><Relationship Id="rId1" Type="http://schemas.openxmlformats.org/officeDocument/2006/relationships/notesMaster" Target="../notesMasters/notesMaster1.xml"/><Relationship Id="rId5" Type="http://schemas.openxmlformats.org/officeDocument/2006/relationships/hyperlink" Target="https://www.fda.gov/food/generally-recognized-safe-gras/about-gras-notification-program" TargetMode="External"/><Relationship Id="rId4" Type="http://schemas.openxmlformats.org/officeDocument/2006/relationships/hyperlink" Target="https://www.fda.gov/food/food-ingredients-packaging/generally-recognized-safe-gras" TargetMode="Externa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3" Type="http://schemas.openxmlformats.org/officeDocument/2006/relationships/hyperlink" Target="https://www.fda.gov/media/182122/download?attachment" TargetMode="External"/><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3" Type="http://schemas.openxmlformats.org/officeDocument/2006/relationships/hyperlink" Target="https://care.diabetesjournals.org/content/42/5/731%23ref-314" TargetMode="External"/><Relationship Id="rId2" Type="http://schemas.openxmlformats.org/officeDocument/2006/relationships/slide" Target="../slides/slide263.xml"/><Relationship Id="rId1" Type="http://schemas.openxmlformats.org/officeDocument/2006/relationships/notesMaster" Target="../notesMasters/notesMaster1.xml"/><Relationship Id="rId6" Type="http://schemas.openxmlformats.org/officeDocument/2006/relationships/hyperlink" Target="https://care.diabetesjournals.org/content/42/5/731%23ref-317" TargetMode="External"/><Relationship Id="rId5" Type="http://schemas.openxmlformats.org/officeDocument/2006/relationships/hyperlink" Target="https://care.diabetesjournals.org/content/42/5/731%23ref-316" TargetMode="External"/><Relationship Id="rId4" Type="http://schemas.openxmlformats.org/officeDocument/2006/relationships/hyperlink" Target="https://care.diabetesjournals.org/content/42/5/731%23ref-315" TargetMode="External"/></Relationships>
</file>

<file path=ppt/notesSlides/_rels/notesSlide224.xml.rels><?xml version="1.0" encoding="UTF-8" standalone="yes"?>
<Relationships xmlns="http://schemas.openxmlformats.org/package/2006/relationships"><Relationship Id="rId3" Type="http://schemas.openxmlformats.org/officeDocument/2006/relationships/hyperlink" Target="https://care.diabetesjournals.org/content/42/5/731%23ref-314" TargetMode="External"/><Relationship Id="rId2" Type="http://schemas.openxmlformats.org/officeDocument/2006/relationships/slide" Target="../slides/slide264.xml"/><Relationship Id="rId1" Type="http://schemas.openxmlformats.org/officeDocument/2006/relationships/notesMaster" Target="../notesMasters/notesMaster1.xml"/><Relationship Id="rId6" Type="http://schemas.openxmlformats.org/officeDocument/2006/relationships/hyperlink" Target="https://care.diabetesjournals.org/content/42/5/731%23ref-317" TargetMode="External"/><Relationship Id="rId5" Type="http://schemas.openxmlformats.org/officeDocument/2006/relationships/hyperlink" Target="https://care.diabetesjournals.org/content/42/5/731%23ref-316" TargetMode="External"/><Relationship Id="rId4" Type="http://schemas.openxmlformats.org/officeDocument/2006/relationships/hyperlink" Target="https://care.diabetesjournals.org/content/42/5/731%23ref-315" TargetMode="Externa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3" Type="http://schemas.openxmlformats.org/officeDocument/2006/relationships/hyperlink" Target="https://care.diabetesjournals.org/content/42/5/731%23ref-256" TargetMode="External"/><Relationship Id="rId2" Type="http://schemas.openxmlformats.org/officeDocument/2006/relationships/slide" Target="../slides/slide269.xml"/><Relationship Id="rId1" Type="http://schemas.openxmlformats.org/officeDocument/2006/relationships/notesMaster" Target="../notesMasters/notesMaster1.xml"/><Relationship Id="rId4" Type="http://schemas.openxmlformats.org/officeDocument/2006/relationships/hyperlink" Target="https://care.diabetesjournals.org/content/42/5/731%23ref-257" TargetMode="Externa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3" Type="http://schemas.openxmlformats.org/officeDocument/2006/relationships/hyperlink" Target="https://www.google.com/search?cs=0&amp;sca_esv=e1bc306dcb0911c4&amp;sxsrf=AHTn8zprSlS0wRIGMQF32q0ePNaRaL8PXg%3A1743104956941&amp;q=American+Thyroid+Association&amp;sa=X&amp;ved=2ahUKEwiJ5LL9g6uMAxXdEUQIHd87JhgQxccNegQIIxAB&amp;mstk=AUtExfCFnjpYdMARuDW0Xfyy1zcVTlv_M3ovcYwPCYyAhwR1jSNhq8Wag-h0lxPRPwkr9eAKVkisZab0wSJWq_Wpn0CiwVEGE11G1sHj4OKY5nrMgAm0vaLpoZw9FxMukmBAPNhGxeht1K2llI9hH8tkrOah0K5d3edX9BNboynR2gDKkaZFFvuGqLbk-a-zJQiPgQYRRwdWarZnUKECtWaXxFOLGDRkHiJ03MukFA16jLWLb-Z3NzEMyRh_pD78TqOJfYEmyPGmsEDwufR0pJ54QUU5&amp;csui=3" TargetMode="External"/><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3" Type="http://schemas.openxmlformats.org/officeDocument/2006/relationships/hyperlink" Target="https://www.allianceforeatingdisorders.com/binge-eating-disorder/" TargetMode="External"/><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Diabetes Educational Services© (530) 893 - 8635 </a:t>
            </a:r>
          </a:p>
        </p:txBody>
      </p:sp>
      <p:sp>
        <p:nvSpPr>
          <p:cNvPr id="5" name="Slide Number Placeholder 4"/>
          <p:cNvSpPr>
            <a:spLocks noGrp="1"/>
          </p:cNvSpPr>
          <p:nvPr>
            <p:ph type="sldNum" sz="quarter" idx="11"/>
          </p:nvPr>
        </p:nvSpPr>
        <p:spPr/>
        <p:txBody>
          <a:bodyPr/>
          <a:lstStyle/>
          <a:p>
            <a:pPr>
              <a:defRPr/>
            </a:pPr>
            <a:fld id="{C233B0E3-6876-4E53-9EE0-6ED1EFDF6740}" type="slidenum">
              <a:rPr lang="en-US" smtClean="0"/>
              <a:pPr>
                <a:defRPr/>
              </a:pPr>
              <a:t>1</a:t>
            </a:fld>
            <a:endParaRPr lang="en-US"/>
          </a:p>
        </p:txBody>
      </p:sp>
    </p:spTree>
    <p:extLst>
      <p:ext uri="{BB962C8B-B14F-4D97-AF65-F5344CB8AC3E}">
        <p14:creationId xmlns:p14="http://schemas.microsoft.com/office/powerpoint/2010/main" val="288395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xfrm>
            <a:off x="1181100" y="698500"/>
            <a:ext cx="4648200" cy="3486150"/>
          </a:xfrm>
          <a:ln/>
        </p:spPr>
      </p:sp>
      <p:sp>
        <p:nvSpPr>
          <p:cNvPr id="2058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98660"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198661"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E23ABE-3D5E-4A37-B8D3-ACC241D9C06B}"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1449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2.5 hours. </a:t>
            </a:r>
          </a:p>
          <a:p>
            <a:r>
              <a:rPr lang="en-US" dirty="0"/>
              <a:t>Ideal is 150 slides. </a:t>
            </a:r>
          </a:p>
          <a:p>
            <a:endParaRPr lang="en-US" dirty="0"/>
          </a:p>
        </p:txBody>
      </p:sp>
      <p:sp>
        <p:nvSpPr>
          <p:cNvPr id="4" name="Footer Placeholder 3"/>
          <p:cNvSpPr>
            <a:spLocks noGrp="1"/>
          </p:cNvSpPr>
          <p:nvPr>
            <p:ph type="ftr" sz="quarter" idx="10"/>
          </p:nvPr>
        </p:nvSpPr>
        <p:spPr/>
        <p:txBody>
          <a:bodyPr/>
          <a:lstStyle/>
          <a:p>
            <a:pPr>
              <a:defRPr/>
            </a:pPr>
            <a:r>
              <a:rPr lang="en-US"/>
              <a:t>Diabetes Educational Services© (530) 893 - 8635 </a:t>
            </a:r>
          </a:p>
        </p:txBody>
      </p:sp>
      <p:sp>
        <p:nvSpPr>
          <p:cNvPr id="5" name="Slide Number Placeholder 4"/>
          <p:cNvSpPr>
            <a:spLocks noGrp="1"/>
          </p:cNvSpPr>
          <p:nvPr>
            <p:ph type="sldNum" sz="quarter" idx="11"/>
          </p:nvPr>
        </p:nvSpPr>
        <p:spPr/>
        <p:txBody>
          <a:bodyPr/>
          <a:lstStyle/>
          <a:p>
            <a:pPr>
              <a:defRPr/>
            </a:pPr>
            <a:fld id="{C233B0E3-6876-4E53-9EE0-6ED1EFDF6740}" type="slidenum">
              <a:rPr lang="en-US" smtClean="0"/>
              <a:pPr>
                <a:defRPr/>
              </a:pPr>
              <a:t>4</a:t>
            </a:fld>
            <a:endParaRPr lang="en-US"/>
          </a:p>
        </p:txBody>
      </p:sp>
    </p:spTree>
    <p:extLst>
      <p:ext uri="{BB962C8B-B14F-4D97-AF65-F5344CB8AC3E}">
        <p14:creationId xmlns:p14="http://schemas.microsoft.com/office/powerpoint/2010/main" val="836373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xfrm>
            <a:off x="1143000" y="685800"/>
            <a:ext cx="4572000" cy="3429000"/>
          </a:xfrm>
          <a:ln/>
        </p:spPr>
        <p:txBody>
          <a:bodyPr/>
          <a:lstStyle/>
          <a:p>
            <a:endParaRPr lang="en-US"/>
          </a:p>
        </p:txBody>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o Latest update on available insulins </a:t>
            </a:r>
          </a:p>
          <a:p>
            <a:r>
              <a:rPr lang="en-US" dirty="0"/>
              <a:t>o How to use ADA algorithm for insulin management </a:t>
            </a:r>
          </a:p>
          <a:p>
            <a:r>
              <a:rPr lang="en-US" dirty="0"/>
              <a:t>o Teaching pointers for safe and effective insulin use </a:t>
            </a: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09" indent="-285734" eaLnBrk="0" hangingPunct="0">
              <a:defRPr>
                <a:solidFill>
                  <a:schemeClr val="tx1"/>
                </a:solidFill>
                <a:latin typeface="Arial" pitchFamily="34" charset="0"/>
              </a:defRPr>
            </a:lvl2pPr>
            <a:lvl3pPr marL="1142937" indent="-228587" eaLnBrk="0" hangingPunct="0">
              <a:defRPr>
                <a:solidFill>
                  <a:schemeClr val="tx1"/>
                </a:solidFill>
                <a:latin typeface="Arial" pitchFamily="34" charset="0"/>
              </a:defRPr>
            </a:lvl3pPr>
            <a:lvl4pPr marL="1600112" indent="-228587" eaLnBrk="0" hangingPunct="0">
              <a:defRPr>
                <a:solidFill>
                  <a:schemeClr val="tx1"/>
                </a:solidFill>
                <a:latin typeface="Arial" pitchFamily="34" charset="0"/>
              </a:defRPr>
            </a:lvl4pPr>
            <a:lvl5pPr marL="2057287" indent="-228587" eaLnBrk="0" hangingPunct="0">
              <a:defRPr>
                <a:solidFill>
                  <a:schemeClr val="tx1"/>
                </a:solidFill>
                <a:latin typeface="Arial" pitchFamily="34" charset="0"/>
              </a:defRPr>
            </a:lvl5pPr>
            <a:lvl6pPr marL="2514461" indent="-228587" eaLnBrk="0" fontAlgn="base" hangingPunct="0">
              <a:spcBef>
                <a:spcPct val="0"/>
              </a:spcBef>
              <a:spcAft>
                <a:spcPct val="0"/>
              </a:spcAft>
              <a:defRPr>
                <a:solidFill>
                  <a:schemeClr val="tx1"/>
                </a:solidFill>
                <a:latin typeface="Arial" pitchFamily="34" charset="0"/>
              </a:defRPr>
            </a:lvl6pPr>
            <a:lvl7pPr marL="2971635" indent="-228587" eaLnBrk="0" fontAlgn="base" hangingPunct="0">
              <a:spcBef>
                <a:spcPct val="0"/>
              </a:spcBef>
              <a:spcAft>
                <a:spcPct val="0"/>
              </a:spcAft>
              <a:defRPr>
                <a:solidFill>
                  <a:schemeClr val="tx1"/>
                </a:solidFill>
                <a:latin typeface="Arial" pitchFamily="34" charset="0"/>
              </a:defRPr>
            </a:lvl7pPr>
            <a:lvl8pPr marL="3428810" indent="-228587" eaLnBrk="0" fontAlgn="base" hangingPunct="0">
              <a:spcBef>
                <a:spcPct val="0"/>
              </a:spcBef>
              <a:spcAft>
                <a:spcPct val="0"/>
              </a:spcAft>
              <a:defRPr>
                <a:solidFill>
                  <a:schemeClr val="tx1"/>
                </a:solidFill>
                <a:latin typeface="Arial" pitchFamily="34" charset="0"/>
              </a:defRPr>
            </a:lvl8pPr>
            <a:lvl9pPr marL="3885985" indent="-228587" eaLnBrk="0" fontAlgn="base" hangingPunct="0">
              <a:spcBef>
                <a:spcPct val="0"/>
              </a:spcBef>
              <a:spcAft>
                <a:spcPct val="0"/>
              </a:spcAft>
              <a:defRPr>
                <a:solidFill>
                  <a:schemeClr val="tx1"/>
                </a:solidFill>
                <a:latin typeface="Arial" pitchFamily="34" charset="0"/>
              </a:defRPr>
            </a:lvl9pPr>
          </a:lstStyle>
          <a:p>
            <a:fld id="{760F5626-F4A8-4D99-B730-2B9945208B8F}" type="slidenum">
              <a:rPr lang="en-US" smtClean="0">
                <a:solidFill>
                  <a:prstClr val="black"/>
                </a:solidFill>
                <a:latin typeface="Times New Roman" pitchFamily="18" charset="0"/>
              </a:rPr>
              <a:pPr/>
              <a:t>5</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3162808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86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94273" indent="-305739">
              <a:spcBef>
                <a:spcPct val="30000"/>
              </a:spcBef>
              <a:defRPr sz="1200">
                <a:solidFill>
                  <a:schemeClr val="tx1"/>
                </a:solidFill>
                <a:latin typeface="Times New Roman" panose="02020603050405020304" pitchFamily="18" charset="0"/>
              </a:defRPr>
            </a:lvl2pPr>
            <a:lvl3pPr marL="1222953" indent="-244268">
              <a:spcBef>
                <a:spcPct val="30000"/>
              </a:spcBef>
              <a:defRPr sz="1200">
                <a:solidFill>
                  <a:schemeClr val="tx1"/>
                </a:solidFill>
                <a:latin typeface="Times New Roman" panose="02020603050405020304" pitchFamily="18" charset="0"/>
              </a:defRPr>
            </a:lvl3pPr>
            <a:lvl4pPr marL="1713105" indent="-244268">
              <a:spcBef>
                <a:spcPct val="30000"/>
              </a:spcBef>
              <a:defRPr sz="1200">
                <a:solidFill>
                  <a:schemeClr val="tx1"/>
                </a:solidFill>
                <a:latin typeface="Times New Roman" panose="02020603050405020304" pitchFamily="18" charset="0"/>
              </a:defRPr>
            </a:lvl4pPr>
            <a:lvl5pPr marL="2203256" indent="-244268">
              <a:spcBef>
                <a:spcPct val="30000"/>
              </a:spcBef>
              <a:defRPr sz="1200">
                <a:solidFill>
                  <a:schemeClr val="tx1"/>
                </a:solidFill>
                <a:latin typeface="Times New Roman" panose="02020603050405020304" pitchFamily="18" charset="0"/>
              </a:defRPr>
            </a:lvl5pPr>
            <a:lvl6pPr marL="2669143" indent="-244268" eaLnBrk="0" fontAlgn="base" hangingPunct="0">
              <a:spcBef>
                <a:spcPct val="30000"/>
              </a:spcBef>
              <a:spcAft>
                <a:spcPct val="0"/>
              </a:spcAft>
              <a:defRPr sz="1200">
                <a:solidFill>
                  <a:schemeClr val="tx1"/>
                </a:solidFill>
                <a:latin typeface="Times New Roman" panose="02020603050405020304" pitchFamily="18" charset="0"/>
              </a:defRPr>
            </a:lvl6pPr>
            <a:lvl7pPr marL="3135030" indent="-244268" eaLnBrk="0" fontAlgn="base" hangingPunct="0">
              <a:spcBef>
                <a:spcPct val="30000"/>
              </a:spcBef>
              <a:spcAft>
                <a:spcPct val="0"/>
              </a:spcAft>
              <a:defRPr sz="1200">
                <a:solidFill>
                  <a:schemeClr val="tx1"/>
                </a:solidFill>
                <a:latin typeface="Times New Roman" panose="02020603050405020304" pitchFamily="18" charset="0"/>
              </a:defRPr>
            </a:lvl7pPr>
            <a:lvl8pPr marL="3600917" indent="-244268" eaLnBrk="0" fontAlgn="base" hangingPunct="0">
              <a:spcBef>
                <a:spcPct val="30000"/>
              </a:spcBef>
              <a:spcAft>
                <a:spcPct val="0"/>
              </a:spcAft>
              <a:defRPr sz="1200">
                <a:solidFill>
                  <a:schemeClr val="tx1"/>
                </a:solidFill>
                <a:latin typeface="Times New Roman" panose="02020603050405020304" pitchFamily="18" charset="0"/>
              </a:defRPr>
            </a:lvl8pPr>
            <a:lvl9pPr marL="4066804" indent="-24426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8D73B9E-6C9F-47BB-B880-9C72232BA0F2}" type="slidenum">
              <a:rPr lang="en-US" sz="1300"/>
              <a:pPr>
                <a:spcBef>
                  <a:spcPct val="0"/>
                </a:spcBef>
              </a:pPr>
              <a:t>6</a:t>
            </a:fld>
            <a:endParaRPr lang="en-US" sz="1300"/>
          </a:p>
        </p:txBody>
      </p:sp>
    </p:spTree>
    <p:extLst>
      <p:ext uri="{BB962C8B-B14F-4D97-AF65-F5344CB8AC3E}">
        <p14:creationId xmlns:p14="http://schemas.microsoft.com/office/powerpoint/2010/main" val="1015752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7A877B-592F-438E-9C46-3F6012F4F67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7431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8</a:t>
            </a:fld>
            <a:endParaRPr lang="en-US"/>
          </a:p>
        </p:txBody>
      </p:sp>
    </p:spTree>
    <p:extLst>
      <p:ext uri="{BB962C8B-B14F-4D97-AF65-F5344CB8AC3E}">
        <p14:creationId xmlns:p14="http://schemas.microsoft.com/office/powerpoint/2010/main" val="269599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347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47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257" indent="-302021" eaLnBrk="0" hangingPunct="0">
              <a:defRPr sz="2500">
                <a:solidFill>
                  <a:schemeClr val="tx1"/>
                </a:solidFill>
                <a:latin typeface="Times New Roman" pitchFamily="18" charset="0"/>
              </a:defRPr>
            </a:lvl2pPr>
            <a:lvl3pPr marL="1208088" indent="-241617" eaLnBrk="0" hangingPunct="0">
              <a:defRPr sz="2500">
                <a:solidFill>
                  <a:schemeClr val="tx1"/>
                </a:solidFill>
                <a:latin typeface="Times New Roman" pitchFamily="18" charset="0"/>
              </a:defRPr>
            </a:lvl3pPr>
            <a:lvl4pPr marL="1691323" indent="-241617" eaLnBrk="0" hangingPunct="0">
              <a:defRPr sz="2500">
                <a:solidFill>
                  <a:schemeClr val="tx1"/>
                </a:solidFill>
                <a:latin typeface="Times New Roman" pitchFamily="18" charset="0"/>
              </a:defRPr>
            </a:lvl4pPr>
            <a:lvl5pPr marL="2174559" indent="-241617" eaLnBrk="0" hangingPunct="0">
              <a:defRPr sz="2500">
                <a:solidFill>
                  <a:schemeClr val="tx1"/>
                </a:solidFill>
                <a:latin typeface="Times New Roman" pitchFamily="18" charset="0"/>
              </a:defRPr>
            </a:lvl5pPr>
            <a:lvl6pPr marL="2657795" indent="-241617" eaLnBrk="0" fontAlgn="base" hangingPunct="0">
              <a:spcBef>
                <a:spcPct val="0"/>
              </a:spcBef>
              <a:spcAft>
                <a:spcPct val="0"/>
              </a:spcAft>
              <a:defRPr sz="2500">
                <a:solidFill>
                  <a:schemeClr val="tx1"/>
                </a:solidFill>
                <a:latin typeface="Times New Roman" pitchFamily="18" charset="0"/>
              </a:defRPr>
            </a:lvl6pPr>
            <a:lvl7pPr marL="3141029" indent="-241617" eaLnBrk="0" fontAlgn="base" hangingPunct="0">
              <a:spcBef>
                <a:spcPct val="0"/>
              </a:spcBef>
              <a:spcAft>
                <a:spcPct val="0"/>
              </a:spcAft>
              <a:defRPr sz="2500">
                <a:solidFill>
                  <a:schemeClr val="tx1"/>
                </a:solidFill>
                <a:latin typeface="Times New Roman" pitchFamily="18" charset="0"/>
              </a:defRPr>
            </a:lvl7pPr>
            <a:lvl8pPr marL="3624265" indent="-241617" eaLnBrk="0" fontAlgn="base" hangingPunct="0">
              <a:spcBef>
                <a:spcPct val="0"/>
              </a:spcBef>
              <a:spcAft>
                <a:spcPct val="0"/>
              </a:spcAft>
              <a:defRPr sz="2500">
                <a:solidFill>
                  <a:schemeClr val="tx1"/>
                </a:solidFill>
                <a:latin typeface="Times New Roman" pitchFamily="18" charset="0"/>
              </a:defRPr>
            </a:lvl8pPr>
            <a:lvl9pPr marL="4107501" indent="-241617" eaLnBrk="0" fontAlgn="base" hangingPunct="0">
              <a:spcBef>
                <a:spcPct val="0"/>
              </a:spcBef>
              <a:spcAft>
                <a:spcPct val="0"/>
              </a:spcAft>
              <a:defRPr sz="2500">
                <a:solidFill>
                  <a:schemeClr val="tx1"/>
                </a:solidFill>
                <a:latin typeface="Times New Roman" pitchFamily="18" charset="0"/>
              </a:defRPr>
            </a:lvl9pPr>
          </a:lstStyle>
          <a:p>
            <a:pPr eaLnBrk="1" hangingPunct="1"/>
            <a:fld id="{4FD18A8D-4CB8-4216-8806-4EFCBDE2DB7F}" type="slidenum">
              <a:rPr lang="en-US" sz="1300"/>
              <a:pPr eaLnBrk="1" hangingPunct="1"/>
              <a:t>9</a:t>
            </a:fld>
            <a:endParaRPr lang="en-US" sz="1300"/>
          </a:p>
        </p:txBody>
      </p:sp>
    </p:spTree>
    <p:extLst>
      <p:ext uri="{BB962C8B-B14F-4D97-AF65-F5344CB8AC3E}">
        <p14:creationId xmlns:p14="http://schemas.microsoft.com/office/powerpoint/2010/main" val="24970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solidFill>
                  <a:srgbClr val="000000"/>
                </a:solidFill>
              </a:rPr>
              <a:t>Earlier insulins derived from bovine and porcine pancreas</a:t>
            </a:r>
          </a:p>
          <a:p>
            <a:r>
              <a:rPr lang="en-US" dirty="0">
                <a:solidFill>
                  <a:srgbClr val="000000"/>
                </a:solidFill>
              </a:rPr>
              <a:t>All human insulin now made from recombinant DNA technology</a:t>
            </a:r>
          </a:p>
          <a:p>
            <a:pPr lvl="1"/>
            <a:r>
              <a:rPr lang="en-US" dirty="0">
                <a:solidFill>
                  <a:srgbClr val="000000"/>
                </a:solidFill>
              </a:rPr>
              <a:t>Modification of human insulin molecules</a:t>
            </a:r>
          </a:p>
          <a:p>
            <a:pPr lvl="1"/>
            <a:r>
              <a:rPr lang="en-US" dirty="0">
                <a:solidFill>
                  <a:srgbClr val="000000"/>
                </a:solidFill>
              </a:rPr>
              <a:t>Overcame problems with human insulin</a:t>
            </a:r>
          </a:p>
          <a:p>
            <a:pPr lvl="2"/>
            <a:r>
              <a:rPr lang="en-US" dirty="0">
                <a:solidFill>
                  <a:srgbClr val="000000"/>
                </a:solidFill>
              </a:rPr>
              <a:t>Onset of action</a:t>
            </a:r>
          </a:p>
          <a:p>
            <a:pPr lvl="2"/>
            <a:r>
              <a:rPr lang="en-US" dirty="0">
                <a:solidFill>
                  <a:srgbClr val="000000"/>
                </a:solidFill>
              </a:rPr>
              <a:t>Duration of action</a:t>
            </a:r>
          </a:p>
          <a:p>
            <a:pPr lvl="2"/>
            <a:r>
              <a:rPr lang="en-US" dirty="0">
                <a:solidFill>
                  <a:srgbClr val="000000"/>
                </a:solidFill>
              </a:rPr>
              <a:t>Absorption</a:t>
            </a:r>
          </a:p>
          <a:p>
            <a:pPr lvl="2"/>
            <a:endParaRPr lang="en-US" dirty="0">
              <a:solidFill>
                <a:srgbClr val="000000"/>
              </a:solidFill>
            </a:endParaRPr>
          </a:p>
          <a:p>
            <a:pPr lvl="2"/>
            <a:r>
              <a:rPr lang="en-US" sz="1200" b="0" i="0" kern="1200" dirty="0" err="1">
                <a:solidFill>
                  <a:schemeClr val="tx1"/>
                </a:solidFill>
                <a:effectLst/>
                <a:latin typeface="Times New Roman" pitchFamily="18" charset="0"/>
                <a:ea typeface="+mn-ea"/>
                <a:cs typeface="+mn-cs"/>
              </a:rPr>
              <a:t>ince</a:t>
            </a:r>
            <a:r>
              <a:rPr lang="en-US" sz="1200" b="0" i="0" kern="1200" dirty="0">
                <a:solidFill>
                  <a:schemeClr val="tx1"/>
                </a:solidFill>
                <a:effectLst/>
                <a:latin typeface="Times New Roman" pitchFamily="18" charset="0"/>
                <a:ea typeface="+mn-ea"/>
                <a:cs typeface="+mn-cs"/>
              </a:rPr>
              <a:t> the 1920s insulin production required enormous quantities of animal pancreases, generally from cows or pigs. Advancements in chromatographic processing in the 1970s enabled firms to produce purer insulin, reducing the risk of the development of anti-insulin antibodies that had been found to induce insulin resistance in a significant number of patients.  Yet, these techniques required even more glands per unit of insulin (IU).  By 1981 production of one pound of insulin required 8,000 pounds of glands from 23,500 animals – but this was only enough insulin to treat 750 patients with diabetes for one year.  Because insulin production was so fundamentally dependent on animal glands, both the supply and the cost of insulin depended on gland availability, and over the course of the 1970s the U.S. supply of pancreas glands declined significantly, while the cost of beef and pork fluctuated wildly.  These market forces revealed the unsustainable nature of dependency on animal sources for insulin production.  </a:t>
            </a:r>
            <a:endParaRPr lang="en-US" dirty="0">
              <a:solidFill>
                <a:srgbClr val="000000"/>
              </a:solidFill>
            </a:endParaRPr>
          </a:p>
          <a:p>
            <a:endParaRPr lang="en-US" dirty="0"/>
          </a:p>
          <a:p>
            <a:r>
              <a:rPr lang="en-US" sz="1200" b="0" i="0" kern="1200" dirty="0">
                <a:solidFill>
                  <a:schemeClr val="tx1"/>
                </a:solidFill>
                <a:effectLst/>
                <a:latin typeface="Times New Roman" pitchFamily="18" charset="0"/>
                <a:ea typeface="+mn-ea"/>
                <a:cs typeface="+mn-cs"/>
              </a:rPr>
              <a:t>n 1978 scientists at City of Hope and Genentech developed a method for producing biosynthetic human insulin (BHI) using recombinant DNA technology in a unique multi-step process.  After extracting and manipulating the two polypeptide chains, A and B, that make up the human insulin gene, they inserted these into a common bacteria, which they programmed genetically to produce large amounts of insulin.  Eli Lilly &amp; Co. signed an agreement with Genentech to use the rDNA method to make human insulin commercially available.  On October 28, 1982, after only 5 months of review, the FDA approved Humulin, the first biosynthetic human insulin product and the first approved medical product of any kind that derived from this technology.</a:t>
            </a:r>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10</a:t>
            </a:fld>
            <a:endParaRPr lang="en-US"/>
          </a:p>
        </p:txBody>
      </p:sp>
    </p:spTree>
    <p:extLst>
      <p:ext uri="{BB962C8B-B14F-4D97-AF65-F5344CB8AC3E}">
        <p14:creationId xmlns:p14="http://schemas.microsoft.com/office/powerpoint/2010/main" val="2986868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050"/>
          <p:cNvSpPr>
            <a:spLocks noGrp="1" noRot="1" noChangeAspect="1" noChangeArrowheads="1" noTextEdit="1"/>
          </p:cNvSpPr>
          <p:nvPr>
            <p:ph type="sldImg"/>
          </p:nvPr>
        </p:nvSpPr>
        <p:spPr>
          <a:xfrm>
            <a:off x="1906588" y="671513"/>
            <a:ext cx="2749550" cy="2062162"/>
          </a:xfrm>
          <a:ln/>
        </p:spPr>
        <p:txBody>
          <a:bodyPr/>
          <a:lstStyle/>
          <a:p>
            <a:endParaRPr lang="en-US"/>
          </a:p>
        </p:txBody>
      </p:sp>
      <p:sp>
        <p:nvSpPr>
          <p:cNvPr id="94211" name="Rectangle 2051"/>
          <p:cNvSpPr>
            <a:spLocks noGrp="1" noChangeArrowheads="1"/>
          </p:cNvSpPr>
          <p:nvPr>
            <p:ph type="body" idx="1"/>
          </p:nvPr>
        </p:nvSpPr>
        <p:spPr>
          <a:xfrm>
            <a:off x="609601" y="3018333"/>
            <a:ext cx="5891213" cy="57165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endParaRPr lang="en-US" altLang="en-US" b="1" dirty="0">
              <a:latin typeface="Times New Roman" pitchFamily="18" charset="0"/>
            </a:endParaRPr>
          </a:p>
        </p:txBody>
      </p:sp>
    </p:spTree>
    <p:extLst>
      <p:ext uri="{BB962C8B-B14F-4D97-AF65-F5344CB8AC3E}">
        <p14:creationId xmlns:p14="http://schemas.microsoft.com/office/powerpoint/2010/main" val="368014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a:t>Freeman. The Journal of the American Osteopathic Association, January 2009, Vol. 109, 26-36.</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a:p>
          <a:p>
            <a:r>
              <a:rPr lang="en-US" dirty="0"/>
              <a:t>http://jaoa.org/article.aspx?articleid=2093701#72978607</a:t>
            </a:r>
          </a:p>
          <a:p>
            <a:endParaRPr lang="en-US" dirty="0"/>
          </a:p>
          <a:p>
            <a:r>
              <a:rPr lang="en-US" sz="1200" b="0" i="0" kern="1200" dirty="0">
                <a:solidFill>
                  <a:schemeClr val="tx1"/>
                </a:solidFill>
                <a:effectLst/>
                <a:latin typeface="+mn-lt"/>
                <a:ea typeface="ヒラギノ角ゴ Pro W3" charset="0"/>
                <a:cs typeface="ヒラギノ角ゴ Pro W3" charset="0"/>
              </a:rPr>
              <a:t>Within seconds of food ingestion, there is an initial release of insulin, which peaks in 1 to 2 minutes and lasts about 10 minutes.</a:t>
            </a:r>
            <a:r>
              <a:rPr lang="en-US" sz="1200" b="0" i="0" u="none" strike="noStrike" kern="1200" baseline="30000" dirty="0">
                <a:solidFill>
                  <a:schemeClr val="tx1"/>
                </a:solidFill>
                <a:effectLst/>
                <a:latin typeface="+mn-lt"/>
                <a:ea typeface="ヒラギノ角ゴ Pro W3" charset="0"/>
                <a:cs typeface="ヒラギノ角ゴ Pro W3" charset="0"/>
              </a:rPr>
              <a:t>21</a:t>
            </a:r>
            <a:r>
              <a:rPr lang="en-US" sz="1200" b="0" i="0" kern="1200" baseline="30000" dirty="0">
                <a:solidFill>
                  <a:schemeClr val="tx1"/>
                </a:solidFill>
                <a:effectLst/>
                <a:latin typeface="+mn-lt"/>
                <a:ea typeface="ヒラギノ角ゴ Pro W3" charset="0"/>
                <a:cs typeface="ヒラギノ角ゴ Pro W3" charset="0"/>
              </a:rPr>
              <a:t>,</a:t>
            </a:r>
            <a:r>
              <a:rPr lang="en-US" sz="1200" b="0" i="0" u="none" strike="noStrike" kern="1200" baseline="30000" dirty="0">
                <a:solidFill>
                  <a:schemeClr val="tx1"/>
                </a:solidFill>
                <a:effectLst/>
                <a:latin typeface="+mn-lt"/>
                <a:ea typeface="ヒラギノ角ゴ Pro W3" charset="0"/>
                <a:cs typeface="ヒラギノ角ゴ Pro W3" charset="0"/>
              </a:rPr>
              <a:t>22</a:t>
            </a:r>
            <a:r>
              <a:rPr lang="en-US" sz="1200" b="0" i="0" kern="1200" dirty="0">
                <a:solidFill>
                  <a:schemeClr val="tx1"/>
                </a:solidFill>
                <a:effectLst/>
                <a:latin typeface="+mn-lt"/>
                <a:ea typeface="ヒラギノ角ゴ Pro W3" charset="0"/>
                <a:cs typeface="ヒラギノ角ゴ Pro W3" charset="0"/>
              </a:rPr>
              <a:t> This first phase is responsible for suppressing hepatic glucose output, limiting PPG elevations, and stimulating phase 2 insulin release of newly manufactured insulin. This second phase lasts 1 to 2 hours until </a:t>
            </a:r>
            <a:r>
              <a:rPr lang="en-US" sz="1200" b="0" i="0" kern="1200" dirty="0" err="1">
                <a:solidFill>
                  <a:schemeClr val="tx1"/>
                </a:solidFill>
                <a:effectLst/>
                <a:latin typeface="+mn-lt"/>
                <a:ea typeface="ヒラギノ角ゴ Pro W3" charset="0"/>
                <a:cs typeface="ヒラギノ角ゴ Pro W3" charset="0"/>
              </a:rPr>
              <a:t>normoglycemia</a:t>
            </a:r>
            <a:r>
              <a:rPr lang="en-US" sz="1200" b="0" i="0" kern="1200" dirty="0">
                <a:solidFill>
                  <a:schemeClr val="tx1"/>
                </a:solidFill>
                <a:effectLst/>
                <a:latin typeface="+mn-lt"/>
                <a:ea typeface="ヒラギノ角ゴ Pro W3" charset="0"/>
                <a:cs typeface="ヒラギノ角ゴ Pro W3" charset="0"/>
              </a:rPr>
              <a:t> is restored.</a:t>
            </a:r>
            <a:r>
              <a:rPr lang="en-US" sz="1200" b="0" i="0" u="none" strike="noStrike" kern="1200" baseline="30000" dirty="0">
                <a:solidFill>
                  <a:schemeClr val="tx1"/>
                </a:solidFill>
                <a:effectLst/>
                <a:latin typeface="+mn-lt"/>
                <a:ea typeface="ヒラギノ角ゴ Pro W3" charset="0"/>
                <a:cs typeface="ヒラギノ角ゴ Pro W3" charset="0"/>
              </a:rPr>
              <a:t>20</a:t>
            </a:r>
            <a:r>
              <a:rPr lang="en-US" sz="1200" b="0" i="0" kern="1200" baseline="30000" dirty="0">
                <a:solidFill>
                  <a:schemeClr val="tx1"/>
                </a:solidFill>
                <a:effectLst/>
                <a:latin typeface="+mn-lt"/>
                <a:ea typeface="ヒラギノ角ゴ Pro W3" charset="0"/>
                <a:cs typeface="ヒラギノ角ゴ Pro W3" charset="0"/>
              </a:rPr>
              <a:t>,</a:t>
            </a:r>
            <a:r>
              <a:rPr lang="en-US" sz="1200" b="0" i="0" u="none" strike="noStrike" kern="1200" baseline="30000" dirty="0">
                <a:solidFill>
                  <a:schemeClr val="tx1"/>
                </a:solidFill>
                <a:effectLst/>
                <a:latin typeface="+mn-lt"/>
                <a:ea typeface="ヒラギノ角ゴ Pro W3" charset="0"/>
                <a:cs typeface="ヒラギノ角ゴ Pro W3" charset="0"/>
              </a:rPr>
              <a:t>21</a:t>
            </a:r>
            <a:r>
              <a:rPr lang="en-US" sz="1200" b="0" i="0" kern="1200" dirty="0">
                <a:solidFill>
                  <a:schemeClr val="tx1"/>
                </a:solidFill>
                <a:effectLst/>
                <a:latin typeface="+mn-lt"/>
                <a:ea typeface="ヒラギノ角ゴ Pro W3" charset="0"/>
                <a:cs typeface="ヒラギノ角ゴ Pro W3" charset="0"/>
              </a:rPr>
              <a:t> However, in patients with type 2 diabetes mellitus, phase 1 insulin secretion is markedly decreased or absent. As the disease progresses, phase 2 insulin release is also reduced, often by more than 50%</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solidFill>
                  <a:prstClr val="black"/>
                </a:solidFill>
              </a:rPr>
              <a:pPr/>
              <a:t>12</a:t>
            </a:fld>
            <a:endParaRPr lang="en-US" altLang="en-US">
              <a:solidFill>
                <a:prstClr val="black"/>
              </a:solidFill>
            </a:endParaRPr>
          </a:p>
        </p:txBody>
      </p:sp>
    </p:spTree>
    <p:extLst>
      <p:ext uri="{BB962C8B-B14F-4D97-AF65-F5344CB8AC3E}">
        <p14:creationId xmlns:p14="http://schemas.microsoft.com/office/powerpoint/2010/main" val="211936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13</a:t>
            </a:fld>
            <a:endParaRPr lang="en-US"/>
          </a:p>
        </p:txBody>
      </p:sp>
    </p:spTree>
    <p:extLst>
      <p:ext uri="{BB962C8B-B14F-4D97-AF65-F5344CB8AC3E}">
        <p14:creationId xmlns:p14="http://schemas.microsoft.com/office/powerpoint/2010/main" val="769763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14</a:t>
            </a:fld>
            <a:endParaRPr lang="en-US"/>
          </a:p>
        </p:txBody>
      </p:sp>
    </p:spTree>
    <p:extLst>
      <p:ext uri="{BB962C8B-B14F-4D97-AF65-F5344CB8AC3E}">
        <p14:creationId xmlns:p14="http://schemas.microsoft.com/office/powerpoint/2010/main" val="1657291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7AF07F4-E8E1-4D04-9229-84BF9F8AB00F}"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2228878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solidFill>
                  <a:prstClr val="black"/>
                </a:solidFill>
              </a:rPr>
              <a:pPr/>
              <a:t>16</a:t>
            </a:fld>
            <a:endParaRPr lang="en-US" altLang="en-US">
              <a:solidFill>
                <a:prstClr val="black"/>
              </a:solidFill>
            </a:endParaRPr>
          </a:p>
        </p:txBody>
      </p:sp>
    </p:spTree>
    <p:extLst>
      <p:ext uri="{BB962C8B-B14F-4D97-AF65-F5344CB8AC3E}">
        <p14:creationId xmlns:p14="http://schemas.microsoft.com/office/powerpoint/2010/main" val="2027776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17</a:t>
            </a:fld>
            <a:endParaRPr lang="en-US"/>
          </a:p>
        </p:txBody>
      </p:sp>
    </p:spTree>
    <p:extLst>
      <p:ext uri="{BB962C8B-B14F-4D97-AF65-F5344CB8AC3E}">
        <p14:creationId xmlns:p14="http://schemas.microsoft.com/office/powerpoint/2010/main" val="493782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MERILOG™ (insulin aspart-</a:t>
            </a:r>
            <a:r>
              <a:rPr lang="en-US" b="1" dirty="0" err="1"/>
              <a:t>szjj</a:t>
            </a:r>
            <a:r>
              <a:rPr lang="en-US" b="1" dirty="0"/>
              <a:t>)</a:t>
            </a:r>
          </a:p>
          <a:p>
            <a:endParaRPr lang="en-US" b="1" dirty="0"/>
          </a:p>
          <a:p>
            <a:r>
              <a:rPr lang="en-US" b="1" dirty="0"/>
              <a:t>Sanofi makes </a:t>
            </a:r>
            <a:r>
              <a:rPr lang="en-US" b="1" dirty="0" err="1"/>
              <a:t>merilog</a:t>
            </a:r>
            <a:r>
              <a:rPr lang="en-US" b="1" dirty="0"/>
              <a:t> (Aspart)</a:t>
            </a:r>
          </a:p>
          <a:p>
            <a:endParaRPr lang="en-US" b="1" dirty="0"/>
          </a:p>
        </p:txBody>
      </p:sp>
      <p:sp>
        <p:nvSpPr>
          <p:cNvPr id="4" name="Footer Placeholder 3"/>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33B0E3-6876-4E53-9EE0-6ED1EFDF6740}"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921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19</a:t>
            </a:fld>
            <a:endParaRPr lang="en-US"/>
          </a:p>
        </p:txBody>
      </p:sp>
    </p:spTree>
    <p:extLst>
      <p:ext uri="{BB962C8B-B14F-4D97-AF65-F5344CB8AC3E}">
        <p14:creationId xmlns:p14="http://schemas.microsoft.com/office/powerpoint/2010/main" val="1706489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Answer: C</a:t>
            </a:r>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20</a:t>
            </a:fld>
            <a:endParaRPr lang="en-US"/>
          </a:p>
        </p:txBody>
      </p:sp>
    </p:spTree>
    <p:extLst>
      <p:ext uri="{BB962C8B-B14F-4D97-AF65-F5344CB8AC3E}">
        <p14:creationId xmlns:p14="http://schemas.microsoft.com/office/powerpoint/2010/main" val="2079296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pPr algn="ctr"/>
            <a:r>
              <a:rPr lang="en-US" dirty="0">
                <a:hlinkClick r:id="rId3"/>
              </a:rPr>
              <a:t>https://www.bing.com/images/search?view=detailV2&amp;ccid=J0qrzUzi&amp;id=605DACD019791DB4D176BBBA06E2B08398849C0D&amp;thid=OIP.J0qrzUzi0LJ2oJpx5HAGjQHaEy&amp;mediaurl=https%3a%2f%2fwww.cornerstones4care.com%2fcontent%2fcornerstones4care%2fen%2fmedicine%2fwhat-to-do%2fusing-and-taking-care-of-your-medicine%2f_jcr_content%2fpar_left%2fheroimage.img.full.high.jpeg%2f1530054324694.jpeg&amp;exph=300&amp;expw=464&amp;q=insulin+injection+sites&amp;simid=607999160964812015&amp;ck=30C0E430CA937537627C1715925BC74C&amp;selectedIndex=9&amp;qft=+filterui%3alicense-L2_L3_L5_L6&amp;ajaxhist=0</a:t>
            </a:r>
            <a:endParaRPr lang="en-US" dirty="0"/>
          </a:p>
          <a:p>
            <a:endParaRPr lang="en-US" dirty="0"/>
          </a:p>
          <a:p>
            <a:r>
              <a:rPr lang="en-US" dirty="0"/>
              <a:t>Imagine free to use </a:t>
            </a:r>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solidFill>
                  <a:prstClr val="black"/>
                </a:solidFill>
              </a:rPr>
              <a:pPr/>
              <a:t>21</a:t>
            </a:fld>
            <a:endParaRPr lang="en-US" altLang="en-US">
              <a:solidFill>
                <a:prstClr val="black"/>
              </a:solidFill>
            </a:endParaRPr>
          </a:p>
        </p:txBody>
      </p:sp>
    </p:spTree>
    <p:extLst>
      <p:ext uri="{BB962C8B-B14F-4D97-AF65-F5344CB8AC3E}">
        <p14:creationId xmlns:p14="http://schemas.microsoft.com/office/powerpoint/2010/main" val="1957514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solidFill>
                  <a:prstClr val="black"/>
                </a:solidFill>
              </a:rPr>
              <a:pPr/>
              <a:t>22</a:t>
            </a:fld>
            <a:endParaRPr lang="en-US" altLang="en-US">
              <a:solidFill>
                <a:prstClr val="black"/>
              </a:solidFill>
            </a:endParaRPr>
          </a:p>
        </p:txBody>
      </p:sp>
    </p:spTree>
    <p:extLst>
      <p:ext uri="{BB962C8B-B14F-4D97-AF65-F5344CB8AC3E}">
        <p14:creationId xmlns:p14="http://schemas.microsoft.com/office/powerpoint/2010/main" val="348226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Image obtained from Diana Isaacs. </a:t>
            </a:r>
          </a:p>
          <a:p>
            <a:endParaRPr lang="en-US" dirty="0"/>
          </a:p>
        </p:txBody>
      </p:sp>
      <p:sp>
        <p:nvSpPr>
          <p:cNvPr id="4" name="Slide Number Placeholder 3"/>
          <p:cNvSpPr>
            <a:spLocks noGrp="1"/>
          </p:cNvSpPr>
          <p:nvPr>
            <p:ph type="sldNum" sz="quarter" idx="10"/>
          </p:nvPr>
        </p:nvSpPr>
        <p:spPr/>
        <p:txBody>
          <a:bodyPr/>
          <a:lstStyle/>
          <a:p>
            <a:fld id="{D51811D7-B1B2-43B5-BB5E-CF9F8E1ECA6A}" type="slidenum">
              <a:rPr lang="en-US" smtClean="0"/>
              <a:t>23</a:t>
            </a:fld>
            <a:endParaRPr lang="en-US"/>
          </a:p>
        </p:txBody>
      </p:sp>
    </p:spTree>
    <p:extLst>
      <p:ext uri="{BB962C8B-B14F-4D97-AF65-F5344CB8AC3E}">
        <p14:creationId xmlns:p14="http://schemas.microsoft.com/office/powerpoint/2010/main" val="2044870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Storage options include </a:t>
            </a:r>
            <a:r>
              <a:rPr lang="en-US" dirty="0" err="1"/>
              <a:t>frio</a:t>
            </a:r>
            <a:r>
              <a:rPr lang="en-US" dirty="0"/>
              <a:t> bag and </a:t>
            </a:r>
            <a:r>
              <a:rPr lang="en-US" dirty="0" err="1"/>
              <a:t>vivicap</a:t>
            </a:r>
            <a:r>
              <a:rPr lang="en-US" dirty="0"/>
              <a:t>, logos covered. </a:t>
            </a:r>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26</a:t>
            </a:fld>
            <a:endParaRPr lang="en-US"/>
          </a:p>
        </p:txBody>
      </p:sp>
    </p:spTree>
    <p:extLst>
      <p:ext uri="{BB962C8B-B14F-4D97-AF65-F5344CB8AC3E}">
        <p14:creationId xmlns:p14="http://schemas.microsoft.com/office/powerpoint/2010/main" val="1726413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r>
              <a:rPr lang="en-US" dirty="0"/>
              <a:t>Weight gain is predominantly from increased </a:t>
            </a:r>
            <a:r>
              <a:rPr lang="en-US" dirty="0" err="1"/>
              <a:t>truncal</a:t>
            </a:r>
            <a:r>
              <a:rPr lang="en-US" dirty="0"/>
              <a:t> fat, and tends to be related to daily dose and plasma insulin levels present. Weight gain is undesirable in most type 2 DM patients, but can be seen as beneficial in underweight patients with type 1 DM. Weight gain appears to be related to intensive insulin therapy, and can be somewhat minimized by physiologic replacement of insulin.</a:t>
            </a:r>
          </a:p>
          <a:p>
            <a:endParaRPr lang="en-US" dirty="0"/>
          </a:p>
          <a:p>
            <a:r>
              <a:rPr lang="en-US" dirty="0"/>
              <a:t>Two forms of lipodystrophy, although much less common today in people with diabetes, still occur. </a:t>
            </a:r>
            <a:r>
              <a:rPr lang="en-US" dirty="0" err="1"/>
              <a:t>Lipohypertrophy</a:t>
            </a:r>
            <a:r>
              <a:rPr lang="en-US" dirty="0"/>
              <a:t> is caused by many injections into the same injection site. Because of insulin's anabolic actions, a raised fat mass is present at the injection site with resultant variable insulin absorption. </a:t>
            </a:r>
            <a:r>
              <a:rPr lang="en-US" dirty="0" err="1"/>
              <a:t>Lipoatrophy</a:t>
            </a:r>
            <a:r>
              <a:rPr lang="en-US" dirty="0"/>
              <a:t>, in contrast, is thought to be caused by insulin antibodies, with destruction of fat at the site of injection. Injection away from the site with more purified insulin is recommended, although several reports of </a:t>
            </a:r>
            <a:r>
              <a:rPr lang="en-US" dirty="0" err="1"/>
              <a:t>lipoatrophy</a:t>
            </a:r>
            <a:r>
              <a:rPr lang="en-US" dirty="0"/>
              <a:t> with </a:t>
            </a:r>
            <a:r>
              <a:rPr lang="en-US" dirty="0" err="1"/>
              <a:t>lispro</a:t>
            </a:r>
            <a:r>
              <a:rPr lang="en-US" dirty="0"/>
              <a:t> have been reported. </a:t>
            </a:r>
          </a:p>
        </p:txBody>
      </p:sp>
      <p:sp>
        <p:nvSpPr>
          <p:cNvPr id="4" name="Slide Number Placeholder 3"/>
          <p:cNvSpPr>
            <a:spLocks noGrp="1"/>
          </p:cNvSpPr>
          <p:nvPr>
            <p:ph type="sldNum" sz="quarter" idx="10"/>
          </p:nvPr>
        </p:nvSpPr>
        <p:spPr/>
        <p:txBody>
          <a:bodyPr/>
          <a:lstStyle/>
          <a:p>
            <a:fld id="{117A877B-592F-438E-9C46-3F6012F4F67E}"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4123423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376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76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257" indent="-302021" eaLnBrk="0" hangingPunct="0">
              <a:defRPr sz="2500">
                <a:solidFill>
                  <a:schemeClr val="tx1"/>
                </a:solidFill>
                <a:latin typeface="Times New Roman" pitchFamily="18" charset="0"/>
              </a:defRPr>
            </a:lvl2pPr>
            <a:lvl3pPr marL="1208088" indent="-241617" eaLnBrk="0" hangingPunct="0">
              <a:defRPr sz="2500">
                <a:solidFill>
                  <a:schemeClr val="tx1"/>
                </a:solidFill>
                <a:latin typeface="Times New Roman" pitchFamily="18" charset="0"/>
              </a:defRPr>
            </a:lvl3pPr>
            <a:lvl4pPr marL="1691323" indent="-241617" eaLnBrk="0" hangingPunct="0">
              <a:defRPr sz="2500">
                <a:solidFill>
                  <a:schemeClr val="tx1"/>
                </a:solidFill>
                <a:latin typeface="Times New Roman" pitchFamily="18" charset="0"/>
              </a:defRPr>
            </a:lvl4pPr>
            <a:lvl5pPr marL="2174559" indent="-241617" eaLnBrk="0" hangingPunct="0">
              <a:defRPr sz="2500">
                <a:solidFill>
                  <a:schemeClr val="tx1"/>
                </a:solidFill>
                <a:latin typeface="Times New Roman" pitchFamily="18" charset="0"/>
              </a:defRPr>
            </a:lvl5pPr>
            <a:lvl6pPr marL="2657795" indent="-241617" eaLnBrk="0" fontAlgn="base" hangingPunct="0">
              <a:spcBef>
                <a:spcPct val="0"/>
              </a:spcBef>
              <a:spcAft>
                <a:spcPct val="0"/>
              </a:spcAft>
              <a:defRPr sz="2500">
                <a:solidFill>
                  <a:schemeClr val="tx1"/>
                </a:solidFill>
                <a:latin typeface="Times New Roman" pitchFamily="18" charset="0"/>
              </a:defRPr>
            </a:lvl6pPr>
            <a:lvl7pPr marL="3141029" indent="-241617" eaLnBrk="0" fontAlgn="base" hangingPunct="0">
              <a:spcBef>
                <a:spcPct val="0"/>
              </a:spcBef>
              <a:spcAft>
                <a:spcPct val="0"/>
              </a:spcAft>
              <a:defRPr sz="2500">
                <a:solidFill>
                  <a:schemeClr val="tx1"/>
                </a:solidFill>
                <a:latin typeface="Times New Roman" pitchFamily="18" charset="0"/>
              </a:defRPr>
            </a:lvl7pPr>
            <a:lvl8pPr marL="3624265" indent="-241617" eaLnBrk="0" fontAlgn="base" hangingPunct="0">
              <a:spcBef>
                <a:spcPct val="0"/>
              </a:spcBef>
              <a:spcAft>
                <a:spcPct val="0"/>
              </a:spcAft>
              <a:defRPr sz="2500">
                <a:solidFill>
                  <a:schemeClr val="tx1"/>
                </a:solidFill>
                <a:latin typeface="Times New Roman" pitchFamily="18" charset="0"/>
              </a:defRPr>
            </a:lvl8pPr>
            <a:lvl9pPr marL="4107501" indent="-241617" eaLnBrk="0" fontAlgn="base" hangingPunct="0">
              <a:spcBef>
                <a:spcPct val="0"/>
              </a:spcBef>
              <a:spcAft>
                <a:spcPct val="0"/>
              </a:spcAft>
              <a:defRPr sz="2500">
                <a:solidFill>
                  <a:schemeClr val="tx1"/>
                </a:solidFill>
                <a:latin typeface="Times New Roman" pitchFamily="18" charset="0"/>
              </a:defRPr>
            </a:lvl9pPr>
          </a:lstStyle>
          <a:p>
            <a:pPr eaLnBrk="1" hangingPunct="1"/>
            <a:fld id="{CF49861E-BCBB-4963-A1CD-739578B2FDC9}" type="slidenum">
              <a:rPr lang="en-US" sz="1300"/>
              <a:pPr eaLnBrk="1" hangingPunct="1"/>
              <a:t>28</a:t>
            </a:fld>
            <a:endParaRPr lang="en-US" sz="1300"/>
          </a:p>
        </p:txBody>
      </p:sp>
    </p:spTree>
    <p:extLst>
      <p:ext uri="{BB962C8B-B14F-4D97-AF65-F5344CB8AC3E}">
        <p14:creationId xmlns:p14="http://schemas.microsoft.com/office/powerpoint/2010/main" val="1684018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Answer: D</a:t>
            </a:r>
          </a:p>
        </p:txBody>
      </p:sp>
      <p:sp>
        <p:nvSpPr>
          <p:cNvPr id="4" name="Slide Number Placeholder 3"/>
          <p:cNvSpPr>
            <a:spLocks noGrp="1"/>
          </p:cNvSpPr>
          <p:nvPr>
            <p:ph type="sldNum" sz="quarter" idx="10"/>
          </p:nvPr>
        </p:nvSpPr>
        <p:spPr/>
        <p:txBody>
          <a:bodyPr/>
          <a:lstStyle/>
          <a:p>
            <a:pPr>
              <a:defRPr/>
            </a:pPr>
            <a:fld id="{F045A188-7DE8-4B37-BA16-FAAB5C45DD0B}" type="slidenum">
              <a:rPr lang="en-US" smtClean="0"/>
              <a:pPr>
                <a:defRPr/>
              </a:pPr>
              <a:t>29</a:t>
            </a:fld>
            <a:endParaRPr lang="en-US"/>
          </a:p>
        </p:txBody>
      </p:sp>
    </p:spTree>
    <p:extLst>
      <p:ext uri="{BB962C8B-B14F-4D97-AF65-F5344CB8AC3E}">
        <p14:creationId xmlns:p14="http://schemas.microsoft.com/office/powerpoint/2010/main" val="446888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30</a:t>
            </a:fld>
            <a:endParaRPr lang="en-US"/>
          </a:p>
        </p:txBody>
      </p:sp>
    </p:spTree>
    <p:extLst>
      <p:ext uri="{BB962C8B-B14F-4D97-AF65-F5344CB8AC3E}">
        <p14:creationId xmlns:p14="http://schemas.microsoft.com/office/powerpoint/2010/main" val="4236176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176BE-3383-E53E-4E37-4D6251D6FD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78D4A-97FB-785D-8767-406A3BE713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72F813-BE04-A46F-945F-C8FDEB0C0C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B499ED-6620-0F1E-1DFD-58CA6CF9209B}"/>
              </a:ext>
            </a:extLst>
          </p:cNvPr>
          <p:cNvSpPr>
            <a:spLocks noGrp="1"/>
          </p:cNvSpPr>
          <p:nvPr>
            <p:ph type="sldNum" sz="quarter" idx="5"/>
          </p:nvPr>
        </p:nvSpPr>
        <p:spPr/>
        <p:txBody>
          <a:bodyPr/>
          <a:lstStyle/>
          <a:p>
            <a:pPr>
              <a:defRPr/>
            </a:pPr>
            <a:fld id="{F045A188-7DE8-4B37-BA16-FAAB5C45DD0B}" type="slidenum">
              <a:rPr lang="en-US" smtClean="0"/>
              <a:pPr>
                <a:defRPr/>
              </a:pPr>
              <a:t>31</a:t>
            </a:fld>
            <a:endParaRPr lang="en-US"/>
          </a:p>
        </p:txBody>
      </p:sp>
    </p:spTree>
    <p:extLst>
      <p:ext uri="{BB962C8B-B14F-4D97-AF65-F5344CB8AC3E}">
        <p14:creationId xmlns:p14="http://schemas.microsoft.com/office/powerpoint/2010/main" val="4866577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353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53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142" indent="-301977" eaLnBrk="0" hangingPunct="0">
              <a:defRPr sz="2500">
                <a:solidFill>
                  <a:schemeClr val="tx1"/>
                </a:solidFill>
                <a:latin typeface="Times New Roman" pitchFamily="18" charset="0"/>
              </a:defRPr>
            </a:lvl2pPr>
            <a:lvl3pPr marL="1207911" indent="-241582" eaLnBrk="0" hangingPunct="0">
              <a:defRPr sz="2500">
                <a:solidFill>
                  <a:schemeClr val="tx1"/>
                </a:solidFill>
                <a:latin typeface="Times New Roman" pitchFamily="18" charset="0"/>
              </a:defRPr>
            </a:lvl3pPr>
            <a:lvl4pPr marL="1691075" indent="-241582" eaLnBrk="0" hangingPunct="0">
              <a:defRPr sz="2500">
                <a:solidFill>
                  <a:schemeClr val="tx1"/>
                </a:solidFill>
                <a:latin typeface="Times New Roman" pitchFamily="18" charset="0"/>
              </a:defRPr>
            </a:lvl4pPr>
            <a:lvl5pPr marL="2174240" indent="-241582" eaLnBrk="0" hangingPunct="0">
              <a:defRPr sz="2500">
                <a:solidFill>
                  <a:schemeClr val="tx1"/>
                </a:solidFill>
                <a:latin typeface="Times New Roman" pitchFamily="18" charset="0"/>
              </a:defRPr>
            </a:lvl5pPr>
            <a:lvl6pPr marL="2657406" indent="-241582" eaLnBrk="0" fontAlgn="base" hangingPunct="0">
              <a:spcBef>
                <a:spcPct val="0"/>
              </a:spcBef>
              <a:spcAft>
                <a:spcPct val="0"/>
              </a:spcAft>
              <a:defRPr sz="2500">
                <a:solidFill>
                  <a:schemeClr val="tx1"/>
                </a:solidFill>
                <a:latin typeface="Times New Roman" pitchFamily="18" charset="0"/>
              </a:defRPr>
            </a:lvl6pPr>
            <a:lvl7pPr marL="3140569" indent="-241582" eaLnBrk="0" fontAlgn="base" hangingPunct="0">
              <a:spcBef>
                <a:spcPct val="0"/>
              </a:spcBef>
              <a:spcAft>
                <a:spcPct val="0"/>
              </a:spcAft>
              <a:defRPr sz="2500">
                <a:solidFill>
                  <a:schemeClr val="tx1"/>
                </a:solidFill>
                <a:latin typeface="Times New Roman" pitchFamily="18" charset="0"/>
              </a:defRPr>
            </a:lvl7pPr>
            <a:lvl8pPr marL="3623734" indent="-241582" eaLnBrk="0" fontAlgn="base" hangingPunct="0">
              <a:spcBef>
                <a:spcPct val="0"/>
              </a:spcBef>
              <a:spcAft>
                <a:spcPct val="0"/>
              </a:spcAft>
              <a:defRPr sz="2500">
                <a:solidFill>
                  <a:schemeClr val="tx1"/>
                </a:solidFill>
                <a:latin typeface="Times New Roman" pitchFamily="18" charset="0"/>
              </a:defRPr>
            </a:lvl8pPr>
            <a:lvl9pPr marL="4106899" indent="-241582" eaLnBrk="0" fontAlgn="base" hangingPunct="0">
              <a:spcBef>
                <a:spcPct val="0"/>
              </a:spcBef>
              <a:spcAft>
                <a:spcPct val="0"/>
              </a:spcAft>
              <a:defRPr sz="2500">
                <a:solidFill>
                  <a:schemeClr val="tx1"/>
                </a:solidFill>
                <a:latin typeface="Times New Roman" pitchFamily="18" charset="0"/>
              </a:defRPr>
            </a:lvl9pPr>
          </a:lstStyle>
          <a:p>
            <a:pPr eaLnBrk="1" hangingPunct="1"/>
            <a:fld id="{FB5C6E28-0FAC-4EF6-AE2E-681C9BAF6A48}" type="slidenum">
              <a:rPr lang="en-US" sz="1300"/>
              <a:pPr eaLnBrk="1" hangingPunct="1"/>
              <a:t>32</a:t>
            </a:fld>
            <a:endParaRPr lang="en-US" sz="1300"/>
          </a:p>
        </p:txBody>
      </p:sp>
    </p:spTree>
    <p:extLst>
      <p:ext uri="{BB962C8B-B14F-4D97-AF65-F5344CB8AC3E}">
        <p14:creationId xmlns:p14="http://schemas.microsoft.com/office/powerpoint/2010/main" val="2157778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88000" indent="-188000" defTabSz="1002667">
              <a:buFont typeface="Arial" panose="020B0604020202020204" pitchFamily="34" charset="0"/>
              <a:buChar char="•"/>
              <a:defRPr/>
            </a:pPr>
            <a:r>
              <a:rPr lang="en-US" sz="1100" dirty="0"/>
              <a:t>According to the graph, insulin lispro has a longer time to onset, peak effect, and duration of action than </a:t>
            </a:r>
            <a:r>
              <a:rPr lang="en-US" sz="1100" dirty="0" err="1"/>
              <a:t>Afrezza</a:t>
            </a:r>
            <a:r>
              <a:rPr lang="en-US" sz="1100" dirty="0"/>
              <a:t>.</a:t>
            </a:r>
            <a:endParaRPr lang="en-US" b="0" dirty="0"/>
          </a:p>
          <a:p>
            <a:pPr marL="188000" indent="-188000">
              <a:buFont typeface="Arial" panose="020B0604020202020204" pitchFamily="34" charset="0"/>
              <a:buChar char="•"/>
            </a:pPr>
            <a:endParaRPr lang="en-US" b="0" dirty="0"/>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Pharmacodynamics data from an open-label, randomized, controlled, cross-over study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that compared the area under the glucose infusion rate versus time curve (GIR AUC) of  inhaled insulin  with SC RAI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lispro in 30 patients with T1D. Each volunteer received three different doses of each treatment over a series of six euglycemic clamps.</a:t>
            </a:r>
            <a:r>
              <a:rPr kumimoji="0" lang="en-US" sz="12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 to peak effect for inhaled insulin (12 units) was 42 minutes vs. 93 minutes for insulin lispro (8 units).</a:t>
            </a:r>
            <a:r>
              <a:rPr kumimoji="0" lang="en-US" sz="120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4</a:t>
            </a:r>
            <a:endParaRPr lang="en-US" sz="1200" dirty="0">
              <a:solidFill>
                <a:srgbClr val="00000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time to peak effect for circulating insulin in healthy individuals is approximately 45 minutes.</a:t>
            </a:r>
            <a:r>
              <a:rPr lang="en-US" sz="1200" baseline="30000" dirty="0">
                <a:solidFill>
                  <a:srgbClr val="000000"/>
                </a:solidFill>
                <a:latin typeface="Arial" panose="020B0604020202020204" pitchFamily="34" charset="0"/>
                <a:cs typeface="Arial" panose="020B0604020202020204" pitchFamily="34" charset="0"/>
              </a:rPr>
              <a:t>5</a:t>
            </a:r>
            <a:endParaRPr kumimoji="0" lang="en-US" sz="12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88000" indent="-188000">
              <a:buFont typeface="Arial" panose="020B0604020202020204" pitchFamily="34" charset="0"/>
              <a:buChar char="•"/>
            </a:pPr>
            <a:endParaRPr lang="en-US" b="0" dirty="0"/>
          </a:p>
        </p:txBody>
      </p:sp>
      <p:sp>
        <p:nvSpPr>
          <p:cNvPr id="4" name="Slide Number Placeholder 3"/>
          <p:cNvSpPr>
            <a:spLocks noGrp="1"/>
          </p:cNvSpPr>
          <p:nvPr>
            <p:ph type="sldNum" sz="quarter" idx="5"/>
          </p:nvPr>
        </p:nvSpPr>
        <p:spPr/>
        <p:txBody>
          <a:bodyPr/>
          <a:lstStyle/>
          <a:p>
            <a:pPr defTabSz="966612">
              <a:defRPr/>
            </a:pPr>
            <a:fld id="{623493E8-CFB2-41F4-AB77-36247FCC440E}" type="slidenum">
              <a:rPr lang="en-US">
                <a:solidFill>
                  <a:prstClr val="black"/>
                </a:solidFill>
                <a:latin typeface="Calibri" panose="020F0502020204030204"/>
              </a:rPr>
              <a:pPr defTabSz="966612">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73770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34</a:t>
            </a:fld>
            <a:endParaRPr lang="en-US"/>
          </a:p>
        </p:txBody>
      </p:sp>
    </p:spTree>
    <p:extLst>
      <p:ext uri="{BB962C8B-B14F-4D97-AF65-F5344CB8AC3E}">
        <p14:creationId xmlns:p14="http://schemas.microsoft.com/office/powerpoint/2010/main" val="2243442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35</a:t>
            </a:fld>
            <a:endParaRPr lang="en-US"/>
          </a:p>
        </p:txBody>
      </p:sp>
    </p:spTree>
    <p:extLst>
      <p:ext uri="{BB962C8B-B14F-4D97-AF65-F5344CB8AC3E}">
        <p14:creationId xmlns:p14="http://schemas.microsoft.com/office/powerpoint/2010/main" val="3140330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36</a:t>
            </a:fld>
            <a:endParaRPr lang="en-US"/>
          </a:p>
        </p:txBody>
      </p:sp>
    </p:spTree>
    <p:extLst>
      <p:ext uri="{BB962C8B-B14F-4D97-AF65-F5344CB8AC3E}">
        <p14:creationId xmlns:p14="http://schemas.microsoft.com/office/powerpoint/2010/main" val="3607800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765CD-FEA6-4413-A2B5-53B163C56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7A591-8024-26A2-B132-0B0C840695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64859C-3031-00B9-3463-6F2FCE05B5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90AF91-8EE8-AD75-412F-A27B905AD95F}"/>
              </a:ext>
            </a:extLst>
          </p:cNvPr>
          <p:cNvSpPr>
            <a:spLocks noGrp="1"/>
          </p:cNvSpPr>
          <p:nvPr>
            <p:ph type="sldNum" sz="quarter" idx="5"/>
          </p:nvPr>
        </p:nvSpPr>
        <p:spPr/>
        <p:txBody>
          <a:bodyPr/>
          <a:lstStyle/>
          <a:p>
            <a:pPr>
              <a:defRPr/>
            </a:pPr>
            <a:fld id="{F045A188-7DE8-4B37-BA16-FAAB5C45DD0B}" type="slidenum">
              <a:rPr lang="en-US" smtClean="0"/>
              <a:pPr>
                <a:defRPr/>
              </a:pPr>
              <a:t>37</a:t>
            </a:fld>
            <a:endParaRPr lang="en-US"/>
          </a:p>
        </p:txBody>
      </p:sp>
    </p:spTree>
    <p:extLst>
      <p:ext uri="{BB962C8B-B14F-4D97-AF65-F5344CB8AC3E}">
        <p14:creationId xmlns:p14="http://schemas.microsoft.com/office/powerpoint/2010/main" val="41960484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A once weekly insulin would cut down on the number of times a person has to inject themselves. This can overcome injection related barriers and also people that forget to take every day. </a:t>
            </a:r>
          </a:p>
          <a:p>
            <a:pPr marL="0" lvl="0" indent="0" algn="l" rtl="0">
              <a:spcBef>
                <a:spcPts val="0"/>
              </a:spcBef>
              <a:spcAft>
                <a:spcPts val="0"/>
              </a:spcAft>
              <a:buNone/>
            </a:pPr>
            <a:endParaRPr lang="en-US" dirty="0"/>
          </a:p>
          <a:p>
            <a:endParaRPr lang="en-US" dirty="0"/>
          </a:p>
        </p:txBody>
      </p:sp>
      <p:sp>
        <p:nvSpPr>
          <p:cNvPr id="4" name="Slide Number Placeholder 3"/>
          <p:cNvSpPr>
            <a:spLocks noGrp="1"/>
          </p:cNvSpPr>
          <p:nvPr>
            <p:ph type="sldNum" sz="quarter" idx="5"/>
          </p:nvPr>
        </p:nvSpPr>
        <p:spPr/>
        <p:txBody>
          <a:bodyPr/>
          <a:lstStyle/>
          <a:p>
            <a:fld id="{E9427D9C-05F1-354C-A2E5-9EF33083FE9C}" type="slidenum">
              <a:rPr lang="en-US" smtClean="0"/>
              <a:t>38</a:t>
            </a:fld>
            <a:endParaRPr lang="en-US" dirty="0"/>
          </a:p>
        </p:txBody>
      </p:sp>
    </p:spTree>
    <p:extLst>
      <p:ext uri="{BB962C8B-B14F-4D97-AF65-F5344CB8AC3E}">
        <p14:creationId xmlns:p14="http://schemas.microsoft.com/office/powerpoint/2010/main" val="340241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err="1"/>
              <a:t>Awiqli</a:t>
            </a:r>
            <a:r>
              <a:rPr lang="en-US" dirty="0"/>
              <a:t>® binds reversibly to albumin, resulting in a depot in the circulation from which insulin </a:t>
            </a:r>
            <a:r>
              <a:rPr lang="en-US" dirty="0" err="1"/>
              <a:t>icodec-abae</a:t>
            </a:r>
            <a:r>
              <a:rPr lang="en-US" dirty="0"/>
              <a:t> is slowly released</a:t>
            </a:r>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39</a:t>
            </a:fld>
            <a:endParaRPr lang="en-US"/>
          </a:p>
        </p:txBody>
      </p:sp>
    </p:spTree>
    <p:extLst>
      <p:ext uri="{BB962C8B-B14F-4D97-AF65-F5344CB8AC3E}">
        <p14:creationId xmlns:p14="http://schemas.microsoft.com/office/powerpoint/2010/main" val="1411094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Missed Doses:</a:t>
            </a:r>
            <a:endParaRPr lang="en-US" dirty="0"/>
          </a:p>
          <a:p>
            <a:pPr lvl="1"/>
            <a:r>
              <a:rPr lang="en-US" dirty="0"/>
              <a:t>If 3 or fewer days until next regularly scheduled dose:</a:t>
            </a:r>
          </a:p>
          <a:p>
            <a:pPr lvl="2"/>
            <a:r>
              <a:rPr lang="en-US" dirty="0"/>
              <a:t>Administer missed dose as soon as possible. </a:t>
            </a:r>
          </a:p>
          <a:p>
            <a:pPr lvl="2"/>
            <a:r>
              <a:rPr lang="en-US" dirty="0"/>
              <a:t>Reset weekly dosing schedule to start one week later.</a:t>
            </a:r>
          </a:p>
          <a:p>
            <a:pPr lvl="1"/>
            <a:r>
              <a:rPr lang="en-US" dirty="0"/>
              <a:t>If 4 or more days until next regularly scheduled dose:</a:t>
            </a:r>
          </a:p>
          <a:p>
            <a:pPr lvl="2"/>
            <a:r>
              <a:rPr lang="en-US" dirty="0"/>
              <a:t>Administer missed dose as soon as possible. </a:t>
            </a:r>
          </a:p>
          <a:p>
            <a:pPr lvl="2"/>
            <a:r>
              <a:rPr lang="en-US" dirty="0"/>
              <a:t>Continue current weekly dosing schedule. </a:t>
            </a:r>
          </a:p>
          <a:p>
            <a:pPr lvl="1"/>
            <a:r>
              <a:rPr lang="en-US" b="1" dirty="0">
                <a:hlinkClick r:id="rId3"/>
              </a:rPr>
              <a:t>See Package Insert for Dosing Info</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40</a:t>
            </a:fld>
            <a:endParaRPr lang="en-US"/>
          </a:p>
        </p:txBody>
      </p:sp>
    </p:spTree>
    <p:extLst>
      <p:ext uri="{BB962C8B-B14F-4D97-AF65-F5344CB8AC3E}">
        <p14:creationId xmlns:p14="http://schemas.microsoft.com/office/powerpoint/2010/main" val="3580980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Correction answer: 320 units</a:t>
            </a:r>
          </a:p>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41</a:t>
            </a:fld>
            <a:endParaRPr lang="en-US"/>
          </a:p>
        </p:txBody>
      </p:sp>
    </p:spTree>
    <p:extLst>
      <p:ext uri="{BB962C8B-B14F-4D97-AF65-F5344CB8AC3E}">
        <p14:creationId xmlns:p14="http://schemas.microsoft.com/office/powerpoint/2010/main" val="3569315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16E6-875D-A68C-083E-B452839D0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1BB33-EC1C-368C-D05A-BF726D907B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7D7AA7-D5D5-952C-C692-CBC67833BE3A}"/>
              </a:ext>
            </a:extLst>
          </p:cNvPr>
          <p:cNvSpPr>
            <a:spLocks noGrp="1"/>
          </p:cNvSpPr>
          <p:nvPr>
            <p:ph type="body" idx="1"/>
          </p:nvPr>
        </p:nvSpPr>
        <p:spPr/>
        <p:txBody>
          <a:bodyPr/>
          <a:lstStyle/>
          <a:p>
            <a:r>
              <a:rPr lang="en-US" dirty="0"/>
              <a:t>Insulin </a:t>
            </a:r>
            <a:r>
              <a:rPr lang="en-US" dirty="0" err="1"/>
              <a:t>naieve</a:t>
            </a:r>
            <a:r>
              <a:rPr lang="en-US" dirty="0"/>
              <a:t> people with T2D</a:t>
            </a:r>
          </a:p>
          <a:p>
            <a:pPr algn="l"/>
            <a:r>
              <a:rPr lang="en-US" b="1" i="0" dirty="0">
                <a:solidFill>
                  <a:srgbClr val="212121"/>
                </a:solidFill>
                <a:effectLst/>
                <a:latin typeface="BlinkMacSystemFont"/>
              </a:rPr>
              <a:t>Background: </a:t>
            </a:r>
            <a:r>
              <a:rPr lang="en-US" b="0" i="0" dirty="0">
                <a:solidFill>
                  <a:srgbClr val="212121"/>
                </a:solidFill>
                <a:effectLst/>
                <a:latin typeface="BlinkMacSystemFont"/>
              </a:rPr>
              <a:t>Insulin </a:t>
            </a:r>
            <a:r>
              <a:rPr lang="en-US" b="0" i="0" dirty="0" err="1">
                <a:solidFill>
                  <a:srgbClr val="212121"/>
                </a:solidFill>
                <a:effectLst/>
                <a:latin typeface="BlinkMacSystemFont"/>
              </a:rPr>
              <a:t>icodec</a:t>
            </a:r>
            <a:r>
              <a:rPr lang="en-US" b="0" i="0" dirty="0">
                <a:solidFill>
                  <a:srgbClr val="212121"/>
                </a:solidFill>
                <a:effectLst/>
                <a:latin typeface="BlinkMacSystemFont"/>
              </a:rPr>
              <a:t> is an investigational once-weekly basal insulin analogue for diabetes management.</a:t>
            </a:r>
          </a:p>
          <a:p>
            <a:pPr algn="l"/>
            <a:r>
              <a:rPr lang="en-US" b="1" i="0" dirty="0">
                <a:solidFill>
                  <a:srgbClr val="212121"/>
                </a:solidFill>
                <a:effectLst/>
                <a:latin typeface="BlinkMacSystemFont"/>
              </a:rPr>
              <a:t>Methods: </a:t>
            </a:r>
            <a:r>
              <a:rPr lang="en-US" b="0" i="0" dirty="0">
                <a:solidFill>
                  <a:srgbClr val="212121"/>
                </a:solidFill>
                <a:effectLst/>
                <a:latin typeface="BlinkMacSystemFont"/>
              </a:rPr>
              <a:t>We conducted a 78-week randomized, open-label, treat-to-target phase 3a trial (including a 52-week main phase and a 26-week extension phase, plus a 5-week follow-up period) involving adults with type 2 diabetes (glycated hemoglobin level, 7 to 11%) who had not previously received insulin. Participants were randomly assigned in a 1:1 ratio to receive once-weekly insulin </a:t>
            </a:r>
            <a:r>
              <a:rPr lang="en-US" b="0" i="0" dirty="0" err="1">
                <a:solidFill>
                  <a:srgbClr val="212121"/>
                </a:solidFill>
                <a:effectLst/>
                <a:latin typeface="BlinkMacSystemFont"/>
              </a:rPr>
              <a:t>icodec</a:t>
            </a:r>
            <a:r>
              <a:rPr lang="en-US" b="0" i="0" dirty="0">
                <a:solidFill>
                  <a:srgbClr val="212121"/>
                </a:solidFill>
                <a:effectLst/>
                <a:latin typeface="BlinkMacSystemFont"/>
              </a:rPr>
              <a:t> or once-daily insulin glargine U100. The primary end point was the change in the glycated hemoglobin level from baseline to week 52; the confirmatory secondary end point was the percentage of time spent in the glycemic range of 70 to 180 mg per deciliter (3.9 to 10.0 mmol per liter) in weeks 48 to 52. Hypoglycemic episodes (from baseline to weeks 52 and 83) were recorded.</a:t>
            </a:r>
          </a:p>
          <a:p>
            <a:pPr algn="l"/>
            <a:r>
              <a:rPr lang="en-US" b="1" i="0" dirty="0">
                <a:solidFill>
                  <a:srgbClr val="212121"/>
                </a:solidFill>
                <a:effectLst/>
                <a:latin typeface="BlinkMacSystemFont"/>
              </a:rPr>
              <a:t>Results: </a:t>
            </a:r>
            <a:r>
              <a:rPr lang="en-US" b="0" i="0" dirty="0">
                <a:solidFill>
                  <a:srgbClr val="212121"/>
                </a:solidFill>
                <a:effectLst/>
                <a:latin typeface="BlinkMacSystemFont"/>
              </a:rPr>
              <a:t>Each group included 492 participants. Baseline characteristics were similar in the two groups. The mean reduction in the glycated hemoglobin level at 52 weeks was greater with </a:t>
            </a:r>
            <a:r>
              <a:rPr lang="en-US" b="0" i="0" dirty="0" err="1">
                <a:solidFill>
                  <a:srgbClr val="212121"/>
                </a:solidFill>
                <a:effectLst/>
                <a:latin typeface="BlinkMacSystemFont"/>
              </a:rPr>
              <a:t>icodec</a:t>
            </a:r>
            <a:r>
              <a:rPr lang="en-US" b="0" i="0" dirty="0">
                <a:solidFill>
                  <a:srgbClr val="212121"/>
                </a:solidFill>
                <a:effectLst/>
                <a:latin typeface="BlinkMacSystemFont"/>
              </a:rPr>
              <a:t> than with glargine U100 (from 8.50% to 6.93% with </a:t>
            </a:r>
            <a:r>
              <a:rPr lang="en-US" b="0" i="0" dirty="0" err="1">
                <a:solidFill>
                  <a:srgbClr val="212121"/>
                </a:solidFill>
                <a:effectLst/>
                <a:latin typeface="BlinkMacSystemFont"/>
              </a:rPr>
              <a:t>icodec</a:t>
            </a:r>
            <a:r>
              <a:rPr lang="en-US" b="0" i="0" dirty="0">
                <a:solidFill>
                  <a:srgbClr val="212121"/>
                </a:solidFill>
                <a:effectLst/>
                <a:latin typeface="BlinkMacSystemFont"/>
              </a:rPr>
              <a:t> [mean change, -1.55 percentage points] and from 8.44% to 7.12% with glargine U100 [mean change, -1.35 percentage points]); the estimated between-group difference (-0.19 percentage points; 95% confidence interval [CI], -0.36 to -0.03) confirmed the noninferiority (P&lt;0.001) and superiority (P = 0.02) of </a:t>
            </a:r>
            <a:r>
              <a:rPr lang="en-US" b="0" i="0" dirty="0" err="1">
                <a:solidFill>
                  <a:srgbClr val="212121"/>
                </a:solidFill>
                <a:effectLst/>
                <a:latin typeface="BlinkMacSystemFont"/>
              </a:rPr>
              <a:t>icodec</a:t>
            </a:r>
            <a:r>
              <a:rPr lang="en-US" b="0" i="0" dirty="0">
                <a:solidFill>
                  <a:srgbClr val="212121"/>
                </a:solidFill>
                <a:effectLst/>
                <a:latin typeface="BlinkMacSystemFont"/>
              </a:rPr>
              <a:t>. The percentage of time spent in the glycemic range of 70 to 180 mg per deciliter was significantly higher with </a:t>
            </a:r>
            <a:r>
              <a:rPr lang="en-US" b="0" i="0" dirty="0" err="1">
                <a:solidFill>
                  <a:srgbClr val="212121"/>
                </a:solidFill>
                <a:effectLst/>
                <a:latin typeface="BlinkMacSystemFont"/>
              </a:rPr>
              <a:t>icodec</a:t>
            </a:r>
            <a:r>
              <a:rPr lang="en-US" b="0" i="0" dirty="0">
                <a:solidFill>
                  <a:srgbClr val="212121"/>
                </a:solidFill>
                <a:effectLst/>
                <a:latin typeface="BlinkMacSystemFont"/>
              </a:rPr>
              <a:t> than with glargine U100 (71.9% vs. 66.9%; estimated between-group difference, 4.27 percentage points [95% CI, 1.92 to 6.62]; P&lt;0.001), which confirmed superiority. Rates of combined clinically significant or severe hypoglycemia were 0.30 events per person-year of exposure with </a:t>
            </a:r>
            <a:r>
              <a:rPr lang="en-US" b="0" i="0" dirty="0" err="1">
                <a:solidFill>
                  <a:srgbClr val="212121"/>
                </a:solidFill>
                <a:effectLst/>
                <a:latin typeface="BlinkMacSystemFont"/>
              </a:rPr>
              <a:t>icodec</a:t>
            </a:r>
            <a:r>
              <a:rPr lang="en-US" b="0" i="0" dirty="0">
                <a:solidFill>
                  <a:srgbClr val="212121"/>
                </a:solidFill>
                <a:effectLst/>
                <a:latin typeface="BlinkMacSystemFont"/>
              </a:rPr>
              <a:t> and 0.16 events per person-year of exposure with glargine U100 at week 52 (estimated rate ratio, 1.64; 95% CI, 0.98 to 2.75) and 0.30 and 0.16 events per person-year of exposure, respectively, at week 83 (estimated rate ratio, 1.63; 95% CI, 1.02 to 2.61). No new safety signals were identified, and incidences of adverse events were similar in the two groups.</a:t>
            </a:r>
          </a:p>
          <a:p>
            <a:pPr algn="l"/>
            <a:r>
              <a:rPr lang="en-US" b="1" i="0" dirty="0">
                <a:solidFill>
                  <a:srgbClr val="212121"/>
                </a:solidFill>
                <a:effectLst/>
                <a:latin typeface="BlinkMacSystemFont"/>
              </a:rPr>
              <a:t>Conclusions: </a:t>
            </a:r>
            <a:r>
              <a:rPr lang="en-US" b="0" i="0" dirty="0">
                <a:solidFill>
                  <a:srgbClr val="212121"/>
                </a:solidFill>
                <a:effectLst/>
                <a:latin typeface="BlinkMacSystemFont"/>
              </a:rPr>
              <a:t>Glycemic control was significantly better with once-weekly insulin </a:t>
            </a:r>
            <a:r>
              <a:rPr lang="en-US" b="0" i="0" dirty="0" err="1">
                <a:solidFill>
                  <a:srgbClr val="212121"/>
                </a:solidFill>
                <a:effectLst/>
                <a:latin typeface="BlinkMacSystemFont"/>
              </a:rPr>
              <a:t>icodec</a:t>
            </a:r>
            <a:r>
              <a:rPr lang="en-US" b="0" i="0" dirty="0">
                <a:solidFill>
                  <a:srgbClr val="212121"/>
                </a:solidFill>
                <a:effectLst/>
                <a:latin typeface="BlinkMacSystemFont"/>
              </a:rPr>
              <a:t> than with once-daily insulin glargine U100. (Funded by Novo Nordisk; ONWARDS 1 ClinicalTrials.gov number, </a:t>
            </a:r>
            <a:r>
              <a:rPr lang="en-US" b="0" i="0" u="none" strike="noStrike" dirty="0">
                <a:solidFill>
                  <a:srgbClr val="0071BC"/>
                </a:solidFill>
                <a:effectLst/>
                <a:latin typeface="BlinkMacSystemFont"/>
                <a:hlinkClick r:id="rId3" tooltip="See in ClinicalTrials.gov"/>
              </a:rPr>
              <a:t>NCT04460885</a:t>
            </a:r>
            <a:r>
              <a:rPr lang="en-US" b="0" i="0" dirty="0">
                <a:solidFill>
                  <a:srgbClr val="212121"/>
                </a:solidFill>
                <a:effectLst/>
                <a:latin typeface="BlinkMacSystemFont"/>
              </a:rPr>
              <a:t>.).</a:t>
            </a:r>
          </a:p>
          <a:p>
            <a:endParaRPr lang="en-US" dirty="0"/>
          </a:p>
        </p:txBody>
      </p:sp>
      <p:sp>
        <p:nvSpPr>
          <p:cNvPr id="4" name="Slide Number Placeholder 3">
            <a:extLst>
              <a:ext uri="{FF2B5EF4-FFF2-40B4-BE49-F238E27FC236}">
                <a16:creationId xmlns:a16="http://schemas.microsoft.com/office/drawing/2014/main" id="{A1B46A4D-BCBE-8A83-F82A-467D763D2D25}"/>
              </a:ext>
            </a:extLst>
          </p:cNvPr>
          <p:cNvSpPr>
            <a:spLocks noGrp="1"/>
          </p:cNvSpPr>
          <p:nvPr>
            <p:ph type="sldNum" sz="quarter" idx="5"/>
          </p:nvPr>
        </p:nvSpPr>
        <p:spPr/>
        <p:txBody>
          <a:bodyPr/>
          <a:lstStyle/>
          <a:p>
            <a:pPr>
              <a:defRPr/>
            </a:pPr>
            <a:fld id="{F045A188-7DE8-4B37-BA16-FAAB5C45DD0B}" type="slidenum">
              <a:rPr lang="en-US" smtClean="0"/>
              <a:pPr>
                <a:defRPr/>
              </a:pPr>
              <a:t>42</a:t>
            </a:fld>
            <a:endParaRPr lang="en-US"/>
          </a:p>
        </p:txBody>
      </p:sp>
    </p:spTree>
    <p:extLst>
      <p:ext uri="{BB962C8B-B14F-4D97-AF65-F5344CB8AC3E}">
        <p14:creationId xmlns:p14="http://schemas.microsoft.com/office/powerpoint/2010/main" val="3104655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44</a:t>
            </a:fld>
            <a:endParaRPr lang="en-US"/>
          </a:p>
        </p:txBody>
      </p:sp>
    </p:spTree>
    <p:extLst>
      <p:ext uri="{BB962C8B-B14F-4D97-AF65-F5344CB8AC3E}">
        <p14:creationId xmlns:p14="http://schemas.microsoft.com/office/powerpoint/2010/main" val="294521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45</a:t>
            </a:fld>
            <a:endParaRPr lang="en-US"/>
          </a:p>
        </p:txBody>
      </p:sp>
    </p:spTree>
    <p:extLst>
      <p:ext uri="{BB962C8B-B14F-4D97-AF65-F5344CB8AC3E}">
        <p14:creationId xmlns:p14="http://schemas.microsoft.com/office/powerpoint/2010/main" val="582029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46</a:t>
            </a:fld>
            <a:endParaRPr lang="en-US"/>
          </a:p>
        </p:txBody>
      </p:sp>
    </p:spTree>
    <p:extLst>
      <p:ext uri="{BB962C8B-B14F-4D97-AF65-F5344CB8AC3E}">
        <p14:creationId xmlns:p14="http://schemas.microsoft.com/office/powerpoint/2010/main" val="23006441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61D08-0AA3-3E69-1856-ADE031553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480AE8-2508-9DFB-2370-9D514EE0C6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56490B-7BC0-2B1F-0D3D-DB3DEF5627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B3B589-FE44-6C98-EA7C-6D9B3459ED1D}"/>
              </a:ext>
            </a:extLst>
          </p:cNvPr>
          <p:cNvSpPr>
            <a:spLocks noGrp="1"/>
          </p:cNvSpPr>
          <p:nvPr>
            <p:ph type="sldNum" sz="quarter" idx="5"/>
          </p:nvPr>
        </p:nvSpPr>
        <p:spPr/>
        <p:txBody>
          <a:bodyPr/>
          <a:lstStyle/>
          <a:p>
            <a:pPr>
              <a:defRPr/>
            </a:pPr>
            <a:fld id="{F045A188-7DE8-4B37-BA16-FAAB5C45DD0B}" type="slidenum">
              <a:rPr lang="en-US" smtClean="0"/>
              <a:pPr>
                <a:defRPr/>
              </a:pPr>
              <a:t>47</a:t>
            </a:fld>
            <a:endParaRPr lang="en-US"/>
          </a:p>
        </p:txBody>
      </p:sp>
    </p:spTree>
    <p:extLst>
      <p:ext uri="{BB962C8B-B14F-4D97-AF65-F5344CB8AC3E}">
        <p14:creationId xmlns:p14="http://schemas.microsoft.com/office/powerpoint/2010/main" val="31745593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1811D7-B1B2-43B5-BB5E-CF9F8E1ECA6A}" type="slidenum">
              <a:rPr lang="en-US" smtClean="0"/>
              <a:t>48</a:t>
            </a:fld>
            <a:endParaRPr lang="en-US"/>
          </a:p>
        </p:txBody>
      </p:sp>
    </p:spTree>
    <p:extLst>
      <p:ext uri="{BB962C8B-B14F-4D97-AF65-F5344CB8AC3E}">
        <p14:creationId xmlns:p14="http://schemas.microsoft.com/office/powerpoint/2010/main" val="35665920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Drawn by Jill Haug</a:t>
            </a:r>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49</a:t>
            </a:fld>
            <a:endParaRPr lang="en-US" altLang="en-US"/>
          </a:p>
        </p:txBody>
      </p:sp>
    </p:spTree>
    <p:extLst>
      <p:ext uri="{BB962C8B-B14F-4D97-AF65-F5344CB8AC3E}">
        <p14:creationId xmlns:p14="http://schemas.microsoft.com/office/powerpoint/2010/main" val="40957890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txBody>
          <a:bodyPr/>
          <a:lstStyle/>
          <a:p>
            <a:endParaRPr lang="en-US"/>
          </a:p>
        </p:txBody>
      </p:sp>
      <p:sp>
        <p:nvSpPr>
          <p:cNvPr id="3" name="Notes Placeholder 2"/>
          <p:cNvSpPr>
            <a:spLocks noGrp="1"/>
          </p:cNvSpPr>
          <p:nvPr>
            <p:ph type="body" idx="1"/>
          </p:nvPr>
        </p:nvSpPr>
        <p:spPr/>
        <p:txBody>
          <a:bodyPr/>
          <a:lstStyle/>
          <a:p>
            <a:r>
              <a:rPr lang="en-US" dirty="0"/>
              <a:t>Drawn by Jill Haug</a:t>
            </a:r>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solidFill>
                  <a:prstClr val="black"/>
                </a:solidFill>
              </a:rPr>
              <a:pPr/>
              <a:t>50</a:t>
            </a:fld>
            <a:endParaRPr lang="en-US" altLang="en-US">
              <a:solidFill>
                <a:prstClr val="black"/>
              </a:solidFill>
            </a:endParaRPr>
          </a:p>
        </p:txBody>
      </p:sp>
    </p:spTree>
    <p:extLst>
      <p:ext uri="{BB962C8B-B14F-4D97-AF65-F5344CB8AC3E}">
        <p14:creationId xmlns:p14="http://schemas.microsoft.com/office/powerpoint/2010/main" val="3918533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1116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11620"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99408" indent="-307464">
              <a:defRPr>
                <a:solidFill>
                  <a:schemeClr val="tx1"/>
                </a:solidFill>
                <a:latin typeface="Arial" panose="020B0604020202020204" pitchFamily="34" charset="0"/>
              </a:defRPr>
            </a:lvl2pPr>
            <a:lvl3pPr marL="1229858" indent="-245972">
              <a:defRPr>
                <a:solidFill>
                  <a:schemeClr val="tx1"/>
                </a:solidFill>
                <a:latin typeface="Arial" panose="020B0604020202020204" pitchFamily="34" charset="0"/>
              </a:defRPr>
            </a:lvl3pPr>
            <a:lvl4pPr marL="1721801" indent="-245972">
              <a:defRPr>
                <a:solidFill>
                  <a:schemeClr val="tx1"/>
                </a:solidFill>
                <a:latin typeface="Arial" panose="020B0604020202020204" pitchFamily="34" charset="0"/>
              </a:defRPr>
            </a:lvl4pPr>
            <a:lvl5pPr marL="2213744" indent="-245972">
              <a:defRPr>
                <a:solidFill>
                  <a:schemeClr val="tx1"/>
                </a:solidFill>
                <a:latin typeface="Arial" panose="020B0604020202020204" pitchFamily="34" charset="0"/>
              </a:defRPr>
            </a:lvl5pPr>
            <a:lvl6pPr marL="2705688" indent="-245972" eaLnBrk="0" fontAlgn="base" hangingPunct="0">
              <a:spcBef>
                <a:spcPct val="0"/>
              </a:spcBef>
              <a:spcAft>
                <a:spcPct val="0"/>
              </a:spcAft>
              <a:defRPr>
                <a:solidFill>
                  <a:schemeClr val="tx1"/>
                </a:solidFill>
                <a:latin typeface="Arial" panose="020B0604020202020204" pitchFamily="34" charset="0"/>
              </a:defRPr>
            </a:lvl6pPr>
            <a:lvl7pPr marL="3197631" indent="-245972" eaLnBrk="0" fontAlgn="base" hangingPunct="0">
              <a:spcBef>
                <a:spcPct val="0"/>
              </a:spcBef>
              <a:spcAft>
                <a:spcPct val="0"/>
              </a:spcAft>
              <a:defRPr>
                <a:solidFill>
                  <a:schemeClr val="tx1"/>
                </a:solidFill>
                <a:latin typeface="Arial" panose="020B0604020202020204" pitchFamily="34" charset="0"/>
              </a:defRPr>
            </a:lvl7pPr>
            <a:lvl8pPr marL="3689574" indent="-245972" eaLnBrk="0" fontAlgn="base" hangingPunct="0">
              <a:spcBef>
                <a:spcPct val="0"/>
              </a:spcBef>
              <a:spcAft>
                <a:spcPct val="0"/>
              </a:spcAft>
              <a:defRPr>
                <a:solidFill>
                  <a:schemeClr val="tx1"/>
                </a:solidFill>
                <a:latin typeface="Arial" panose="020B0604020202020204" pitchFamily="34" charset="0"/>
              </a:defRPr>
            </a:lvl8pPr>
            <a:lvl9pPr marL="4181517" indent="-245972" eaLnBrk="0" fontAlgn="base" hangingPunct="0">
              <a:spcBef>
                <a:spcPct val="0"/>
              </a:spcBef>
              <a:spcAft>
                <a:spcPct val="0"/>
              </a:spcAft>
              <a:defRPr>
                <a:solidFill>
                  <a:schemeClr val="tx1"/>
                </a:solidFill>
                <a:latin typeface="Arial" panose="020B0604020202020204" pitchFamily="34" charset="0"/>
              </a:defRPr>
            </a:lvl9pPr>
          </a:lstStyle>
          <a:p>
            <a:fld id="{4A8F82B4-3F0C-49A6-B92F-62B43C759BFB}" type="slidenum">
              <a:rPr lang="en-US">
                <a:latin typeface="Times New Roman" panose="02020603050405020304" pitchFamily="18" charset="0"/>
              </a:rPr>
              <a:pPr/>
              <a:t>57</a:t>
            </a:fld>
            <a:endParaRPr lang="en-US">
              <a:latin typeface="Times New Roman" panose="02020603050405020304" pitchFamily="18" charset="0"/>
            </a:endParaRPr>
          </a:p>
        </p:txBody>
      </p:sp>
    </p:spTree>
    <p:extLst>
      <p:ext uri="{BB962C8B-B14F-4D97-AF65-F5344CB8AC3E}">
        <p14:creationId xmlns:p14="http://schemas.microsoft.com/office/powerpoint/2010/main" val="1727259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1116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11620"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99408" indent="-307464">
              <a:defRPr>
                <a:solidFill>
                  <a:schemeClr val="tx1"/>
                </a:solidFill>
                <a:latin typeface="Arial" panose="020B0604020202020204" pitchFamily="34" charset="0"/>
              </a:defRPr>
            </a:lvl2pPr>
            <a:lvl3pPr marL="1229858" indent="-245972">
              <a:defRPr>
                <a:solidFill>
                  <a:schemeClr val="tx1"/>
                </a:solidFill>
                <a:latin typeface="Arial" panose="020B0604020202020204" pitchFamily="34" charset="0"/>
              </a:defRPr>
            </a:lvl3pPr>
            <a:lvl4pPr marL="1721801" indent="-245972">
              <a:defRPr>
                <a:solidFill>
                  <a:schemeClr val="tx1"/>
                </a:solidFill>
                <a:latin typeface="Arial" panose="020B0604020202020204" pitchFamily="34" charset="0"/>
              </a:defRPr>
            </a:lvl4pPr>
            <a:lvl5pPr marL="2213744" indent="-245972">
              <a:defRPr>
                <a:solidFill>
                  <a:schemeClr val="tx1"/>
                </a:solidFill>
                <a:latin typeface="Arial" panose="020B0604020202020204" pitchFamily="34" charset="0"/>
              </a:defRPr>
            </a:lvl5pPr>
            <a:lvl6pPr marL="2705688" indent="-245972" eaLnBrk="0" fontAlgn="base" hangingPunct="0">
              <a:spcBef>
                <a:spcPct val="0"/>
              </a:spcBef>
              <a:spcAft>
                <a:spcPct val="0"/>
              </a:spcAft>
              <a:defRPr>
                <a:solidFill>
                  <a:schemeClr val="tx1"/>
                </a:solidFill>
                <a:latin typeface="Arial" panose="020B0604020202020204" pitchFamily="34" charset="0"/>
              </a:defRPr>
            </a:lvl6pPr>
            <a:lvl7pPr marL="3197631" indent="-245972" eaLnBrk="0" fontAlgn="base" hangingPunct="0">
              <a:spcBef>
                <a:spcPct val="0"/>
              </a:spcBef>
              <a:spcAft>
                <a:spcPct val="0"/>
              </a:spcAft>
              <a:defRPr>
                <a:solidFill>
                  <a:schemeClr val="tx1"/>
                </a:solidFill>
                <a:latin typeface="Arial" panose="020B0604020202020204" pitchFamily="34" charset="0"/>
              </a:defRPr>
            </a:lvl7pPr>
            <a:lvl8pPr marL="3689574" indent="-245972" eaLnBrk="0" fontAlgn="base" hangingPunct="0">
              <a:spcBef>
                <a:spcPct val="0"/>
              </a:spcBef>
              <a:spcAft>
                <a:spcPct val="0"/>
              </a:spcAft>
              <a:defRPr>
                <a:solidFill>
                  <a:schemeClr val="tx1"/>
                </a:solidFill>
                <a:latin typeface="Arial" panose="020B0604020202020204" pitchFamily="34" charset="0"/>
              </a:defRPr>
            </a:lvl8pPr>
            <a:lvl9pPr marL="4181517" indent="-245972" eaLnBrk="0" fontAlgn="base" hangingPunct="0">
              <a:spcBef>
                <a:spcPct val="0"/>
              </a:spcBef>
              <a:spcAft>
                <a:spcPct val="0"/>
              </a:spcAft>
              <a:defRPr>
                <a:solidFill>
                  <a:schemeClr val="tx1"/>
                </a:solidFill>
                <a:latin typeface="Arial" panose="020B0604020202020204" pitchFamily="34" charset="0"/>
              </a:defRPr>
            </a:lvl9pPr>
          </a:lstStyle>
          <a:p>
            <a:fld id="{4A8F82B4-3F0C-49A6-B92F-62B43C759BFB}" type="slidenum">
              <a:rPr lang="en-US">
                <a:latin typeface="Times New Roman" panose="02020603050405020304" pitchFamily="18" charset="0"/>
              </a:rPr>
              <a:pPr/>
              <a:t>58</a:t>
            </a:fld>
            <a:endParaRPr lang="en-US">
              <a:latin typeface="Times New Roman" panose="02020603050405020304" pitchFamily="18" charset="0"/>
            </a:endParaRPr>
          </a:p>
        </p:txBody>
      </p:sp>
    </p:spTree>
    <p:extLst>
      <p:ext uri="{BB962C8B-B14F-4D97-AF65-F5344CB8AC3E}">
        <p14:creationId xmlns:p14="http://schemas.microsoft.com/office/powerpoint/2010/main" val="4358826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693738"/>
            <a:ext cx="4619625" cy="3463925"/>
          </a:xfrm>
        </p:spPr>
        <p:txBody>
          <a:bodyPr/>
          <a:lstStyle/>
          <a:p>
            <a:endParaRPr lang="en-US"/>
          </a:p>
        </p:txBody>
      </p:sp>
      <p:sp>
        <p:nvSpPr>
          <p:cNvPr id="3" name="Notes Placeholder 2"/>
          <p:cNvSpPr>
            <a:spLocks noGrp="1"/>
          </p:cNvSpPr>
          <p:nvPr>
            <p:ph type="body" idx="1"/>
          </p:nvPr>
        </p:nvSpPr>
        <p:spPr/>
        <p:txBody>
          <a:bodyPr/>
          <a:lstStyle/>
          <a:p>
            <a:r>
              <a:rPr lang="en-US" dirty="0"/>
              <a:t>Answer: B</a:t>
            </a:r>
          </a:p>
        </p:txBody>
      </p:sp>
      <p:sp>
        <p:nvSpPr>
          <p:cNvPr id="4" name="Footer Placeholder 3"/>
          <p:cNvSpPr>
            <a:spLocks noGrp="1"/>
          </p:cNvSpPr>
          <p:nvPr>
            <p:ph type="ftr" sz="quarter"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t>Diabetes Educational Services© (530) 893 - 8635 </a:t>
            </a: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233B0E3-6876-4E53-9EE0-6ED1EFDF6740}"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5344948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ヒラギノ角ゴ Pro W3" charset="0"/>
                <a:cs typeface="ヒラギノ角ゴ Pro W3" charset="0"/>
              </a:rPr>
              <a:t>New Reference: Reid TS, Schafer F, </a:t>
            </a:r>
            <a:r>
              <a:rPr lang="en-US" sz="1200" b="0" i="0" kern="1200" dirty="0" err="1">
                <a:solidFill>
                  <a:schemeClr val="tx1"/>
                </a:solidFill>
                <a:effectLst/>
                <a:latin typeface="+mn-lt"/>
                <a:ea typeface="ヒラギノ角ゴ Pro W3" charset="0"/>
                <a:cs typeface="ヒラギノ角ゴ Pro W3" charset="0"/>
              </a:rPr>
              <a:t>Brusko</a:t>
            </a:r>
            <a:r>
              <a:rPr lang="en-US" sz="1200" b="0" i="0" kern="1200" dirty="0">
                <a:solidFill>
                  <a:schemeClr val="tx1"/>
                </a:solidFill>
                <a:effectLst/>
                <a:latin typeface="+mn-lt"/>
                <a:ea typeface="ヒラギノ角ゴ Pro W3" charset="0"/>
                <a:cs typeface="ヒラギノ角ゴ Pro W3" charset="0"/>
              </a:rPr>
              <a:t> C. Higher concentration insulins: an overview of clinical considerations. </a:t>
            </a:r>
            <a:r>
              <a:rPr lang="en-US" sz="1200" b="0" i="1" kern="1200" dirty="0">
                <a:solidFill>
                  <a:schemeClr val="tx1"/>
                </a:solidFill>
                <a:effectLst/>
                <a:latin typeface="+mn-lt"/>
                <a:ea typeface="ヒラギノ角ゴ Pro W3" charset="0"/>
                <a:cs typeface="ヒラギノ角ゴ Pro W3" charset="0"/>
              </a:rPr>
              <a:t>Postgrad Med</a:t>
            </a:r>
            <a:r>
              <a:rPr lang="en-US" sz="1200" b="0" i="0" kern="1200" dirty="0">
                <a:solidFill>
                  <a:schemeClr val="tx1"/>
                </a:solidFill>
                <a:effectLst/>
                <a:latin typeface="+mn-lt"/>
                <a:ea typeface="ヒラギノ角ゴ Pro W3" charset="0"/>
                <a:cs typeface="ヒラギノ角ゴ Pro W3" charset="0"/>
              </a:rPr>
              <a:t>. 2017;129(5):554-562. doi:10.1080/00325481.2017.1325311</a:t>
            </a:r>
            <a:endParaRPr lang="en-US" dirty="0"/>
          </a:p>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62</a:t>
            </a:fld>
            <a:endParaRPr lang="en-US" altLang="en-US"/>
          </a:p>
        </p:txBody>
      </p:sp>
    </p:spTree>
    <p:extLst>
      <p:ext uri="{BB962C8B-B14F-4D97-AF65-F5344CB8AC3E}">
        <p14:creationId xmlns:p14="http://schemas.microsoft.com/office/powerpoint/2010/main" val="28793040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66</a:t>
            </a:fld>
            <a:endParaRPr lang="en-US"/>
          </a:p>
        </p:txBody>
      </p:sp>
    </p:spTree>
    <p:extLst>
      <p:ext uri="{BB962C8B-B14F-4D97-AF65-F5344CB8AC3E}">
        <p14:creationId xmlns:p14="http://schemas.microsoft.com/office/powerpoint/2010/main" val="4145427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One of the common questions that comes up is what to do with the non-insulin agents once insulin is added. Most agents can be continued safely. In the case of SGLT2 inhibitors and GLP-1 therapies, they have beneficial cardiovascular benefits and should definitely be continued in people with heart failure, kidney disease, cardiovascular disease or high cardiovascular disease risk. </a:t>
            </a:r>
          </a:p>
          <a:p>
            <a:endParaRPr lang="en-US" dirty="0"/>
          </a:p>
          <a:p>
            <a:r>
              <a:rPr lang="en-US" dirty="0"/>
              <a:t>Other therapies like metformin, DPP 4inhibitors, TZD’s can also be continued and may reduce the need for as much insulin. DPP4 inhibitors should not be used in combination with GLP-1 therapies including GLP-1 receptor agonists and GLP-1/GIP receptor agonists. </a:t>
            </a:r>
          </a:p>
          <a:p>
            <a:endParaRPr lang="en-US" dirty="0"/>
          </a:p>
          <a:p>
            <a:r>
              <a:rPr lang="en-US" dirty="0"/>
              <a:t>Sulfonylureas and meglitinides are secretagogues and put a person at greater risk of hypoglycemia when combined with insulin. They should be discontinued when insulin is initiated.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84D9D-FCD2-4C90-8A9F-C9FA9000F2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49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This is the algorithm provided by the ADA for initiating and adjusting basal insulin. They recommend starting with 10 units of 0.1-0.2 units/kg/day. For someone with a higher body weight, it may be more efficient to start with weight based dosing. The initial basal insulin could be one of the long acting insulins or a bedtime intermediate acting insulin. </a:t>
            </a:r>
          </a:p>
          <a:p>
            <a:r>
              <a:rPr lang="en-US" dirty="0"/>
              <a:t>Adjust dose 10-15% or 2-4 units once or twice weekly to reach the fasting blood glucose target of 80-130mg/dL.  Other dose strategies include having the person raise the dose by 2 units every 3 days to reach FBG. </a:t>
            </a:r>
          </a:p>
          <a:p>
            <a:endParaRPr lang="en-US" dirty="0"/>
          </a:p>
          <a:p>
            <a:r>
              <a:rPr lang="en-US" dirty="0"/>
              <a:t>Assess the adequacy of insulin dosing at every visit. Check for signs of </a:t>
            </a:r>
            <a:r>
              <a:rPr lang="en-US" dirty="0" err="1"/>
              <a:t>overbasalization</a:t>
            </a:r>
            <a:r>
              <a:rPr lang="en-US" dirty="0"/>
              <a:t> such as high basal dose without prandial cover, over 0.5 units/kg/day. </a:t>
            </a:r>
          </a:p>
          <a:p>
            <a:r>
              <a:rPr lang="en-US" dirty="0"/>
              <a:t>Another sign is a big drop from bedtime to morning glucose or high glycemic variability. </a:t>
            </a:r>
          </a:p>
          <a:p>
            <a:endParaRPr lang="en-US" dirty="0"/>
          </a:p>
          <a:p>
            <a:r>
              <a:rPr lang="en-US" dirty="0"/>
              <a:t>In the event of hypoglycemia or FBG under 70, determine the cause. If there’s not a clear reason, then reduce insulin dose by 4 units or 10-20%.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ED44F1-1FF6-4CC2-94CB-37FC26B3FD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4074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Shows </a:t>
            </a:r>
            <a:r>
              <a:rPr lang="en-US" dirty="0" err="1"/>
              <a:t>oversalization</a:t>
            </a:r>
            <a:r>
              <a:rPr lang="en-US" dirty="0"/>
              <a:t> but also the confusion that can occur from regimen complexity: this patient was actually taking glargine 3 to 4 times daily !</a:t>
            </a:r>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71</a:t>
            </a:fld>
            <a:endParaRPr lang="en-US" altLang="en-US"/>
          </a:p>
        </p:txBody>
      </p:sp>
    </p:spTree>
    <p:extLst>
      <p:ext uri="{BB962C8B-B14F-4D97-AF65-F5344CB8AC3E}">
        <p14:creationId xmlns:p14="http://schemas.microsoft.com/office/powerpoint/2010/main" val="33087425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499594">
              <a:defRPr/>
            </a:pPr>
            <a:r>
              <a:rPr lang="en-US" sz="1300" dirty="0">
                <a:ea typeface="ＭＳ Ｐゴシック" charset="-128"/>
                <a:cs typeface="ＭＳ Ｐゴシック" charset="-128"/>
              </a:rPr>
              <a:t>Basal insulin alone is usually the optimal initial regimen, beginning at 0.1-0.2 U/kg body weight, depending on the degree of hyperglycemia. It is usually prescribed in conjunction with 1-2 non-insulin agents, although insulin </a:t>
            </a:r>
            <a:r>
              <a:rPr lang="en-US" sz="1300" dirty="0" err="1">
                <a:ea typeface="ＭＳ Ｐゴシック" charset="-128"/>
                <a:cs typeface="ＭＳ Ｐゴシック" charset="-128"/>
              </a:rPr>
              <a:t>secretagogues</a:t>
            </a:r>
            <a:r>
              <a:rPr lang="en-US" sz="1300" dirty="0">
                <a:ea typeface="ＭＳ Ｐゴシック" charset="-128"/>
                <a:cs typeface="ＭＳ Ｐゴシック" charset="-128"/>
              </a:rPr>
              <a:t> (sulfonylureas, </a:t>
            </a:r>
            <a:r>
              <a:rPr lang="en-US" sz="1300" dirty="0" err="1">
                <a:ea typeface="ＭＳ Ｐゴシック" charset="-128"/>
                <a:cs typeface="ＭＳ Ｐゴシック" charset="-128"/>
              </a:rPr>
              <a:t>meglitinides</a:t>
            </a:r>
            <a:r>
              <a:rPr lang="en-US" sz="1300" dirty="0">
                <a:ea typeface="ＭＳ Ｐゴシック" charset="-128"/>
                <a:cs typeface="ＭＳ Ｐゴシック" charset="-128"/>
              </a:rPr>
              <a:t>) are typically stopped once more complex regimens beyond basal insulin are utilized. </a:t>
            </a:r>
          </a:p>
          <a:p>
            <a:pPr defTabSz="499594">
              <a:defRPr/>
            </a:pPr>
            <a:endParaRPr lang="en-US" sz="1300" dirty="0">
              <a:ea typeface="ＭＳ Ｐゴシック" charset="-128"/>
              <a:cs typeface="ＭＳ Ｐゴシック" charset="-128"/>
            </a:endParaRPr>
          </a:p>
          <a:p>
            <a:pPr defTabSz="499594">
              <a:defRPr/>
            </a:pPr>
            <a:r>
              <a:rPr lang="en-US" sz="1300" dirty="0">
                <a:ea typeface="ＭＳ Ｐゴシック" charset="-128"/>
                <a:cs typeface="ＭＳ Ｐゴシック" charset="-128"/>
              </a:rPr>
              <a:t>In patients still not at target after basal insulin has been adequately titrated, and the patient is willing to take &gt;1 injections, there are several options. First, consider GLP-1 receptor agonists (see Fig. 2). The combination of basal insulin + GLP-1RA is becoming well established after several studies confirmed its efficacy on par with more complex multi-dose insulin regimens, but with less hypoglycemia and with weight loss instead of weight gain.  If such an approach is not possible or has been tried and proven unsuccessful, there are 3 possible advanced insulin regimens:</a:t>
            </a:r>
          </a:p>
          <a:p>
            <a:pPr defTabSz="499594">
              <a:defRPr/>
            </a:pPr>
            <a:endParaRPr lang="en-US" sz="1300" dirty="0">
              <a:ea typeface="ＭＳ Ｐゴシック" charset="-128"/>
              <a:cs typeface="ＭＳ Ｐゴシック" charset="-128"/>
            </a:endParaRPr>
          </a:p>
          <a:p>
            <a:pPr marL="188000" indent="-188000" defTabSz="499594">
              <a:buFont typeface="Arial"/>
              <a:buChar char="•"/>
              <a:defRPr/>
            </a:pPr>
            <a:r>
              <a:rPr lang="en-US" sz="1300" dirty="0">
                <a:ea typeface="ＭＳ Ｐゴシック" charset="-128"/>
                <a:cs typeface="ＭＳ Ｐゴシック" charset="-128"/>
              </a:rPr>
              <a:t>Adding 1 injection of a rapid acting insulin analogue before the largest meal,</a:t>
            </a:r>
          </a:p>
          <a:p>
            <a:pPr marL="188000" indent="-188000" defTabSz="499594">
              <a:buFont typeface="Arial"/>
              <a:buChar char="•"/>
              <a:defRPr/>
            </a:pPr>
            <a:r>
              <a:rPr lang="en-US" sz="1300" dirty="0">
                <a:ea typeface="ＭＳ Ｐゴシック" charset="-128"/>
                <a:cs typeface="ＭＳ Ｐゴシック" charset="-128"/>
              </a:rPr>
              <a:t>Adding 2-3 injections of a rapid acting insulin analogue before 2-3 meals, or</a:t>
            </a:r>
          </a:p>
          <a:p>
            <a:pPr marL="188000" indent="-188000" defTabSz="499594">
              <a:buFont typeface="Arial"/>
              <a:buChar char="•"/>
              <a:defRPr/>
            </a:pPr>
            <a:r>
              <a:rPr lang="en-US" sz="1300" dirty="0">
                <a:ea typeface="ＭＳ Ｐゴシック" charset="-128"/>
                <a:cs typeface="ＭＳ Ｐゴシック" charset="-128"/>
              </a:rPr>
              <a:t>Using premixed insulin BID</a:t>
            </a:r>
          </a:p>
          <a:p>
            <a:pPr defTabSz="499594">
              <a:defRPr/>
            </a:pPr>
            <a:endParaRPr lang="en-US" sz="1300" dirty="0">
              <a:ea typeface="ＭＳ Ｐゴシック" charset="-128"/>
              <a:cs typeface="ＭＳ Ｐゴシック" charset="-128"/>
            </a:endParaRPr>
          </a:p>
          <a:p>
            <a:pPr defTabSz="499594">
              <a:defRPr/>
            </a:pPr>
            <a:r>
              <a:rPr lang="en-US" sz="1300" dirty="0">
                <a:ea typeface="ＭＳ Ｐゴシック" charset="-128"/>
                <a:cs typeface="ＭＳ Ｐゴシック" charset="-128"/>
              </a:rPr>
              <a:t>Each approach has its advantages and disadvantages. The figure describes the number of injections required at each stage, together with the relative complexity and flexibility. </a:t>
            </a:r>
          </a:p>
          <a:p>
            <a:pPr defTabSz="499594">
              <a:defRPr/>
            </a:pPr>
            <a:endParaRPr lang="en-US" sz="1300" dirty="0">
              <a:ea typeface="ＭＳ Ｐゴシック" charset="-128"/>
              <a:cs typeface="ＭＳ Ｐゴシック" charset="-128"/>
            </a:endParaRPr>
          </a:p>
          <a:p>
            <a:pPr defTabSz="499594">
              <a:defRPr/>
            </a:pPr>
            <a:r>
              <a:rPr lang="en-US" sz="1300" dirty="0">
                <a:ea typeface="ＭＳ Ｐゴシック" charset="-128"/>
                <a:cs typeface="ＭＳ Ｐゴシック" charset="-128"/>
              </a:rPr>
              <a:t>Once a strategy is initiated, titration of the insulin dose is important, with dose adjustments made based on the prevailing BG levels as reported by the patient. </a:t>
            </a:r>
          </a:p>
          <a:p>
            <a:pPr defTabSz="499594">
              <a:defRPr/>
            </a:pPr>
            <a:endParaRPr lang="en-US" sz="1300" dirty="0">
              <a:ea typeface="ＭＳ Ｐゴシック" charset="-128"/>
              <a:cs typeface="ＭＳ Ｐゴシック" charset="-128"/>
            </a:endParaRPr>
          </a:p>
          <a:p>
            <a:pPr defTabSz="499594">
              <a:defRPr/>
            </a:pPr>
            <a:r>
              <a:rPr lang="en-US" sz="1300" dirty="0">
                <a:ea typeface="ＭＳ Ｐゴシック" charset="-128"/>
                <a:cs typeface="ＭＳ Ｐゴシック" charset="-128"/>
              </a:rPr>
              <a:t>Comprehensive education regarding self-monitoring of BG, diet, exercise, and the avoidance of, and response to, hypoglycemia are critical in any patient on insulin therapy. </a:t>
            </a:r>
          </a:p>
          <a:p>
            <a:endParaRPr lang="en-US" dirty="0"/>
          </a:p>
        </p:txBody>
      </p:sp>
      <p:sp>
        <p:nvSpPr>
          <p:cNvPr id="4" name="Slide Number Placeholder 3"/>
          <p:cNvSpPr>
            <a:spLocks noGrp="1"/>
          </p:cNvSpPr>
          <p:nvPr>
            <p:ph type="sldNum" sz="quarter" idx="10"/>
          </p:nvPr>
        </p:nvSpPr>
        <p:spPr/>
        <p:txBody>
          <a:bodyPr/>
          <a:lstStyle/>
          <a:p>
            <a:fld id="{6908E522-90D2-7F42-B56B-7A012DF25694}" type="slidenum">
              <a:rPr lang="en-US" smtClean="0"/>
              <a:t>72</a:t>
            </a:fld>
            <a:endParaRPr lang="en-US"/>
          </a:p>
        </p:txBody>
      </p:sp>
    </p:spTree>
    <p:extLst>
      <p:ext uri="{BB962C8B-B14F-4D97-AF65-F5344CB8AC3E}">
        <p14:creationId xmlns:p14="http://schemas.microsoft.com/office/powerpoint/2010/main" val="35871092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73</a:t>
            </a:fld>
            <a:endParaRPr lang="en-US"/>
          </a:p>
        </p:txBody>
      </p:sp>
    </p:spTree>
    <p:extLst>
      <p:ext uri="{BB962C8B-B14F-4D97-AF65-F5344CB8AC3E}">
        <p14:creationId xmlns:p14="http://schemas.microsoft.com/office/powerpoint/2010/main" val="7589596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74</a:t>
            </a:fld>
            <a:endParaRPr lang="en-US"/>
          </a:p>
        </p:txBody>
      </p:sp>
    </p:spTree>
    <p:extLst>
      <p:ext uri="{BB962C8B-B14F-4D97-AF65-F5344CB8AC3E}">
        <p14:creationId xmlns:p14="http://schemas.microsoft.com/office/powerpoint/2010/main" val="1997783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75</a:t>
            </a:fld>
            <a:endParaRPr lang="en-US"/>
          </a:p>
        </p:txBody>
      </p:sp>
    </p:spTree>
    <p:extLst>
      <p:ext uri="{BB962C8B-B14F-4D97-AF65-F5344CB8AC3E}">
        <p14:creationId xmlns:p14="http://schemas.microsoft.com/office/powerpoint/2010/main" val="207340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56465-75A4-120C-253A-4AD3985B5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D0FF5-3A64-3097-027A-E654CC8C65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1C67A9-970E-54E6-868D-110F566390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16B261-2160-3796-E9C3-A6C29C8200BE}"/>
              </a:ext>
            </a:extLst>
          </p:cNvPr>
          <p:cNvSpPr>
            <a:spLocks noGrp="1"/>
          </p:cNvSpPr>
          <p:nvPr>
            <p:ph type="sldNum" sz="quarter" idx="5"/>
          </p:nvPr>
        </p:nvSpPr>
        <p:spPr/>
        <p:txBody>
          <a:bodyPr/>
          <a:lstStyle/>
          <a:p>
            <a:pPr>
              <a:defRPr/>
            </a:pPr>
            <a:fld id="{F045A188-7DE8-4B37-BA16-FAAB5C45DD0B}" type="slidenum">
              <a:rPr lang="en-US" smtClean="0"/>
              <a:pPr>
                <a:defRPr/>
              </a:pPr>
              <a:t>77</a:t>
            </a:fld>
            <a:endParaRPr lang="en-US"/>
          </a:p>
        </p:txBody>
      </p:sp>
    </p:spTree>
    <p:extLst>
      <p:ext uri="{BB962C8B-B14F-4D97-AF65-F5344CB8AC3E}">
        <p14:creationId xmlns:p14="http://schemas.microsoft.com/office/powerpoint/2010/main" val="1223827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79</a:t>
            </a:fld>
            <a:endParaRPr lang="en-US" altLang="en-US"/>
          </a:p>
        </p:txBody>
      </p:sp>
    </p:spTree>
    <p:extLst>
      <p:ext uri="{BB962C8B-B14F-4D97-AF65-F5344CB8AC3E}">
        <p14:creationId xmlns:p14="http://schemas.microsoft.com/office/powerpoint/2010/main" val="14893320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correct answer is D. a 20% reduction when going from twice</a:t>
            </a:r>
            <a:r>
              <a:rPr lang="en-US" baseline="0" dirty="0"/>
              <a:t> daily to once daily. </a:t>
            </a:r>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80</a:t>
            </a:fld>
            <a:endParaRPr lang="en-US" altLang="en-US"/>
          </a:p>
        </p:txBody>
      </p:sp>
    </p:spTree>
    <p:extLst>
      <p:ext uri="{BB962C8B-B14F-4D97-AF65-F5344CB8AC3E}">
        <p14:creationId xmlns:p14="http://schemas.microsoft.com/office/powerpoint/2010/main" val="42288490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What if her a1c was 8 or 9%</a:t>
            </a:r>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82</a:t>
            </a:fld>
            <a:endParaRPr lang="en-US"/>
          </a:p>
        </p:txBody>
      </p:sp>
    </p:spTree>
    <p:extLst>
      <p:ext uri="{BB962C8B-B14F-4D97-AF65-F5344CB8AC3E}">
        <p14:creationId xmlns:p14="http://schemas.microsoft.com/office/powerpoint/2010/main" val="22246516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hlinkClick r:id="rId3"/>
              </a:rPr>
              <a:t>_fig3_327175579</a:t>
            </a:r>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84</a:t>
            </a:fld>
            <a:endParaRPr lang="en-US" altLang="en-US"/>
          </a:p>
        </p:txBody>
      </p:sp>
    </p:spTree>
    <p:extLst>
      <p:ext uri="{BB962C8B-B14F-4D97-AF65-F5344CB8AC3E}">
        <p14:creationId xmlns:p14="http://schemas.microsoft.com/office/powerpoint/2010/main" val="33643247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8:notes"/>
          <p:cNvSpPr>
            <a:spLocks noGrp="1" noRot="1" noChangeAspect="1"/>
          </p:cNvSpPr>
          <p:nvPr>
            <p:ph type="sldImg" idx="2"/>
          </p:nvPr>
        </p:nvSpPr>
        <p:spPr>
          <a:xfrm>
            <a:off x="1104900" y="674688"/>
            <a:ext cx="4497388" cy="3373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44" name="Google Shape;444;p28:notes"/>
          <p:cNvSpPr txBox="1">
            <a:spLocks noGrp="1"/>
          </p:cNvSpPr>
          <p:nvPr>
            <p:ph type="body" idx="1"/>
          </p:nvPr>
        </p:nvSpPr>
        <p:spPr>
          <a:xfrm>
            <a:off x="670892" y="4328409"/>
            <a:ext cx="5367130" cy="3541427"/>
          </a:xfrm>
          <a:prstGeom prst="rect">
            <a:avLst/>
          </a:prstGeom>
          <a:noFill/>
          <a:ln>
            <a:noFill/>
          </a:ln>
        </p:spPr>
        <p:txBody>
          <a:bodyPr spcFirstLastPara="1" wrap="square" lIns="89704" tIns="44840" rIns="89704" bIns="44840" anchor="t" anchorCtr="0">
            <a:noAutofit/>
          </a:bodyPr>
          <a:lstStyle/>
          <a:p>
            <a:endParaRPr dirty="0"/>
          </a:p>
        </p:txBody>
      </p:sp>
      <p:sp>
        <p:nvSpPr>
          <p:cNvPr id="445" name="Google Shape;445;p28:notes"/>
          <p:cNvSpPr txBox="1">
            <a:spLocks noGrp="1"/>
          </p:cNvSpPr>
          <p:nvPr>
            <p:ph type="sldNum" idx="12"/>
          </p:nvPr>
        </p:nvSpPr>
        <p:spPr>
          <a:xfrm>
            <a:off x="3800165" y="8542834"/>
            <a:ext cx="2907196" cy="451266"/>
          </a:xfrm>
          <a:prstGeom prst="rect">
            <a:avLst/>
          </a:prstGeom>
          <a:noFill/>
          <a:ln>
            <a:noFill/>
          </a:ln>
        </p:spPr>
        <p:txBody>
          <a:bodyPr spcFirstLastPara="1" wrap="square" lIns="89704" tIns="44840" rIns="89704" bIns="44840" anchor="b" anchorCtr="0">
            <a:noAutofit/>
          </a:bodyPr>
          <a:lstStyle/>
          <a:p>
            <a:fld id="{00000000-1234-1234-1234-123412341234}" type="slidenum">
              <a:rPr lang="en-US">
                <a:solidFill>
                  <a:prstClr val="black"/>
                </a:solidFill>
              </a:rPr>
              <a:pPr/>
              <a:t>85</a:t>
            </a:fld>
            <a:endParaRPr dirty="0">
              <a:solidFill>
                <a:prstClr val="black"/>
              </a:solidFill>
            </a:endParaRPr>
          </a:p>
        </p:txBody>
      </p:sp>
    </p:spTree>
    <p:extLst>
      <p:ext uri="{BB962C8B-B14F-4D97-AF65-F5344CB8AC3E}">
        <p14:creationId xmlns:p14="http://schemas.microsoft.com/office/powerpoint/2010/main" val="40184287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86</a:t>
            </a:fld>
            <a:endParaRPr lang="en-US"/>
          </a:p>
        </p:txBody>
      </p:sp>
    </p:spTree>
    <p:extLst>
      <p:ext uri="{BB962C8B-B14F-4D97-AF65-F5344CB8AC3E}">
        <p14:creationId xmlns:p14="http://schemas.microsoft.com/office/powerpoint/2010/main" val="25558685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365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65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20" indent="-291161" eaLnBrk="0" hangingPunct="0">
              <a:defRPr sz="2400">
                <a:solidFill>
                  <a:schemeClr val="tx1"/>
                </a:solidFill>
                <a:latin typeface="Times New Roman" pitchFamily="18" charset="0"/>
              </a:defRPr>
            </a:lvl2pPr>
            <a:lvl3pPr marL="1164647" indent="-232929" eaLnBrk="0" hangingPunct="0">
              <a:defRPr sz="2400">
                <a:solidFill>
                  <a:schemeClr val="tx1"/>
                </a:solidFill>
                <a:latin typeface="Times New Roman" pitchFamily="18" charset="0"/>
              </a:defRPr>
            </a:lvl3pPr>
            <a:lvl4pPr marL="1630505" indent="-232929" eaLnBrk="0" hangingPunct="0">
              <a:defRPr sz="2400">
                <a:solidFill>
                  <a:schemeClr val="tx1"/>
                </a:solidFill>
                <a:latin typeface="Times New Roman" pitchFamily="18" charset="0"/>
              </a:defRPr>
            </a:lvl4pPr>
            <a:lvl5pPr marL="2096365" indent="-232929" eaLnBrk="0" hangingPunct="0">
              <a:defRPr sz="2400">
                <a:solidFill>
                  <a:schemeClr val="tx1"/>
                </a:solidFill>
                <a:latin typeface="Times New Roman" pitchFamily="18" charset="0"/>
              </a:defRPr>
            </a:lvl5pPr>
            <a:lvl6pPr marL="2562224" indent="-232929" eaLnBrk="0" fontAlgn="base" hangingPunct="0">
              <a:spcBef>
                <a:spcPct val="0"/>
              </a:spcBef>
              <a:spcAft>
                <a:spcPct val="0"/>
              </a:spcAft>
              <a:defRPr sz="2400">
                <a:solidFill>
                  <a:schemeClr val="tx1"/>
                </a:solidFill>
                <a:latin typeface="Times New Roman" pitchFamily="18" charset="0"/>
              </a:defRPr>
            </a:lvl6pPr>
            <a:lvl7pPr marL="3028082" indent="-232929" eaLnBrk="0" fontAlgn="base" hangingPunct="0">
              <a:spcBef>
                <a:spcPct val="0"/>
              </a:spcBef>
              <a:spcAft>
                <a:spcPct val="0"/>
              </a:spcAft>
              <a:defRPr sz="2400">
                <a:solidFill>
                  <a:schemeClr val="tx1"/>
                </a:solidFill>
                <a:latin typeface="Times New Roman" pitchFamily="18" charset="0"/>
              </a:defRPr>
            </a:lvl7pPr>
            <a:lvl8pPr marL="3493941" indent="-232929" eaLnBrk="0" fontAlgn="base" hangingPunct="0">
              <a:spcBef>
                <a:spcPct val="0"/>
              </a:spcBef>
              <a:spcAft>
                <a:spcPct val="0"/>
              </a:spcAft>
              <a:defRPr sz="2400">
                <a:solidFill>
                  <a:schemeClr val="tx1"/>
                </a:solidFill>
                <a:latin typeface="Times New Roman" pitchFamily="18" charset="0"/>
              </a:defRPr>
            </a:lvl8pPr>
            <a:lvl9pPr marL="3959800" indent="-232929" eaLnBrk="0" fontAlgn="base" hangingPunct="0">
              <a:spcBef>
                <a:spcPct val="0"/>
              </a:spcBef>
              <a:spcAft>
                <a:spcPct val="0"/>
              </a:spcAft>
              <a:defRPr sz="2400">
                <a:solidFill>
                  <a:schemeClr val="tx1"/>
                </a:solidFill>
                <a:latin typeface="Times New Roman" pitchFamily="18" charset="0"/>
              </a:defRPr>
            </a:lvl9pPr>
          </a:lstStyle>
          <a:p>
            <a:pPr eaLnBrk="1" hangingPunct="1"/>
            <a:fld id="{55D354B1-6860-4474-8C2B-C0931ED5F798}" type="slidenum">
              <a:rPr lang="en-US" sz="1300"/>
              <a:pPr eaLnBrk="1" hangingPunct="1"/>
              <a:t>87</a:t>
            </a:fld>
            <a:endParaRPr lang="en-US" sz="1300"/>
          </a:p>
        </p:txBody>
      </p:sp>
    </p:spTree>
    <p:extLst>
      <p:ext uri="{BB962C8B-B14F-4D97-AF65-F5344CB8AC3E}">
        <p14:creationId xmlns:p14="http://schemas.microsoft.com/office/powerpoint/2010/main" val="14540775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eaLnBrk="1" fontAlgn="t" latinLnBrk="0" hangingPunct="1"/>
            <a:r>
              <a:rPr lang="en-US" sz="1200" b="1" i="0" u="none" strike="noStrike" kern="1200" dirty="0">
                <a:solidFill>
                  <a:schemeClr val="tx1"/>
                </a:solidFill>
                <a:effectLst/>
                <a:latin typeface="Times New Roman" pitchFamily="18" charset="0"/>
                <a:ea typeface="+mn-ea"/>
                <a:cs typeface="+mn-cs"/>
              </a:rPr>
              <a:t>Insulin to Adjust</a:t>
            </a:r>
            <a:endParaRPr lang="en-US" sz="1200" b="0" i="0" u="none" strike="noStrike" kern="1200" dirty="0">
              <a:solidFill>
                <a:schemeClr val="tx1"/>
              </a:solidFill>
              <a:effectLst/>
              <a:latin typeface="Times New Roman" pitchFamily="18" charset="0"/>
              <a:ea typeface="+mn-ea"/>
              <a:cs typeface="+mn-cs"/>
            </a:endParaRPr>
          </a:p>
          <a:p>
            <a:pPr rtl="0" eaLnBrk="1" fontAlgn="t" latinLnBrk="0" hangingPunct="1"/>
            <a:r>
              <a:rPr lang="en-US" sz="1200" b="0" i="0" u="none" strike="noStrike" kern="1200" dirty="0">
                <a:solidFill>
                  <a:schemeClr val="tx1"/>
                </a:solidFill>
                <a:effectLst/>
                <a:latin typeface="Times New Roman" pitchFamily="18" charset="0"/>
                <a:ea typeface="+mn-ea"/>
                <a:cs typeface="+mn-cs"/>
              </a:rPr>
              <a:t>Insulin </a:t>
            </a:r>
            <a:r>
              <a:rPr lang="en-US" sz="1200" b="0" i="0" u="none" strike="noStrike" kern="1200" dirty="0" err="1">
                <a:solidFill>
                  <a:schemeClr val="tx1"/>
                </a:solidFill>
                <a:effectLst/>
                <a:latin typeface="Times New Roman" pitchFamily="18" charset="0"/>
                <a:ea typeface="+mn-ea"/>
                <a:cs typeface="+mn-cs"/>
              </a:rPr>
              <a:t>degludec</a:t>
            </a:r>
            <a:r>
              <a:rPr lang="en-US" sz="1200" b="0" i="0" u="none" strike="noStrike" kern="1200" dirty="0">
                <a:solidFill>
                  <a:schemeClr val="tx1"/>
                </a:solidFill>
                <a:effectLst/>
                <a:latin typeface="Times New Roman" pitchFamily="18" charset="0"/>
                <a:ea typeface="+mn-ea"/>
                <a:cs typeface="+mn-cs"/>
              </a:rPr>
              <a:t> QAM</a:t>
            </a:r>
          </a:p>
          <a:p>
            <a:pPr rtl="0" eaLnBrk="1" fontAlgn="t" latinLnBrk="0" hangingPunct="1"/>
            <a:r>
              <a:rPr lang="en-US" sz="1200" b="0" i="0" u="none" strike="noStrike" kern="1200" dirty="0">
                <a:solidFill>
                  <a:schemeClr val="tx1"/>
                </a:solidFill>
                <a:effectLst/>
                <a:latin typeface="Times New Roman" pitchFamily="18" charset="0"/>
                <a:ea typeface="+mn-ea"/>
                <a:cs typeface="+mn-cs"/>
              </a:rPr>
              <a:t>Insulin lispro at breakfast</a:t>
            </a:r>
          </a:p>
          <a:p>
            <a:pPr rtl="0" eaLnBrk="1" fontAlgn="t" latinLnBrk="0" hangingPunct="1"/>
            <a:r>
              <a:rPr lang="en-US" sz="1200" b="0" i="0" u="none" strike="noStrike" kern="1200" dirty="0">
                <a:solidFill>
                  <a:schemeClr val="tx1"/>
                </a:solidFill>
                <a:effectLst/>
                <a:latin typeface="Times New Roman" pitchFamily="18" charset="0"/>
                <a:ea typeface="+mn-ea"/>
                <a:cs typeface="+mn-cs"/>
              </a:rPr>
              <a:t>Insulin lispro at lunch </a:t>
            </a:r>
          </a:p>
          <a:p>
            <a:pPr rtl="0" eaLnBrk="1" fontAlgn="t" latinLnBrk="0" hangingPunct="1"/>
            <a:r>
              <a:rPr lang="en-US" sz="1200" b="0" i="0" u="none" strike="noStrike" kern="1200" dirty="0">
                <a:solidFill>
                  <a:schemeClr val="tx1"/>
                </a:solidFill>
                <a:effectLst/>
                <a:latin typeface="Times New Roman" pitchFamily="18" charset="0"/>
                <a:ea typeface="+mn-ea"/>
                <a:cs typeface="+mn-cs"/>
              </a:rPr>
              <a:t>Insulin lispro at dinner </a:t>
            </a:r>
          </a:p>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89</a:t>
            </a:fld>
            <a:endParaRPr lang="en-US"/>
          </a:p>
        </p:txBody>
      </p:sp>
    </p:spTree>
    <p:extLst>
      <p:ext uri="{BB962C8B-B14F-4D97-AF65-F5344CB8AC3E}">
        <p14:creationId xmlns:p14="http://schemas.microsoft.com/office/powerpoint/2010/main" val="42495473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Slide Image Placeholder 1"/>
          <p:cNvSpPr>
            <a:spLocks noGrp="1" noRot="1" noChangeAspect="1" noTextEdit="1"/>
          </p:cNvSpPr>
          <p:nvPr>
            <p:ph type="sldImg"/>
          </p:nvPr>
        </p:nvSpPr>
        <p:spPr>
          <a:xfrm>
            <a:off x="1195388" y="693738"/>
            <a:ext cx="4619625" cy="3463925"/>
          </a:xfrm>
          <a:ln/>
        </p:spPr>
        <p:txBody>
          <a:bodyPr/>
          <a:lstStyle/>
          <a:p>
            <a:endParaRPr lang="en-US"/>
          </a:p>
        </p:txBody>
      </p:sp>
      <p:sp>
        <p:nvSpPr>
          <p:cNvPr id="355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55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85257" indent="-302021" eaLnBrk="0" hangingPunct="0">
              <a:defRPr sz="2500">
                <a:solidFill>
                  <a:schemeClr val="tx1"/>
                </a:solidFill>
                <a:latin typeface="Times New Roman" pitchFamily="18" charset="0"/>
              </a:defRPr>
            </a:lvl2pPr>
            <a:lvl3pPr marL="1208088" indent="-241617" eaLnBrk="0" hangingPunct="0">
              <a:defRPr sz="2500">
                <a:solidFill>
                  <a:schemeClr val="tx1"/>
                </a:solidFill>
                <a:latin typeface="Times New Roman" pitchFamily="18" charset="0"/>
              </a:defRPr>
            </a:lvl3pPr>
            <a:lvl4pPr marL="1691323" indent="-241617" eaLnBrk="0" hangingPunct="0">
              <a:defRPr sz="2500">
                <a:solidFill>
                  <a:schemeClr val="tx1"/>
                </a:solidFill>
                <a:latin typeface="Times New Roman" pitchFamily="18" charset="0"/>
              </a:defRPr>
            </a:lvl4pPr>
            <a:lvl5pPr marL="2174559" indent="-241617" eaLnBrk="0" hangingPunct="0">
              <a:defRPr sz="2500">
                <a:solidFill>
                  <a:schemeClr val="tx1"/>
                </a:solidFill>
                <a:latin typeface="Times New Roman" pitchFamily="18" charset="0"/>
              </a:defRPr>
            </a:lvl5pPr>
            <a:lvl6pPr marL="2657795" indent="-241617" eaLnBrk="0" fontAlgn="base" hangingPunct="0">
              <a:spcBef>
                <a:spcPct val="0"/>
              </a:spcBef>
              <a:spcAft>
                <a:spcPct val="0"/>
              </a:spcAft>
              <a:defRPr sz="2500">
                <a:solidFill>
                  <a:schemeClr val="tx1"/>
                </a:solidFill>
                <a:latin typeface="Times New Roman" pitchFamily="18" charset="0"/>
              </a:defRPr>
            </a:lvl6pPr>
            <a:lvl7pPr marL="3141029" indent="-241617" eaLnBrk="0" fontAlgn="base" hangingPunct="0">
              <a:spcBef>
                <a:spcPct val="0"/>
              </a:spcBef>
              <a:spcAft>
                <a:spcPct val="0"/>
              </a:spcAft>
              <a:defRPr sz="2500">
                <a:solidFill>
                  <a:schemeClr val="tx1"/>
                </a:solidFill>
                <a:latin typeface="Times New Roman" pitchFamily="18" charset="0"/>
              </a:defRPr>
            </a:lvl7pPr>
            <a:lvl8pPr marL="3624265" indent="-241617" eaLnBrk="0" fontAlgn="base" hangingPunct="0">
              <a:spcBef>
                <a:spcPct val="0"/>
              </a:spcBef>
              <a:spcAft>
                <a:spcPct val="0"/>
              </a:spcAft>
              <a:defRPr sz="2500">
                <a:solidFill>
                  <a:schemeClr val="tx1"/>
                </a:solidFill>
                <a:latin typeface="Times New Roman" pitchFamily="18" charset="0"/>
              </a:defRPr>
            </a:lvl8pPr>
            <a:lvl9pPr marL="4107501" indent="-241617" eaLnBrk="0" fontAlgn="base" hangingPunct="0">
              <a:spcBef>
                <a:spcPct val="0"/>
              </a:spcBef>
              <a:spcAft>
                <a:spcPct val="0"/>
              </a:spcAft>
              <a:defRPr sz="2500">
                <a:solidFill>
                  <a:schemeClr val="tx1"/>
                </a:solidFill>
                <a:latin typeface="Times New Roman" pitchFamily="18" charset="0"/>
              </a:defRPr>
            </a:lvl9pPr>
          </a:lstStyle>
          <a:p>
            <a:pPr eaLnBrk="1" hangingPunct="1"/>
            <a:fld id="{7E4FAAB3-5A0F-456E-8921-042E96436652}" type="slidenum">
              <a:rPr lang="en-US" sz="1300"/>
              <a:pPr eaLnBrk="1" hangingPunct="1"/>
              <a:t>90</a:t>
            </a:fld>
            <a:endParaRPr lang="en-US" sz="1300"/>
          </a:p>
        </p:txBody>
      </p:sp>
    </p:spTree>
    <p:extLst>
      <p:ext uri="{BB962C8B-B14F-4D97-AF65-F5344CB8AC3E}">
        <p14:creationId xmlns:p14="http://schemas.microsoft.com/office/powerpoint/2010/main" val="35235590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91</a:t>
            </a:fld>
            <a:endParaRPr lang="en-US"/>
          </a:p>
        </p:txBody>
      </p:sp>
    </p:spTree>
    <p:extLst>
      <p:ext uri="{BB962C8B-B14F-4D97-AF65-F5344CB8AC3E}">
        <p14:creationId xmlns:p14="http://schemas.microsoft.com/office/powerpoint/2010/main" val="14531678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a:extLst>
              <a:ext uri="{FF2B5EF4-FFF2-40B4-BE49-F238E27FC236}">
                <a16:creationId xmlns:a16="http://schemas.microsoft.com/office/drawing/2014/main" id="{0467FCD5-F226-0AEA-AD9A-051FD78EF50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299" name="Notes Placeholder 2">
            <a:extLst>
              <a:ext uri="{FF2B5EF4-FFF2-40B4-BE49-F238E27FC236}">
                <a16:creationId xmlns:a16="http://schemas.microsoft.com/office/drawing/2014/main" id="{33617D00-B3D0-8FA7-063C-35275288C69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3300" name="Slide Number Placeholder 3">
            <a:extLst>
              <a:ext uri="{FF2B5EF4-FFF2-40B4-BE49-F238E27FC236}">
                <a16:creationId xmlns:a16="http://schemas.microsoft.com/office/drawing/2014/main" id="{FF1AA335-F85D-4907-2AAC-F8810AC0DC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5237D62-7C47-441C-A8BD-3DDF3098349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935624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Image</a:t>
            </a:r>
            <a:r>
              <a:rPr lang="en-US" baseline="0" dirty="0"/>
              <a:t> from </a:t>
            </a:r>
            <a:r>
              <a:rPr lang="en-US" baseline="0" dirty="0" err="1"/>
              <a:t>cleveland</a:t>
            </a:r>
            <a:r>
              <a:rPr lang="en-US" baseline="0" dirty="0"/>
              <a:t> clinic companion medical patient report</a:t>
            </a:r>
            <a:endParaRPr lang="en-US" dirty="0"/>
          </a:p>
          <a:p>
            <a:endParaRPr lang="en-US" dirty="0"/>
          </a:p>
        </p:txBody>
      </p:sp>
      <p:sp>
        <p:nvSpPr>
          <p:cNvPr id="4" name="Slide Number Placeholder 3"/>
          <p:cNvSpPr>
            <a:spLocks noGrp="1"/>
          </p:cNvSpPr>
          <p:nvPr>
            <p:ph type="sldNum" sz="quarter" idx="10"/>
          </p:nvPr>
        </p:nvSpPr>
        <p:spPr/>
        <p:txBody>
          <a:bodyPr/>
          <a:lstStyle/>
          <a:p>
            <a:fld id="{5A58DEDF-3849-4188-9F40-E6B68B4B4436}" type="slidenum">
              <a:rPr lang="en-US" altLang="en-US" smtClean="0"/>
              <a:pPr/>
              <a:t>93</a:t>
            </a:fld>
            <a:endParaRPr lang="en-US" altLang="en-US"/>
          </a:p>
        </p:txBody>
      </p:sp>
    </p:spTree>
    <p:extLst>
      <p:ext uri="{BB962C8B-B14F-4D97-AF65-F5344CB8AC3E}">
        <p14:creationId xmlns:p14="http://schemas.microsoft.com/office/powerpoint/2010/main" val="37851941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1363" indent="-284163">
              <a:defRPr>
                <a:solidFill>
                  <a:schemeClr val="tx1"/>
                </a:solidFill>
                <a:latin typeface="Arial" panose="020B0604020202020204" pitchFamily="34" charset="0"/>
              </a:defRPr>
            </a:lvl2pPr>
            <a:lvl3pPr marL="1141413" indent="-227013">
              <a:defRPr>
                <a:solidFill>
                  <a:schemeClr val="tx1"/>
                </a:solidFill>
                <a:latin typeface="Arial" panose="020B0604020202020204" pitchFamily="34" charset="0"/>
              </a:defRPr>
            </a:lvl3pPr>
            <a:lvl4pPr marL="1598613" indent="-227013">
              <a:defRPr>
                <a:solidFill>
                  <a:schemeClr val="tx1"/>
                </a:solidFill>
                <a:latin typeface="Arial" panose="020B0604020202020204" pitchFamily="34" charset="0"/>
              </a:defRPr>
            </a:lvl4pPr>
            <a:lvl5pPr marL="2055813" indent="-227013">
              <a:defRPr>
                <a:solidFill>
                  <a:schemeClr val="tx1"/>
                </a:solidFill>
                <a:latin typeface="Arial" panose="020B0604020202020204" pitchFamily="34" charset="0"/>
              </a:defRPr>
            </a:lvl5pPr>
            <a:lvl6pPr marL="2513013" indent="-227013" eaLnBrk="0" fontAlgn="base" hangingPunct="0">
              <a:spcBef>
                <a:spcPct val="0"/>
              </a:spcBef>
              <a:spcAft>
                <a:spcPct val="0"/>
              </a:spcAft>
              <a:defRPr>
                <a:solidFill>
                  <a:schemeClr val="tx1"/>
                </a:solidFill>
                <a:latin typeface="Arial" panose="020B0604020202020204" pitchFamily="34" charset="0"/>
              </a:defRPr>
            </a:lvl6pPr>
            <a:lvl7pPr marL="2970213" indent="-227013" eaLnBrk="0" fontAlgn="base" hangingPunct="0">
              <a:spcBef>
                <a:spcPct val="0"/>
              </a:spcBef>
              <a:spcAft>
                <a:spcPct val="0"/>
              </a:spcAft>
              <a:defRPr>
                <a:solidFill>
                  <a:schemeClr val="tx1"/>
                </a:solidFill>
                <a:latin typeface="Arial" panose="020B0604020202020204" pitchFamily="34" charset="0"/>
              </a:defRPr>
            </a:lvl7pPr>
            <a:lvl8pPr marL="3427413" indent="-227013" eaLnBrk="0" fontAlgn="base" hangingPunct="0">
              <a:spcBef>
                <a:spcPct val="0"/>
              </a:spcBef>
              <a:spcAft>
                <a:spcPct val="0"/>
              </a:spcAft>
              <a:defRPr>
                <a:solidFill>
                  <a:schemeClr val="tx1"/>
                </a:solidFill>
                <a:latin typeface="Arial" panose="020B0604020202020204" pitchFamily="34" charset="0"/>
              </a:defRPr>
            </a:lvl8pPr>
            <a:lvl9pPr marL="3884613" indent="-227013" eaLnBrk="0" fontAlgn="base" hangingPunct="0">
              <a:spcBef>
                <a:spcPct val="0"/>
              </a:spcBef>
              <a:spcAft>
                <a:spcPct val="0"/>
              </a:spcAft>
              <a:defRPr>
                <a:solidFill>
                  <a:schemeClr val="tx1"/>
                </a:solidFill>
                <a:latin typeface="Arial" panose="020B0604020202020204" pitchFamily="34" charset="0"/>
              </a:defRPr>
            </a:lvl9pPr>
          </a:lstStyle>
          <a:p>
            <a:fld id="{A7A15DE4-99CF-4F83-A67F-32169A7B2098}" type="slidenum">
              <a:rPr lang="en-US" altLang="en-US">
                <a:solidFill>
                  <a:prstClr val="black"/>
                </a:solidFill>
                <a:latin typeface="Calibri" panose="020F0502020204030204" pitchFamily="34" charset="0"/>
              </a:rPr>
              <a:pPr/>
              <a:t>94</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5307193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045A188-7DE8-4B37-BA16-FAAB5C45DD0B}" type="slidenum">
              <a:rPr lang="en-US" smtClean="0"/>
              <a:pPr>
                <a:defRPr/>
              </a:pPr>
              <a:t>96</a:t>
            </a:fld>
            <a:endParaRPr lang="en-US"/>
          </a:p>
        </p:txBody>
      </p:sp>
    </p:spTree>
    <p:extLst>
      <p:ext uri="{BB962C8B-B14F-4D97-AF65-F5344CB8AC3E}">
        <p14:creationId xmlns:p14="http://schemas.microsoft.com/office/powerpoint/2010/main" val="9041391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a:ln/>
        </p:spPr>
        <p:txBody>
          <a:bodyPr/>
          <a:lstStyle/>
          <a:p>
            <a:endParaRPr lang="en-US"/>
          </a:p>
        </p:txBody>
      </p:sp>
      <p:sp>
        <p:nvSpPr>
          <p:cNvPr id="269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9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1271" indent="-288950" eaLnBrk="0" hangingPunct="0">
              <a:defRPr sz="2400">
                <a:solidFill>
                  <a:schemeClr val="tx1"/>
                </a:solidFill>
                <a:latin typeface="Times New Roman" pitchFamily="18" charset="0"/>
              </a:defRPr>
            </a:lvl2pPr>
            <a:lvl3pPr marL="1155802" indent="-231160" eaLnBrk="0" hangingPunct="0">
              <a:defRPr sz="2400">
                <a:solidFill>
                  <a:schemeClr val="tx1"/>
                </a:solidFill>
                <a:latin typeface="Times New Roman" pitchFamily="18" charset="0"/>
              </a:defRPr>
            </a:lvl3pPr>
            <a:lvl4pPr marL="1618122" indent="-231160" eaLnBrk="0" hangingPunct="0">
              <a:defRPr sz="2400">
                <a:solidFill>
                  <a:schemeClr val="tx1"/>
                </a:solidFill>
                <a:latin typeface="Times New Roman" pitchFamily="18" charset="0"/>
              </a:defRPr>
            </a:lvl4pPr>
            <a:lvl5pPr marL="2080443" indent="-231160" eaLnBrk="0" hangingPunct="0">
              <a:defRPr sz="2400">
                <a:solidFill>
                  <a:schemeClr val="tx1"/>
                </a:solidFill>
                <a:latin typeface="Times New Roman" pitchFamily="18" charset="0"/>
              </a:defRPr>
            </a:lvl5pPr>
            <a:lvl6pPr marL="2542764" indent="-231160" eaLnBrk="0" fontAlgn="base" hangingPunct="0">
              <a:spcBef>
                <a:spcPct val="0"/>
              </a:spcBef>
              <a:spcAft>
                <a:spcPct val="0"/>
              </a:spcAft>
              <a:defRPr sz="2400">
                <a:solidFill>
                  <a:schemeClr val="tx1"/>
                </a:solidFill>
                <a:latin typeface="Times New Roman" pitchFamily="18" charset="0"/>
              </a:defRPr>
            </a:lvl6pPr>
            <a:lvl7pPr marL="3005084" indent="-231160" eaLnBrk="0" fontAlgn="base" hangingPunct="0">
              <a:spcBef>
                <a:spcPct val="0"/>
              </a:spcBef>
              <a:spcAft>
                <a:spcPct val="0"/>
              </a:spcAft>
              <a:defRPr sz="2400">
                <a:solidFill>
                  <a:schemeClr val="tx1"/>
                </a:solidFill>
                <a:latin typeface="Times New Roman" pitchFamily="18" charset="0"/>
              </a:defRPr>
            </a:lvl7pPr>
            <a:lvl8pPr marL="3467405" indent="-231160" eaLnBrk="0" fontAlgn="base" hangingPunct="0">
              <a:spcBef>
                <a:spcPct val="0"/>
              </a:spcBef>
              <a:spcAft>
                <a:spcPct val="0"/>
              </a:spcAft>
              <a:defRPr sz="2400">
                <a:solidFill>
                  <a:schemeClr val="tx1"/>
                </a:solidFill>
                <a:latin typeface="Times New Roman" pitchFamily="18" charset="0"/>
              </a:defRPr>
            </a:lvl8pPr>
            <a:lvl9pPr marL="3929725" indent="-23116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670FFA-3281-454B-91E6-651C67B07024}"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26991921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Slide Image Placeholder 1"/>
          <p:cNvSpPr>
            <a:spLocks noGrp="1" noRot="1" noChangeAspect="1" noTextEdit="1"/>
          </p:cNvSpPr>
          <p:nvPr>
            <p:ph type="sldImg"/>
          </p:nvPr>
        </p:nvSpPr>
        <p:spPr>
          <a:ln/>
        </p:spPr>
      </p:sp>
      <p:sp>
        <p:nvSpPr>
          <p:cNvPr id="378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378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65499" indent="-294422" eaLnBrk="0" hangingPunct="0">
              <a:defRPr sz="2400">
                <a:solidFill>
                  <a:schemeClr val="tx1"/>
                </a:solidFill>
                <a:latin typeface="Times New Roman" pitchFamily="18" charset="0"/>
              </a:defRPr>
            </a:lvl2pPr>
            <a:lvl3pPr marL="1177691" indent="-235538" eaLnBrk="0" hangingPunct="0">
              <a:defRPr sz="2400">
                <a:solidFill>
                  <a:schemeClr val="tx1"/>
                </a:solidFill>
                <a:latin typeface="Times New Roman" pitchFamily="18" charset="0"/>
              </a:defRPr>
            </a:lvl3pPr>
            <a:lvl4pPr marL="1648767" indent="-235538" eaLnBrk="0" hangingPunct="0">
              <a:defRPr sz="2400">
                <a:solidFill>
                  <a:schemeClr val="tx1"/>
                </a:solidFill>
                <a:latin typeface="Times New Roman" pitchFamily="18" charset="0"/>
              </a:defRPr>
            </a:lvl4pPr>
            <a:lvl5pPr marL="2119844" indent="-235538" eaLnBrk="0" hangingPunct="0">
              <a:defRPr sz="2400">
                <a:solidFill>
                  <a:schemeClr val="tx1"/>
                </a:solidFill>
                <a:latin typeface="Times New Roman" pitchFamily="18" charset="0"/>
              </a:defRPr>
            </a:lvl5pPr>
            <a:lvl6pPr marL="2590921" indent="-235538" eaLnBrk="0" fontAlgn="base" hangingPunct="0">
              <a:spcBef>
                <a:spcPct val="0"/>
              </a:spcBef>
              <a:spcAft>
                <a:spcPct val="0"/>
              </a:spcAft>
              <a:defRPr sz="2400">
                <a:solidFill>
                  <a:schemeClr val="tx1"/>
                </a:solidFill>
                <a:latin typeface="Times New Roman" pitchFamily="18" charset="0"/>
              </a:defRPr>
            </a:lvl6pPr>
            <a:lvl7pPr marL="3061997" indent="-235538" eaLnBrk="0" fontAlgn="base" hangingPunct="0">
              <a:spcBef>
                <a:spcPct val="0"/>
              </a:spcBef>
              <a:spcAft>
                <a:spcPct val="0"/>
              </a:spcAft>
              <a:defRPr sz="2400">
                <a:solidFill>
                  <a:schemeClr val="tx1"/>
                </a:solidFill>
                <a:latin typeface="Times New Roman" pitchFamily="18" charset="0"/>
              </a:defRPr>
            </a:lvl7pPr>
            <a:lvl8pPr marL="3533073" indent="-235538" eaLnBrk="0" fontAlgn="base" hangingPunct="0">
              <a:spcBef>
                <a:spcPct val="0"/>
              </a:spcBef>
              <a:spcAft>
                <a:spcPct val="0"/>
              </a:spcAft>
              <a:defRPr sz="2400">
                <a:solidFill>
                  <a:schemeClr val="tx1"/>
                </a:solidFill>
                <a:latin typeface="Times New Roman" pitchFamily="18" charset="0"/>
              </a:defRPr>
            </a:lvl8pPr>
            <a:lvl9pPr marL="4004150" indent="-235538" eaLnBrk="0" fontAlgn="base" hangingPunct="0">
              <a:spcBef>
                <a:spcPct val="0"/>
              </a:spcBef>
              <a:spcAft>
                <a:spcPct val="0"/>
              </a:spcAft>
              <a:defRPr sz="2400">
                <a:solidFill>
                  <a:schemeClr val="tx1"/>
                </a:solidFill>
                <a:latin typeface="Times New Roman" pitchFamily="18" charset="0"/>
              </a:defRPr>
            </a:lvl9pPr>
          </a:lstStyle>
          <a:p>
            <a:pPr eaLnBrk="1" hangingPunct="1"/>
            <a:fld id="{0F31D295-B800-4A5C-A11C-A901595E3573}" type="slidenum">
              <a:rPr lang="en-US" sz="1300"/>
              <a:pPr eaLnBrk="1" hangingPunct="1"/>
              <a:t>99</a:t>
            </a:fld>
            <a:endParaRPr lang="en-US" sz="1300"/>
          </a:p>
        </p:txBody>
      </p:sp>
    </p:spTree>
    <p:extLst>
      <p:ext uri="{BB962C8B-B14F-4D97-AF65-F5344CB8AC3E}">
        <p14:creationId xmlns:p14="http://schemas.microsoft.com/office/powerpoint/2010/main" val="31396820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D5BE9815-4E5B-FFC3-C4F9-70E235E24B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259" name="Rectangle 3">
            <a:extLst>
              <a:ext uri="{FF2B5EF4-FFF2-40B4-BE49-F238E27FC236}">
                <a16:creationId xmlns:a16="http://schemas.microsoft.com/office/drawing/2014/main" id="{464B77CC-A4DE-0439-7993-DB4F79D258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5702F217-B925-4101-E4DF-6057D83886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307" name="Notes Placeholder 2">
            <a:extLst>
              <a:ext uri="{FF2B5EF4-FFF2-40B4-BE49-F238E27FC236}">
                <a16:creationId xmlns:a16="http://schemas.microsoft.com/office/drawing/2014/main" id="{F8BB831D-9EEB-6567-B01D-24C9279304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F46E6DB1-E187-7207-0CF7-B0B9B96717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355" name="Notes Placeholder 2">
            <a:extLst>
              <a:ext uri="{FF2B5EF4-FFF2-40B4-BE49-F238E27FC236}">
                <a16:creationId xmlns:a16="http://schemas.microsoft.com/office/drawing/2014/main" id="{BB54EA2A-C337-A23A-6879-8AF966272A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9326341C-AB97-83B4-C7D3-302CA7B4C8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403" name="Notes Placeholder 2">
            <a:extLst>
              <a:ext uri="{FF2B5EF4-FFF2-40B4-BE49-F238E27FC236}">
                <a16:creationId xmlns:a16="http://schemas.microsoft.com/office/drawing/2014/main" id="{A8E4DB48-0E15-4D44-37AE-A8E01801FF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Diana start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05EC0913-9659-58DC-6697-5F9DED2C56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451" name="Notes Placeholder 2">
            <a:extLst>
              <a:ext uri="{FF2B5EF4-FFF2-40B4-BE49-F238E27FC236}">
                <a16:creationId xmlns:a16="http://schemas.microsoft.com/office/drawing/2014/main" id="{A50F5104-E2D6-2FA3-55F5-2E02561D38B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30EFCE4B-D1A8-404E-915F-61BDF85D6C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499" name="Notes Placeholder 2">
            <a:extLst>
              <a:ext uri="{FF2B5EF4-FFF2-40B4-BE49-F238E27FC236}">
                <a16:creationId xmlns:a16="http://schemas.microsoft.com/office/drawing/2014/main" id="{1107BDA4-2479-EDAF-B486-0F55996B25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 device used in diabetes man agement works optimally without educa tion, training, and ongoing support</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F0D4E6FE-9345-6052-A475-933EFCE12E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47" name="Notes Placeholder 2">
            <a:extLst>
              <a:ext uri="{FF2B5EF4-FFF2-40B4-BE49-F238E27FC236}">
                <a16:creationId xmlns:a16="http://schemas.microsoft.com/office/drawing/2014/main" id="{3ADD9AB0-B411-7B4E-9AB7-F14AAEEFDC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4690" name="Google Shape;336;p17:notes">
            <a:extLst>
              <a:ext uri="{FF2B5EF4-FFF2-40B4-BE49-F238E27FC236}">
                <a16:creationId xmlns:a16="http://schemas.microsoft.com/office/drawing/2014/main" id="{6A11D368-9E8A-CF16-B0E5-54A9FCA6365A}"/>
              </a:ext>
            </a:extLst>
          </p:cNvPr>
          <p:cNvSpPr>
            <a:spLocks noGrp="1" noRot="1" noChangeAspect="1" noTextEdit="1"/>
          </p:cNvSpPr>
          <p:nvPr>
            <p:ph type="sldImg" idx="2"/>
          </p:nvPr>
        </p:nvSpPr>
        <p:spPr bwMode="auto">
          <a:xfrm>
            <a:off x="685800" y="1143000"/>
            <a:ext cx="5486400" cy="30861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691" name="Google Shape;337;p17:notes">
            <a:extLst>
              <a:ext uri="{FF2B5EF4-FFF2-40B4-BE49-F238E27FC236}">
                <a16:creationId xmlns:a16="http://schemas.microsoft.com/office/drawing/2014/main" id="{D5A0CA53-42F2-2EEE-0A96-DCE90E327B39}"/>
              </a:ext>
            </a:extLst>
          </p:cNvPr>
          <p:cNvSpPr>
            <a:spLocks noGrp="1" noChangeArrowheads="1"/>
          </p:cNvSpPr>
          <p:nvPr>
            <p:ph type="body" idx="1"/>
          </p:nvPr>
        </p:nvSpPr>
        <p:spPr bwMode="auto">
          <a:xfrm>
            <a:off x="685800" y="4400550"/>
            <a:ext cx="5486400" cy="3600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A42F488A-1AAA-AD71-4A96-0E248192AB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E63FB32A-C89E-2C89-139E-0D1E7DA55630}"/>
              </a:ext>
            </a:extLst>
          </p:cNvPr>
          <p:cNvSpPr>
            <a:spLocks noGrp="1"/>
          </p:cNvSpPr>
          <p:nvPr>
            <p:ph type="body" idx="1"/>
          </p:nvPr>
        </p:nvSpPr>
        <p:spPr/>
        <p:txBody>
          <a:bodyPr/>
          <a:lstStyle/>
          <a:p>
            <a:pPr eaLnBrk="1" fontAlgn="auto" hangingPunct="1">
              <a:spcBef>
                <a:spcPts val="0"/>
              </a:spcBef>
              <a:spcAft>
                <a:spcPts val="0"/>
              </a:spcAft>
              <a:defRPr/>
            </a:pPr>
            <a:r>
              <a:rPr lang="en-US" baseline="30000" dirty="0">
                <a:solidFill>
                  <a:srgbClr val="939396"/>
                </a:solidFill>
                <a:latin typeface="+mj-lt"/>
              </a:rPr>
              <a:t>*</a:t>
            </a:r>
            <a:r>
              <a:rPr lang="en-US" dirty="0">
                <a:solidFill>
                  <a:srgbClr val="939396"/>
                </a:solidFill>
                <a:latin typeface="+mj-lt"/>
                <a:cs typeface="Arial" panose="020B0604020202020204" pitchFamily="34" charset="0"/>
              </a:rPr>
              <a:t>Grade A: Clear evidence from well-conducted, generalizable randomized controlled trials that are adequately powered; </a:t>
            </a:r>
            <a:r>
              <a:rPr lang="en-US" baseline="30000" dirty="0">
                <a:solidFill>
                  <a:srgbClr val="939396"/>
                </a:solidFill>
                <a:latin typeface="+mj-lt"/>
                <a:cs typeface="Arial" panose="020B0604020202020204" pitchFamily="34" charset="0"/>
              </a:rPr>
              <a:t>†</a:t>
            </a:r>
            <a:r>
              <a:rPr lang="en-US" dirty="0">
                <a:solidFill>
                  <a:srgbClr val="939396"/>
                </a:solidFill>
                <a:latin typeface="+mj-lt"/>
                <a:cs typeface="Arial" panose="020B0604020202020204" pitchFamily="34" charset="0"/>
              </a:rPr>
              <a:t>Grade B: Supportive evidence from well-conducted cohort studies; </a:t>
            </a:r>
            <a:r>
              <a:rPr lang="en-US" baseline="30000" dirty="0">
                <a:solidFill>
                  <a:srgbClr val="939396"/>
                </a:solidFill>
                <a:latin typeface="+mj-lt"/>
                <a:cs typeface="Arial" panose="020B0604020202020204" pitchFamily="34" charset="0"/>
              </a:rPr>
              <a:t>§</a:t>
            </a:r>
            <a:r>
              <a:rPr lang="en-US" dirty="0">
                <a:solidFill>
                  <a:srgbClr val="939396"/>
                </a:solidFill>
                <a:latin typeface="+mj-lt"/>
                <a:cs typeface="Arial" panose="020B0604020202020204" pitchFamily="34" charset="0"/>
              </a:rPr>
              <a:t>Grade C: Supportive evidence from poorly controlled or uncontrolled studies.</a:t>
            </a:r>
            <a:br>
              <a:rPr lang="en-US" dirty="0">
                <a:solidFill>
                  <a:srgbClr val="939396"/>
                </a:solidFill>
                <a:latin typeface="+mj-lt"/>
                <a:cs typeface="Arial" panose="020B0604020202020204" pitchFamily="34" charset="0"/>
              </a:rPr>
            </a:br>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9570" name="Google Shape;328;p16:notes">
            <a:extLst>
              <a:ext uri="{FF2B5EF4-FFF2-40B4-BE49-F238E27FC236}">
                <a16:creationId xmlns:a16="http://schemas.microsoft.com/office/drawing/2014/main" id="{46455C35-C1CA-BA02-0033-77C7F9032EEC}"/>
              </a:ext>
            </a:extLst>
          </p:cNvPr>
          <p:cNvSpPr>
            <a:spLocks noGrp="1" noRot="1" noChangeAspect="1" noTextEdit="1"/>
          </p:cNvSpPr>
          <p:nvPr>
            <p:ph type="sldImg" idx="2"/>
          </p:nvPr>
        </p:nvSpPr>
        <p:spPr bwMode="auto">
          <a:xfrm>
            <a:off x="1143000" y="685800"/>
            <a:ext cx="4573588"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571" name="Google Shape;329;p16:notes">
            <a:extLst>
              <a:ext uri="{FF2B5EF4-FFF2-40B4-BE49-F238E27FC236}">
                <a16:creationId xmlns:a16="http://schemas.microsoft.com/office/drawing/2014/main" id="{393A3F7D-5D4B-3ECB-6E82-A8658CBF2630}"/>
              </a:ext>
            </a:extLst>
          </p:cNvPr>
          <p:cNvSpPr>
            <a:spLocks noGrp="1" noChangeArrowheads="1"/>
          </p:cNvSpPr>
          <p:nvPr>
            <p:ph type="body" idx="1"/>
          </p:nvPr>
        </p:nvSpPr>
        <p:spPr bwMode="auto">
          <a:xfrm>
            <a:off x="685800" y="4400550"/>
            <a:ext cx="5486400" cy="3600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dirty="0"/>
          </a:p>
        </p:txBody>
      </p:sp>
      <p:sp>
        <p:nvSpPr>
          <p:cNvPr id="109572" name="Slide Number Placeholder 1">
            <a:extLst>
              <a:ext uri="{FF2B5EF4-FFF2-40B4-BE49-F238E27FC236}">
                <a16:creationId xmlns:a16="http://schemas.microsoft.com/office/drawing/2014/main" id="{8CC323EB-CB94-79B0-6C7B-DAD435B6A6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D95D85-B9B5-40DC-9D0E-F090A356E0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54B78681-B887-DE15-BEDA-1C58A9D1EA29}"/>
              </a:ext>
            </a:extLst>
          </p:cNvPr>
          <p:cNvSpPr>
            <a:spLocks noGrp="1" noRot="1" noChangeAspect="1" noTextEdit="1"/>
          </p:cNvSpPr>
          <p:nvPr>
            <p:ph type="sldImg"/>
          </p:nvPr>
        </p:nvSpPr>
        <p:spPr bwMode="auto">
          <a:xfrm>
            <a:off x="1417638" y="1163638"/>
            <a:ext cx="4187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835" name="Notes Placeholder 2">
            <a:extLst>
              <a:ext uri="{FF2B5EF4-FFF2-40B4-BE49-F238E27FC236}">
                <a16:creationId xmlns:a16="http://schemas.microsoft.com/office/drawing/2014/main" id="{648C5F9A-9406-E889-5315-33A9964309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5ADF174E-ADB6-3469-EE20-8A28B738CBA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15715" name="Notes Placeholder 2">
            <a:extLst>
              <a:ext uri="{FF2B5EF4-FFF2-40B4-BE49-F238E27FC236}">
                <a16:creationId xmlns:a16="http://schemas.microsoft.com/office/drawing/2014/main" id="{BB40DDC4-6486-502D-F8CF-82CF9C991B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5716" name="Slide Number Placeholder 1">
            <a:extLst>
              <a:ext uri="{FF2B5EF4-FFF2-40B4-BE49-F238E27FC236}">
                <a16:creationId xmlns:a16="http://schemas.microsoft.com/office/drawing/2014/main" id="{E7578F74-90AE-579D-5318-E5012ABB10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1926EFB-D21E-4EA9-8EA2-EDDC365212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2DFE1306-C7AF-900C-D82E-B1E87418AA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17763" name="Notes Placeholder 2">
            <a:extLst>
              <a:ext uri="{FF2B5EF4-FFF2-40B4-BE49-F238E27FC236}">
                <a16:creationId xmlns:a16="http://schemas.microsoft.com/office/drawing/2014/main" id="{E6FC7C6C-5EAF-779A-8277-DAC83AA307C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Reference: </a:t>
            </a:r>
            <a:r>
              <a:rPr lang="en-US" dirty="0">
                <a:hlinkClick r:id="rId3"/>
              </a:rPr>
              <a:t>Continuous Glucose Monitors (CGM) l Danatech</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comparison continues with additional details on device features. Understanding these nuances enables pharmacists to tailor recommendations and troubleshoot issues. Device selection should align with patient preferences, clinical goals, and insurance coverage.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drug interactions, the original libre 2 and libre 3 had an interaction at doses of vitamin c over 500mg, now this is over 1000 mg with the plus versions.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acetaminophen in doses over 1000 mg every 6 s or 4 grams per day will cause false high readings with the Dexcom devices, although this is beyond the max dose.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alarms are different between devices. For example, libre devices have a high and low alarm. The other devices have high, low, predictive and rise and fall rates. </a:t>
            </a:r>
          </a:p>
          <a:p>
            <a:endParaRPr lang="en-US" altLang="en-US" dirty="0"/>
          </a:p>
          <a:p>
            <a:r>
              <a:rPr lang="en-US" altLang="en-US" dirty="0"/>
              <a:t>When used with smart phones, there are accessibility features that may allow the phone to read the information to you, for those that are visually impaired. Iphones may have a feature where you can ask siri what your glucose is. </a:t>
            </a:r>
          </a:p>
        </p:txBody>
      </p:sp>
      <p:sp>
        <p:nvSpPr>
          <p:cNvPr id="117764" name="Slide Number Placeholder 1">
            <a:extLst>
              <a:ext uri="{FF2B5EF4-FFF2-40B4-BE49-F238E27FC236}">
                <a16:creationId xmlns:a16="http://schemas.microsoft.com/office/drawing/2014/main" id="{69357E63-D32D-17C0-04FE-98ADFC4309A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CF3602-A949-4A57-B36D-85EBCE74F4A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Zahalka SJ, Akturk HK, Galindo RJ, Shah VN, Low Wang CC. Continuous Glucose Monitoring for Prediabetes - Roles, Evidence, and Gaps. </a:t>
            </a:r>
            <a:r>
              <a:rPr lang="en-US" sz="1200" b="0" i="0" kern="1200" dirty="0" err="1">
                <a:solidFill>
                  <a:schemeClr val="tx1"/>
                </a:solidFill>
                <a:effectLst/>
                <a:latin typeface="+mn-lt"/>
                <a:ea typeface="+mn-ea"/>
                <a:cs typeface="+mn-cs"/>
              </a:rPr>
              <a:t>Endocr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Pract</a:t>
            </a:r>
            <a:r>
              <a:rPr lang="en-US" sz="1200" b="0" i="0" kern="1200" dirty="0">
                <a:solidFill>
                  <a:schemeClr val="tx1"/>
                </a:solidFill>
                <a:effectLst/>
                <a:latin typeface="+mn-lt"/>
                <a:ea typeface="+mn-ea"/>
                <a:cs typeface="+mn-cs"/>
              </a:rPr>
              <a:t>. 2025 May 21:S1530-891X(25)00893-6.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10.1016/j.eprac.2025.05.742.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ahead of print. PMID: 40409607.</a:t>
            </a:r>
          </a:p>
          <a:p>
            <a:endParaRPr lang="en-US" sz="1200" b="0" i="0" kern="1200" dirty="0">
              <a:solidFill>
                <a:schemeClr val="tx1"/>
              </a:solidFill>
              <a:effectLst/>
              <a:latin typeface="+mn-lt"/>
              <a:ea typeface="+mn-ea"/>
              <a:cs typeface="+mn-cs"/>
            </a:endParaRPr>
          </a:p>
          <a:p>
            <a:r>
              <a:rPr lang="en-US" dirty="0"/>
              <a:t>Adults not on insulin with type 2 diabetes, prediabetes or who are interested in tracking their glucose Adults not on insulin interested in understanding their metabolic health and a p</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2A311E-4516-4077-A68F-F7810F54CAB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283415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4146" name="Google Shape;536;p39:notes">
            <a:extLst>
              <a:ext uri="{FF2B5EF4-FFF2-40B4-BE49-F238E27FC236}">
                <a16:creationId xmlns:a16="http://schemas.microsoft.com/office/drawing/2014/main" id="{F88094F9-7977-9E53-493F-2A87AB70F984}"/>
              </a:ext>
            </a:extLst>
          </p:cNvPr>
          <p:cNvSpPr>
            <a:spLocks noGrp="1" noRot="1" noChangeAspect="1" noTextEdit="1"/>
          </p:cNvSpPr>
          <p:nvPr>
            <p:ph type="sldImg" idx="2"/>
          </p:nvPr>
        </p:nvSpPr>
        <p:spPr bwMode="auto">
          <a:xfrm>
            <a:off x="1377950" y="1146175"/>
            <a:ext cx="4116388" cy="308768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147" name="Google Shape;537;p39:notes">
            <a:extLst>
              <a:ext uri="{FF2B5EF4-FFF2-40B4-BE49-F238E27FC236}">
                <a16:creationId xmlns:a16="http://schemas.microsoft.com/office/drawing/2014/main" id="{2B02C337-F613-AA28-3272-24A37F127C39}"/>
              </a:ext>
            </a:extLst>
          </p:cNvPr>
          <p:cNvSpPr>
            <a:spLocks noGrp="1" noChangeArrowheads="1"/>
          </p:cNvSpPr>
          <p:nvPr>
            <p:ph type="body" idx="1"/>
          </p:nvPr>
        </p:nvSpPr>
        <p:spPr bwMode="auto">
          <a:xfrm>
            <a:off x="687388" y="4406900"/>
            <a:ext cx="5495925" cy="3605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52" tIns="45764" rIns="91552" bIns="45764" numCol="1" anchor="t" anchorCtr="0" compatLnSpc="1">
            <a:prstTxWarp prst="textNoShape">
              <a:avLst/>
            </a:prstTxWarp>
          </a:bodyPr>
          <a:lstStyle/>
          <a:p>
            <a:endParaRPr lang="en-US"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862F0357-6900-673F-FF0C-C3321B5B218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195" name="Notes Placeholder 2">
            <a:extLst>
              <a:ext uri="{FF2B5EF4-FFF2-40B4-BE49-F238E27FC236}">
                <a16:creationId xmlns:a16="http://schemas.microsoft.com/office/drawing/2014/main" id="{BE4BB828-1D4B-D524-7531-FD7691CA73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1097A2F1-92B4-FD6E-A1E5-A28C94E5DC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243" name="Notes Placeholder 2">
            <a:extLst>
              <a:ext uri="{FF2B5EF4-FFF2-40B4-BE49-F238E27FC236}">
                <a16:creationId xmlns:a16="http://schemas.microsoft.com/office/drawing/2014/main" id="{416B2B42-C5B5-3A50-567E-3647DF00B7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38244" name="Header Placeholder 3">
            <a:extLst>
              <a:ext uri="{FF2B5EF4-FFF2-40B4-BE49-F238E27FC236}">
                <a16:creationId xmlns:a16="http://schemas.microsoft.com/office/drawing/2014/main" id="{6220DFC5-9A91-8668-F152-1EE24DA63648}"/>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Obesity Series, Part II: Physical Activity</a:t>
            </a:r>
          </a:p>
        </p:txBody>
      </p:sp>
      <p:sp>
        <p:nvSpPr>
          <p:cNvPr id="138245" name="Footer Placeholder 4">
            <a:extLst>
              <a:ext uri="{FF2B5EF4-FFF2-40B4-BE49-F238E27FC236}">
                <a16:creationId xmlns:a16="http://schemas.microsoft.com/office/drawing/2014/main" id="{BD870C2D-86B4-48F3-024A-A459DDED9946}"/>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Copyright 2014 American Association of Diabetes Educators. All rights reserved.</a:t>
            </a:r>
          </a:p>
        </p:txBody>
      </p:sp>
      <p:sp>
        <p:nvSpPr>
          <p:cNvPr id="138246" name="Slide Number Placeholder 5">
            <a:extLst>
              <a:ext uri="{FF2B5EF4-FFF2-40B4-BE49-F238E27FC236}">
                <a16:creationId xmlns:a16="http://schemas.microsoft.com/office/drawing/2014/main" id="{86006375-39BF-90C0-99DF-D437BB57C1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B53B5B-D21E-4FFE-B0C1-241C8BDAFC64}"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6363543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3662CE84-7A9E-10BB-F442-E4F76B875D9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0291" name="Notes Placeholder 2">
            <a:extLst>
              <a:ext uri="{FF2B5EF4-FFF2-40B4-BE49-F238E27FC236}">
                <a16:creationId xmlns:a16="http://schemas.microsoft.com/office/drawing/2014/main" id="{C5056A39-951B-5ACA-8C81-C617CD2CE6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Image obtained from: https://lada-diabetes.com/freestyle-libre-14-day-system-review-first-week-thoughts/</a:t>
            </a:r>
          </a:p>
        </p:txBody>
      </p:sp>
      <p:sp>
        <p:nvSpPr>
          <p:cNvPr id="140292" name="Slide Number Placeholder 3">
            <a:extLst>
              <a:ext uri="{FF2B5EF4-FFF2-40B4-BE49-F238E27FC236}">
                <a16:creationId xmlns:a16="http://schemas.microsoft.com/office/drawing/2014/main" id="{A0DE7A89-FF50-3DDB-1088-A87701023F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80D26F3-C6AE-4096-9791-204748605DE1}"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223239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2338" name="Google Shape;436;p27:notes">
            <a:extLst>
              <a:ext uri="{FF2B5EF4-FFF2-40B4-BE49-F238E27FC236}">
                <a16:creationId xmlns:a16="http://schemas.microsoft.com/office/drawing/2014/main" id="{325F481E-9B48-DBFB-C9C8-6B8300C007F7}"/>
              </a:ext>
            </a:extLst>
          </p:cNvPr>
          <p:cNvSpPr>
            <a:spLocks noGrp="1" noChangeArrowheads="1"/>
          </p:cNvSpPr>
          <p:nvPr>
            <p:ph type="body" idx="1"/>
          </p:nvPr>
        </p:nvSpPr>
        <p:spPr bwMode="auto">
          <a:xfrm>
            <a:off x="685800" y="4400550"/>
            <a:ext cx="5486400" cy="3600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142339" name="Google Shape;437;p27:notes">
            <a:extLst>
              <a:ext uri="{FF2B5EF4-FFF2-40B4-BE49-F238E27FC236}">
                <a16:creationId xmlns:a16="http://schemas.microsoft.com/office/drawing/2014/main" id="{93D1F996-8E6D-B70E-2143-C89EDBB05BD1}"/>
              </a:ext>
            </a:extLst>
          </p:cNvPr>
          <p:cNvSpPr>
            <a:spLocks noGrp="1" noRot="1" noChangeAspect="1" noTextEdit="1"/>
          </p:cNvSpPr>
          <p:nvPr>
            <p:ph type="sldImg" idx="2"/>
          </p:nvPr>
        </p:nvSpPr>
        <p:spPr bwMode="auto">
          <a:xfrm>
            <a:off x="685800" y="1143000"/>
            <a:ext cx="5486400" cy="30861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9F0FFA71-5C73-AB1F-9E75-E51831EE45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87" name="Notes Placeholder 2">
            <a:extLst>
              <a:ext uri="{FF2B5EF4-FFF2-40B4-BE49-F238E27FC236}">
                <a16:creationId xmlns:a16="http://schemas.microsoft.com/office/drawing/2014/main" id="{04178836-AC31-0278-C95C-70CCD6F232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MS PGothic" panose="020B0600070205080204" pitchFamily="34" charset="-128"/>
              <a:cs typeface="Calibri" panose="020F0502020204030204" pitchFamily="34" charset="0"/>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Notes Placeholder 1">
            <a:extLst>
              <a:ext uri="{FF2B5EF4-FFF2-40B4-BE49-F238E27FC236}">
                <a16:creationId xmlns:a16="http://schemas.microsoft.com/office/drawing/2014/main" id="{5E1598CA-6E36-72D8-6ACB-09ED5A868D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Libreview report, my own image</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54E44C8A-6D46-0CB1-C219-CB8CB400035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8483" name="Notes Placeholder 2">
            <a:extLst>
              <a:ext uri="{FF2B5EF4-FFF2-40B4-BE49-F238E27FC236}">
                <a16:creationId xmlns:a16="http://schemas.microsoft.com/office/drawing/2014/main" id="{72397274-20B8-6F92-AA8E-0581509DCF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Learning Objective #:  2</a:t>
            </a:r>
          </a:p>
          <a:p>
            <a:endParaRPr lang="en-US" altLang="en-US"/>
          </a:p>
          <a:p>
            <a:r>
              <a:rPr lang="en-US" altLang="en-US"/>
              <a:t>Rationale </a:t>
            </a:r>
          </a:p>
          <a:p>
            <a:endParaRPr lang="en-US" altLang="en-US"/>
          </a:p>
          <a:p>
            <a:r>
              <a:rPr lang="en-US" altLang="en-US"/>
              <a:t>Answer: B</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4626" name="Google Shape;601;p42:notes">
            <a:extLst>
              <a:ext uri="{FF2B5EF4-FFF2-40B4-BE49-F238E27FC236}">
                <a16:creationId xmlns:a16="http://schemas.microsoft.com/office/drawing/2014/main" id="{E8D5E3AE-A9EF-363B-012C-404A7C0FA25D}"/>
              </a:ext>
            </a:extLst>
          </p:cNvPr>
          <p:cNvSpPr>
            <a:spLocks noGrp="1" noChangeArrowheads="1"/>
          </p:cNvSpPr>
          <p:nvPr>
            <p:ph type="body" idx="1"/>
          </p:nvPr>
        </p:nvSpPr>
        <p:spPr bwMode="auto">
          <a:xfrm>
            <a:off x="685800" y="4400550"/>
            <a:ext cx="5486400" cy="3600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a:spcBef>
                <a:spcPct val="0"/>
              </a:spcBef>
            </a:pPr>
            <a:endParaRPr lang="en-US" altLang="en-US"/>
          </a:p>
        </p:txBody>
      </p:sp>
      <p:sp>
        <p:nvSpPr>
          <p:cNvPr id="154627" name="Google Shape;602;p42:notes">
            <a:extLst>
              <a:ext uri="{FF2B5EF4-FFF2-40B4-BE49-F238E27FC236}">
                <a16:creationId xmlns:a16="http://schemas.microsoft.com/office/drawing/2014/main" id="{2186BAFC-38D7-396D-2145-E09A2CDEFE56}"/>
              </a:ext>
            </a:extLst>
          </p:cNvPr>
          <p:cNvSpPr>
            <a:spLocks noGrp="1" noRot="1" noChangeAspect="1" noTextEdit="1"/>
          </p:cNvSpPr>
          <p:nvPr>
            <p:ph type="sldImg" idx="2"/>
          </p:nvPr>
        </p:nvSpPr>
        <p:spPr bwMode="auto">
          <a:xfrm>
            <a:off x="685800" y="1143000"/>
            <a:ext cx="5486400" cy="30861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a:extLst>
              <a:ext uri="{FF2B5EF4-FFF2-40B4-BE49-F238E27FC236}">
                <a16:creationId xmlns:a16="http://schemas.microsoft.com/office/drawing/2014/main" id="{8F55B1A5-C1C8-06C6-27B7-4AF164458F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6675" name="Notes Placeholder 2">
            <a:extLst>
              <a:ext uri="{FF2B5EF4-FFF2-40B4-BE49-F238E27FC236}">
                <a16:creationId xmlns:a16="http://schemas.microsoft.com/office/drawing/2014/main" id="{8E2F547C-0892-3C2A-C624-703E29741A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latin typeface="Segoe UI" panose="020B0502040204020203" pitchFamily="34" charset="0"/>
              </a:rPr>
              <a:t>Terrance starts CGM</a:t>
            </a:r>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0F911E1E-FF50-D962-0C3B-4787F945A8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747" name="Notes Placeholder 2">
            <a:extLst>
              <a:ext uri="{FF2B5EF4-FFF2-40B4-BE49-F238E27FC236}">
                <a16:creationId xmlns:a16="http://schemas.microsoft.com/office/drawing/2014/main" id="{E548EE2E-D1F6-CF89-3A58-7360DA3AF4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Correction answer:  time below range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FD00BF6A-38AD-BA27-5166-0E13A1B037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1795" name="Notes Placeholder 2">
            <a:extLst>
              <a:ext uri="{FF2B5EF4-FFF2-40B4-BE49-F238E27FC236}">
                <a16:creationId xmlns:a16="http://schemas.microsoft.com/office/drawing/2014/main" id="{6587BC10-D451-A628-6244-3090F41CEF7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Sglt2 inhibitor or </a:t>
            </a:r>
            <a:r>
              <a:rPr lang="en-US" dirty="0" err="1"/>
              <a:t>semaglutide</a:t>
            </a:r>
            <a:r>
              <a:rPr lang="en-US" dirty="0"/>
              <a:t> since CKD. </a:t>
            </a:r>
          </a:p>
        </p:txBody>
      </p:sp>
    </p:spTree>
    <p:extLst>
      <p:ext uri="{BB962C8B-B14F-4D97-AF65-F5344CB8AC3E}">
        <p14:creationId xmlns:p14="http://schemas.microsoft.com/office/powerpoint/2010/main" val="23233225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a:extLst>
              <a:ext uri="{FF2B5EF4-FFF2-40B4-BE49-F238E27FC236}">
                <a16:creationId xmlns:a16="http://schemas.microsoft.com/office/drawing/2014/main" id="{88E6A351-0129-DC3F-AB78-1E7ECE662A6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6915" name="Notes Placeholder 2">
            <a:extLst>
              <a:ext uri="{FF2B5EF4-FFF2-40B4-BE49-F238E27FC236}">
                <a16:creationId xmlns:a16="http://schemas.microsoft.com/office/drawing/2014/main" id="{02321536-2333-7DE5-4BDC-379C48A004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a:extLst>
              <a:ext uri="{FF2B5EF4-FFF2-40B4-BE49-F238E27FC236}">
                <a16:creationId xmlns:a16="http://schemas.microsoft.com/office/drawing/2014/main" id="{4F48CF4E-10EF-DE22-B7DD-39CF937642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8963" name="Notes Placeholder 2">
            <a:extLst>
              <a:ext uri="{FF2B5EF4-FFF2-40B4-BE49-F238E27FC236}">
                <a16:creationId xmlns:a16="http://schemas.microsoft.com/office/drawing/2014/main" id="{39B08726-D7A8-6AA0-18F8-3639A96DC3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Did not tolerate higher dose of metformin</a:t>
            </a:r>
          </a:p>
          <a:p>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a:extLst>
              <a:ext uri="{FF2B5EF4-FFF2-40B4-BE49-F238E27FC236}">
                <a16:creationId xmlns:a16="http://schemas.microsoft.com/office/drawing/2014/main" id="{46ED6B46-6F05-0499-304E-59231A8FF0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1011" name="Notes Placeholder 2">
            <a:extLst>
              <a:ext uri="{FF2B5EF4-FFF2-40B4-BE49-F238E27FC236}">
                <a16:creationId xmlns:a16="http://schemas.microsoft.com/office/drawing/2014/main" id="{C458A3C5-563D-B324-EE16-10C4279A53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Answer: D</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a:extLst>
              <a:ext uri="{FF2B5EF4-FFF2-40B4-BE49-F238E27FC236}">
                <a16:creationId xmlns:a16="http://schemas.microsoft.com/office/drawing/2014/main" id="{DACFC256-8831-CD4A-248C-57078689570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3059" name="Notes Placeholder 2">
            <a:extLst>
              <a:ext uri="{FF2B5EF4-FFF2-40B4-BE49-F238E27FC236}">
                <a16:creationId xmlns:a16="http://schemas.microsoft.com/office/drawing/2014/main" id="{1BC2E0A6-FB43-B392-E457-C6551DBD3A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a:extLst>
              <a:ext uri="{FF2B5EF4-FFF2-40B4-BE49-F238E27FC236}">
                <a16:creationId xmlns:a16="http://schemas.microsoft.com/office/drawing/2014/main" id="{B8EE9040-B9F0-E6D4-C995-7336C449006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5107" name="Notes Placeholder 2">
            <a:extLst>
              <a:ext uri="{FF2B5EF4-FFF2-40B4-BE49-F238E27FC236}">
                <a16:creationId xmlns:a16="http://schemas.microsoft.com/office/drawing/2014/main" id="{BA452E62-99CB-75E4-D5BD-4FA8AEDF3E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solidFill>
                  <a:srgbClr val="000000"/>
                </a:solidFill>
                <a:latin typeface="Arial" panose="020B0604020202020204" pitchFamily="34" charset="0"/>
              </a:rPr>
              <a:t>Current DM Meds </a:t>
            </a:r>
            <a:endParaRPr lang="en-US" altLang="en-US">
              <a:solidFill>
                <a:srgbClr val="000000"/>
              </a:solidFill>
              <a:latin typeface="Arial" panose="020B0604020202020204" pitchFamily="34" charset="0"/>
            </a:endParaRPr>
          </a:p>
          <a:p>
            <a:r>
              <a:rPr lang="en-US" altLang="en-US">
                <a:solidFill>
                  <a:srgbClr val="000000"/>
                </a:solidFill>
                <a:latin typeface="Arial" panose="020B0604020202020204" pitchFamily="34" charset="0"/>
              </a:rPr>
              <a:t>-Insulin glargine inject 50 units QAM and 40 at night</a:t>
            </a:r>
          </a:p>
          <a:p>
            <a:r>
              <a:rPr lang="fr-FR" altLang="en-US">
                <a:solidFill>
                  <a:srgbClr val="000000"/>
                </a:solidFill>
                <a:latin typeface="Arial" panose="020B0604020202020204" pitchFamily="34" charset="0"/>
              </a:rPr>
              <a:t>-Insulin aspart 8-10-10 units plus SS</a:t>
            </a:r>
          </a:p>
          <a:p>
            <a:r>
              <a:rPr lang="en-US" altLang="en-US">
                <a:latin typeface="Arial" panose="020B0604020202020204" pitchFamily="34" charset="0"/>
              </a:rPr>
              <a:t>-Metformin 1000 mg daily </a:t>
            </a:r>
          </a:p>
          <a:p>
            <a:r>
              <a:rPr lang="en-US" altLang="en-US">
                <a:solidFill>
                  <a:srgbClr val="000000"/>
                </a:solidFill>
                <a:latin typeface="Arial" panose="020B0604020202020204" pitchFamily="34" charset="0"/>
              </a:rPr>
              <a:t>-Semaglutide, 0.25mg daily (2 doses so far)</a:t>
            </a:r>
          </a:p>
          <a:p>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a:extLst>
              <a:ext uri="{FF2B5EF4-FFF2-40B4-BE49-F238E27FC236}">
                <a16:creationId xmlns:a16="http://schemas.microsoft.com/office/drawing/2014/main" id="{5100A552-6F1D-B24E-C40F-131933F486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7155" name="Notes Placeholder 2">
            <a:extLst>
              <a:ext uri="{FF2B5EF4-FFF2-40B4-BE49-F238E27FC236}">
                <a16:creationId xmlns:a16="http://schemas.microsoft.com/office/drawing/2014/main" id="{285274B8-A221-9B28-9F24-9ED9346523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Next plan: continue to titrate the </a:t>
            </a:r>
            <a:r>
              <a:rPr lang="en-US" altLang="en-US" dirty="0" err="1"/>
              <a:t>semaglutide</a:t>
            </a:r>
            <a:endParaRPr lang="en-US" altLang="en-US" dirty="0"/>
          </a:p>
          <a:p>
            <a:r>
              <a:rPr lang="en-US" altLang="en-US" dirty="0"/>
              <a:t>Consider more </a:t>
            </a:r>
            <a:r>
              <a:rPr lang="en-US" altLang="en-US" dirty="0" err="1"/>
              <a:t>aspart</a:t>
            </a:r>
            <a:r>
              <a:rPr lang="en-US" altLang="en-US" dirty="0"/>
              <a:t> at dinner or lower carb dinner. </a:t>
            </a:r>
          </a:p>
          <a:p>
            <a:r>
              <a:rPr lang="en-US" altLang="en-US" dirty="0"/>
              <a:t>Continue to titrate down the glargine and </a:t>
            </a:r>
            <a:r>
              <a:rPr lang="en-US" altLang="en-US" dirty="0" err="1"/>
              <a:t>aspart</a:t>
            </a:r>
            <a:r>
              <a:rPr lang="en-US" altLang="en-US" dirty="0"/>
              <a:t> </a:t>
            </a:r>
          </a:p>
          <a:p>
            <a:endParaRPr lang="en-US" altLang="en-US" dirty="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a:extLst>
              <a:ext uri="{FF2B5EF4-FFF2-40B4-BE49-F238E27FC236}">
                <a16:creationId xmlns:a16="http://schemas.microsoft.com/office/drawing/2014/main" id="{397F708E-C275-ED0B-E7AC-6CD65B46D0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9203" name="Notes Placeholder 2">
            <a:extLst>
              <a:ext uri="{FF2B5EF4-FFF2-40B4-BE49-F238E27FC236}">
                <a16:creationId xmlns:a16="http://schemas.microsoft.com/office/drawing/2014/main" id="{1681934E-0E2A-C982-619F-528AC6FA3A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whole curve is elevated</a:t>
            </a:r>
          </a:p>
          <a:p>
            <a:r>
              <a:rPr lang="en-US" altLang="en-US" dirty="0"/>
              <a:t>Needs more insulin-is the person taking insulin? </a:t>
            </a:r>
          </a:p>
          <a:p>
            <a:r>
              <a:rPr lang="en-US" altLang="en-US" dirty="0"/>
              <a:t>Ability to use non insulin therapies? </a:t>
            </a:r>
          </a:p>
          <a:p>
            <a:r>
              <a:rPr lang="en-US" altLang="en-US" dirty="0"/>
              <a:t>Low on Saturday likely false low.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a:extLst>
              <a:ext uri="{FF2B5EF4-FFF2-40B4-BE49-F238E27FC236}">
                <a16:creationId xmlns:a16="http://schemas.microsoft.com/office/drawing/2014/main" id="{8EEF0B73-7912-793F-5257-8ADE304EC64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1251" name="Notes Placeholder 2">
            <a:extLst>
              <a:ext uri="{FF2B5EF4-FFF2-40B4-BE49-F238E27FC236}">
                <a16:creationId xmlns:a16="http://schemas.microsoft.com/office/drawing/2014/main" id="{9231B524-5854-9049-29B4-119FFCCB454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Fix lows: too much </a:t>
            </a:r>
            <a:r>
              <a:rPr lang="en-US" altLang="en-US" dirty="0" err="1"/>
              <a:t>basals</a:t>
            </a:r>
            <a:endParaRPr lang="en-US" altLang="en-US" dirty="0"/>
          </a:p>
          <a:p>
            <a:r>
              <a:rPr lang="en-US" altLang="en-US" dirty="0"/>
              <a:t>Fix highs: dietary modification, more potent glp1, possibly meal time insulin. </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Options: Consider switch to tirzepatide or add basal insulin?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82DA0B-E443-4EDD-A52C-8444F6A261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08092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Shows </a:t>
            </a:r>
            <a:r>
              <a:rPr lang="en-US" dirty="0" err="1"/>
              <a:t>oversalization</a:t>
            </a:r>
            <a:r>
              <a:rPr lang="en-US" dirty="0"/>
              <a:t> but also the confusion that can occur from regimen complexity: this patient was actually taking glargine 3 to 4 times daily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2A311E-4516-4077-A68F-F7810F54CAB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87425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7">
            <a:extLst>
              <a:ext uri="{FF2B5EF4-FFF2-40B4-BE49-F238E27FC236}">
                <a16:creationId xmlns:a16="http://schemas.microsoft.com/office/drawing/2014/main" id="{04CFB368-DBBF-D7CD-E1D8-FDC775418A93}"/>
              </a:ext>
            </a:extLst>
          </p:cNvPr>
          <p:cNvSpPr txBox="1">
            <a:spLocks noGrp="1" noChangeArrowheads="1"/>
          </p:cNvSpPr>
          <p:nvPr/>
        </p:nvSpPr>
        <p:spPr bwMode="auto">
          <a:xfrm>
            <a:off x="4052888" y="9064625"/>
            <a:ext cx="310197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0" tIns="47690" rIns="95380" bIns="47690" anchor="b"/>
          <a:lstStyle>
            <a:lvl1pPr defTabSz="965200">
              <a:defRPr>
                <a:solidFill>
                  <a:schemeClr val="tx1"/>
                </a:solidFill>
                <a:latin typeface="Arial" panose="020B0604020202020204" pitchFamily="34" charset="0"/>
              </a:defRPr>
            </a:lvl1pPr>
            <a:lvl2pPr marL="742950" indent="-285750" defTabSz="965200">
              <a:defRPr>
                <a:solidFill>
                  <a:schemeClr val="tx1"/>
                </a:solidFill>
                <a:latin typeface="Arial" panose="020B0604020202020204" pitchFamily="34" charset="0"/>
              </a:defRPr>
            </a:lvl2pPr>
            <a:lvl3pPr marL="1143000" indent="-228600" defTabSz="965200">
              <a:defRPr>
                <a:solidFill>
                  <a:schemeClr val="tx1"/>
                </a:solidFill>
                <a:latin typeface="Arial" panose="020B0604020202020204" pitchFamily="34" charset="0"/>
              </a:defRPr>
            </a:lvl3pPr>
            <a:lvl4pPr marL="1600200" indent="-228600" defTabSz="965200">
              <a:defRPr>
                <a:solidFill>
                  <a:schemeClr val="tx1"/>
                </a:solidFill>
                <a:latin typeface="Arial" panose="020B0604020202020204" pitchFamily="34" charset="0"/>
              </a:defRPr>
            </a:lvl4pPr>
            <a:lvl5pPr marL="2057400" indent="-228600" defTabSz="965200">
              <a:defRPr>
                <a:solidFill>
                  <a:schemeClr val="tx1"/>
                </a:solidFill>
                <a:latin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65200" rtl="0" eaLnBrk="0" fontAlgn="base" latinLnBrk="0" hangingPunct="0">
              <a:lnSpc>
                <a:spcPct val="100000"/>
              </a:lnSpc>
              <a:spcBef>
                <a:spcPct val="0"/>
              </a:spcBef>
              <a:spcAft>
                <a:spcPct val="0"/>
              </a:spcAft>
              <a:buClrTx/>
              <a:buSzTx/>
              <a:buFontTx/>
              <a:buNone/>
              <a:tabLst/>
              <a:defRPr/>
            </a:pPr>
            <a:fld id="{C0C47D32-DADB-4879-A4B2-101764EA6BA9}"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65200" rtl="0" eaLnBrk="0" fontAlgn="base" latinLnBrk="0" hangingPunct="0">
                <a:lnSpc>
                  <a:spcPct val="100000"/>
                </a:lnSpc>
                <a:spcBef>
                  <a:spcPct val="0"/>
                </a:spcBef>
                <a:spcAft>
                  <a:spcPct val="0"/>
                </a:spcAft>
                <a:buClrTx/>
                <a:buSzTx/>
                <a:buFontTx/>
                <a:buNone/>
                <a:tabLst/>
                <a:defRPr/>
              </a:pPr>
              <a:t>145</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84324" name="Rectangle 2">
            <a:extLst>
              <a:ext uri="{FF2B5EF4-FFF2-40B4-BE49-F238E27FC236}">
                <a16:creationId xmlns:a16="http://schemas.microsoft.com/office/drawing/2014/main" id="{2275F8B0-D274-3CA6-9ECF-2671C2A0BEBF}"/>
              </a:ext>
            </a:extLst>
          </p:cNvPr>
          <p:cNvSpPr>
            <a:spLocks noGrp="1" noRot="1" noChangeAspect="1" noChangeArrowheads="1" noTextEdit="1"/>
          </p:cNvSpPr>
          <p:nvPr>
            <p:ph type="sldImg"/>
          </p:nvPr>
        </p:nvSpPr>
        <p:spPr bwMode="auto">
          <a:xfrm>
            <a:off x="1192213" y="712788"/>
            <a:ext cx="4772025" cy="35798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325" name="Rectangle 3">
            <a:extLst>
              <a:ext uri="{FF2B5EF4-FFF2-40B4-BE49-F238E27FC236}">
                <a16:creationId xmlns:a16="http://schemas.microsoft.com/office/drawing/2014/main" id="{BBE20BA6-B4E8-37BF-A8BF-93447D456CFC}"/>
              </a:ext>
            </a:extLst>
          </p:cNvPr>
          <p:cNvSpPr>
            <a:spLocks noGrp="1" noChangeArrowheads="1"/>
          </p:cNvSpPr>
          <p:nvPr>
            <p:ph type="body" idx="1"/>
          </p:nvPr>
        </p:nvSpPr>
        <p:spPr bwMode="auto">
          <a:xfrm>
            <a:off x="357188" y="4537075"/>
            <a:ext cx="6440487"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380" tIns="47690" rIns="95380" bIns="47690" numCol="1" anchor="t" anchorCtr="0" compatLnSpc="1">
            <a:prstTxWarp prst="textNoShape">
              <a:avLst/>
            </a:prstTxWarp>
          </a:bodyPr>
          <a:lstStyle/>
          <a:p>
            <a:pPr eaLnBrk="1" hangingPunct="1">
              <a:lnSpc>
                <a:spcPct val="95000"/>
              </a:lnSpc>
              <a:spcBef>
                <a:spcPct val="0"/>
              </a:spcBef>
              <a:spcAft>
                <a:spcPct val="25000"/>
              </a:spcAft>
            </a:pPr>
            <a:r>
              <a:rPr lang="en-US" altLang="en-US" dirty="0">
                <a:latin typeface="Arial" panose="020B0604020202020204" pitchFamily="34" charset="0"/>
                <a:cs typeface="Arial" panose="020B0604020202020204" pitchFamily="34" charset="0"/>
              </a:rPr>
              <a:t>Image available for reuse: </a:t>
            </a:r>
            <a:r>
              <a:rPr lang="en-US" altLang="en-US" dirty="0">
                <a:hlinkClick r:id="rId3"/>
              </a:rPr>
              <a:t>https://www.flickr.com/photos/fdaphotos/15657970628</a:t>
            </a:r>
            <a:endParaRPr lang="en-US" altLang="en-US" dirty="0"/>
          </a:p>
          <a:p>
            <a:pPr eaLnBrk="1" hangingPunct="1">
              <a:lnSpc>
                <a:spcPct val="95000"/>
              </a:lnSpc>
              <a:spcBef>
                <a:spcPct val="0"/>
              </a:spcBef>
              <a:spcAft>
                <a:spcPct val="25000"/>
              </a:spcAft>
            </a:pPr>
            <a:endParaRPr lang="en-US" altLang="en-US" dirty="0">
              <a:latin typeface="Arial" panose="020B0604020202020204" pitchFamily="34" charset="0"/>
              <a:cs typeface="Arial" panose="020B0604020202020204" pitchFamily="34" charset="0"/>
            </a:endParaRPr>
          </a:p>
          <a:p>
            <a:pPr eaLnBrk="1" hangingPunct="1">
              <a:lnSpc>
                <a:spcPct val="95000"/>
              </a:lnSpc>
              <a:spcBef>
                <a:spcPct val="0"/>
              </a:spcBef>
              <a:spcAft>
                <a:spcPct val="25000"/>
              </a:spcAft>
            </a:pP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0D9AF-BF6F-80DF-C90A-3C1DE57DA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4B41F-1B08-BB84-C45E-B97ECB4D20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77FE8F-0B83-4FF1-A87B-E1999EF9E0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Image available for reuse: </a:t>
            </a:r>
            <a:r>
              <a:rPr lang="en-US" altLang="en-US" dirty="0">
                <a:hlinkClick r:id="rId3"/>
              </a:rPr>
              <a:t>https://www.flickr.com/photos/fdaphotos/15657970628</a:t>
            </a: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Second image is of my hand.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Traditional insulin pumps consist of a pump device, tubing, and an infusion set. The pump holds the insulin reservoir and controls delivery, while the tubing connects to the infusion site. Familiarity with these components is crucial for troubleshooting and patient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cannula comes in 6mm or 9mm and is placed under the skin. A person can disconnect from the pump as shown above for showering and bathing and swimming.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also tubeless insulin pump options which are waterproof and can remain on the body.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pumps are worn for 2-3 days, although now there is an extended infusion set which can be worn up to 7 days.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 note, while the 7 day infusion set can be worn for 7 days, pumps typically hold anywhere from 180-300 </a:t>
            </a:r>
            <a:r>
              <a:rPr lang="en-US" dirty="0" err="1"/>
              <a:t>unitso</a:t>
            </a:r>
            <a:r>
              <a:rPr lang="en-US" dirty="0"/>
              <a:t> f insulin, so if they use the insulin sooner then that, then they would need to replace the reservoir of insulin.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81F929D6-472B-0205-7ECA-21F092A930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11CF7-9DDD-478F-90E8-DA96020894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65825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5A188-7DE8-4B37-BA16-FAAB5C45DD0B}"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6739961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1851-F079-2C71-D2A5-6538C563E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2C130A-F844-0453-8AAE-8CF75255B2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F96993-071B-966D-8D04-FF36320766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1B6FD5-2198-D226-D9F9-A1C415482FF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5A188-7DE8-4B37-BA16-FAAB5C45DD0B}"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02142706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269D0AF3-96B2-240D-7A50-21C8541E2B1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091" name="Notes Placeholder 2">
            <a:extLst>
              <a:ext uri="{FF2B5EF4-FFF2-40B4-BE49-F238E27FC236}">
                <a16:creationId xmlns:a16="http://schemas.microsoft.com/office/drawing/2014/main" id="{D0AB71A5-486E-DF3C-CAC9-8876AD5D50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Insulin pump basics include the use of U100 rapid-acting insulin, bolus calculators, and customizable basal rates. These features help minimize insulin</a:t>
            </a:r>
            <a:endParaRPr lang="en-US" altLang="en-US" dirty="0"/>
          </a:p>
        </p:txBody>
      </p:sp>
      <p:sp>
        <p:nvSpPr>
          <p:cNvPr id="89092" name="Slide Number Placeholder 3">
            <a:extLst>
              <a:ext uri="{FF2B5EF4-FFF2-40B4-BE49-F238E27FC236}">
                <a16:creationId xmlns:a16="http://schemas.microsoft.com/office/drawing/2014/main" id="{BB390983-AF2B-3FA0-3414-E2B5674A52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defRPr>
                <a:solidFill>
                  <a:schemeClr val="tx1"/>
                </a:solidFill>
                <a:latin typeface="Arial" panose="020B0604020202020204" pitchFamily="34" charset="0"/>
              </a:defRPr>
            </a:lvl1pPr>
            <a:lvl2pPr marL="769938" indent="-295275" defTabSz="947738">
              <a:defRPr>
                <a:solidFill>
                  <a:schemeClr val="tx1"/>
                </a:solidFill>
                <a:latin typeface="Arial" panose="020B0604020202020204" pitchFamily="34" charset="0"/>
              </a:defRPr>
            </a:lvl2pPr>
            <a:lvl3pPr marL="1184275" indent="-236538" defTabSz="947738">
              <a:defRPr>
                <a:solidFill>
                  <a:schemeClr val="tx1"/>
                </a:solidFill>
                <a:latin typeface="Arial" panose="020B0604020202020204" pitchFamily="34" charset="0"/>
              </a:defRPr>
            </a:lvl3pPr>
            <a:lvl4pPr marL="1658938" indent="-236538" defTabSz="947738">
              <a:defRPr>
                <a:solidFill>
                  <a:schemeClr val="tx1"/>
                </a:solidFill>
                <a:latin typeface="Arial" panose="020B0604020202020204" pitchFamily="34" charset="0"/>
              </a:defRPr>
            </a:lvl4pPr>
            <a:lvl5pPr marL="2133600" indent="-236538" defTabSz="947738">
              <a:defRPr>
                <a:solidFill>
                  <a:schemeClr val="tx1"/>
                </a:solidFill>
                <a:latin typeface="Arial" panose="020B0604020202020204" pitchFamily="34" charset="0"/>
              </a:defRPr>
            </a:lvl5pPr>
            <a:lvl6pPr marL="2590800" indent="-236538" defTabSz="947738" eaLnBrk="0" fontAlgn="base" hangingPunct="0">
              <a:spcBef>
                <a:spcPct val="0"/>
              </a:spcBef>
              <a:spcAft>
                <a:spcPct val="0"/>
              </a:spcAft>
              <a:defRPr>
                <a:solidFill>
                  <a:schemeClr val="tx1"/>
                </a:solidFill>
                <a:latin typeface="Arial" panose="020B0604020202020204" pitchFamily="34" charset="0"/>
              </a:defRPr>
            </a:lvl6pPr>
            <a:lvl7pPr marL="3048000" indent="-236538" defTabSz="947738" eaLnBrk="0" fontAlgn="base" hangingPunct="0">
              <a:spcBef>
                <a:spcPct val="0"/>
              </a:spcBef>
              <a:spcAft>
                <a:spcPct val="0"/>
              </a:spcAft>
              <a:defRPr>
                <a:solidFill>
                  <a:schemeClr val="tx1"/>
                </a:solidFill>
                <a:latin typeface="Arial" panose="020B0604020202020204" pitchFamily="34" charset="0"/>
              </a:defRPr>
            </a:lvl7pPr>
            <a:lvl8pPr marL="3505200" indent="-236538" defTabSz="947738" eaLnBrk="0" fontAlgn="base" hangingPunct="0">
              <a:spcBef>
                <a:spcPct val="0"/>
              </a:spcBef>
              <a:spcAft>
                <a:spcPct val="0"/>
              </a:spcAft>
              <a:defRPr>
                <a:solidFill>
                  <a:schemeClr val="tx1"/>
                </a:solidFill>
                <a:latin typeface="Arial" panose="020B0604020202020204" pitchFamily="34" charset="0"/>
              </a:defRPr>
            </a:lvl8pPr>
            <a:lvl9pPr marL="3962400" indent="-236538" defTabSz="947738"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47738" rtl="0" eaLnBrk="1" fontAlgn="auto" latinLnBrk="0" hangingPunct="1">
              <a:lnSpc>
                <a:spcPct val="100000"/>
              </a:lnSpc>
              <a:spcBef>
                <a:spcPts val="0"/>
              </a:spcBef>
              <a:spcAft>
                <a:spcPts val="0"/>
              </a:spcAft>
              <a:buClrTx/>
              <a:buSzTx/>
              <a:buFontTx/>
              <a:buNone/>
              <a:tabLst/>
              <a:defRPr/>
            </a:pPr>
            <a:fld id="{5D642466-7FBD-45B0-8B65-AA313204D890}"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47738" rtl="0" eaLnBrk="1" fontAlgn="auto" latinLnBrk="0" hangingPunct="1">
                <a:lnSpc>
                  <a:spcPct val="100000"/>
                </a:lnSpc>
                <a:spcBef>
                  <a:spcPts val="0"/>
                </a:spcBef>
                <a:spcAft>
                  <a:spcPts val="0"/>
                </a:spcAft>
                <a:buClrTx/>
                <a:buSzTx/>
                <a:buFontTx/>
                <a:buNone/>
                <a:tabLst/>
                <a:defRPr/>
              </a:pPr>
              <a:t>149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a:extLst>
              <a:ext uri="{FF2B5EF4-FFF2-40B4-BE49-F238E27FC236}">
                <a16:creationId xmlns:a16="http://schemas.microsoft.com/office/drawing/2014/main" id="{429AF620-EA68-AC90-E4E8-0EBAD2FA71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6611" name="Notes Placeholder 2">
            <a:extLst>
              <a:ext uri="{FF2B5EF4-FFF2-40B4-BE49-F238E27FC236}">
                <a16:creationId xmlns:a16="http://schemas.microsoft.com/office/drawing/2014/main" id="{B6424477-9249-DA68-5050-8BFC166DAD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past, there was more rigid criteria for who should go on an insulin pump. Because of the improved outcomes, the criteria is much more</a:t>
            </a:r>
            <a:endParaRPr lang="en-US" altLang="en-US" dirty="0"/>
          </a:p>
        </p:txBody>
      </p:sp>
      <p:sp>
        <p:nvSpPr>
          <p:cNvPr id="196612" name="Slide Number Placeholder 1">
            <a:extLst>
              <a:ext uri="{FF2B5EF4-FFF2-40B4-BE49-F238E27FC236}">
                <a16:creationId xmlns:a16="http://schemas.microsoft.com/office/drawing/2014/main" id="{1CD11584-DB4C-707B-287F-DF98BBBA6E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066DC5-D484-4582-A389-B8543E5B5C5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a:extLst>
              <a:ext uri="{FF2B5EF4-FFF2-40B4-BE49-F238E27FC236}">
                <a16:creationId xmlns:a16="http://schemas.microsoft.com/office/drawing/2014/main" id="{7F1173E8-598E-3072-768A-646D9B42EC91}"/>
              </a:ext>
            </a:extLst>
          </p:cNvPr>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8419" name="Notes Placeholder 2">
            <a:extLst>
              <a:ext uri="{FF2B5EF4-FFF2-40B4-BE49-F238E27FC236}">
                <a16:creationId xmlns:a16="http://schemas.microsoft.com/office/drawing/2014/main" id="{73C2D8FE-0C05-250B-3F0A-0C401A5C0C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a:extLst>
              <a:ext uri="{FF2B5EF4-FFF2-40B4-BE49-F238E27FC236}">
                <a16:creationId xmlns:a16="http://schemas.microsoft.com/office/drawing/2014/main" id="{2C444CA5-AEFA-A770-8B93-ECBC2C6BDE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0467" name="Notes Placeholder 2">
            <a:extLst>
              <a:ext uri="{FF2B5EF4-FFF2-40B4-BE49-F238E27FC236}">
                <a16:creationId xmlns:a16="http://schemas.microsoft.com/office/drawing/2014/main" id="{D341BE2F-F8BE-210D-E230-13D244AC88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My own picture. </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a:extLst>
              <a:ext uri="{FF2B5EF4-FFF2-40B4-BE49-F238E27FC236}">
                <a16:creationId xmlns:a16="http://schemas.microsoft.com/office/drawing/2014/main" id="{C9FD4260-FA87-6BB5-3199-6CB72F001EB9}"/>
              </a:ext>
            </a:extLst>
          </p:cNvPr>
          <p:cNvSpPr>
            <a:spLocks noGrp="1" noRot="1" noChangeAspect="1" noTextEdit="1"/>
          </p:cNvSpPr>
          <p:nvPr>
            <p:ph type="sldImg"/>
          </p:nvPr>
        </p:nvSpPr>
        <p:spPr bwMode="auto">
          <a:xfrm>
            <a:off x="1143000"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2515" name="Notes Placeholder 2">
            <a:extLst>
              <a:ext uri="{FF2B5EF4-FFF2-40B4-BE49-F238E27FC236}">
                <a16:creationId xmlns:a16="http://schemas.microsoft.com/office/drawing/2014/main" id="{FEBB239E-847D-0CE1-96FD-B318230EA9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a:extLst>
              <a:ext uri="{FF2B5EF4-FFF2-40B4-BE49-F238E27FC236}">
                <a16:creationId xmlns:a16="http://schemas.microsoft.com/office/drawing/2014/main" id="{D6E2823D-AEB7-C9D7-EB91-3C937043EFD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5587" name="Notes Placeholder 2">
            <a:extLst>
              <a:ext uri="{FF2B5EF4-FFF2-40B4-BE49-F238E27FC236}">
                <a16:creationId xmlns:a16="http://schemas.microsoft.com/office/drawing/2014/main" id="{BFEC2592-BA10-878A-9CC7-2D3DB3FD89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Patch pumps like </a:t>
            </a:r>
            <a:r>
              <a:rPr lang="en-US" dirty="0" err="1"/>
              <a:t>Cequr</a:t>
            </a:r>
            <a:r>
              <a:rPr lang="en-US" dirty="0"/>
              <a:t> Simplicity and V-Go offer discreet, on-demand insulin delivery without tubing. These devices are particularly useful for adults with T2D seeking simplified insulin regimens. </a:t>
            </a:r>
            <a:endParaRPr lang="en-US" altLang="en-US" dirty="0"/>
          </a:p>
        </p:txBody>
      </p:sp>
      <p:sp>
        <p:nvSpPr>
          <p:cNvPr id="195588" name="Slide Number Placeholder 3">
            <a:extLst>
              <a:ext uri="{FF2B5EF4-FFF2-40B4-BE49-F238E27FC236}">
                <a16:creationId xmlns:a16="http://schemas.microsoft.com/office/drawing/2014/main" id="{508226BF-BF00-666E-FD96-ECD1A316E3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0A33DF6-8601-4705-AFA5-E3FFC91EA257}"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Alternate </a:t>
            </a:r>
            <a:r>
              <a:rPr lang="en-US" dirty="0" err="1"/>
              <a:t>cotroller</a:t>
            </a:r>
            <a:r>
              <a:rPr lang="en-US" dirty="0"/>
              <a:t> enabled (ACE)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2A311E-4516-4077-A68F-F7810F54CAB0}" type="slidenum">
              <a:rPr kumimoji="0" lang="en-US" alt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25545244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a:extLst>
              <a:ext uri="{FF2B5EF4-FFF2-40B4-BE49-F238E27FC236}">
                <a16:creationId xmlns:a16="http://schemas.microsoft.com/office/drawing/2014/main" id="{6FDBFAE0-CF66-55D6-1664-0FF9B875FD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0707" name="Notes Placeholder 2">
            <a:extLst>
              <a:ext uri="{FF2B5EF4-FFF2-40B4-BE49-F238E27FC236}">
                <a16:creationId xmlns:a16="http://schemas.microsoft.com/office/drawing/2014/main" id="{4688569E-28A1-3DB0-3A6C-E57DB9536E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a:extLst>
              <a:ext uri="{FF2B5EF4-FFF2-40B4-BE49-F238E27FC236}">
                <a16:creationId xmlns:a16="http://schemas.microsoft.com/office/drawing/2014/main" id="{8FE3F213-BD14-9D35-B830-A2EE89E4A0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8659" name="Notes Placeholder 2">
            <a:extLst>
              <a:ext uri="{FF2B5EF4-FFF2-40B4-BE49-F238E27FC236}">
                <a16:creationId xmlns:a16="http://schemas.microsoft.com/office/drawing/2014/main" id="{7B4BEF02-E89C-9D4C-7C8D-49EAD974C1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a:p>
            <a:pPr eaLnBrk="1" hangingPunct="1">
              <a:spcBef>
                <a:spcPct val="0"/>
              </a:spcBef>
            </a:pPr>
            <a:endParaRPr lang="en-US" altLang="en-US" dirty="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Grazia to fill out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D54BC8-B74A-4A48-8B28-738237F34A4D}"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766531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06D35FE1-6ED5-B0B2-8250-D8C115C81E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763" name="Notes Placeholder 2">
            <a:extLst>
              <a:ext uri="{FF2B5EF4-FFF2-40B4-BE49-F238E27FC236}">
                <a16:creationId xmlns:a16="http://schemas.microsoft.com/office/drawing/2014/main" id="{D6320B0D-A4B1-E08A-3AF4-1BCBEB6387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hlinkClick r:id="rId3"/>
              </a:rPr>
              <a:t>Omnipod-5_User-guide.pdf</a:t>
            </a:r>
            <a:br>
              <a:rPr lang="en-US" altLang="en-US" dirty="0"/>
            </a:br>
            <a:endParaRPr lang="en-US" altLang="en-US" dirty="0"/>
          </a:p>
          <a:p>
            <a:r>
              <a:rPr lang="en-US" altLang="en-US" dirty="0">
                <a:hlinkClick r:id="rId4"/>
              </a:rPr>
              <a:t>MiniMed_770G_System_User_Guide.pdf (medtronicdiabetes.com)</a:t>
            </a:r>
            <a:endParaRPr lang="en-US" altLang="en-US" dirty="0"/>
          </a:p>
          <a:p>
            <a:endParaRPr lang="en-US" altLang="en-US" dirty="0"/>
          </a:p>
          <a:p>
            <a:r>
              <a:rPr lang="en-US" altLang="en-US" dirty="0">
                <a:hlinkClick r:id="rId5"/>
              </a:rPr>
              <a:t>AW-1007704_B User Guide, Mobile Bolus, t:slim X2, Control-IQ, 7.6, mg/dL, Artwork.pdf (tandemdiabetes.com)</a:t>
            </a:r>
            <a:endParaRPr lang="en-US" altLang="en-US" dirty="0"/>
          </a:p>
          <a:p>
            <a:endParaRPr lang="en-US" altLang="en-US" dirty="0"/>
          </a:p>
          <a:p>
            <a:r>
              <a:rPr lang="en-US" altLang="en-US" u="sng" dirty="0">
                <a:solidFill>
                  <a:schemeClr val="bg2"/>
                </a:solidFill>
              </a:rPr>
              <a:t>User manuals</a:t>
            </a:r>
          </a:p>
          <a:p>
            <a:r>
              <a:rPr lang="en-US" altLang="en-US" dirty="0">
                <a:hlinkClick r:id="rId3"/>
              </a:rPr>
              <a:t>Omnipod-5_User-guide.pdf</a:t>
            </a:r>
            <a:endParaRPr lang="en-US" altLang="en-US" dirty="0"/>
          </a:p>
          <a:p>
            <a:r>
              <a:rPr lang="en-US" altLang="en-US" dirty="0">
                <a:hlinkClick r:id="rId4"/>
              </a:rPr>
              <a:t>MiniMed_770G_System_User_Guide.pdf (medtronicdiabetes.com)</a:t>
            </a:r>
            <a:endParaRPr lang="en-US" altLang="en-US" dirty="0"/>
          </a:p>
          <a:p>
            <a:r>
              <a:rPr lang="en-US" altLang="en-US" dirty="0">
                <a:hlinkClick r:id="rId5"/>
              </a:rPr>
              <a:t>AW-1007704_B User Guide, Mobile Bolus, t:slim X2, Control-IQ, 7.6, mg/dL, Artwork.pdf (tandemdiabetes.com)</a:t>
            </a:r>
            <a:endParaRPr lang="en-US" altLang="en-US" dirty="0"/>
          </a:p>
          <a:p>
            <a:endParaRPr lang="en-US" altLang="en-US" dirty="0"/>
          </a:p>
          <a:p>
            <a:r>
              <a:rPr lang="en-US" altLang="en-US" dirty="0"/>
              <a:t>770g and 780 g max is 250 units. </a:t>
            </a:r>
          </a:p>
          <a:p>
            <a:endParaRPr lang="en-US" altLang="en-US" dirty="0"/>
          </a:p>
          <a:p>
            <a:endParaRPr lang="en-US" altLang="en-US" dirty="0"/>
          </a:p>
          <a:p>
            <a:endParaRPr lang="en-US" altLang="en-US" dirty="0"/>
          </a:p>
        </p:txBody>
      </p:sp>
      <p:sp>
        <p:nvSpPr>
          <p:cNvPr id="117764" name="Slide Number Placeholder 3">
            <a:extLst>
              <a:ext uri="{FF2B5EF4-FFF2-40B4-BE49-F238E27FC236}">
                <a16:creationId xmlns:a16="http://schemas.microsoft.com/office/drawing/2014/main" id="{8AD57163-7B02-667E-4F49-83FF93A896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1B6692E-817A-4894-B61C-D8CD3DD8619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9279513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a:p>
            <a:r>
              <a:rPr lang="en-US" dirty="0"/>
              <a:t>Each insulin pump manufacturer has recommendations for calculating initial settings, whether transitioning from multiple daily injections, or prior insulin therapy. While specific recommendations and values used for calculation vary between systems, fundamentally they are very similar. These recommendations are not meant to replace clinical judgement, especially with consideration of individual patient needs. No explicit adjustments recommended depending other antihyperglycemic therapies. </a:t>
            </a:r>
            <a:br>
              <a:rPr lang="en-US" dirty="0"/>
            </a:br>
            <a:br>
              <a:rPr lang="en-US" dirty="0"/>
            </a:br>
            <a:r>
              <a:rPr lang="en-US" dirty="0"/>
              <a:t>Start by calculating current total daily insulin. Compare to weight based insulin dosing, and take an average of the two. This will then give us the TDI we will use for pump calculations. </a:t>
            </a:r>
            <a:br>
              <a:rPr lang="en-US" dirty="0"/>
            </a:br>
            <a:br>
              <a:rPr lang="en-US" dirty="0"/>
            </a:br>
            <a:r>
              <a:rPr lang="en-US" dirty="0"/>
              <a:t>Will allocate 50% of TDI for basal insulin, TDI divided by 2. Then divide by 24 due to 24 hours in a day to calculate an hourly basal rate. May see this expressed as TDI/48 as a shortcut combing steps. </a:t>
            </a:r>
            <a:br>
              <a:rPr lang="en-US" dirty="0"/>
            </a:br>
            <a:br>
              <a:rPr lang="en-US" dirty="0"/>
            </a:br>
            <a:r>
              <a:rPr lang="en-US" dirty="0"/>
              <a:t>For calculating bolus settings, we will apply familiar concepts such as the rule of 1700 and rule of 500. </a:t>
            </a:r>
            <a:br>
              <a:rPr lang="en-US" dirty="0"/>
            </a:br>
            <a:r>
              <a:rPr lang="en-US" dirty="0"/>
              <a:t>ISF: Rule of 1500 traditionally utilized for regular/human insulin with Rule of 1700 updated for rapid acting insulin.  Will take our TDI and divide by 1700. </a:t>
            </a:r>
            <a:br>
              <a:rPr lang="en-US" dirty="0"/>
            </a:br>
            <a:br>
              <a:rPr lang="en-US" dirty="0"/>
            </a:br>
            <a:r>
              <a:rPr lang="en-US" dirty="0"/>
              <a:t>Correction factor:  Initially developed as rule of 450, but adjusted to Rule of 500 to reflect greater efficiency with development of rapid acting insulin analogs. However, notably </a:t>
            </a:r>
            <a:r>
              <a:rPr lang="en-US" dirty="0" err="1"/>
              <a:t>Insulet</a:t>
            </a:r>
            <a:r>
              <a:rPr lang="en-US" dirty="0"/>
              <a:t>, makers of </a:t>
            </a:r>
            <a:r>
              <a:rPr lang="en-US" dirty="0" err="1"/>
              <a:t>Omnipod</a:t>
            </a:r>
            <a:r>
              <a:rPr lang="en-US" dirty="0"/>
              <a:t> recently adjusted their initial calculation recommendations to utilize the rule of 400, based on findings that patients often require more intense carbohydrate ratios.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911CF7-9DDD-478F-90E8-DA96020894A2}"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164</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93302674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EBAC6-7A7D-0AF1-5809-77D13B3C1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944EB-B2F9-3EF7-55CB-E3EEBB62B2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EECBCC-000A-1100-E23B-71E04E0842B8}"/>
              </a:ext>
            </a:extLst>
          </p:cNvPr>
          <p:cNvSpPr>
            <a:spLocks noGrp="1"/>
          </p:cNvSpPr>
          <p:nvPr>
            <p:ph type="body" idx="1"/>
          </p:nvPr>
        </p:nvSpPr>
        <p:spPr/>
        <p:txBody>
          <a:bodyPr/>
          <a:lstStyle/>
          <a:p>
            <a:r>
              <a:rPr lang="en-US" dirty="0"/>
              <a:t> </a:t>
            </a:r>
          </a:p>
          <a:p>
            <a:r>
              <a:rPr lang="en-US" dirty="0"/>
              <a:t>Each insulin pump manufacturer has recommendations for calculating initial settings, whether transitioning from multiple daily injections, or prior insulin therapy. While specific recommendations and values used for calculation vary between systems, fundamentally they are very similar. These recommendations are not meant to replace clinical judgement, especially with consideration of individual patient needs. No explicit adjustments recommended depending other antihyperglycemic therapies. </a:t>
            </a:r>
            <a:br>
              <a:rPr lang="en-US" dirty="0"/>
            </a:br>
            <a:br>
              <a:rPr lang="en-US" dirty="0"/>
            </a:br>
            <a:r>
              <a:rPr lang="en-US" dirty="0"/>
              <a:t>Start by calculating current total daily insulin. Compare to weight based insulin dosing, and take an average of the two. This will then give us the TDI we will use for pump calculations. </a:t>
            </a:r>
            <a:br>
              <a:rPr lang="en-US" dirty="0"/>
            </a:br>
            <a:br>
              <a:rPr lang="en-US" dirty="0"/>
            </a:br>
            <a:r>
              <a:rPr lang="en-US" dirty="0"/>
              <a:t>Will allocate 50% of TDI for basal insulin, TDI divided by 2. Then divide by 24 due to 24 hours in a day to calculate an hourly basal rate. May see this expressed as TDI/48 as a shortcut combing steps. </a:t>
            </a:r>
            <a:br>
              <a:rPr lang="en-US" dirty="0"/>
            </a:br>
            <a:br>
              <a:rPr lang="en-US" dirty="0"/>
            </a:br>
            <a:r>
              <a:rPr lang="en-US" dirty="0"/>
              <a:t>For calculating bolus settings, we will apply familiar concepts such as the rule of 1700 and rule of 500. </a:t>
            </a:r>
            <a:br>
              <a:rPr lang="en-US" dirty="0"/>
            </a:br>
            <a:r>
              <a:rPr lang="en-US" dirty="0"/>
              <a:t>ISF: Rule of 1500 traditionally utilized for regular/human insulin with Rule of 1700 updated for rapid acting insulin.  Will take our TDI and divide by 1700. </a:t>
            </a:r>
            <a:br>
              <a:rPr lang="en-US" dirty="0"/>
            </a:br>
            <a:br>
              <a:rPr lang="en-US" dirty="0"/>
            </a:br>
            <a:r>
              <a:rPr lang="en-US" dirty="0"/>
              <a:t>Correction factor:  Initially developed as rule of 450, but adjusted to Rule of 500 to reflect greater efficiency with development of rapid acting insulin analogs. However, notably </a:t>
            </a:r>
            <a:r>
              <a:rPr lang="en-US" dirty="0" err="1"/>
              <a:t>Insulet</a:t>
            </a:r>
            <a:r>
              <a:rPr lang="en-US" dirty="0"/>
              <a:t>, makers of </a:t>
            </a:r>
            <a:r>
              <a:rPr lang="en-US" dirty="0" err="1"/>
              <a:t>Omnipod</a:t>
            </a:r>
            <a:r>
              <a:rPr lang="en-US" dirty="0"/>
              <a:t> recently adjusted their initial calculation recommendations to utilize the rule of 400, based on findings that patients often require more intense carbohydrate ratios.  </a:t>
            </a:r>
          </a:p>
        </p:txBody>
      </p:sp>
      <p:sp>
        <p:nvSpPr>
          <p:cNvPr id="4" name="Slide Number Placeholder 3">
            <a:extLst>
              <a:ext uri="{FF2B5EF4-FFF2-40B4-BE49-F238E27FC236}">
                <a16:creationId xmlns:a16="http://schemas.microsoft.com/office/drawing/2014/main" id="{763B4AAB-14FD-387F-0FAF-DAF001FB3C5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911CF7-9DDD-478F-90E8-DA96020894A2}"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9219638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Each insulin pump manufacturer has recommendations for calculating initial settings, whether transitioning from multiple daily injections, or prior insulin therapy. While specific recommendations and values used for calculation vary between systems, fundamentally they are very similar. These recommendations are not meant to replace clinical judgement, especially with consideration of individual patient needs. No explicit adjustments recommended depending other antihyperglycemic therapies. </a:t>
            </a:r>
            <a:br>
              <a:rPr lang="en-US" dirty="0"/>
            </a:br>
            <a:br>
              <a:rPr lang="en-US" dirty="0"/>
            </a:br>
            <a:r>
              <a:rPr lang="en-US" dirty="0"/>
              <a:t>Start by calculating current total daily insulin. Compare to weight based insulin dosing, and take an average of the two. This will then give us the TDI we will use for pump calculations. </a:t>
            </a:r>
            <a:br>
              <a:rPr lang="en-US" dirty="0"/>
            </a:br>
            <a:br>
              <a:rPr lang="en-US" dirty="0"/>
            </a:br>
            <a:r>
              <a:rPr lang="en-US" dirty="0"/>
              <a:t>Will allocate 50% of TDI for basal insulin, TDI divided by 2. Then divide by 24 due to 24 hours in a day to calculate an hourly basal rate. May see this expressed as TDI/48 as a shortcut combing steps. </a:t>
            </a:r>
            <a:br>
              <a:rPr lang="en-US" dirty="0"/>
            </a:br>
            <a:br>
              <a:rPr lang="en-US" dirty="0"/>
            </a:br>
            <a:r>
              <a:rPr lang="en-US" dirty="0"/>
              <a:t>For calculating bolus settings, we will apply familiar concepts such as the rule of 1700 and rule of 500. </a:t>
            </a:r>
            <a:br>
              <a:rPr lang="en-US" dirty="0"/>
            </a:br>
            <a:r>
              <a:rPr lang="en-US" dirty="0"/>
              <a:t>ISF: Rule of 1500 traditionally utilized for regular/human insulin with Rule of 1700 updated for rapid acting insulin.  Will take our TDI and divide by 1700. </a:t>
            </a:r>
            <a:br>
              <a:rPr lang="en-US" dirty="0"/>
            </a:br>
            <a:br>
              <a:rPr lang="en-US" dirty="0"/>
            </a:br>
            <a:r>
              <a:rPr lang="en-US" dirty="0"/>
              <a:t>Correction factor:  Initially developed as rule of 450, but adjusted to Rule of 500 to reflect greater efficiency with development of rapid acting insulin analogs. However, notably </a:t>
            </a:r>
            <a:r>
              <a:rPr lang="en-US" dirty="0" err="1"/>
              <a:t>Insulet</a:t>
            </a:r>
            <a:r>
              <a:rPr lang="en-US" dirty="0"/>
              <a:t>, makers of </a:t>
            </a:r>
            <a:r>
              <a:rPr lang="en-US" dirty="0" err="1"/>
              <a:t>Omnipod</a:t>
            </a:r>
            <a:r>
              <a:rPr lang="en-US" dirty="0"/>
              <a:t> recently adjusted their initial calculation recommendations to utilize the rule of 400, based on findings that patients often require more intense carbohydrate ratios.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911CF7-9DDD-478F-90E8-DA96020894A2}"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166</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4617190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Each insulin pump manufacturer has recommendations for calculating initial settings, whether transitioning from multiple daily injections, or prior insulin therapy. While specific recommendations and values used for calculation vary between systems, fundamentally they are very similar. These recommendations are not meant to replace clinical judgement, especially with consideration of individual patient needs. No explicit adjustments recommended depending other antihyperglycemic therapies. </a:t>
            </a:r>
            <a:br>
              <a:rPr lang="en-US" dirty="0"/>
            </a:br>
            <a:br>
              <a:rPr lang="en-US" dirty="0"/>
            </a:br>
            <a:r>
              <a:rPr lang="en-US" dirty="0"/>
              <a:t>Start by calculating current total daily insulin. Compare to weight based insulin dosing, and take an average of the two. This will then give us the TDI we will use for pump calculations. </a:t>
            </a:r>
            <a:br>
              <a:rPr lang="en-US" dirty="0"/>
            </a:br>
            <a:br>
              <a:rPr lang="en-US" dirty="0"/>
            </a:br>
            <a:r>
              <a:rPr lang="en-US" dirty="0"/>
              <a:t>Will allocate 50% of TDI for basal insulin, TDI divided by 2. Then divide by 24 due to 24 hours in a day to calculate an hourly basal rate. May see this expressed as TDI/48 as a shortcut combing steps. </a:t>
            </a:r>
            <a:br>
              <a:rPr lang="en-US" dirty="0"/>
            </a:br>
            <a:br>
              <a:rPr lang="en-US" dirty="0"/>
            </a:br>
            <a:r>
              <a:rPr lang="en-US" dirty="0"/>
              <a:t>For calculating bolus settings, we will apply familiar concepts such as the rule of 1700 and rule of 500. </a:t>
            </a:r>
            <a:br>
              <a:rPr lang="en-US" dirty="0"/>
            </a:br>
            <a:r>
              <a:rPr lang="en-US" dirty="0"/>
              <a:t>ISF: Rule of 1500 traditionally utilized for regular/human insulin with Rule of 1700 updated for rapid acting insulin.  Will take our TDI and divide by 1700. </a:t>
            </a:r>
            <a:br>
              <a:rPr lang="en-US" dirty="0"/>
            </a:br>
            <a:br>
              <a:rPr lang="en-US" dirty="0"/>
            </a:br>
            <a:r>
              <a:rPr lang="en-US" dirty="0"/>
              <a:t>Correction factor:  Initially developed as rule of 450, but adjusted to Rule of 500 to reflect greater efficiency with development of rapid acting insulin analogs. However, notably </a:t>
            </a:r>
            <a:r>
              <a:rPr lang="en-US" dirty="0" err="1"/>
              <a:t>Insulet</a:t>
            </a:r>
            <a:r>
              <a:rPr lang="en-US" dirty="0"/>
              <a:t>, makers of </a:t>
            </a:r>
            <a:r>
              <a:rPr lang="en-US" dirty="0" err="1"/>
              <a:t>Omnipod</a:t>
            </a:r>
            <a:r>
              <a:rPr lang="en-US" dirty="0"/>
              <a:t> recently adjusted their initial calculation recommendations to utilize the rule of 400, based on findings that patients often require more intense carbohydrate ratios.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911CF7-9DDD-478F-90E8-DA96020894A2}"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167</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2029237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98D40-DDF4-1E4F-3338-F10169BFB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7AA48-0E79-DCC1-3299-88148428D7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B59E80-CE1E-E6E6-EA24-39C52C2830E6}"/>
              </a:ext>
            </a:extLst>
          </p:cNvPr>
          <p:cNvSpPr>
            <a:spLocks noGrp="1"/>
          </p:cNvSpPr>
          <p:nvPr>
            <p:ph type="body" idx="1"/>
          </p:nvPr>
        </p:nvSpPr>
        <p:spPr/>
        <p:txBody>
          <a:bodyPr/>
          <a:lstStyle/>
          <a:p>
            <a:br>
              <a:rPr lang="en-US" dirty="0"/>
            </a:br>
            <a:r>
              <a:rPr lang="en-US" dirty="0"/>
              <a:t>For calculating bolus settings, we will apply familiar concepts such as the rule of 1700 and rule of 500. </a:t>
            </a:r>
            <a:br>
              <a:rPr lang="en-US" dirty="0"/>
            </a:br>
            <a:r>
              <a:rPr lang="en-US" dirty="0"/>
              <a:t>ISF: Rule of 1500 traditionally utilized for regular/human insulin with Rule of 1700 updated for rapid acting insulin.  Will take our TDI and divide by 1700. </a:t>
            </a:r>
            <a:br>
              <a:rPr lang="en-US" dirty="0"/>
            </a:br>
            <a:br>
              <a:rPr lang="en-US" dirty="0"/>
            </a:br>
            <a:r>
              <a:rPr lang="en-US" dirty="0"/>
              <a:t>Correction factor:  Initially developed as rule of 450, but adjusted to Rule of 500 to reflect greater efficiency with development of rapid acting insulin analogs. However, notably </a:t>
            </a:r>
            <a:r>
              <a:rPr lang="en-US" dirty="0" err="1"/>
              <a:t>Insulet</a:t>
            </a:r>
            <a:r>
              <a:rPr lang="en-US" dirty="0"/>
              <a:t>, makers of </a:t>
            </a:r>
            <a:r>
              <a:rPr lang="en-US" dirty="0" err="1"/>
              <a:t>Omnipod</a:t>
            </a:r>
            <a:r>
              <a:rPr lang="en-US" dirty="0"/>
              <a:t> recently adjusted their initial calculation recommendations to utilize the rule of 400, based on findings that patients often require more intense carbohydrate ratios.  </a:t>
            </a:r>
            <a:br>
              <a:rPr lang="en-US" dirty="0"/>
            </a:br>
            <a:br>
              <a:rPr lang="en-US" dirty="0"/>
            </a:br>
            <a:r>
              <a:rPr lang="en-US" dirty="0"/>
              <a:t>ICR: adjusted in 0.1 g/U increments, from 1 – 150 g carbohydrates/Unit of insulin. So in clinical practice in this case, would need to adjust to 7.1 or 7.2. </a:t>
            </a:r>
            <a:br>
              <a:rPr lang="en-US" dirty="0"/>
            </a:br>
            <a:r>
              <a:rPr lang="en-US" dirty="0"/>
              <a:t>Correction Factor: adjustable in 1 mg/dL increments from 1 – 400 mg/dL. </a:t>
            </a:r>
          </a:p>
          <a:p>
            <a:endParaRPr lang="en-US" dirty="0"/>
          </a:p>
          <a:p>
            <a:r>
              <a:rPr lang="en-US" dirty="0"/>
              <a:t>Max basal rate: </a:t>
            </a:r>
            <a:r>
              <a:rPr lang="nl-NL" dirty="0"/>
              <a:t>between 0.05-30 U/hr in 0.05 U/hr increments .Default is 3.00 U/hr.</a:t>
            </a:r>
            <a:endParaRPr lang="en-US" dirty="0"/>
          </a:p>
          <a:p>
            <a:r>
              <a:rPr lang="en-US" dirty="0"/>
              <a:t>Max bolus:  max of 30 units. </a:t>
            </a:r>
          </a:p>
          <a:p>
            <a:r>
              <a:rPr lang="en-US" dirty="0"/>
              <a:t>Duration of insulin action = Insulin Action time. 2 to 6 hours in 30-minute increments. Default is 4 hours.</a:t>
            </a:r>
          </a:p>
          <a:p>
            <a:endParaRPr lang="en-US" dirty="0"/>
          </a:p>
        </p:txBody>
      </p:sp>
      <p:sp>
        <p:nvSpPr>
          <p:cNvPr id="4" name="Slide Number Placeholder 3">
            <a:extLst>
              <a:ext uri="{FF2B5EF4-FFF2-40B4-BE49-F238E27FC236}">
                <a16:creationId xmlns:a16="http://schemas.microsoft.com/office/drawing/2014/main" id="{6E5FF396-0641-1DB9-C3DE-13E3516432E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911CF7-9DDD-478F-90E8-DA96020894A2}"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67603467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4BFAE35C-F049-BC9B-436F-EE41738290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907" name="Notes Placeholder 2">
            <a:extLst>
              <a:ext uri="{FF2B5EF4-FFF2-40B4-BE49-F238E27FC236}">
                <a16:creationId xmlns:a16="http://schemas.microsoft.com/office/drawing/2014/main" id="{9CDD7D47-3F4F-539C-8001-2C1F8B775AB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23908" name="Slide Number Placeholder 3">
            <a:extLst>
              <a:ext uri="{FF2B5EF4-FFF2-40B4-BE49-F238E27FC236}">
                <a16:creationId xmlns:a16="http://schemas.microsoft.com/office/drawing/2014/main" id="{0F9CF8ED-C7A2-9294-61E8-FE00A163D3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0BEC98-25B4-414E-B54D-48511E25CAD4}"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579284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a:extLst>
              <a:ext uri="{FF2B5EF4-FFF2-40B4-BE49-F238E27FC236}">
                <a16:creationId xmlns:a16="http://schemas.microsoft.com/office/drawing/2014/main" id="{44A6C5CC-2DFF-C530-4266-CE541AFE5C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283" name="Notes Placeholder 2">
            <a:extLst>
              <a:ext uri="{FF2B5EF4-FFF2-40B4-BE49-F238E27FC236}">
                <a16:creationId xmlns:a16="http://schemas.microsoft.com/office/drawing/2014/main" id="{32173661-AA3A-DAD7-A005-126385680D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Most insulin pump users are more knowledgeable than their hospital health care providers about diabetes management; therefore, experienced pump users may be encouraged to self-manage their diabetes during their hospitalization </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a:extLst>
              <a:ext uri="{FF2B5EF4-FFF2-40B4-BE49-F238E27FC236}">
                <a16:creationId xmlns:a16="http://schemas.microsoft.com/office/drawing/2014/main" id="{411BA945-61BA-2AD8-4DE7-D44F127EDD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7331" name="Notes Placeholder 2">
            <a:extLst>
              <a:ext uri="{FF2B5EF4-FFF2-40B4-BE49-F238E27FC236}">
                <a16:creationId xmlns:a16="http://schemas.microsoft.com/office/drawing/2014/main" id="{C92E806B-F762-B4A2-EECF-C8206AEABD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2B2DFA-04F6-4713-86A1-47E953577B26}"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8938603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271272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CE050F-AB49-6145-B5BA-6FE297C463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41859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2B2DFA-04F6-4713-86A1-47E953577B26}"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988456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a:extLst>
              <a:ext uri="{FF2B5EF4-FFF2-40B4-BE49-F238E27FC236}">
                <a16:creationId xmlns:a16="http://schemas.microsoft.com/office/drawing/2014/main" id="{423ED8B4-635F-3C98-2A53-DD42E45DF6E0}"/>
              </a:ext>
            </a:extLst>
          </p:cNvPr>
          <p:cNvSpPr>
            <a:spLocks noGrp="1" noRot="1" noChangeAspect="1" noChangeArrowheads="1" noTextEdit="1"/>
          </p:cNvSpPr>
          <p:nvPr>
            <p:ph type="sldImg"/>
          </p:nvPr>
        </p:nvSpPr>
        <p:spPr bwMode="auto">
          <a:xfrm>
            <a:off x="1497013" y="1200150"/>
            <a:ext cx="4321175" cy="32400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595" name="Notes Placeholder 2">
            <a:extLst>
              <a:ext uri="{FF2B5EF4-FFF2-40B4-BE49-F238E27FC236}">
                <a16:creationId xmlns:a16="http://schemas.microsoft.com/office/drawing/2014/main" id="{114DF137-217B-8CAC-C0B4-0BB67928DD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Permission to use from companion medical</a:t>
            </a:r>
          </a:p>
          <a:p>
            <a:endParaRPr lang="en-US" altLang="en-US"/>
          </a:p>
          <a:p>
            <a:r>
              <a:rPr lang="en-US" altLang="en-US"/>
              <a:t>Showing how it can be set to carb counting or meal estimates, for small, medium or high carb meals or just using set doses. </a:t>
            </a:r>
          </a:p>
          <a:p>
            <a:r>
              <a:rPr lang="en-US" altLang="en-US"/>
              <a:t>With all of the, you can set the insulin sensitivity factor and BG target, to add or subtract insulin if glucose is out of range. </a:t>
            </a:r>
          </a:p>
          <a:p>
            <a:endParaRPr lang="en-US"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a:extLst>
              <a:ext uri="{FF2B5EF4-FFF2-40B4-BE49-F238E27FC236}">
                <a16:creationId xmlns:a16="http://schemas.microsoft.com/office/drawing/2014/main" id="{A9484777-F6BD-AA17-2453-4A172240C9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0643" name="Notes Placeholder 2">
            <a:extLst>
              <a:ext uri="{FF2B5EF4-FFF2-40B4-BE49-F238E27FC236}">
                <a16:creationId xmlns:a16="http://schemas.microsoft.com/office/drawing/2014/main" id="{6CFEBDC6-F99D-5AA8-289E-82CF74AAC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Header Placeholder 3">
            <a:extLst>
              <a:ext uri="{FF2B5EF4-FFF2-40B4-BE49-F238E27FC236}">
                <a16:creationId xmlns:a16="http://schemas.microsoft.com/office/drawing/2014/main" id="{E03DB248-351E-A0F1-F471-9567D64C54F5}"/>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Obesity Series, Part II: Physical Activity</a:t>
            </a:r>
          </a:p>
        </p:txBody>
      </p:sp>
      <p:sp>
        <p:nvSpPr>
          <p:cNvPr id="5" name="Footer Placeholder 4">
            <a:extLst>
              <a:ext uri="{FF2B5EF4-FFF2-40B4-BE49-F238E27FC236}">
                <a16:creationId xmlns:a16="http://schemas.microsoft.com/office/drawing/2014/main" id="{A9C28627-A597-E944-52E1-FB5BD6C2FE5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Copyright 2014 American Association of Diabetes Educators. All rights reserved.</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a:extLst>
              <a:ext uri="{FF2B5EF4-FFF2-40B4-BE49-F238E27FC236}">
                <a16:creationId xmlns:a16="http://schemas.microsoft.com/office/drawing/2014/main" id="{FC4123B2-983C-D7D6-9349-DD4AD11F76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3715" name="Notes Placeholder 2">
            <a:extLst>
              <a:ext uri="{FF2B5EF4-FFF2-40B4-BE49-F238E27FC236}">
                <a16:creationId xmlns:a16="http://schemas.microsoft.com/office/drawing/2014/main" id="{159F96FB-F3FC-B6E7-28E7-977F9F486FA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6B1F-3B91-764F-5B0C-20DF476CDB1E}"/>
            </a:ext>
          </a:extLst>
        </p:cNvPr>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0DEAECAC-D30A-E379-85AB-6C477A0130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147" name="Notes Placeholder 2">
            <a:extLst>
              <a:ext uri="{FF2B5EF4-FFF2-40B4-BE49-F238E27FC236}">
                <a16:creationId xmlns:a16="http://schemas.microsoft.com/office/drawing/2014/main" id="{939A7D2C-CEBF-A12F-73F4-E22A4E27EA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Add twist simulator</a:t>
            </a:r>
          </a:p>
          <a:p>
            <a:endParaRPr lang="en-US" altLang="en-US" dirty="0"/>
          </a:p>
          <a:p>
            <a:endParaRPr lang="en-US" altLang="en-US" dirty="0"/>
          </a:p>
        </p:txBody>
      </p:sp>
      <p:sp>
        <p:nvSpPr>
          <p:cNvPr id="134148" name="Slide Number Placeholder 3">
            <a:extLst>
              <a:ext uri="{FF2B5EF4-FFF2-40B4-BE49-F238E27FC236}">
                <a16:creationId xmlns:a16="http://schemas.microsoft.com/office/drawing/2014/main" id="{D3953EDB-B09F-DF95-9123-E709042AB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D16753-A974-4870-8312-35BB4C8A086D}"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4388304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a:extLst>
              <a:ext uri="{FF2B5EF4-FFF2-40B4-BE49-F238E27FC236}">
                <a16:creationId xmlns:a16="http://schemas.microsoft.com/office/drawing/2014/main" id="{6793E3F1-AC3D-9A74-50D7-2644DE7EBE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763" name="Notes Placeholder 2">
            <a:extLst>
              <a:ext uri="{FF2B5EF4-FFF2-40B4-BE49-F238E27FC236}">
                <a16:creationId xmlns:a16="http://schemas.microsoft.com/office/drawing/2014/main" id="{60EB77A8-42DF-6E48-A52E-9FEF8FE505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B8F21-5BDA-2600-398E-55DE65A867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3C2FC-A887-2290-4BB1-80740FCDED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480848-7C28-5941-BF0D-0363AB1C75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C99F6A-758D-68CF-9E45-CF86A8FD405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D54BC8-B74A-4A48-8B28-738237F34A4D}"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6773835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513DB-6096-6EE6-6EB7-64B016F4B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C5B93-EEEA-D1D1-4157-8ED456D82A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7CA575-8D39-811E-505B-39D1A4AAEF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88ECEA-3F06-C55C-9DF4-400D04AF146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D54BC8-B74A-4A48-8B28-738237F34A4D}"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20969725"/>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a:extLst>
              <a:ext uri="{FF2B5EF4-FFF2-40B4-BE49-F238E27FC236}">
                <a16:creationId xmlns:a16="http://schemas.microsoft.com/office/drawing/2014/main" id="{04F58175-E61D-1A9E-3173-00E7C13D2A5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1907" name="Notes Placeholder 2">
            <a:extLst>
              <a:ext uri="{FF2B5EF4-FFF2-40B4-BE49-F238E27FC236}">
                <a16:creationId xmlns:a16="http://schemas.microsoft.com/office/drawing/2014/main" id="{AAFEF293-4FF7-B3FB-46EA-3F3E315571D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a:xfrm>
            <a:off x="1181100" y="698500"/>
            <a:ext cx="4648200" cy="3486150"/>
          </a:xfrm>
          <a:ln/>
        </p:spPr>
        <p:txBody>
          <a:bodyPr/>
          <a:lstStyle/>
          <a:p>
            <a:endParaRPr lang="en-US"/>
          </a:p>
        </p:txBody>
      </p:sp>
      <p:sp>
        <p:nvSpPr>
          <p:cNvPr id="2641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4196"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16047" indent="-275402">
              <a:defRPr>
                <a:solidFill>
                  <a:schemeClr val="tx1"/>
                </a:solidFill>
                <a:latin typeface="Arial" panose="020B0604020202020204" pitchFamily="34" charset="0"/>
              </a:defRPr>
            </a:lvl2pPr>
            <a:lvl3pPr marL="1101610" indent="-220322">
              <a:defRPr>
                <a:solidFill>
                  <a:schemeClr val="tx1"/>
                </a:solidFill>
                <a:latin typeface="Arial" panose="020B0604020202020204" pitchFamily="34" charset="0"/>
              </a:defRPr>
            </a:lvl3pPr>
            <a:lvl4pPr marL="1542255" indent="-220322">
              <a:defRPr>
                <a:solidFill>
                  <a:schemeClr val="tx1"/>
                </a:solidFill>
                <a:latin typeface="Arial" panose="020B0604020202020204" pitchFamily="34" charset="0"/>
              </a:defRPr>
            </a:lvl4pPr>
            <a:lvl5pPr marL="1982899" indent="-220322">
              <a:defRPr>
                <a:solidFill>
                  <a:schemeClr val="tx1"/>
                </a:solidFill>
                <a:latin typeface="Arial" panose="020B0604020202020204" pitchFamily="34" charset="0"/>
              </a:defRPr>
            </a:lvl5pPr>
            <a:lvl6pPr marL="2423543" indent="-220322" eaLnBrk="0" fontAlgn="base" hangingPunct="0">
              <a:spcBef>
                <a:spcPct val="0"/>
              </a:spcBef>
              <a:spcAft>
                <a:spcPct val="0"/>
              </a:spcAft>
              <a:defRPr>
                <a:solidFill>
                  <a:schemeClr val="tx1"/>
                </a:solidFill>
                <a:latin typeface="Arial" panose="020B0604020202020204" pitchFamily="34" charset="0"/>
              </a:defRPr>
            </a:lvl6pPr>
            <a:lvl7pPr marL="2864187" indent="-220322" eaLnBrk="0" fontAlgn="base" hangingPunct="0">
              <a:spcBef>
                <a:spcPct val="0"/>
              </a:spcBef>
              <a:spcAft>
                <a:spcPct val="0"/>
              </a:spcAft>
              <a:defRPr>
                <a:solidFill>
                  <a:schemeClr val="tx1"/>
                </a:solidFill>
                <a:latin typeface="Arial" panose="020B0604020202020204" pitchFamily="34" charset="0"/>
              </a:defRPr>
            </a:lvl7pPr>
            <a:lvl8pPr marL="3304831" indent="-220322" eaLnBrk="0" fontAlgn="base" hangingPunct="0">
              <a:spcBef>
                <a:spcPct val="0"/>
              </a:spcBef>
              <a:spcAft>
                <a:spcPct val="0"/>
              </a:spcAft>
              <a:defRPr>
                <a:solidFill>
                  <a:schemeClr val="tx1"/>
                </a:solidFill>
                <a:latin typeface="Arial" panose="020B0604020202020204" pitchFamily="34" charset="0"/>
              </a:defRPr>
            </a:lvl8pPr>
            <a:lvl9pPr marL="3745476" indent="-220322"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Diabetes Educational Services© (530) 893 - 8635 </a:t>
            </a:r>
          </a:p>
        </p:txBody>
      </p:sp>
      <p:sp>
        <p:nvSpPr>
          <p:cNvPr id="264197"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16047" indent="-275402">
              <a:defRPr>
                <a:solidFill>
                  <a:schemeClr val="tx1"/>
                </a:solidFill>
                <a:latin typeface="Arial" panose="020B0604020202020204" pitchFamily="34" charset="0"/>
              </a:defRPr>
            </a:lvl2pPr>
            <a:lvl3pPr marL="1101610" indent="-220322">
              <a:defRPr>
                <a:solidFill>
                  <a:schemeClr val="tx1"/>
                </a:solidFill>
                <a:latin typeface="Arial" panose="020B0604020202020204" pitchFamily="34" charset="0"/>
              </a:defRPr>
            </a:lvl3pPr>
            <a:lvl4pPr marL="1542255" indent="-220322">
              <a:defRPr>
                <a:solidFill>
                  <a:schemeClr val="tx1"/>
                </a:solidFill>
                <a:latin typeface="Arial" panose="020B0604020202020204" pitchFamily="34" charset="0"/>
              </a:defRPr>
            </a:lvl4pPr>
            <a:lvl5pPr marL="1982899" indent="-220322">
              <a:defRPr>
                <a:solidFill>
                  <a:schemeClr val="tx1"/>
                </a:solidFill>
                <a:latin typeface="Arial" panose="020B0604020202020204" pitchFamily="34" charset="0"/>
              </a:defRPr>
            </a:lvl5pPr>
            <a:lvl6pPr marL="2423543" indent="-220322" eaLnBrk="0" fontAlgn="base" hangingPunct="0">
              <a:spcBef>
                <a:spcPct val="0"/>
              </a:spcBef>
              <a:spcAft>
                <a:spcPct val="0"/>
              </a:spcAft>
              <a:defRPr>
                <a:solidFill>
                  <a:schemeClr val="tx1"/>
                </a:solidFill>
                <a:latin typeface="Arial" panose="020B0604020202020204" pitchFamily="34" charset="0"/>
              </a:defRPr>
            </a:lvl6pPr>
            <a:lvl7pPr marL="2864187" indent="-220322" eaLnBrk="0" fontAlgn="base" hangingPunct="0">
              <a:spcBef>
                <a:spcPct val="0"/>
              </a:spcBef>
              <a:spcAft>
                <a:spcPct val="0"/>
              </a:spcAft>
              <a:defRPr>
                <a:solidFill>
                  <a:schemeClr val="tx1"/>
                </a:solidFill>
                <a:latin typeface="Arial" panose="020B0604020202020204" pitchFamily="34" charset="0"/>
              </a:defRPr>
            </a:lvl7pPr>
            <a:lvl8pPr marL="3304831" indent="-220322" eaLnBrk="0" fontAlgn="base" hangingPunct="0">
              <a:spcBef>
                <a:spcPct val="0"/>
              </a:spcBef>
              <a:spcAft>
                <a:spcPct val="0"/>
              </a:spcAft>
              <a:defRPr>
                <a:solidFill>
                  <a:schemeClr val="tx1"/>
                </a:solidFill>
                <a:latin typeface="Arial" panose="020B0604020202020204" pitchFamily="34" charset="0"/>
              </a:defRPr>
            </a:lvl8pPr>
            <a:lvl9pPr marL="3745476" indent="-220322"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B4D74C-9B85-4DFD-9115-E1F2E713A514}" type="slidenum">
              <a:rPr kumimoji="0" lang="en-US"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3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9318536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D54BC8-B74A-4A48-8B28-738237F34A4D}"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7998764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2FFFF-E9F4-E8FD-117C-53EA361E4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DD9BB-8C22-0031-B343-5786C0C94D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374D3E-1748-3936-99B0-886B5E6483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21566A-4A1B-7D27-7BD4-95121E863E8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D54BC8-B74A-4A48-8B28-738237F34A4D}"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4403640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9540172"/>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Medical Nutrition Therapy (MNT) is nutrition</a:t>
            </a:r>
            <a:r>
              <a:rPr lang="en-US" sz="1400" baseline="0" dirty="0"/>
              <a:t> based treatment for a condi</a:t>
            </a:r>
            <a:r>
              <a:rPr lang="en-US" sz="1200" baseline="0" dirty="0"/>
              <a:t>tion. It is based in evidence based interventions and the nutrition care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While MNT is typically provided by and can be billed for when provided by a dietitian or other qualified professional (some states allow certification).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All</a:t>
            </a:r>
            <a:r>
              <a:rPr lang="en-US" sz="1200" dirty="0"/>
              <a:t> diabetes care and education specialists must be ready to apply the principles of MNT</a:t>
            </a:r>
            <a:r>
              <a:rPr lang="en-US" sz="1200" baseline="0" dirty="0"/>
              <a:t> when working with those who live with diabetes.</a:t>
            </a:r>
            <a:endParaRPr lang="en-US" sz="1200" dirty="0"/>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7822429"/>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Medical Nutrition Therapy (MNT) is nutrition</a:t>
            </a:r>
            <a:r>
              <a:rPr lang="en-US" sz="1600" baseline="0" dirty="0"/>
              <a:t> based treatment for a condi</a:t>
            </a:r>
            <a:r>
              <a:rPr lang="en-US" sz="1400" baseline="0" dirty="0"/>
              <a:t>tion. It is based in evidence based interventions and the nutrition care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t>While MNT is typically provided by and can be billed for when provided by a dietitian or other qualified professional (some states allow certification).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t>All</a:t>
            </a:r>
            <a:r>
              <a:rPr lang="en-US" sz="1400" dirty="0"/>
              <a:t> diabetes care and education specialists must be ready to apply the principles of MNT</a:t>
            </a:r>
            <a:r>
              <a:rPr lang="en-US" sz="1400" baseline="0" dirty="0"/>
              <a:t> when working with those who live with diabetes.</a:t>
            </a: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a:t>
            </a: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227710"/>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228600" indent="-228600">
              <a:buAutoNum type="arabicParenR"/>
            </a:pPr>
            <a:r>
              <a:rPr lang="en-US" baseline="0" dirty="0"/>
              <a:t>The primary goal of MNT for those living with prediabetes is to reduce the risk of developing diabetes and cardiovascular disease. This is done by providing education and supporting individuals in implementing lifestyle change.</a:t>
            </a:r>
          </a:p>
          <a:p>
            <a:pPr marL="228600" indent="-228600">
              <a:buAutoNum type="arabicParenR"/>
            </a:pPr>
            <a:endParaRPr lang="en-US" baseline="0" dirty="0"/>
          </a:p>
          <a:p>
            <a:pPr marL="0" indent="0">
              <a:buNone/>
            </a:pPr>
            <a:r>
              <a:rPr lang="en-US" baseline="0" dirty="0"/>
              <a:t>The standards recommended that a person with prediabetes gets referred into a program to provide support in making these lifestyle adjustments. That could be a diabetes prevention program or an individualized medical nutrition therapy program. </a:t>
            </a:r>
          </a:p>
          <a:p>
            <a:pPr marL="0" indent="0">
              <a:buNone/>
            </a:pPr>
            <a:endParaRPr lang="en-US" baseline="0" dirty="0"/>
          </a:p>
          <a:p>
            <a:pPr marL="0" indent="0">
              <a:buNone/>
            </a:pPr>
            <a:r>
              <a:rPr lang="en-US" dirty="0"/>
              <a:t>recommend referral of individuals with overweight or obesity at high risk for type 2 diabetes to a diabetes prevention program with the goal of achieving and maintaining weight reduction of at least 5–7% of initial body weight.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506352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US" b="0" i="0" dirty="0">
                <a:solidFill>
                  <a:srgbClr val="424242"/>
                </a:solidFill>
                <a:effectLst/>
                <a:highlight>
                  <a:srgbClr val="FFFFFF"/>
                </a:highlight>
                <a:latin typeface="arial" panose="020B0604020202020204" pitchFamily="34" charset="0"/>
              </a:rPr>
              <a:t>MNT over at least 3 months demonstrated a reduction of fasting blood glucose. </a:t>
            </a:r>
          </a:p>
          <a:p>
            <a:pPr marL="971550" lvl="1" indent="-514350">
              <a:buFont typeface="Arial" panose="020B0604020202020204" pitchFamily="34" charset="0"/>
              <a:buChar char="•"/>
            </a:pPr>
            <a:r>
              <a:rPr lang="en-US" sz="1200" b="0" i="0" dirty="0">
                <a:solidFill>
                  <a:srgbClr val="424242"/>
                </a:solidFill>
                <a:effectLst/>
                <a:highlight>
                  <a:srgbClr val="FFFFFF"/>
                </a:highlight>
                <a:latin typeface="Calibri" panose="020F0502020204030204" pitchFamily="34" charset="0"/>
                <a:cs typeface="Calibri" panose="020F0502020204030204" pitchFamily="34" charset="0"/>
              </a:rPr>
              <a:t>Fasting glucose reduction 2-9 mg/dL </a:t>
            </a:r>
          </a:p>
          <a:p>
            <a:pPr marL="971550" lvl="1" indent="-514350">
              <a:buFont typeface="Arial" panose="020B0604020202020204" pitchFamily="34" charset="0"/>
              <a:buChar char="•"/>
            </a:pPr>
            <a:r>
              <a:rPr lang="en-US" sz="1200" dirty="0">
                <a:solidFill>
                  <a:srgbClr val="424242"/>
                </a:solidFill>
                <a:highlight>
                  <a:srgbClr val="FFFFFF"/>
                </a:highlight>
                <a:latin typeface="Calibri" panose="020F0502020204030204" pitchFamily="34" charset="0"/>
                <a:cs typeface="Calibri" panose="020F0502020204030204" pitchFamily="34" charset="0"/>
              </a:rPr>
              <a:t>Energy balance: </a:t>
            </a:r>
            <a:r>
              <a:rPr lang="en-US" sz="1200" b="0" i="0" dirty="0">
                <a:solidFill>
                  <a:srgbClr val="424242"/>
                </a:solidFill>
                <a:effectLst/>
                <a:highlight>
                  <a:srgbClr val="FFFFFF"/>
                </a:highlight>
                <a:latin typeface="Calibri" panose="020F0502020204030204" pitchFamily="34" charset="0"/>
                <a:cs typeface="Calibri" panose="020F0502020204030204" pitchFamily="34" charset="0"/>
              </a:rPr>
              <a:t>Body weight reduction of 2.6-7.1 kg, wais</a:t>
            </a:r>
            <a:r>
              <a:rPr lang="en-US" sz="1200" dirty="0">
                <a:solidFill>
                  <a:srgbClr val="424242"/>
                </a:solidFill>
                <a:highlight>
                  <a:srgbClr val="FFFFFF"/>
                </a:highlight>
                <a:latin typeface="Calibri" panose="020F0502020204030204" pitchFamily="34" charset="0"/>
                <a:cs typeface="Calibri" panose="020F0502020204030204" pitchFamily="34" charset="0"/>
              </a:rPr>
              <a:t>t </a:t>
            </a:r>
            <a:r>
              <a:rPr lang="en-US" sz="1200" dirty="0" err="1">
                <a:solidFill>
                  <a:srgbClr val="424242"/>
                </a:solidFill>
                <a:highlight>
                  <a:srgbClr val="FFFFFF"/>
                </a:highlight>
                <a:latin typeface="Calibri" panose="020F0502020204030204" pitchFamily="34" charset="0"/>
                <a:cs typeface="Calibri" panose="020F0502020204030204" pitchFamily="34" charset="0"/>
              </a:rPr>
              <a:t>cir</a:t>
            </a:r>
            <a:r>
              <a:rPr lang="en-US" sz="1200" dirty="0">
                <a:solidFill>
                  <a:srgbClr val="424242"/>
                </a:solidFill>
                <a:highlight>
                  <a:srgbClr val="FFFFFF"/>
                </a:highlight>
                <a:latin typeface="Calibri" panose="020F0502020204030204" pitchFamily="34" charset="0"/>
                <a:cs typeface="Calibri" panose="020F0502020204030204" pitchFamily="34" charset="0"/>
              </a:rPr>
              <a:t> by 3.8-5.9 cm</a:t>
            </a:r>
            <a:endParaRPr lang="en-US" sz="1200" b="0" i="0" dirty="0">
              <a:solidFill>
                <a:srgbClr val="424242"/>
              </a:solidFill>
              <a:effectLst/>
              <a:highlight>
                <a:srgbClr val="FFFFFF"/>
              </a:highlight>
              <a:latin typeface="Calibri" panose="020F0502020204030204" pitchFamily="34" charset="0"/>
              <a:cs typeface="Calibri" panose="020F0502020204030204" pitchFamily="34" charset="0"/>
            </a:endParaRPr>
          </a:p>
          <a:p>
            <a:pPr marL="971550" lvl="1" indent="-514350">
              <a:buFont typeface="Arial" panose="020B0604020202020204" pitchFamily="34" charset="0"/>
              <a:buChar char="•"/>
            </a:pPr>
            <a:r>
              <a:rPr lang="en-US" sz="1200" b="0" i="0" dirty="0">
                <a:solidFill>
                  <a:srgbClr val="424242"/>
                </a:solidFill>
                <a:effectLst/>
                <a:highlight>
                  <a:srgbClr val="FFFFFF"/>
                </a:highlight>
                <a:latin typeface="Calibri" panose="020F0502020204030204" pitchFamily="34" charset="0"/>
                <a:cs typeface="Calibri" panose="020F0502020204030204" pitchFamily="34" charset="0"/>
              </a:rPr>
              <a:t>Healthy lifestyle changes </a:t>
            </a:r>
          </a:p>
          <a:p>
            <a:pPr marL="457200" lvl="1" indent="0">
              <a:buFont typeface="Arial" panose="020B0604020202020204" pitchFamily="34" charset="0"/>
              <a:buNone/>
            </a:pPr>
            <a:endParaRPr lang="en-US" sz="1200" b="0" i="0" dirty="0">
              <a:solidFill>
                <a:srgbClr val="424242"/>
              </a:solidFill>
              <a:effectLst/>
              <a:highlight>
                <a:srgbClr val="FFFFFF"/>
              </a:highlight>
              <a:latin typeface="Calibri" panose="020F0502020204030204" pitchFamily="34" charset="0"/>
              <a:cs typeface="Calibri" panose="020F0502020204030204" pitchFamily="34" charset="0"/>
            </a:endParaRPr>
          </a:p>
          <a:p>
            <a:pPr marL="457200" lvl="1" indent="0">
              <a:buFont typeface="Arial" panose="020B0604020202020204" pitchFamily="34" charset="0"/>
              <a:buNone/>
            </a:pPr>
            <a:r>
              <a:rPr lang="en-US" sz="1200" b="0" i="0" dirty="0">
                <a:solidFill>
                  <a:srgbClr val="424242"/>
                </a:solidFill>
                <a:effectLst/>
                <a:highlight>
                  <a:srgbClr val="FFFFFF"/>
                </a:highlight>
                <a:latin typeface="Calibri" panose="020F0502020204030204" pitchFamily="34" charset="0"/>
                <a:cs typeface="Calibri" panose="020F0502020204030204" pitchFamily="34" charset="0"/>
              </a:rPr>
              <a:t>Pre-Diabetes MNT: 3-6 visits over 6 months. </a:t>
            </a:r>
          </a:p>
          <a:p>
            <a:pPr marL="457200" lvl="1" indent="0">
              <a:buFont typeface="Arial" panose="020B0604020202020204" pitchFamily="34" charset="0"/>
              <a:buNone/>
            </a:pPr>
            <a:r>
              <a:rPr lang="en-US" sz="1200" b="0" i="0" dirty="0">
                <a:solidFill>
                  <a:srgbClr val="424242"/>
                </a:solidFill>
                <a:effectLst/>
                <a:highlight>
                  <a:srgbClr val="FFFFFF"/>
                </a:highlight>
                <a:latin typeface="Calibri" panose="020F0502020204030204" pitchFamily="34" charset="0"/>
                <a:cs typeface="Calibri" panose="020F0502020204030204" pitchFamily="34" charset="0"/>
              </a:rPr>
              <a:t>Intensive is &gt; 16 visits over 6 months. </a:t>
            </a:r>
            <a:endParaRPr lang="en-US" dirty="0">
              <a:highlight>
                <a:srgbClr val="FFFFFF"/>
              </a:highligh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4174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Diabetes prevention programs showed strong evidence that lifestyle changes are effective in delaying and potentially preventing type 2 diabetes. </a:t>
            </a:r>
          </a:p>
          <a:p>
            <a:endParaRPr lang="en-US" dirty="0"/>
          </a:p>
          <a:p>
            <a:r>
              <a:rPr lang="en-US" dirty="0">
                <a:solidFill>
                  <a:srgbClr val="000000"/>
                </a:solidFill>
                <a:latin typeface="Helvetica" charset="0"/>
                <a:cs typeface="Helvetica" charset="0"/>
                <a:sym typeface="Helvetica" charset="0"/>
              </a:rPr>
              <a:t>Research group randomly assigned ~3200 participants with prediabetes who were living with overweight or obesity into one of three groups: </a:t>
            </a:r>
          </a:p>
          <a:p>
            <a:pPr marL="273385" indent="-232943">
              <a:buAutoNum type="arabicPeriod"/>
              <a:defRPr/>
            </a:pPr>
            <a:r>
              <a:rPr lang="en-US" dirty="0">
                <a:solidFill>
                  <a:srgbClr val="000000"/>
                </a:solidFill>
                <a:latin typeface="Helvetica" charset="0"/>
                <a:cs typeface="Helvetica" charset="0"/>
                <a:sym typeface="Helvetica" charset="0"/>
              </a:rPr>
              <a:t>lifestyle intervention aimed at modest weight loss through diet and exercise</a:t>
            </a:r>
          </a:p>
          <a:p>
            <a:pPr marL="273385" indent="-232943">
              <a:buAutoNum type="arabicPeriod"/>
              <a:defRPr/>
            </a:pPr>
            <a:r>
              <a:rPr lang="en-US" dirty="0">
                <a:solidFill>
                  <a:srgbClr val="000000"/>
                </a:solidFill>
                <a:latin typeface="Helvetica" charset="0"/>
                <a:cs typeface="Helvetica" charset="0"/>
                <a:sym typeface="Helvetica" charset="0"/>
              </a:rPr>
              <a:t>treatment with generic metformin or </a:t>
            </a:r>
          </a:p>
          <a:p>
            <a:pPr marL="273385" indent="-232943">
              <a:buAutoNum type="arabicPeriod"/>
              <a:defRPr/>
            </a:pPr>
            <a:r>
              <a:rPr lang="en-US" dirty="0">
                <a:solidFill>
                  <a:srgbClr val="000000"/>
                </a:solidFill>
                <a:latin typeface="Helvetica" charset="0"/>
                <a:cs typeface="Helvetica" charset="0"/>
                <a:sym typeface="Helvetica" charset="0"/>
              </a:rPr>
              <a:t>a placebo control group</a:t>
            </a:r>
          </a:p>
          <a:p>
            <a:pPr marL="40442">
              <a:defRPr/>
            </a:pPr>
            <a:endParaRPr lang="en-US" dirty="0">
              <a:solidFill>
                <a:srgbClr val="000000"/>
              </a:solidFill>
              <a:latin typeface="Helvetica" charset="0"/>
              <a:cs typeface="Helvetica" charset="0"/>
              <a:sym typeface="Helvetica" charset="0"/>
            </a:endParaRPr>
          </a:p>
          <a:p>
            <a:pPr marL="40442">
              <a:defRPr/>
            </a:pPr>
            <a:r>
              <a:rPr lang="en-US" dirty="0">
                <a:solidFill>
                  <a:srgbClr val="000000"/>
                </a:solidFill>
                <a:latin typeface="Helvetica" charset="0"/>
                <a:cs typeface="Helvetica" charset="0"/>
                <a:sym typeface="Helvetica" charset="0"/>
              </a:rPr>
              <a:t>The findings were published in the Lancet in 2002. They showed that over 3 years, when compared to placebo, that:</a:t>
            </a:r>
          </a:p>
          <a:p>
            <a:pPr marL="211892" indent="-171450">
              <a:buFontTx/>
              <a:buChar char="-"/>
              <a:defRPr/>
            </a:pPr>
            <a:r>
              <a:rPr lang="en-US" dirty="0">
                <a:solidFill>
                  <a:srgbClr val="000000"/>
                </a:solidFill>
                <a:latin typeface="Helvetica" charset="0"/>
                <a:cs typeface="Helvetica" charset="0"/>
                <a:sym typeface="Helvetica" charset="0"/>
              </a:rPr>
              <a:t>lifestyle intervention (</a:t>
            </a:r>
            <a:r>
              <a:rPr lang="en-US" dirty="0" err="1">
                <a:solidFill>
                  <a:srgbClr val="000000"/>
                </a:solidFill>
                <a:latin typeface="Helvetica" charset="0"/>
                <a:cs typeface="Helvetica" charset="0"/>
                <a:sym typeface="Helvetica" charset="0"/>
              </a:rPr>
              <a:t>wt</a:t>
            </a:r>
            <a:r>
              <a:rPr lang="en-US" dirty="0">
                <a:solidFill>
                  <a:srgbClr val="000000"/>
                </a:solidFill>
                <a:latin typeface="Helvetica" charset="0"/>
                <a:cs typeface="Helvetica" charset="0"/>
                <a:sym typeface="Helvetica" charset="0"/>
              </a:rPr>
              <a:t> loss of 5-7%) reduced the conversion rate to diabetes by 58% and </a:t>
            </a:r>
          </a:p>
          <a:p>
            <a:pPr marL="211892" indent="-171450">
              <a:buFontTx/>
              <a:buChar char="-"/>
              <a:defRPr/>
            </a:pPr>
            <a:r>
              <a:rPr lang="en-US" dirty="0">
                <a:solidFill>
                  <a:srgbClr val="000000"/>
                </a:solidFill>
                <a:latin typeface="Helvetica" charset="0"/>
                <a:cs typeface="Helvetica" charset="0"/>
                <a:sym typeface="Helvetica" charset="0"/>
              </a:rPr>
              <a:t>metformin reduced the rate to diabetes by just 31%</a:t>
            </a:r>
          </a:p>
          <a:p>
            <a:pPr marL="40442" indent="0">
              <a:buFontTx/>
              <a:buNone/>
              <a:defRPr/>
            </a:pPr>
            <a:endParaRPr lang="en-US" dirty="0">
              <a:solidFill>
                <a:srgbClr val="000000"/>
              </a:solidFill>
              <a:latin typeface="Helvetica" charset="0"/>
              <a:cs typeface="Helvetica" charset="0"/>
              <a:sym typeface="Helvetica" charset="0"/>
            </a:endParaRPr>
          </a:p>
          <a:p>
            <a:pPr marL="40442" indent="0">
              <a:buFontTx/>
              <a:buNone/>
              <a:defRPr/>
            </a:pPr>
            <a:r>
              <a:rPr lang="en-US" dirty="0">
                <a:solidFill>
                  <a:srgbClr val="000000"/>
                </a:solidFill>
                <a:latin typeface="Helvetica" charset="0"/>
                <a:cs typeface="Helvetica" charset="0"/>
                <a:sym typeface="Helvetica" charset="0"/>
              </a:rPr>
              <a:t>The program has lasting results, showing that participants had a 34% lower rate of type 2 diabetes 10 years after they completed the program.</a:t>
            </a:r>
          </a:p>
          <a:p>
            <a:pPr marL="40442"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Helvetica" charset="0"/>
              <a:cs typeface="Helvetica" charset="0"/>
              <a:sym typeface="Helvetica" charset="0"/>
            </a:endParaRPr>
          </a:p>
          <a:p>
            <a:pPr marL="40442"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Helvetica" charset="0"/>
                <a:cs typeface="Helvetica" charset="0"/>
                <a:sym typeface="Helvetica" charset="0"/>
              </a:rPr>
              <a:t>US DPP showed: 27% at 15 years and 24% at 21 years. </a:t>
            </a:r>
          </a:p>
          <a:p>
            <a:pPr marL="40442"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Helvetica" charset="0"/>
              <a:cs typeface="Helvetica" charset="0"/>
              <a:sym typeface="Helvetica" charset="0"/>
            </a:endParaRPr>
          </a:p>
          <a:p>
            <a:pPr marL="40442"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Helvetica" charset="0"/>
                <a:cs typeface="Helvetica" charset="0"/>
                <a:sym typeface="Helvetica" charset="0"/>
              </a:rPr>
              <a:t>XXXXXXXXXXXXXXXXXX</a:t>
            </a:r>
          </a:p>
          <a:p>
            <a:pPr marL="40442"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Helvetica" charset="0"/>
              <a:cs typeface="Helvetica" charset="0"/>
              <a:sym typeface="Helvetica" charset="0"/>
            </a:endParaRPr>
          </a:p>
          <a:p>
            <a:pPr marL="40442"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Helvetica" charset="0"/>
                <a:cs typeface="Helvetica" charset="0"/>
                <a:sym typeface="Helvetica" charset="0"/>
              </a:rPr>
              <a:t>And we have comparative studies showing: </a:t>
            </a:r>
          </a:p>
          <a:p>
            <a:pPr marL="40442"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Helvetica" charset="0"/>
              <a:cs typeface="Helvetica" charset="0"/>
              <a:sym typeface="Helvetica" charset="0"/>
            </a:endParaRPr>
          </a:p>
          <a:p>
            <a:pPr marL="40442"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Helvetica" charset="0"/>
                <a:cs typeface="Helvetica" charset="0"/>
                <a:sym typeface="Helvetica" charset="0"/>
              </a:rPr>
              <a:t>The 15 year showed at 27% reduction in progression to DM (Finish Study)</a:t>
            </a:r>
          </a:p>
          <a:p>
            <a:pPr marL="40442"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latin typeface="Helvetica" charset="0"/>
              <a:cs typeface="Helvetica" charset="0"/>
              <a:sym typeface="Helvetica" charset="0"/>
            </a:endParaRPr>
          </a:p>
          <a:p>
            <a:pPr marL="40442"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Helvetica" charset="0"/>
                <a:cs typeface="Helvetica" charset="0"/>
                <a:sym typeface="Helvetica" charset="0"/>
              </a:rPr>
              <a:t>The 30-year follow-up (Da Qing study) showed 39% reduction at 30 years. </a:t>
            </a:r>
          </a:p>
          <a:p>
            <a:pPr marL="40442">
              <a:defRPr/>
            </a:pPr>
            <a:r>
              <a:rPr lang="en-US" dirty="0">
                <a:solidFill>
                  <a:srgbClr val="000000"/>
                </a:solidFill>
                <a:latin typeface="Helvetica" charset="0"/>
                <a:cs typeface="Helvetica" charset="0"/>
                <a:sym typeface="Helvetica" charset="0"/>
              </a:rPr>
              <a:t>____________________________________________________________________________________</a:t>
            </a:r>
          </a:p>
          <a:p>
            <a:pPr marL="40442">
              <a:defRPr/>
            </a:pPr>
            <a:r>
              <a:rPr lang="en-US" dirty="0"/>
              <a:t>ORIGINAL PARAGRAPH</a:t>
            </a:r>
          </a:p>
          <a:p>
            <a:pPr marL="40442">
              <a:defRPr/>
            </a:pPr>
            <a:r>
              <a:rPr lang="en-US" dirty="0">
                <a:solidFill>
                  <a:srgbClr val="000000"/>
                </a:solidFill>
                <a:latin typeface="Helvetica" charset="0"/>
                <a:cs typeface="Helvetica" charset="0"/>
                <a:sym typeface="Helvetica" charset="0"/>
              </a:rPr>
              <a:t>The DPP was a comparative effectiveness trial involving 3234 overweight or obese adults with impaired glucose tolerance (prediabetes). Forty-five percent of the participants belonged to racial or ethnic minority groups that have an increased risk of type 2 diabetes. Participants were assigned to receive one of three interventions: lifestyle intervention aimed at modest weight loss through diet and exercise, treatment with generic metformin, or a placebo control. DPP findings published in 2002 indicated that, relative to placebo, lifestyle intervention and metformin reduced the rate of conversion to diabetes by 58% and 31%, respectively, over 3 years.1 Subgroup analyses showed that lifestyle intervention was effective in both sexes, across all racial and ethnic groups, and in people with a genetic predisposition to diabetes. Lifestyle intervention worked best in participants 60 years of age or older, a group in which metformin did not provide a significant benefit. Metformin worked well among younger participants and was particularly effective in women with a history of gestational diabetes. Most DPP participants (88%) enrolled in the DPPOS, in which continued follow-up demonstrated that the 10-year risk reduction for type 2 diabetes was 31% for lifestyle intervention and 18% for metformin.</a:t>
            </a:r>
          </a:p>
          <a:p>
            <a:pPr marL="40442">
              <a:defRPr/>
            </a:pPr>
            <a:endParaRPr lang="en-US" dirty="0">
              <a:solidFill>
                <a:srgbClr val="000000"/>
              </a:solidFill>
              <a:latin typeface="Helvetica" charset="0"/>
              <a:cs typeface="Helvetica" charset="0"/>
              <a:sym typeface="Helvetica" charset="0"/>
            </a:endParaRPr>
          </a:p>
          <a:p>
            <a:pPr marL="40442">
              <a:defRPr/>
            </a:pPr>
            <a:r>
              <a:rPr lang="en-US" dirty="0">
                <a:solidFill>
                  <a:srgbClr val="000000"/>
                </a:solidFill>
                <a:latin typeface="Helvetica" charset="0"/>
                <a:cs typeface="Helvetica" charset="0"/>
                <a:sym typeface="Helvetica" charset="0"/>
              </a:rPr>
              <a:t>Beyond reducing diabetes risk, lifestyle intervention led to substantial health benefits and health care cost savings. Even though these interventions were initially delivered by highly trained professionals who conducted individual sessions, the net 10-year cost was quite modest; although metformin conferred fewer benefits and prevented fewer cases of diabetes, thanks to its lower cost it yielded net savings.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79949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 focus of Lifestyle intervention in the Diabetes Prevention Program was to increase physical activity and decrease calorie intake, with weight loss in mind. </a:t>
            </a:r>
          </a:p>
          <a:p>
            <a:r>
              <a:rPr lang="en-US" dirty="0"/>
              <a:t>16-week session core curriculum – covered lowering calories, increasing physical activity, self-monitoring, maintaining a healthy lifestyle, and managing psychological, social and motivational challenges. </a:t>
            </a:r>
          </a:p>
          <a:p>
            <a:endParaRPr lang="en-US" dirty="0"/>
          </a:p>
          <a:p>
            <a:r>
              <a:rPr lang="en-US" b="1" dirty="0"/>
              <a:t>Specifically, participants in the lifestyle group were asked to</a:t>
            </a:r>
          </a:p>
          <a:p>
            <a:pPr marL="228600" indent="-228600">
              <a:buAutoNum type="arabicPeriod"/>
            </a:pPr>
            <a:endParaRPr lang="en-US" dirty="0"/>
          </a:p>
          <a:p>
            <a:pPr marL="228600" indent="-228600">
              <a:buAutoNum type="arabicPeriod"/>
            </a:pPr>
            <a:r>
              <a:rPr lang="en-US" dirty="0"/>
              <a:t>Increase physical activity to 150 minutes per week. The intensity of the activity was equivalent to brisk walking. </a:t>
            </a:r>
          </a:p>
          <a:p>
            <a:pPr marL="685800" lvl="1" indent="-228600">
              <a:buAutoNum type="arabicPeriod"/>
            </a:pPr>
            <a:r>
              <a:rPr lang="en-US" dirty="0"/>
              <a:t>Minimum frequency was 3 days per week at least 10 min per session.</a:t>
            </a:r>
          </a:p>
          <a:p>
            <a:pPr marL="685800" lvl="1" indent="-228600">
              <a:buAutoNum type="arabicPeriod"/>
            </a:pPr>
            <a:r>
              <a:rPr lang="en-US" dirty="0"/>
              <a:t>Including resistance training is also thought to be beneficial but maxed at 75 minutes of the 150 per week.</a:t>
            </a:r>
          </a:p>
          <a:p>
            <a:pPr marL="685800" lvl="1" indent="-228600">
              <a:buAutoNum type="arabicPeriod"/>
            </a:pPr>
            <a:r>
              <a:rPr lang="en-US" dirty="0"/>
              <a:t>reducing long periods of sedentary time as it reduces post-prandial glucose</a:t>
            </a:r>
          </a:p>
          <a:p>
            <a:pPr marL="685800" lvl="1" indent="-228600">
              <a:buAutoNum type="arabicPeriod"/>
            </a:pPr>
            <a:r>
              <a:rPr lang="en-US" b="1" dirty="0"/>
              <a:t>Addition of activity without weight loss reduced incidence of type 2 diabetes by 44% (3 year arm)</a:t>
            </a:r>
          </a:p>
          <a:p>
            <a:pPr marL="0" indent="0">
              <a:buNone/>
            </a:pPr>
            <a:endParaRPr lang="en-US" b="1" dirty="0"/>
          </a:p>
          <a:p>
            <a:pPr marL="228600" indent="-228600">
              <a:buAutoNum type="arabicPeriod" startAt="2"/>
            </a:pPr>
            <a:r>
              <a:rPr lang="en-US" dirty="0"/>
              <a:t>Dietary changes </a:t>
            </a:r>
          </a:p>
          <a:p>
            <a:pPr marL="628650" lvl="1" indent="-171450">
              <a:buFontTx/>
              <a:buChar char="-"/>
            </a:pPr>
            <a:r>
              <a:rPr lang="en-US" dirty="0"/>
              <a:t>The DPP used fat and calorie restriction - Calorie goals were calculated by estimating daily calories needed to maintain initial weight and then subtracting 500-1000 calories (avg 700 calorie deficit) with the aim of losing 1-2 </a:t>
            </a:r>
            <a:r>
              <a:rPr lang="en-US" dirty="0" err="1"/>
              <a:t>lbs</a:t>
            </a:r>
            <a:r>
              <a:rPr lang="en-US" dirty="0"/>
              <a:t> per week.  </a:t>
            </a:r>
          </a:p>
          <a:p>
            <a:pPr marL="628650" lvl="1" indent="-171450">
              <a:buFontTx/>
              <a:buChar char="-"/>
            </a:pPr>
            <a:r>
              <a:rPr lang="en-US" dirty="0"/>
              <a:t>While the program initially used fat and calorie restriction, I want to mention that the current evidence shows there are a variety of eating patterns that may be appropriate for people with prediabetes; what's more important is calorie reduction and overall quality of diet. Reducing a specific macronutrient is thought to be less important. </a:t>
            </a:r>
          </a:p>
          <a:p>
            <a:pPr marL="628650" lvl="1" indent="-171450">
              <a:buFontTx/>
              <a:buChar char="-"/>
            </a:pPr>
            <a:endParaRPr lang="en-US" dirty="0"/>
          </a:p>
          <a:p>
            <a:r>
              <a:rPr lang="en-US" dirty="0"/>
              <a:t>3. The trial also focused on sustained weight loss of 7% of initial body weight. 7% was selected as a target in the study because it was thought to be feasible to achieve and maintain. Longer term data revealed greater prevention of diabetes at about 7-10% of weight loss relative to starting body weight. </a:t>
            </a:r>
          </a:p>
          <a:p>
            <a:endParaRPr lang="en-US" b="1" dirty="0"/>
          </a:p>
          <a:p>
            <a:r>
              <a:rPr lang="en-US" b="1" dirty="0"/>
              <a:t>- Weight loss was the most significant factor in reducing incidence of diabetes </a:t>
            </a:r>
            <a:r>
              <a:rPr lang="en-US" dirty="0"/>
              <a:t>but the exercise behavioral goal was also impactful. Adding 150 minutes a week independently reduced the risk of converting to diabetes by 44%.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96545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aseline="0" dirty="0"/>
              <a:t>More recent studies show a variety of patterns </a:t>
            </a:r>
          </a:p>
          <a:p>
            <a:endParaRPr lang="en-US" b="1" baseline="0" dirty="0"/>
          </a:p>
          <a:p>
            <a:r>
              <a:rPr lang="en-US" b="1" baseline="0" dirty="0"/>
              <a:t>Sleep Duration of &lt; 6 hours or &gt; 9 hours was associated with a 50% increased risk of T2DM development.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Poor sleep </a:t>
            </a:r>
            <a:r>
              <a:rPr lang="en-US" b="1" baseline="0" dirty="0"/>
              <a:t>quality was associated with a 40-84% increased risk of developing type 2 DM</a:t>
            </a:r>
            <a:r>
              <a:rPr lang="en-US" baseline="0" dirty="0"/>
              <a:t>. Sleep quality is defined as “individuals self-satisfaction with all aspects of the sleep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Timing: going to bed late and getting up late increased risk 2.5 fold. </a:t>
            </a:r>
          </a:p>
          <a:p>
            <a:pPr marL="171450" indent="-171450">
              <a:buFont typeface="Arial" panose="020B0604020202020204" pitchFamily="34" charset="0"/>
              <a:buChar char="•"/>
            </a:pPr>
            <a:endParaRPr lang="en-US" baseline="0" dirty="0"/>
          </a:p>
          <a:p>
            <a:pPr>
              <a:lnSpc>
                <a:spcPct val="110000"/>
              </a:lnSpc>
            </a:pPr>
            <a:r>
              <a:rPr lang="en-US" sz="3000" b="1" dirty="0"/>
              <a:t>Delivery: </a:t>
            </a:r>
          </a:p>
          <a:p>
            <a:pPr lvl="1">
              <a:lnSpc>
                <a:spcPct val="110000"/>
              </a:lnSpc>
            </a:pPr>
            <a:r>
              <a:rPr lang="en-US" sz="2600" dirty="0"/>
              <a:t>Access to programs can be challenging. </a:t>
            </a:r>
          </a:p>
          <a:p>
            <a:pPr lvl="1">
              <a:lnSpc>
                <a:spcPct val="110000"/>
              </a:lnSpc>
            </a:pPr>
            <a:r>
              <a:rPr lang="en-US" sz="2600" dirty="0"/>
              <a:t>Group – reduces costs while producing outcomes</a:t>
            </a:r>
          </a:p>
          <a:p>
            <a:pPr lvl="1">
              <a:lnSpc>
                <a:spcPct val="110000"/>
              </a:lnSpc>
            </a:pPr>
            <a:r>
              <a:rPr lang="en-US" sz="2600" dirty="0"/>
              <a:t>Consider technology-assisted diabetes prevention programs (smartphones,, web-based applications, telehealth.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439500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CE55-E3E4-A4AD-9D50-90FDD1B9C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28A9E-CD80-0F9A-1CB5-30A2309BC778}"/>
              </a:ext>
            </a:extLst>
          </p:cNvPr>
          <p:cNvSpPr>
            <a:spLocks noGrp="1" noRot="1" noChangeAspect="1"/>
          </p:cNvSpPr>
          <p:nvPr>
            <p:ph type="sldImg"/>
          </p:nvPr>
        </p:nvSpPr>
        <p:spPr>
          <a:xfrm>
            <a:off x="1414463" y="1162050"/>
            <a:ext cx="4181475" cy="3136900"/>
          </a:xfrm>
        </p:spPr>
        <p:txBody>
          <a:bodyPr/>
          <a:lstStyle/>
          <a:p>
            <a:endParaRPr lang="en-US"/>
          </a:p>
        </p:txBody>
      </p:sp>
      <p:sp>
        <p:nvSpPr>
          <p:cNvPr id="3" name="Notes Placeholder 2">
            <a:extLst>
              <a:ext uri="{FF2B5EF4-FFF2-40B4-BE49-F238E27FC236}">
                <a16:creationId xmlns:a16="http://schemas.microsoft.com/office/drawing/2014/main" id="{5329C68A-BB15-3842-AE19-09D51F940E49}"/>
              </a:ext>
            </a:extLst>
          </p:cNvPr>
          <p:cNvSpPr>
            <a:spLocks noGrp="1"/>
          </p:cNvSpPr>
          <p:nvPr>
            <p:ph type="body" idx="1"/>
          </p:nvPr>
        </p:nvSpPr>
        <p:spPr/>
        <p:txBody>
          <a:bodyPr/>
          <a:lstStyle/>
          <a:p>
            <a:pPr marL="171450" indent="-171450">
              <a:buFont typeface="Arial" panose="020B0604020202020204" pitchFamily="34" charset="0"/>
              <a:buChar char="•"/>
            </a:pPr>
            <a:r>
              <a:rPr lang="en-US" dirty="0"/>
              <a:t>While antibodies presence is not affected there are studies that show the risk of beta cell failure may be modified in children with type 1 diabetes. </a:t>
            </a:r>
          </a:p>
          <a:p>
            <a:pPr marL="171450" indent="-171450">
              <a:buFont typeface="Arial" panose="020B0604020202020204" pitchFamily="34" charset="0"/>
              <a:buChar char="•"/>
            </a:pPr>
            <a:r>
              <a:rPr lang="en-US" dirty="0"/>
              <a:t>Daily vigorous activity reduced risk of progression to type 1 diabetes in children age 5-15 who had positive antibodies. (HR 0.92 per 10 minute increase). (TEDDY study). </a:t>
            </a:r>
          </a:p>
          <a:p>
            <a:pPr marL="171450" indent="-171450">
              <a:buFont typeface="Arial" panose="020B0604020202020204" pitchFamily="34" charset="0"/>
              <a:buChar char="•"/>
            </a:pPr>
            <a:r>
              <a:rPr lang="en-US" dirty="0"/>
              <a:t>(DAISY)- in children with islet antibodies showed consumption of higher glycemic index foods and total sugar were both associated with progression to type 1 diabetes. </a:t>
            </a:r>
          </a:p>
        </p:txBody>
      </p:sp>
      <p:sp>
        <p:nvSpPr>
          <p:cNvPr id="4" name="Slide Number Placeholder 3">
            <a:extLst>
              <a:ext uri="{FF2B5EF4-FFF2-40B4-BE49-F238E27FC236}">
                <a16:creationId xmlns:a16="http://schemas.microsoft.com/office/drawing/2014/main" id="{8B07204A-4A17-A162-1057-F84E0053001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502487"/>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Slide Image Placeholder 1"/>
          <p:cNvSpPr>
            <a:spLocks noGrp="1" noRot="1" noChangeAspect="1" noTextEdit="1"/>
          </p:cNvSpPr>
          <p:nvPr>
            <p:ph type="sldImg"/>
          </p:nvPr>
        </p:nvSpPr>
        <p:spPr>
          <a:xfrm>
            <a:off x="1414463" y="1162050"/>
            <a:ext cx="4181475" cy="3136900"/>
          </a:xfrm>
          <a:ln/>
        </p:spPr>
        <p:txBody>
          <a:bodyPr/>
          <a:lstStyle/>
          <a:p>
            <a:endParaRPr lang="en-US"/>
          </a:p>
        </p:txBody>
      </p:sp>
      <p:sp>
        <p:nvSpPr>
          <p:cNvPr id="354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Promote healthy eating patterns</a:t>
            </a:r>
            <a:r>
              <a:rPr lang="en-US" dirty="0"/>
              <a:t> </a:t>
            </a:r>
          </a:p>
          <a:p>
            <a:pPr lvl="1"/>
            <a:r>
              <a:rPr lang="en-US" dirty="0"/>
              <a:t>Improve overall health </a:t>
            </a:r>
          </a:p>
          <a:p>
            <a:pPr lvl="1"/>
            <a:r>
              <a:rPr lang="en-US" dirty="0"/>
              <a:t>Delay or prevent diabetes complications </a:t>
            </a:r>
          </a:p>
          <a:p>
            <a:r>
              <a:rPr lang="en-US" b="1" dirty="0"/>
              <a:t>Individualize nutrition care</a:t>
            </a:r>
            <a:r>
              <a:rPr lang="en-US" dirty="0"/>
              <a:t> </a:t>
            </a:r>
          </a:p>
          <a:p>
            <a:pPr lvl="1"/>
            <a:r>
              <a:rPr lang="en-US" dirty="0"/>
              <a:t>Avoid “one-size-fits-all” food lists </a:t>
            </a:r>
          </a:p>
          <a:p>
            <a:pPr lvl="1"/>
            <a:r>
              <a:rPr lang="en-US" dirty="0"/>
              <a:t>Consider preferences, culture, and goals </a:t>
            </a:r>
          </a:p>
          <a:p>
            <a:endParaRPr lang="en-US" b="1" dirty="0"/>
          </a:p>
          <a:p>
            <a:r>
              <a:rPr lang="en-US" b="1" dirty="0"/>
              <a:t>Maintain the pleasure of eating</a:t>
            </a:r>
            <a:r>
              <a:rPr lang="en-US" dirty="0"/>
              <a:t> </a:t>
            </a:r>
          </a:p>
          <a:p>
            <a:pPr lvl="1"/>
            <a:r>
              <a:rPr lang="en-US" dirty="0"/>
              <a:t>Reduce guilt, shame, and food judgment </a:t>
            </a:r>
          </a:p>
          <a:p>
            <a:pPr lvl="1"/>
            <a:r>
              <a:rPr lang="en-US" dirty="0"/>
              <a:t>Use neutral language (e.g., “more/less nutritious”) </a:t>
            </a:r>
          </a:p>
          <a:p>
            <a:pPr lvl="1"/>
            <a:r>
              <a:rPr lang="en-US" dirty="0"/>
              <a:t>Avoid terms like “good/bad” or “cheat day” </a:t>
            </a:r>
          </a:p>
          <a:p>
            <a:endParaRPr lang="en-US" b="1" dirty="0"/>
          </a:p>
          <a:p>
            <a:r>
              <a:rPr lang="en-US" b="1" dirty="0"/>
              <a:t>Focus on adding vs. restricting</a:t>
            </a:r>
            <a:r>
              <a:rPr lang="en-US" dirty="0"/>
              <a:t> </a:t>
            </a:r>
          </a:p>
          <a:p>
            <a:pPr lvl="1"/>
            <a:r>
              <a:rPr lang="en-US" dirty="0"/>
              <a:t>Emphasize foods to add vs. restrict fiber, vitamins, and minerals </a:t>
            </a:r>
          </a:p>
          <a:p>
            <a:pPr lvl="1"/>
            <a:r>
              <a:rPr lang="en-US" dirty="0"/>
              <a:t>Limit foods only when evidence supports it </a:t>
            </a:r>
          </a:p>
          <a:p>
            <a:endParaRPr lang="en-US" b="1" dirty="0"/>
          </a:p>
          <a:p>
            <a:r>
              <a:rPr lang="en-US" b="1" dirty="0"/>
              <a:t>Provide practical, realistic guidance</a:t>
            </a:r>
            <a:r>
              <a:rPr lang="en-US" dirty="0"/>
              <a:t> </a:t>
            </a:r>
          </a:p>
          <a:p>
            <a:pPr lvl="1"/>
            <a:r>
              <a:rPr lang="en-US" dirty="0"/>
              <a:t>Tailor to what the individual can and will do </a:t>
            </a:r>
          </a:p>
          <a:p>
            <a:pPr lvl="1"/>
            <a:r>
              <a:rPr lang="en-US" dirty="0"/>
              <a:t>Support sustainable behavior change </a:t>
            </a:r>
          </a:p>
        </p:txBody>
      </p:sp>
      <p:sp>
        <p:nvSpPr>
          <p:cNvPr id="354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70662" indent="-296408" eaLnBrk="0" hangingPunct="0">
              <a:defRPr sz="2500">
                <a:solidFill>
                  <a:schemeClr val="tx1"/>
                </a:solidFill>
                <a:latin typeface="Times New Roman" pitchFamily="18" charset="0"/>
              </a:defRPr>
            </a:lvl2pPr>
            <a:lvl3pPr marL="1185634" indent="-237127" eaLnBrk="0" hangingPunct="0">
              <a:defRPr sz="2500">
                <a:solidFill>
                  <a:schemeClr val="tx1"/>
                </a:solidFill>
                <a:latin typeface="Times New Roman" pitchFamily="18" charset="0"/>
              </a:defRPr>
            </a:lvl3pPr>
            <a:lvl4pPr marL="1659887" indent="-237127" eaLnBrk="0" hangingPunct="0">
              <a:defRPr sz="2500">
                <a:solidFill>
                  <a:schemeClr val="tx1"/>
                </a:solidFill>
                <a:latin typeface="Times New Roman" pitchFamily="18" charset="0"/>
              </a:defRPr>
            </a:lvl4pPr>
            <a:lvl5pPr marL="2134141" indent="-237127" eaLnBrk="0" hangingPunct="0">
              <a:defRPr sz="2500">
                <a:solidFill>
                  <a:schemeClr val="tx1"/>
                </a:solidFill>
                <a:latin typeface="Times New Roman" pitchFamily="18" charset="0"/>
              </a:defRPr>
            </a:lvl5pPr>
            <a:lvl6pPr marL="2608395" indent="-237127" eaLnBrk="0" fontAlgn="base" hangingPunct="0">
              <a:spcBef>
                <a:spcPct val="0"/>
              </a:spcBef>
              <a:spcAft>
                <a:spcPct val="0"/>
              </a:spcAft>
              <a:defRPr sz="2500">
                <a:solidFill>
                  <a:schemeClr val="tx1"/>
                </a:solidFill>
                <a:latin typeface="Times New Roman" pitchFamily="18" charset="0"/>
              </a:defRPr>
            </a:lvl6pPr>
            <a:lvl7pPr marL="3082648" indent="-237127" eaLnBrk="0" fontAlgn="base" hangingPunct="0">
              <a:spcBef>
                <a:spcPct val="0"/>
              </a:spcBef>
              <a:spcAft>
                <a:spcPct val="0"/>
              </a:spcAft>
              <a:defRPr sz="2500">
                <a:solidFill>
                  <a:schemeClr val="tx1"/>
                </a:solidFill>
                <a:latin typeface="Times New Roman" pitchFamily="18" charset="0"/>
              </a:defRPr>
            </a:lvl7pPr>
            <a:lvl8pPr marL="3556902" indent="-237127" eaLnBrk="0" fontAlgn="base" hangingPunct="0">
              <a:spcBef>
                <a:spcPct val="0"/>
              </a:spcBef>
              <a:spcAft>
                <a:spcPct val="0"/>
              </a:spcAft>
              <a:defRPr sz="2500">
                <a:solidFill>
                  <a:schemeClr val="tx1"/>
                </a:solidFill>
                <a:latin typeface="Times New Roman" pitchFamily="18" charset="0"/>
              </a:defRPr>
            </a:lvl8pPr>
            <a:lvl9pPr marL="4031155" indent="-237127" eaLnBrk="0" fontAlgn="base" hangingPunct="0">
              <a:spcBef>
                <a:spcPct val="0"/>
              </a:spcBef>
              <a:spcAft>
                <a:spcPct val="0"/>
              </a:spcAft>
              <a:defRPr sz="2500">
                <a:solidFill>
                  <a:schemeClr val="tx1"/>
                </a:solidFill>
                <a:latin typeface="Times New Roman" pitchFamily="18"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B0D31B7-2378-4E9F-A4ED-876B932EC239}" type="slidenum">
              <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65477919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1" dirty="0"/>
              <a:t>Improves A1C</a:t>
            </a:r>
            <a:r>
              <a:rPr lang="en-US" dirty="0"/>
              <a:t> Type 1 diabetes: ↓ 1.0–1.9% </a:t>
            </a:r>
          </a:p>
          <a:p>
            <a:r>
              <a:rPr lang="en-US" dirty="0"/>
              <a:t>Type 2 diabetes: ↓ 0.3–2.0% </a:t>
            </a:r>
          </a:p>
          <a:p>
            <a:endParaRPr lang="en-US" dirty="0"/>
          </a:p>
          <a:p>
            <a:r>
              <a:rPr lang="en-US" dirty="0"/>
              <a:t>Similar to DSMES we refer to MNT: </a:t>
            </a:r>
          </a:p>
          <a:p>
            <a:endParaRPr lang="en-US" dirty="0"/>
          </a:p>
          <a:p>
            <a:r>
              <a:rPr lang="en-US" b="1" dirty="0"/>
              <a:t>Type 2 diabetes is progressive</a:t>
            </a:r>
            <a:r>
              <a:rPr lang="en-US" dirty="0"/>
              <a:t> Lifestyle changes alone may not sustain euglycemia </a:t>
            </a:r>
          </a:p>
          <a:p>
            <a:r>
              <a:rPr lang="en-US" dirty="0"/>
              <a:t>Medications may be needed over time, MNT is associated with reduced dose and need. </a:t>
            </a:r>
          </a:p>
          <a:p>
            <a:r>
              <a:rPr lang="en-US" b="1" dirty="0"/>
              <a:t>MNT remains essential</a:t>
            </a:r>
            <a:r>
              <a:rPr lang="en-US" dirty="0"/>
              <a:t> Continue after pharmacotherapy is started </a:t>
            </a:r>
          </a:p>
          <a:p>
            <a:r>
              <a:rPr lang="en-US" dirty="0"/>
              <a:t>Adjust nutrition plan with medication changes</a:t>
            </a:r>
          </a:p>
          <a:p>
            <a:pPr algn="l"/>
            <a:endParaRPr lang="en-US" sz="1200" dirty="0">
              <a:solidFill>
                <a:schemeClr val="tx1"/>
              </a:solidFill>
              <a:latin typeface="+mn-lt"/>
            </a:endParaRPr>
          </a:p>
          <a:p>
            <a:pPr algn="l"/>
            <a:r>
              <a:rPr lang="en-US" sz="1200" dirty="0">
                <a:solidFill>
                  <a:schemeClr val="tx1"/>
                </a:solidFill>
                <a:latin typeface="+mn-lt"/>
              </a:rPr>
              <a:t>_______________________________________________</a:t>
            </a:r>
          </a:p>
          <a:p>
            <a:pPr algn="l"/>
            <a:r>
              <a:rPr lang="en-US" sz="1200" dirty="0">
                <a:solidFill>
                  <a:schemeClr val="tx1"/>
                </a:solidFill>
                <a:latin typeface="+mn-lt"/>
              </a:rPr>
              <a:t>_______________________________________________</a:t>
            </a:r>
          </a:p>
          <a:p>
            <a:pPr algn="l"/>
            <a:r>
              <a:rPr lang="en-US" sz="1200" dirty="0">
                <a:solidFill>
                  <a:schemeClr val="tx1"/>
                </a:solidFill>
                <a:latin typeface="+mn-lt"/>
              </a:rPr>
              <a:t>The evidence in support of this is:</a:t>
            </a:r>
          </a:p>
          <a:p>
            <a:pPr algn="l"/>
            <a:endParaRPr lang="en-US" sz="1200" dirty="0">
              <a:solidFill>
                <a:schemeClr val="tx1"/>
              </a:solidFill>
              <a:latin typeface="+mn-lt"/>
            </a:endParaRPr>
          </a:p>
          <a:p>
            <a:pPr algn="l"/>
            <a:r>
              <a:rPr lang="en-US" sz="1200" dirty="0">
                <a:solidFill>
                  <a:schemeClr val="tx1"/>
                </a:solidFill>
                <a:latin typeface="+mn-lt"/>
              </a:rPr>
              <a:t>Outcomes in type 1 diabetes, </a:t>
            </a:r>
          </a:p>
          <a:p>
            <a:pPr marL="171450" indent="-171450" algn="l">
              <a:buFont typeface="Arial" panose="020B0604020202020204" pitchFamily="34" charset="0"/>
              <a:buChar char="•"/>
            </a:pPr>
            <a:r>
              <a:rPr lang="en-US" sz="1200" dirty="0">
                <a:solidFill>
                  <a:schemeClr val="tx1"/>
                </a:solidFill>
                <a:latin typeface="+mn-lt"/>
              </a:rPr>
              <a:t>6 Months: individualized MNT using carbohydrate counting to determine premeal insulin doses assisted in decreasing baseline mean HbA1c levels by 1.0% and 1.9%. </a:t>
            </a:r>
          </a:p>
          <a:p>
            <a:pPr marL="171450" indent="-171450" algn="l">
              <a:buFont typeface="Arial" panose="020B0604020202020204" pitchFamily="34" charset="0"/>
              <a:buChar char="•"/>
            </a:pPr>
            <a:r>
              <a:rPr lang="en-US" sz="1200" dirty="0">
                <a:solidFill>
                  <a:schemeClr val="tx1"/>
                </a:solidFill>
                <a:latin typeface="+mn-lt"/>
              </a:rPr>
              <a:t>initial series of RDN encounters (4 to 6; total encounter time of 4 to 6 hours) with regular continued RDN encounters were reported. </a:t>
            </a:r>
          </a:p>
          <a:p>
            <a:pPr marL="171450" indent="-171450" algn="l">
              <a:buFont typeface="Arial" panose="020B0604020202020204" pitchFamily="34" charset="0"/>
              <a:buChar char="•"/>
            </a:pPr>
            <a:r>
              <a:rPr lang="en-US" sz="1200" dirty="0">
                <a:solidFill>
                  <a:schemeClr val="tx1"/>
                </a:solidFill>
                <a:latin typeface="+mn-lt"/>
              </a:rPr>
              <a:t>Ongoing MNT support provided by RDNs resulted in maintenance of the reduced HbA1c levels at 1 year The Diabetes Control and Complications Trial (DCCT) assisted in maintaining the mean HbA1C level at 6.9% in the intensive treatment arm throughout the 6.5 years of the trial.</a:t>
            </a:r>
          </a:p>
          <a:p>
            <a:pPr algn="l"/>
            <a:endParaRPr lang="en-US" sz="1200" dirty="0">
              <a:solidFill>
                <a:schemeClr val="tx1"/>
              </a:solidFill>
              <a:latin typeface="+mn-lt"/>
            </a:endParaRPr>
          </a:p>
          <a:p>
            <a:pPr algn="l"/>
            <a:endParaRPr lang="en-US" sz="1200" dirty="0">
              <a:solidFill>
                <a:schemeClr val="tx1"/>
              </a:solidFill>
              <a:latin typeface="+mn-lt"/>
            </a:endParaRPr>
          </a:p>
          <a:p>
            <a:pPr algn="l"/>
            <a:r>
              <a:rPr lang="en-US" sz="1200" dirty="0">
                <a:solidFill>
                  <a:schemeClr val="tx1"/>
                </a:solidFill>
                <a:latin typeface="+mn-lt"/>
              </a:rPr>
              <a:t>Outcomes in Type 2 Diabetes. </a:t>
            </a:r>
          </a:p>
          <a:p>
            <a:pPr algn="l"/>
            <a:r>
              <a:rPr lang="en-US" sz="1200" dirty="0">
                <a:solidFill>
                  <a:schemeClr val="tx1"/>
                </a:solidFill>
                <a:latin typeface="+mn-lt"/>
              </a:rPr>
              <a:t>At 3 months; 13 study arms from 11 studies </a:t>
            </a:r>
          </a:p>
          <a:p>
            <a:pPr marL="171450" indent="-171450" algn="l">
              <a:buFont typeface="Arial" panose="020B0604020202020204" pitchFamily="34" charset="0"/>
              <a:buChar char="•"/>
            </a:pPr>
            <a:r>
              <a:rPr lang="en-US" sz="1200" dirty="0">
                <a:solidFill>
                  <a:schemeClr val="tx1"/>
                </a:solidFill>
                <a:latin typeface="+mn-lt"/>
              </a:rPr>
              <a:t>reported decreases from baseline HbA1c levels ranging from 0.3% to 2.0%, at 6 months</a:t>
            </a:r>
          </a:p>
          <a:p>
            <a:pPr marL="171450" indent="-171450" algn="l">
              <a:buFont typeface="Arial" panose="020B0604020202020204" pitchFamily="34" charset="0"/>
              <a:buChar char="•"/>
            </a:pPr>
            <a:r>
              <a:rPr lang="en-US" sz="1200" dirty="0">
                <a:solidFill>
                  <a:schemeClr val="tx1"/>
                </a:solidFill>
                <a:latin typeface="+mn-lt"/>
              </a:rPr>
              <a:t>12 study arms reported decreases from baseline in HbA1C ranging from 0.3% to 1.8%</a:t>
            </a:r>
          </a:p>
          <a:p>
            <a:pPr marL="171450" indent="-171450" algn="l">
              <a:buFont typeface="Arial" panose="020B0604020202020204" pitchFamily="34" charset="0"/>
              <a:buChar char="•"/>
            </a:pPr>
            <a:r>
              <a:rPr lang="en-US" sz="1200" dirty="0">
                <a:solidFill>
                  <a:schemeClr val="tx1"/>
                </a:solidFill>
                <a:latin typeface="+mn-lt"/>
              </a:rPr>
              <a:t>ongoing MNT support at 12 months, 6 study arms from 4 studies reported continued decreases ranging from 0.3% to 1.6%, and at &gt;12 months, 4 study arms from 3 studies28,30,34 reported decreases ranging from 0.6% to 1.8%. </a:t>
            </a:r>
          </a:p>
          <a:p>
            <a:pPr marL="171450" indent="-171450" algn="l">
              <a:buFont typeface="Arial" panose="020B0604020202020204" pitchFamily="34" charset="0"/>
              <a:buChar char="•"/>
            </a:pPr>
            <a:r>
              <a:rPr lang="en-US" sz="1200" dirty="0">
                <a:solidFill>
                  <a:schemeClr val="tx1"/>
                </a:solidFill>
                <a:latin typeface="+mn-lt"/>
              </a:rPr>
              <a:t>Although MNT interventions were effective throughout the disease process, the decrease in HbA1c was the largest in studies in which participants were newly dx or baseline levels &gt;8.0%, </a:t>
            </a:r>
          </a:p>
          <a:p>
            <a:pPr marL="171450" indent="-171450" algn="l">
              <a:buFont typeface="Arial" panose="020B0604020202020204" pitchFamily="34" charset="0"/>
              <a:buChar char="•"/>
            </a:pPr>
            <a:endParaRPr lang="en-US" sz="1200" dirty="0">
              <a:solidFill>
                <a:schemeClr val="tx1"/>
              </a:solidFill>
              <a:latin typeface="+mn-lt"/>
            </a:endParaRPr>
          </a:p>
          <a:p>
            <a:pPr marL="171450" indent="-171450" algn="l">
              <a:buFont typeface="Arial" panose="020B0604020202020204" pitchFamily="34" charset="0"/>
              <a:buChar char="•"/>
            </a:pPr>
            <a:r>
              <a:rPr lang="en-US" sz="1200" dirty="0">
                <a:solidFill>
                  <a:schemeClr val="tx1"/>
                </a:solidFill>
                <a:latin typeface="+mn-lt"/>
              </a:rPr>
              <a:t>An initial series of RDN encounters (3 to 11; total encounter time of 2 to 16 hours) with continued RDN encounters throughout the studies were reported. </a:t>
            </a:r>
          </a:p>
          <a:p>
            <a:pPr marL="171450" indent="-171450" algn="l">
              <a:buFont typeface="Arial" panose="020B0604020202020204" pitchFamily="34" charset="0"/>
              <a:buChar char="•"/>
            </a:pPr>
            <a:endParaRPr lang="en-US" sz="1200" dirty="0">
              <a:solidFill>
                <a:schemeClr val="tx1"/>
              </a:solidFill>
              <a:latin typeface="+mn-lt"/>
            </a:endParaRPr>
          </a:p>
          <a:p>
            <a:pPr marL="171450" indent="-171450" algn="l">
              <a:buFont typeface="Arial" panose="020B0604020202020204" pitchFamily="34" charset="0"/>
              <a:buChar char="•"/>
            </a:pPr>
            <a:r>
              <a:rPr lang="en-US" sz="1200" dirty="0">
                <a:solidFill>
                  <a:schemeClr val="tx1"/>
                </a:solidFill>
                <a:latin typeface="+mn-lt"/>
              </a:rPr>
              <a:t>A variety of nutrition therapy interventions, such as individualized nutrition therapy, energy restriction, portion control, sample menus, carbohydrate counting, exchange lists, simple meal plans, and low-fat vegan diet, were implemented and effective. All nutrition interventions resulted in a reduced energy intake.</a:t>
            </a:r>
            <a:endParaRPr lang="en-US" sz="1200" b="0" i="0" dirty="0">
              <a:solidFill>
                <a:schemeClr val="tx1"/>
              </a:solidFill>
              <a:effectLst/>
              <a:latin typeface="+mn-lt"/>
            </a:endParaRPr>
          </a:p>
          <a:p>
            <a:pPr algn="l"/>
            <a:endParaRPr lang="en-US" b="0" i="0" dirty="0">
              <a:solidFill>
                <a:srgbClr val="000000"/>
              </a:solidFill>
              <a:effectLst/>
              <a:latin typeface="ff4"/>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93886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We cannot talk about nutrition's role in diabetes management without pausing to realize the impacts of SDOH. </a:t>
            </a:r>
          </a:p>
          <a:p>
            <a:r>
              <a:rPr lang="en-US" b="1" dirty="0"/>
              <a:t>In 2023, 13.5% of individuals were food insecure</a:t>
            </a:r>
          </a:p>
          <a:p>
            <a:endParaRPr lang="en-US" dirty="0"/>
          </a:p>
          <a:p>
            <a:r>
              <a:rPr lang="en-US" b="1" dirty="0"/>
              <a:t>food insecurity affects 16% of adults with diabetes compared to 9% without diabetes. </a:t>
            </a:r>
          </a:p>
          <a:p>
            <a:r>
              <a:rPr lang="en-US" dirty="0"/>
              <a:t>That’s a lot- it’s 1 in 6. So for many of us, we are going to be working with those that are food insecure. </a:t>
            </a:r>
          </a:p>
          <a:p>
            <a:r>
              <a:rPr lang="en-US" dirty="0"/>
              <a:t>Lack of consistent access to food and/or types of foods has a direct relationship on diabetes risk. </a:t>
            </a:r>
          </a:p>
          <a:p>
            <a:endParaRPr lang="en-US" dirty="0"/>
          </a:p>
          <a:p>
            <a:r>
              <a:rPr lang="en-US" dirty="0"/>
              <a:t>Food insecurity is associated with</a:t>
            </a:r>
          </a:p>
          <a:p>
            <a:pPr marL="171450" indent="-171450">
              <a:buFont typeface="Arial" panose="020B0604020202020204" pitchFamily="34" charset="0"/>
              <a:buChar char="•"/>
            </a:pPr>
            <a:r>
              <a:rPr lang="en-US" dirty="0"/>
              <a:t>lower engagement in the self-care behaviors</a:t>
            </a:r>
          </a:p>
          <a:p>
            <a:pPr marL="171450" indent="-171450">
              <a:buFont typeface="Arial" panose="020B0604020202020204" pitchFamily="34" charset="0"/>
              <a:buChar char="•"/>
            </a:pPr>
            <a:r>
              <a:rPr lang="en-US" dirty="0"/>
              <a:t>Med use, depression, diabetes distress, and worse glycemia</a:t>
            </a:r>
          </a:p>
          <a:p>
            <a:pPr marL="171450" indent="-171450">
              <a:buFont typeface="Arial" panose="020B0604020202020204" pitchFamily="34" charset="0"/>
              <a:buChar char="•"/>
            </a:pPr>
            <a:r>
              <a:rPr lang="en-US" dirty="0"/>
              <a:t>At risk for both uncontrolled hyperglycemia (consumption of inexpensive carb dense foods, financial constraints with obtaining medication) and severe hypoglycemia (in those on insulin or </a:t>
            </a:r>
            <a:r>
              <a:rPr lang="en-US" dirty="0" err="1"/>
              <a:t>sulfonyureas</a:t>
            </a:r>
            <a:r>
              <a:rPr lang="en-US" dirty="0"/>
              <a:t> where carb intake is inconsistent)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51165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a:p>
            <a:r>
              <a:rPr lang="en-US" dirty="0"/>
              <a:t>A validated screening tool is the Hunger Vital Sign. </a:t>
            </a:r>
          </a:p>
          <a:p>
            <a:r>
              <a:rPr lang="en-US" dirty="0"/>
              <a:t>Household considered at risk if they answer either or both of the following statements as “often true” or “sometimes true”. </a:t>
            </a:r>
          </a:p>
          <a:p>
            <a:endParaRPr lang="en-US" dirty="0"/>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467312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Individual’s Social determinants of health, individual needs needs to be at the center of what we do when providing nutrition and diabetes care.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suggest lower cost food options but we need to be aware of other factors like time to prepare foods, access to foods, refrigeration and cooking means. </a:t>
            </a:r>
          </a:p>
          <a:p>
            <a:endParaRPr lang="en-US" dirty="0"/>
          </a:p>
          <a:p>
            <a:r>
              <a:rPr lang="en-US" dirty="0"/>
              <a:t>Be aware of time, budget considerations and just time to plan/cook meals. If a person is working long hours or irregular schedules this may impact their ability to cook and prepare foods. </a:t>
            </a:r>
          </a:p>
          <a:p>
            <a:endParaRPr lang="en-US" dirty="0"/>
          </a:p>
          <a:p>
            <a:r>
              <a:rPr lang="en-US" dirty="0"/>
              <a:t>Support shifts in foods they are eating by problem solving their specific situations and finding solutions.</a:t>
            </a:r>
          </a:p>
          <a:p>
            <a:endParaRPr lang="en-US" dirty="0"/>
          </a:p>
          <a:p>
            <a:r>
              <a:rPr lang="en-US" dirty="0"/>
              <a:t>Give example of mindful eating assumes people can have access to foods when hungry and stop when they are full. </a:t>
            </a:r>
          </a:p>
          <a:p>
            <a:endParaRPr lang="en-US" dirty="0"/>
          </a:p>
          <a:p>
            <a:r>
              <a:rPr lang="en-US" dirty="0"/>
              <a:t>XXXXX</a:t>
            </a:r>
          </a:p>
          <a:p>
            <a:endParaRPr lang="en-US" dirty="0"/>
          </a:p>
          <a:p>
            <a:r>
              <a:rPr lang="en-US" dirty="0"/>
              <a:t>Remember that healthy eating doesn’t need to be expensive, and it is often cheaper when done at home compared to eating out:</a:t>
            </a:r>
          </a:p>
          <a:p>
            <a:pPr lvl="1"/>
            <a:r>
              <a:rPr lang="en-US" b="1" dirty="0"/>
              <a:t>Frozen or canned fruits and vegetables </a:t>
            </a:r>
            <a:r>
              <a:rPr lang="en-US" dirty="0"/>
              <a:t>– on canned items you can teach people to look for those with less added sugar/sodium and also teach them to rinse</a:t>
            </a:r>
          </a:p>
          <a:p>
            <a:pPr lvl="1"/>
            <a:r>
              <a:rPr lang="en-US" b="1" dirty="0"/>
              <a:t>Low-cost proteins</a:t>
            </a:r>
            <a:r>
              <a:rPr lang="en-US" dirty="0"/>
              <a:t> include beans, peas, lentils, canned tuna, eggs</a:t>
            </a:r>
          </a:p>
          <a:p>
            <a:pPr lvl="1"/>
            <a:r>
              <a:rPr lang="en-US" b="1" dirty="0"/>
              <a:t>Grains like brown rice and oatmeal </a:t>
            </a:r>
            <a:r>
              <a:rPr lang="en-US" dirty="0"/>
              <a:t>are often more affordable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98115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Next we will talk about nutrition therapy for weight management in those at risk for developing diabetes and in those who live with diabetes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7636636"/>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Any degree of weight reduction is helpful</a:t>
            </a:r>
          </a:p>
          <a:p>
            <a:r>
              <a:rPr lang="en-US" dirty="0"/>
              <a:t>At least 5 is needed to show metabolic benefits.  </a:t>
            </a:r>
          </a:p>
          <a:p>
            <a:r>
              <a:rPr lang="en-US" dirty="0"/>
              <a:t>&gt;10% shows greater benefits CVD, metabolic co-</a:t>
            </a:r>
            <a:r>
              <a:rPr lang="en-US" dirty="0" err="1"/>
              <a:t>morbitites</a:t>
            </a:r>
            <a:r>
              <a:rPr lang="en-US" dirty="0"/>
              <a:t> and liver steatosis is which is a growing concern within diabetes population.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383636"/>
                </a:solidFill>
                <a:effectLst/>
                <a:latin typeface="Helvetica Neue" panose="02000503000000020004" pitchFamily="2" charset="0"/>
              </a:rPr>
              <a:t>the justification for a weight-based approach to diabetes treatment has been expanded. The recommendations and text pertaining to weight management treatment have been expanded to acknowledge the expected range of benefits across the spectrum of weight loss.</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people at risk, 3–7% weight loss reduces progression to diabetes (2,7,8,41,42). Greater weight loss may produce additional benefits (20,21). Mounting data have shown that &gt;10% body weight loss usually confers greater benefits on glycemia and possibly diabetes remission and improves other metabolic comorbidities, including cardiovascular outcomes, nonalcoholic steatohepatitis, nonalcoholic fatty liver disease, adipose tissue inflammation, and sleep apnea, as well as physical comorbidities and quality of life</a:t>
            </a:r>
          </a:p>
          <a:p>
            <a:endParaRPr lang="en-US" baseline="0" dirty="0"/>
          </a:p>
          <a:p>
            <a:r>
              <a:rPr lang="en-US" baseline="0" dirty="0"/>
              <a:t>S168</a:t>
            </a:r>
          </a:p>
          <a:p>
            <a:r>
              <a:rPr lang="en-US" baseline="0" dirty="0"/>
              <a:t>_______________</a:t>
            </a:r>
          </a:p>
          <a:p>
            <a:pPr defTabSz="931774">
              <a:defRPr/>
            </a:pPr>
            <a:r>
              <a:rPr lang="en-US" dirty="0"/>
              <a:t>As diabetes progresses and an individual becomes more insulin deficient, weight loss may not significantly improve glycemia so it is appropriate for focus to shift away from weight loss and more towards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Big book p462</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8146403"/>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174708" indent="-174708">
              <a:buFontTx/>
              <a:buChar char="-"/>
            </a:pPr>
            <a:r>
              <a:rPr lang="en-US" dirty="0"/>
              <a:t>D – No, remember that care should be patient-centered; Joe doesn’t want to start medication so D should be out. Further, results from the DPP show us that lifestyle adjustments is nearly twice as effective as medications in preventing diabetes. </a:t>
            </a:r>
          </a:p>
          <a:p>
            <a:pPr marL="174708" indent="-174708">
              <a:buFontTx/>
              <a:buChar char="-"/>
            </a:pPr>
            <a:endParaRPr lang="en-US" dirty="0"/>
          </a:p>
          <a:p>
            <a:pPr marL="174708" indent="-174708">
              <a:buFontTx/>
              <a:buChar char="-"/>
            </a:pPr>
            <a:r>
              <a:rPr lang="en-US" dirty="0"/>
              <a:t>C – Yes dietary improvements are helpful, but remember a variety of eating patterns may be appropriate. </a:t>
            </a:r>
          </a:p>
          <a:p>
            <a:pPr marL="174708" indent="-174708">
              <a:buFontTx/>
              <a:buChar char="-"/>
            </a:pPr>
            <a:endParaRPr lang="en-US" dirty="0"/>
          </a:p>
          <a:p>
            <a:pPr marL="174708" indent="-174708">
              <a:buFontTx/>
              <a:buChar char="-"/>
            </a:pPr>
            <a:r>
              <a:rPr lang="en-US" dirty="0"/>
              <a:t>A may not be adequate for prevention- </a:t>
            </a:r>
            <a:r>
              <a:rPr lang="en-US" dirty="0" err="1"/>
              <a:t>alhough</a:t>
            </a:r>
            <a:r>
              <a:rPr lang="en-US" dirty="0"/>
              <a:t> any degree is helpful. </a:t>
            </a:r>
          </a:p>
          <a:p>
            <a:pPr marL="174708" indent="-174708">
              <a:buFontTx/>
              <a:buChar char="-"/>
            </a:pPr>
            <a:endParaRPr lang="en-US" dirty="0"/>
          </a:p>
          <a:p>
            <a:pPr marL="174708" indent="-174708">
              <a:buFontTx/>
              <a:buChar char="-"/>
            </a:pPr>
            <a:r>
              <a:rPr lang="en-US" dirty="0"/>
              <a:t>B – The key for prevention of diabetes is thought to be weight loss of at least 5% is recommended; do the math you end up with answer B (5-10% </a:t>
            </a:r>
            <a:r>
              <a:rPr lang="en-US" dirty="0" err="1"/>
              <a:t>wt</a:t>
            </a:r>
            <a:r>
              <a:rPr lang="en-US" dirty="0"/>
              <a:t> loss).</a:t>
            </a:r>
          </a:p>
          <a:p>
            <a:pPr marL="174708" indent="-174708">
              <a:buFontTx/>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323009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383636"/>
                </a:solidFill>
                <a:effectLst/>
                <a:latin typeface="Helvetica Neue" panose="02000503000000020004" pitchFamily="2" charset="0"/>
              </a:rPr>
              <a:t>S167 Text: </a:t>
            </a:r>
          </a:p>
          <a:p>
            <a:r>
              <a:rPr lang="en-US" b="0" i="0" dirty="0">
                <a:solidFill>
                  <a:srgbClr val="383636"/>
                </a:solidFill>
                <a:effectLst/>
                <a:latin typeface="Helvetica Neue" panose="02000503000000020004" pitchFamily="2" charset="0"/>
              </a:rPr>
              <a:t>BMI is especially prone to misclassification in individuals who are very muscular or frail and in populations with different body composition and cardiometabolic risk</a:t>
            </a:r>
          </a:p>
          <a:p>
            <a:endParaRPr lang="en-US" b="0" i="0" dirty="0">
              <a:solidFill>
                <a:srgbClr val="383636"/>
              </a:solidFill>
              <a:effectLst/>
              <a:latin typeface="Helvetica Neue" panose="02000503000000020004" pitchFamily="2" charset="0"/>
            </a:endParaRPr>
          </a:p>
          <a:p>
            <a:r>
              <a:rPr lang="en-US" b="0" i="0" dirty="0">
                <a:solidFill>
                  <a:srgbClr val="383636"/>
                </a:solidFill>
                <a:effectLst/>
                <a:latin typeface="Helvetica Neue" panose="02000503000000020004" pitchFamily="2" charset="0"/>
              </a:rPr>
              <a:t>A diagnosis of obesity should be made based on an overall assessment of the individual’s adipose tissue mass (BMI can be used as a general guide), distribution (using other anthropometric measurements, like waist circumference, waist-to-hip circumference ratio, or waist to-height ratio), </a:t>
            </a:r>
          </a:p>
          <a:p>
            <a:endParaRPr lang="en-US" b="0" i="0" dirty="0">
              <a:solidFill>
                <a:srgbClr val="383636"/>
              </a:solidFill>
              <a:effectLst/>
              <a:latin typeface="Helvetica Neue" panose="02000503000000020004" pitchFamily="2" charset="0"/>
            </a:endParaRPr>
          </a:p>
          <a:p>
            <a:r>
              <a:rPr lang="en-US" b="0" i="0" dirty="0">
                <a:solidFill>
                  <a:srgbClr val="383636"/>
                </a:solidFill>
                <a:effectLst/>
                <a:latin typeface="Helvetica Neue" panose="02000503000000020004" pitchFamily="2" charset="0"/>
              </a:rPr>
              <a:t>or function and, importantly, the presence of associated health or well-being consequences: metabolic, physical, or psychological/</a:t>
            </a:r>
          </a:p>
          <a:p>
            <a:endParaRPr lang="en-US" b="0" i="0" dirty="0">
              <a:solidFill>
                <a:srgbClr val="383636"/>
              </a:solidFill>
              <a:effectLst/>
              <a:latin typeface="Helvetica Neue" panose="02000503000000020004" pitchFamily="2" charset="0"/>
            </a:endParaRPr>
          </a:p>
          <a:p>
            <a:r>
              <a:rPr lang="en-US" b="0" i="0" dirty="0">
                <a:solidFill>
                  <a:srgbClr val="383636"/>
                </a:solidFill>
                <a:effectLst/>
                <a:latin typeface="Helvetica Neue" panose="02000503000000020004" pitchFamily="2" charset="0"/>
              </a:rPr>
              <a:t>Talk about the criteria for other ethnic groups and why.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721031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ADA standard is to take the weight once per year and to make accommodations so that there is privacy when someone is being weighed. Remember, we don’t necessarily need a weight at every visit.</a:t>
            </a:r>
          </a:p>
          <a:p>
            <a:endParaRPr lang="en-US" dirty="0"/>
          </a:p>
          <a:p>
            <a:r>
              <a:rPr lang="en-US" b="0" i="0" dirty="0">
                <a:solidFill>
                  <a:srgbClr val="1B1B1B"/>
                </a:solidFill>
                <a:effectLst/>
                <a:highlight>
                  <a:srgbClr val="FFFFFF"/>
                </a:highlight>
                <a:latin typeface="Cambria" panose="02040503050406030204" pitchFamily="18" charset="0"/>
              </a:rPr>
              <a:t>the weight-neutral perspective </a:t>
            </a:r>
            <a:r>
              <a:rPr lang="en-US" b="0" i="0" dirty="0" err="1">
                <a:solidFill>
                  <a:srgbClr val="1B1B1B"/>
                </a:solidFill>
                <a:effectLst/>
                <a:highlight>
                  <a:srgbClr val="FFFFFF"/>
                </a:highlight>
                <a:latin typeface="Cambria" panose="02040503050406030204" pitchFamily="18" charset="0"/>
              </a:rPr>
              <a:t>favours</a:t>
            </a:r>
            <a:r>
              <a:rPr lang="en-US" b="0" i="0" dirty="0">
                <a:solidFill>
                  <a:srgbClr val="1B1B1B"/>
                </a:solidFill>
                <a:effectLst/>
                <a:highlight>
                  <a:srgbClr val="FFFFFF"/>
                </a:highlight>
                <a:latin typeface="Cambria" panose="02040503050406030204" pitchFamily="18" charset="0"/>
              </a:rPr>
              <a:t> neutral descriptors like “a person with a larger body” or “a person with a high BMI”.</a:t>
            </a:r>
          </a:p>
          <a:p>
            <a:endParaRPr lang="en-US" dirty="0"/>
          </a:p>
          <a:p>
            <a:r>
              <a:rPr lang="en-US" sz="1200" dirty="0">
                <a:latin typeface="+mj-lt"/>
              </a:rPr>
              <a:t>Once a year…… </a:t>
            </a:r>
          </a:p>
          <a:p>
            <a:r>
              <a:rPr lang="en-US" sz="1200" dirty="0">
                <a:latin typeface="+mj-lt"/>
              </a:rPr>
              <a:t>Reasons to weight more frequently would be heart failure, explained weight change or to monitor active weight loss.  </a:t>
            </a:r>
          </a:p>
          <a:p>
            <a:endParaRPr lang="en-US" sz="1200" dirty="0">
              <a:latin typeface="+mj-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mj-lt"/>
              </a:rPr>
              <a:t>If such measurements are questioned or declined by the individual, the practitioner need to be mindful of possible prior stigmatizing experiences and query for concern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284126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52% of adults with type 2 Diabetes perceive social stigma of their condition</a:t>
            </a: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i="0" dirty="0">
              <a:solidFill>
                <a:srgbClr val="1B1B1B"/>
              </a:solidFill>
              <a:effectLst/>
              <a:highlight>
                <a:srgbClr val="FFFFFF"/>
              </a:highlight>
              <a:latin typeface="Cambria" panose="020405030504060302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i="0" dirty="0">
                <a:solidFill>
                  <a:srgbClr val="1B1B1B"/>
                </a:solidFill>
                <a:effectLst/>
                <a:highlight>
                  <a:srgbClr val="FFFFFF"/>
                </a:highlight>
                <a:latin typeface="Cambria" panose="02040503050406030204" pitchFamily="18" charset="0"/>
              </a:rPr>
              <a:t>32% of women with obesity and 55% of women with severe obesity reported delaying or canceling health care appointments </a:t>
            </a:r>
            <a:r>
              <a:rPr lang="en-US" b="0" i="0" dirty="0">
                <a:solidFill>
                  <a:srgbClr val="1B1B1B"/>
                </a:solidFill>
                <a:effectLst/>
                <a:highlight>
                  <a:srgbClr val="FFFFFF"/>
                </a:highlight>
                <a:latin typeface="Cambria" panose="02040503050406030204" pitchFamily="18" charset="0"/>
              </a:rPr>
              <a:t>because they knew they would have to be weighed during the appointment (</a:t>
            </a:r>
            <a:r>
              <a:rPr lang="en-US" sz="1800" b="1" i="0" dirty="0">
                <a:solidFill>
                  <a:srgbClr val="1B1B1B"/>
                </a:solidFill>
                <a:effectLst/>
                <a:highlight>
                  <a:srgbClr val="FFFFFF"/>
                </a:highlight>
                <a:latin typeface="Source Sans Pro Web"/>
              </a:rPr>
              <a:t>Weight bias and health care utilization: a scoping review) </a:t>
            </a:r>
          </a:p>
          <a:p>
            <a:endParaRPr lang="en-US" b="0" i="0" dirty="0">
              <a:solidFill>
                <a:srgbClr val="000000"/>
              </a:solidFill>
              <a:effectLst/>
              <a:latin typeface="Raleway" pitchFamily="2"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mj-lt"/>
              </a:rPr>
              <a:t>Adverse health consequences of weight stigma have been well documented and include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mj-lt"/>
              </a:rPr>
              <a:t>psychological distress and disordered eating behaviors and physical consequences that directly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mj-lt"/>
              </a:rPr>
              <a:t>increase rates of cardiometabolic risk factors that are particularly relevant to the development of type 2 diabetes.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Ralew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Raleway" pitchFamily="2" charset="0"/>
              </a:rPr>
              <a:t>So, it is important as providers that we understand our bias and consider weight is not the only indicator of health and not every person with diabetes will need or want to lose weight.</a:t>
            </a:r>
          </a:p>
          <a:p>
            <a:endParaRPr lang="en-US" b="0" i="0" dirty="0">
              <a:solidFill>
                <a:srgbClr val="000000"/>
              </a:solidFill>
              <a:effectLst/>
              <a:latin typeface="Raleway" pitchFamily="2"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rgbClr val="AD1128"/>
                </a:solidFill>
                <a:effectLst/>
                <a:latin typeface="HelveticaNeueLT"/>
              </a:rPr>
              <a:t>People with diabetes are vulnerable to not only medical stigma but weight stigma.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dirty="0">
                <a:solidFill>
                  <a:srgbClr val="212121"/>
                </a:solidFill>
                <a:effectLst/>
                <a:latin typeface="Cambria" panose="02040503050406030204" pitchFamily="18" charset="0"/>
              </a:rPr>
              <a:t>Adverse health consequences can include psychological distress and disordered eating behaviors.</a:t>
            </a:r>
          </a:p>
          <a:p>
            <a:endParaRPr lang="en-US" dirty="0"/>
          </a:p>
          <a:p>
            <a:r>
              <a:rPr lang="en-US" dirty="0"/>
              <a:t>The Obesity Association is a new division (founded in June of 2024) of the American Diabetes Association. Last year, 2025, they released standards recommend to address weight bias and focused on key recommendations including……..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rgbClr val="AD1128"/>
                </a:solidFill>
                <a:effectLst/>
                <a:latin typeface="HelveticaNeueLT"/>
              </a:rPr>
              <a:t>The language we use and how we approach discussing weight is an important factor in reducing stigma.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solidFill>
                <a:srgbClr val="AD1128"/>
              </a:solidFill>
              <a:effectLst/>
              <a:latin typeface="HelveticaNeue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rgbClr val="AD1128"/>
                </a:solidFill>
                <a:effectLst/>
                <a:latin typeface="HelveticaNeueLT"/>
              </a:rPr>
              <a:t>Never assuming an individual wants to discuss weight, we can ask permission to discuss, ensure weight is taken privately and focus on shared decision making and importance of weight loss goals for the individual. There are so many things we can discussed related to diabetes care and we take take a behavioral health approach vs. solely focusing on weight loss as the goal.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solidFill>
                <a:srgbClr val="AD1128"/>
              </a:solidFill>
              <a:effectLst/>
              <a:latin typeface="HelveticaNeue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dirty="0">
                <a:solidFill>
                  <a:srgbClr val="AD1128"/>
                </a:solidFill>
                <a:effectLst/>
                <a:latin typeface="HelveticaNeueLT"/>
              </a:rPr>
              <a:t>XXX</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u="none" strike="noStrike" dirty="0">
              <a:solidFill>
                <a:srgbClr val="212121"/>
              </a:solidFill>
              <a:effectLst/>
              <a:latin typeface="Cambria" panose="02040503050406030204" pitchFamily="18" charset="0"/>
            </a:endParaRPr>
          </a:p>
          <a:p>
            <a:r>
              <a:rPr lang="en-US" b="1" dirty="0"/>
              <a:t>Weight Stigma: Key Impacts </a:t>
            </a:r>
          </a:p>
          <a:p>
            <a:r>
              <a:rPr lang="en-US" b="1" dirty="0"/>
              <a:t>Weight stigma → chronic stress</a:t>
            </a:r>
            <a:endParaRPr lang="en-US" dirty="0"/>
          </a:p>
          <a:p>
            <a:r>
              <a:rPr lang="en-US" b="1" dirty="0"/>
              <a:t>Stress drives harmful cycles</a:t>
            </a:r>
            <a:r>
              <a:rPr lang="en-US" dirty="0"/>
              <a:t> across behaviors, physiology, and care</a:t>
            </a:r>
          </a:p>
          <a:p>
            <a:r>
              <a:rPr lang="en-US" b="1" dirty="0"/>
              <a:t>Behavioral Effects</a:t>
            </a:r>
            <a:endParaRPr lang="en-US" dirty="0"/>
          </a:p>
          <a:p>
            <a:r>
              <a:rPr lang="en-US" dirty="0"/>
              <a:t>Binge eating, higher calorie intake</a:t>
            </a:r>
          </a:p>
          <a:p>
            <a:r>
              <a:rPr lang="en-US" dirty="0"/>
              <a:t>Reduced activity and exercise motivation</a:t>
            </a:r>
          </a:p>
          <a:p>
            <a:r>
              <a:rPr lang="en-US" dirty="0"/>
              <a:t>Poorer weight control → weight gain</a:t>
            </a:r>
          </a:p>
          <a:p>
            <a:r>
              <a:rPr lang="en-US" b="1" dirty="0"/>
              <a:t>Physiological Effects</a:t>
            </a:r>
            <a:endParaRPr lang="en-US" dirty="0"/>
          </a:p>
          <a:p>
            <a:r>
              <a:rPr lang="en-US" dirty="0"/>
              <a:t>Increased cortisol, CRP, A1C</a:t>
            </a:r>
          </a:p>
          <a:p>
            <a:r>
              <a:rPr lang="en-US" dirty="0"/>
              <a:t>Elevated blood pressure</a:t>
            </a:r>
          </a:p>
          <a:p>
            <a:r>
              <a:rPr lang="en-US" dirty="0"/>
              <a:t>Worse glycemic and metabolic control</a:t>
            </a:r>
          </a:p>
          <a:p>
            <a:r>
              <a:rPr lang="en-US" b="1" dirty="0"/>
              <a:t>Health Care Impacts</a:t>
            </a:r>
            <a:endParaRPr lang="en-US" dirty="0"/>
          </a:p>
          <a:p>
            <a:r>
              <a:rPr lang="en-US" dirty="0"/>
              <a:t>Less trust and poorer communication</a:t>
            </a:r>
          </a:p>
          <a:p>
            <a:r>
              <a:rPr lang="en-US" dirty="0"/>
              <a:t>Avoidance/delays in preventive care</a:t>
            </a:r>
          </a:p>
          <a:p>
            <a:r>
              <a:rPr lang="en-US" dirty="0"/>
              <a:t>Lower quality of care experiences</a:t>
            </a:r>
          </a:p>
          <a:p>
            <a:r>
              <a:rPr lang="en-US" b="1" dirty="0"/>
              <a:t>Health Outcomes</a:t>
            </a:r>
            <a:endParaRPr lang="en-US" dirty="0"/>
          </a:p>
          <a:p>
            <a:r>
              <a:rPr lang="en-US" dirty="0"/>
              <a:t>↑ Depression, anxiety, low self-esteem</a:t>
            </a:r>
          </a:p>
          <a:p>
            <a:r>
              <a:rPr lang="en-US" dirty="0"/>
              <a:t>↑ Chronic disease burden</a:t>
            </a:r>
          </a:p>
          <a:p>
            <a:r>
              <a:rPr lang="en-US" dirty="0"/>
              <a:t>↓ Quality of life</a:t>
            </a:r>
          </a:p>
          <a:p>
            <a:r>
              <a:rPr lang="en-US" dirty="0"/>
              <a:t>Weight stigma perpetuates stress and negative feedback loops that worsen physical health, mental health, and health care engagement.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solidFill>
                <a:srgbClr val="AD1128"/>
              </a:solidFill>
              <a:effectLst/>
              <a:latin typeface="HelveticaNeueLT"/>
            </a:endParaRP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9173349"/>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So, a few things to consider:</a:t>
            </a:r>
          </a:p>
          <a:p>
            <a:r>
              <a:rPr lang="en-US" dirty="0"/>
              <a:t>When it comes to taking weight, work to be respectful of your client’s wishes.</a:t>
            </a:r>
          </a:p>
          <a:p>
            <a:r>
              <a:rPr lang="en-US" dirty="0"/>
              <a:t>Weighing may be declined by someone, and that’s ok. We will review the ADA standards on taking weight on the next slide, but until we do that, ask yourself: if you didn’t weigh a person, how much would it really influence your appointments and care plan?</a:t>
            </a:r>
          </a:p>
          <a:p>
            <a:pPr marL="628650" lvl="1" indent="-171450">
              <a:buFontTx/>
              <a:buChar char="-"/>
            </a:pPr>
            <a:r>
              <a:rPr lang="en-US" dirty="0"/>
              <a:t>I work with several individuals who do not want to be weighed. We have a note in their chart so our staff is aware. The reality is, this doesn’t influence our care plan. We have very similar conversations to any other visit – I encourage selection of nutrient dense foods to fuel the body. We might discuss movement for benefits like stress management, improved glycose levels, and improved energy.</a:t>
            </a:r>
          </a:p>
          <a:p>
            <a:pPr marL="628650" lvl="1" indent="-171450">
              <a:buFontTx/>
              <a:buChar char="-"/>
            </a:pPr>
            <a:endParaRPr lang="en-US" dirty="0"/>
          </a:p>
          <a:p>
            <a:pPr marL="171450" indent="-171450">
              <a:buFontTx/>
              <a:buChar char="-"/>
            </a:pPr>
            <a:r>
              <a:rPr lang="en-US" dirty="0"/>
              <a:t>I also want to encourage you to situate scales in private areas. Weight is it’s own bit of protected health information and needs to be treated as such. </a:t>
            </a:r>
          </a:p>
          <a:p>
            <a:pPr marL="171450" indent="-171450">
              <a:buFontTx/>
              <a:buChar char="-"/>
            </a:pPr>
            <a:r>
              <a:rPr lang="en-US" dirty="0"/>
              <a:t>And always, measure weight in a non-judgmental way using appropriate neutral language</a:t>
            </a:r>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2303328"/>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3200" dirty="0"/>
              <a:t>If you are counseling someone regarding weight loss, keep in mind that it is primarily associated with energy-reduction NOT macronutrient composition or type of eating pattern.</a:t>
            </a:r>
          </a:p>
          <a:p>
            <a:endParaRPr lang="en-US" sz="3200" dirty="0">
              <a:highlight>
                <a:srgbClr val="FFFF00"/>
              </a:highlight>
            </a:endParaRPr>
          </a:p>
          <a:p>
            <a:r>
              <a:rPr lang="en-US" sz="3000" dirty="0">
                <a:highlight>
                  <a:srgbClr val="FFFF00"/>
                </a:highlight>
              </a:rPr>
              <a:t>For weight loss, aim for an energy deficit of 500-750 kcals/day. This is thought to translate to weight loss of 1-2 </a:t>
            </a:r>
            <a:r>
              <a:rPr lang="en-US" sz="3000" dirty="0" err="1">
                <a:highlight>
                  <a:srgbClr val="FFFF00"/>
                </a:highlight>
              </a:rPr>
              <a:t>lbs</a:t>
            </a:r>
            <a:r>
              <a:rPr lang="en-US" sz="3000" dirty="0">
                <a:highlight>
                  <a:srgbClr val="FFFF00"/>
                </a:highlight>
              </a:rPr>
              <a:t> per week. </a:t>
            </a:r>
          </a:p>
          <a:p>
            <a:endParaRPr lang="en-US" sz="3000" dirty="0">
              <a:highlight>
                <a:srgbClr val="FFFF00"/>
              </a:highlight>
            </a:endParaRPr>
          </a:p>
          <a:p>
            <a:r>
              <a:rPr lang="en-US" sz="3000" dirty="0">
                <a:highlight>
                  <a:srgbClr val="FFFF00"/>
                </a:highlight>
              </a:rPr>
              <a:t>Interventions with high frequency of sessions (more than 16 in 6 months),</a:t>
            </a:r>
            <a:r>
              <a:rPr lang="en-US" sz="3000" baseline="0" dirty="0">
                <a:highlight>
                  <a:srgbClr val="FFFF00"/>
                </a:highlight>
              </a:rPr>
              <a:t> that focus on nutrition, exercise, and behavioral strategies to achieve the deficit of 500-750 kcals per day have been shown to be beneficial for weight loss and should be considered when available. </a:t>
            </a:r>
          </a:p>
          <a:p>
            <a:endParaRPr lang="en-US" sz="3000" baseline="0" dirty="0">
              <a:highlight>
                <a:srgbClr val="FFFF00"/>
              </a:highlight>
            </a:endParaRPr>
          </a:p>
          <a:p>
            <a:r>
              <a:rPr lang="en-US" sz="3000" baseline="0" dirty="0">
                <a:highlight>
                  <a:srgbClr val="FFFF00"/>
                </a:highlight>
              </a:rPr>
              <a:t>When we develop a nutrition plan it is important that we consider the No one size fits all approach. We must take into consideration individual needs, barriers and social determinants of health affecting interventions and outcomes. </a:t>
            </a:r>
            <a:endParaRPr lang="en-US" sz="3000"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12200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Weight-Neutral/Mindful Eating/HAES approaches for diabetes care focus on behaviors. </a:t>
            </a:r>
          </a:p>
          <a:p>
            <a:endParaRPr lang="en-US" dirty="0"/>
          </a:p>
          <a:p>
            <a:r>
              <a:rPr lang="en-US" dirty="0"/>
              <a:t>They make no promises about the resulting weight a person will be because of any behavioral change and therefore do not set goals surrounding weight or weight change. </a:t>
            </a:r>
          </a:p>
          <a:p>
            <a:endParaRPr lang="en-US" dirty="0"/>
          </a:p>
          <a:p>
            <a:r>
              <a:rPr lang="en-US" dirty="0"/>
              <a:t>Never assume that weight loss is a goal for a client. Always ask, as not all individuals will desire weight loss. </a:t>
            </a:r>
          </a:p>
          <a:p>
            <a:endParaRPr lang="en-US" dirty="0"/>
          </a:p>
          <a:p>
            <a:r>
              <a:rPr lang="en-US" dirty="0"/>
              <a:t>There are a variety of ways to ask this question. In my clinic, we ask “is weight something you would like to discuss? Or are you comfortable with your current weight?” to help understand this.</a:t>
            </a:r>
          </a:p>
          <a:p>
            <a:endParaRPr lang="en-US" dirty="0"/>
          </a:p>
          <a:p>
            <a:r>
              <a:rPr lang="en-US" dirty="0"/>
              <a:t>In general, I also believe that it is a good practice is to avoid commenting on how someone looks, particularly as it relates to weight – for instance, avoid saying “oh wow, you look good today! Did you lose weight?” – first, we don’t know the full story behind weight loss. I’ve got a client right now who has a history of disordered eating patterns, and stress in her life has triggered some of those challenges to reemerge. She has lost weight, but it’s unintentional and she is concerned. I’ve got another individual who lost weight prior to receiving a diagnosis of cancer. Neither of these individuals want to be congratulated for weight loss. Also, I'm always aware that commenting on someone’s weight sets a precedent that it’s something I’m noticing; that is not the impression I want to give. I want my clients to know that their wellbeing is my priority, regardless of the numbers on the scale.</a:t>
            </a:r>
          </a:p>
          <a:p>
            <a:endParaRPr lang="en-US" dirty="0"/>
          </a:p>
          <a:p>
            <a:r>
              <a:rPr lang="en-US" dirty="0"/>
              <a:t>So, instead, consider more weight neutral messages that celebrate things that are unrelated to weight. Even if a client has decreased their weight and you notice, perhaps, greet them by saying something like “I’m so happy you made it in to see me today. I’m really looking forward to hearing about how you’re doing.” OR “I know you’re busy and appreciate that you prioritized our appointment today. It’s so good to see you.” – both of these message suggests that you value them as a person, regardless of weight. </a:t>
            </a:r>
          </a:p>
          <a:p>
            <a:endParaRPr lang="en-US" dirty="0"/>
          </a:p>
          <a:p>
            <a:r>
              <a:rPr lang="en-US" dirty="0"/>
              <a:t>If someone does say they’ve lost weight and they’re glad, try shifting the conversation to focus on behaviors that are supporting weight loss rather than the number on the scale. Try asking what strategies the person has been using to achieve weight loss and reinforce healthful behaviors.</a:t>
            </a:r>
          </a:p>
          <a:p>
            <a:r>
              <a:rPr lang="en-US" dirty="0"/>
              <a:t>An example of that may be it is consistent use of their weight loss medication OR maybe it is regular activity OR focusing on smaller portions and more nutrient dense foods.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3988176"/>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a:t>Next </a:t>
            </a:r>
            <a:r>
              <a:rPr lang="en-US" dirty="0"/>
              <a:t>we are going to transition to talk about healthy eating patterns and macronutrients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5172579"/>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200" dirty="0"/>
              <a:t>The focus on the dietary guidelines is moving away from specific macronutrient recommendations and more towards eating patterns. </a:t>
            </a:r>
          </a:p>
          <a:p>
            <a:endParaRPr lang="en-US" sz="1200" dirty="0"/>
          </a:p>
          <a:p>
            <a:r>
              <a:rPr lang="en-US" sz="1200" dirty="0"/>
              <a:t>In the 2025 Standards Update the focus on HOW the individual will making nutrition behavior changes is emphasized. </a:t>
            </a:r>
          </a:p>
          <a:p>
            <a:endParaRPr lang="en-US" sz="1200" dirty="0"/>
          </a:p>
          <a:p>
            <a:r>
              <a:rPr lang="en-US" sz="1200" dirty="0"/>
              <a:t>Simply, people eat food, not nutrients, nutrient recommendations need to be applied to WHAT people eat. For example carbohydrates can come from legumes and whole grains or can come from added sugars. </a:t>
            </a:r>
          </a:p>
          <a:p>
            <a:endParaRPr lang="en-US" sz="1200" dirty="0"/>
          </a:p>
          <a:p>
            <a:r>
              <a:rPr lang="en-US" sz="1200" dirty="0"/>
              <a:t>As we will discuss in future slides, many of recommendations are specific to the individual and not the diabetes population.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83846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 current consensus report from ADA on Nutrition Therapy for Adults </a:t>
            </a:r>
            <a:r>
              <a:rPr lang="en-US" b="0" i="0" dirty="0">
                <a:solidFill>
                  <a:srgbClr val="000000"/>
                </a:solidFill>
                <a:effectLst/>
                <a:latin typeface="Open Sans"/>
              </a:rPr>
              <a:t>states that there is not an ideal percentage of calories from carbohydrate, protein, and fat for people with diabetes or those at risk for diabetes. Therefore, macronutrient distribution should be based on an individualized assessment of someone’s current eating patterns, preferences, and metabolic goals.</a:t>
            </a:r>
          </a:p>
          <a:p>
            <a:endParaRPr lang="en-US" b="0" i="0" dirty="0">
              <a:solidFill>
                <a:srgbClr val="000000"/>
              </a:solidFill>
              <a:effectLst/>
              <a:latin typeface="Open Sans"/>
            </a:endParaRPr>
          </a:p>
          <a:p>
            <a:r>
              <a:rPr lang="en-US" dirty="0"/>
              <a:t>ADA's statement concludes that a variety of eating patterns are acceptable for the management of diabetes. It’s not a one size fits all approach. A variety of nutrition therapy interventions are reported to be effective. </a:t>
            </a:r>
          </a:p>
          <a:p>
            <a:endParaRPr lang="en-US" dirty="0"/>
          </a:p>
          <a:p>
            <a:pPr defTabSz="931774">
              <a:defRPr/>
            </a:pPr>
            <a:r>
              <a:rPr lang="en-US" dirty="0"/>
              <a:t>In general, a healthful eating pattern consists of a variety of vegetables, fruits, grains, low fat dairy, and a variety of proteins. In doing this we limit processed foods that contain trans/saturated fat, added sugars, and sodium.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477305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No one eating pattern is better than another and we find many similarities among eating patterns.</a:t>
            </a:r>
          </a:p>
          <a:p>
            <a:r>
              <a:rPr lang="en-US" dirty="0"/>
              <a:t>Until there is more evidence the ADA Standards of Care recommend we emphasize</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942150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Although we don’t specifically recommend specific macronutrients as health professionals it is important to understand the role each plays in diabetes management and metabolism.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598881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lvl="1"/>
            <a:endParaRPr lang="en-US" b="1" dirty="0">
              <a:solidFill>
                <a:srgbClr val="000000"/>
              </a:solidFill>
            </a:endParaRPr>
          </a:p>
          <a:p>
            <a:r>
              <a:rPr lang="en-US" b="1" dirty="0">
                <a:solidFill>
                  <a:srgbClr val="000000"/>
                </a:solidFill>
              </a:rPr>
              <a:t>The amount of carb eaten at a meal is one of the primary dietary influences on postprandial blood glucose levels. </a:t>
            </a:r>
          </a:p>
          <a:p>
            <a:r>
              <a:rPr lang="en-US" dirty="0">
                <a:solidFill>
                  <a:srgbClr val="000000"/>
                </a:solidFill>
              </a:rPr>
              <a:t>Generally, the more carbs someone eats the higher the blood sugar will go. Less carbs means a lesser degree of rise in the blood sugar. </a:t>
            </a:r>
          </a:p>
          <a:p>
            <a:endParaRPr lang="en-US" dirty="0">
              <a:solidFill>
                <a:srgbClr val="000000"/>
              </a:solidFill>
            </a:endParaRPr>
          </a:p>
          <a:p>
            <a:r>
              <a:rPr lang="en-US" b="0" i="0" dirty="0">
                <a:solidFill>
                  <a:srgbClr val="000000"/>
                </a:solidFill>
                <a:effectLst/>
              </a:rPr>
              <a:t>Current evidence is inconclusive on the ideal amount of carbohydrate intake per day. The amount required for optimal health is unknown. </a:t>
            </a:r>
          </a:p>
          <a:p>
            <a:pPr marL="465887" lvl="1" defTabSz="931774">
              <a:defRPr/>
            </a:pPr>
            <a:r>
              <a:rPr lang="en-US" dirty="0">
                <a:solidFill>
                  <a:srgbClr val="000000"/>
                </a:solidFill>
              </a:rPr>
              <a:t>Recommended dietary allowance is 130 g/day in people without diabetes. </a:t>
            </a:r>
            <a:r>
              <a:rPr lang="en-US" dirty="0"/>
              <a:t>This value is based on the amount of sugar and starch that is required to provide the brain with an adequate supply of glucose.</a:t>
            </a:r>
          </a:p>
          <a:p>
            <a:pPr lvl="1"/>
            <a:r>
              <a:rPr lang="en-US" dirty="0">
                <a:solidFill>
                  <a:srgbClr val="000000"/>
                </a:solidFill>
              </a:rPr>
              <a:t>This can be fulfilled via diet but it doesn’t have to be. That glucose can be made through the body’s metabolic processes like gluconeogenesis (metabolism of the glycerol component of fat or gluconeogenic amino acids in protein or </a:t>
            </a:r>
            <a:r>
              <a:rPr lang="en-US" dirty="0" err="1">
                <a:solidFill>
                  <a:srgbClr val="000000"/>
                </a:solidFill>
              </a:rPr>
              <a:t>ketogenosis</a:t>
            </a:r>
            <a:r>
              <a:rPr lang="en-US" dirty="0">
                <a:solidFill>
                  <a:srgbClr val="000000"/>
                </a:solidFill>
              </a:rPr>
              <a:t> in very low dietary carbohydrate intake. </a:t>
            </a:r>
          </a:p>
          <a:p>
            <a:endParaRPr lang="en-US" dirty="0">
              <a:solidFill>
                <a:srgbClr val="000000"/>
              </a:solidFill>
            </a:endParaRPr>
          </a:p>
          <a:p>
            <a:endParaRPr lang="en-US" dirty="0">
              <a:solidFill>
                <a:srgbClr val="000000"/>
              </a:solidFill>
            </a:endParaRPr>
          </a:p>
          <a:p>
            <a:r>
              <a:rPr lang="en-US" dirty="0">
                <a:solidFill>
                  <a:srgbClr val="000000"/>
                </a:solidFill>
              </a:rPr>
              <a:t>_____________</a:t>
            </a:r>
          </a:p>
          <a:p>
            <a:r>
              <a:rPr lang="en-US" dirty="0">
                <a:solidFill>
                  <a:srgbClr val="000000"/>
                </a:solidFill>
              </a:rPr>
              <a:t>_____________</a:t>
            </a:r>
          </a:p>
          <a:p>
            <a:r>
              <a:rPr lang="en-US" dirty="0">
                <a:solidFill>
                  <a:srgbClr val="000000"/>
                </a:solidFill>
              </a:rPr>
              <a:t>ADA consensus statement p 733</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4433682"/>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solidFill>
                  <a:srgbClr val="000000"/>
                </a:solidFill>
              </a:rPr>
              <a:t>Because of this, reducing overall carbohydrate intake for individuals with diabetes has demonstrated the most evidence for improving glycemia, particularly in improving the post prandial glucose response. </a:t>
            </a:r>
          </a:p>
          <a:p>
            <a:endParaRPr lang="en-US" dirty="0"/>
          </a:p>
          <a:p>
            <a:r>
              <a:rPr lang="en-US" dirty="0"/>
              <a:t>Reducing carbohydrate intake has shown most evidence for helping improve glycemia but where you start and where you end up is individualized. We can also apply this concept to a variety of eating patterns and nutrient quality is also taken into account.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efforts to modify habitual eating patterns are often unsuccessful in the long-term. People generally go back to their usual macronutrient distribution. Thus, while reducing overall carbohydrate intake may improve glycemia, it is recommended to individualize meal plans with a macronutrient distribution that is more consistent with personal preference and usual intake. This can increase the likelihood for long-term maintenance </a:t>
            </a:r>
          </a:p>
          <a:p>
            <a:endParaRPr lang="en-US" dirty="0"/>
          </a:p>
          <a:p>
            <a:r>
              <a:rPr lang="en-US" dirty="0"/>
              <a:t>One study published in the SOC found a low carb diet defined here as &lt; 26% of carbs reduced A1c at 6 months but less differences were seen at 12 months. </a:t>
            </a:r>
          </a:p>
          <a:p>
            <a:endParaRPr lang="en-US" dirty="0"/>
          </a:p>
          <a:p>
            <a:r>
              <a:rPr lang="en-US" dirty="0"/>
              <a:t>Average fiber intake is 14 grams and average carb intake according to the National center of health statistics = 46.7% </a:t>
            </a:r>
          </a:p>
          <a:p>
            <a:r>
              <a:rPr lang="en-US" dirty="0"/>
              <a:t>https://</a:t>
            </a:r>
            <a:r>
              <a:rPr lang="en-US" dirty="0" err="1"/>
              <a:t>www.cdc.gov</a:t>
            </a:r>
            <a:r>
              <a:rPr lang="en-US" dirty="0"/>
              <a:t>/</a:t>
            </a:r>
            <a:r>
              <a:rPr lang="en-US" dirty="0" err="1"/>
              <a:t>nchs</a:t>
            </a:r>
            <a:r>
              <a:rPr lang="en-US" dirty="0"/>
              <a:t>/</a:t>
            </a:r>
            <a:r>
              <a:rPr lang="en-US" dirty="0" err="1"/>
              <a:t>hus</a:t>
            </a:r>
            <a:r>
              <a:rPr lang="en-US" dirty="0"/>
              <a:t>/topics/</a:t>
            </a:r>
            <a:r>
              <a:rPr lang="en-US" dirty="0" err="1"/>
              <a:t>nutrition.htm</a:t>
            </a:r>
            <a:endParaRPr lang="en-US" dirty="0"/>
          </a:p>
          <a:p>
            <a:endParaRPr lang="en-US" dirty="0"/>
          </a:p>
          <a:p>
            <a:endParaRPr lang="en-US" dirty="0"/>
          </a:p>
          <a:p>
            <a:endParaRPr lang="en-US" dirty="0"/>
          </a:p>
          <a:p>
            <a:endParaRPr lang="en-US" dirty="0"/>
          </a:p>
          <a:p>
            <a:r>
              <a:rPr lang="en-US" dirty="0"/>
              <a:t>(</a:t>
            </a:r>
            <a:r>
              <a:rPr lang="en-US" dirty="0" err="1"/>
              <a:t>stds</a:t>
            </a:r>
            <a:r>
              <a:rPr lang="en-US" dirty="0"/>
              <a:t> of care p S90)</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241452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Very low carb or less than 26% of kcals from carbohydrates is not recommended for the following individuals. We also should take caution in those that are using an SGLT2 due to risk of euglycemic ketoacidosis. </a:t>
            </a:r>
          </a:p>
          <a:p>
            <a:endParaRPr lang="en-US" dirty="0"/>
          </a:p>
          <a:p>
            <a:r>
              <a:rPr lang="en-US" dirty="0"/>
              <a:t>The 2025 ADA standards of care added emphasis in this recommendation with focus on T1 and T1 on SGLT-2 inhibitors should avoid ketogenic eating patterns and be educated on the signs and symptoms of ketoacidosis. It is important to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077752"/>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lvl="1"/>
            <a:endParaRPr lang="en-US" dirty="0">
              <a:solidFill>
                <a:srgbClr val="000000"/>
              </a:solidFill>
            </a:endParaRPr>
          </a:p>
          <a:p>
            <a:r>
              <a:rPr lang="en-US" dirty="0">
                <a:solidFill>
                  <a:srgbClr val="000000"/>
                </a:solidFill>
              </a:rPr>
              <a:t>The amount of carb eaten at a meal is one of the primary dietary influences on postprandial blood glucose levels. Generally, the more carbs someone eats the higher the blood sugar will go. Less carbs means a lesser degree of rise in the blood sugar. </a:t>
            </a:r>
          </a:p>
          <a:p>
            <a:endParaRPr lang="en-US" dirty="0">
              <a:solidFill>
                <a:srgbClr val="000000"/>
              </a:solidFill>
            </a:endParaRPr>
          </a:p>
          <a:p>
            <a:r>
              <a:rPr lang="en-US" dirty="0">
                <a:solidFill>
                  <a:srgbClr val="000000"/>
                </a:solidFill>
              </a:rPr>
              <a:t>However, the type of carb, how its prepared, the other nutrients it’s consumed with, also have an impact. Some will have an extended rise while others will have a more rapid rise and fall. </a:t>
            </a:r>
          </a:p>
          <a:p>
            <a:r>
              <a:rPr lang="en-US" dirty="0">
                <a:solidFill>
                  <a:srgbClr val="000000"/>
                </a:solidFill>
              </a:rPr>
              <a:t>Quality should be addressed. </a:t>
            </a:r>
          </a:p>
          <a:p>
            <a:endParaRPr lang="en-US" dirty="0">
              <a:solidFill>
                <a:srgbClr val="000000"/>
              </a:solidFill>
            </a:endParaRPr>
          </a:p>
          <a:p>
            <a:endParaRPr lang="en-US" dirty="0">
              <a:solidFill>
                <a:srgbClr val="000000"/>
              </a:solidFill>
            </a:endParaRPr>
          </a:p>
          <a:p>
            <a:r>
              <a:rPr lang="en-US" dirty="0"/>
              <a:t>Encourage individuals to focus on selecting nutrient dense carbs with fiber, vitamins, and minerals to maximize health. </a:t>
            </a:r>
          </a:p>
          <a:p>
            <a:r>
              <a:rPr lang="en-US" dirty="0"/>
              <a:t>For example, if someone really loves bread – can you get them to transition from white bread to whole wheat.</a:t>
            </a:r>
          </a:p>
          <a:p>
            <a:endParaRPr lang="en-US" dirty="0">
              <a:solidFill>
                <a:srgbClr val="000000"/>
              </a:solidFill>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2551686"/>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5985334"/>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Lets talk about carbohydrates a little further. We are going to break carbs into 3 groups: sugars, starch, and fiber.</a:t>
            </a:r>
          </a:p>
          <a:p>
            <a:r>
              <a:rPr lang="en-US" dirty="0"/>
              <a:t>Sugars, as many of you know, are a subgroup of carbohydrates. There are several types of sugars. For example:</a:t>
            </a:r>
          </a:p>
          <a:p>
            <a:endParaRPr lang="en-US" dirty="0"/>
          </a:p>
          <a:p>
            <a:r>
              <a:rPr lang="en-US" dirty="0"/>
              <a:t>Glucose. When eaten alone, glucose has the highest glycemic peak compared to other sugars. This is in part because glucose is the type of sugar that circulates in our blood, so digestion time is minimal. It can move through the digestive process and absorb into the blood rapidly.</a:t>
            </a:r>
          </a:p>
          <a:p>
            <a:endParaRPr lang="en-US" dirty="0"/>
          </a:p>
          <a:p>
            <a:r>
              <a:rPr lang="en-US" dirty="0"/>
              <a:t>Fructose – a type of sugar that is </a:t>
            </a:r>
            <a:r>
              <a:rPr lang="en-US" sz="1200" dirty="0"/>
              <a:t>metabolized mostly in the liver and then it goes to replenish liver glycogen &amp; for triglyceride synthesis. This means it will have a lesser acute impact on blood glucose when compared to other sugars. </a:t>
            </a:r>
          </a:p>
          <a:p>
            <a:endParaRPr lang="en-US" dirty="0"/>
          </a:p>
          <a:p>
            <a:r>
              <a:rPr lang="en-US" dirty="0"/>
              <a:t>Sucrose – a single sucrose is composed of a glucose and a fructose bound together. When digested it breaks into glucose and fructose, and then these are metabolized individually. While the glucose will go directly into the blood, the fructose is metabolized by the liver into glucose, glycogen, and triglycerides. Again, a lesser amount of fructose will enter into general circulation.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496485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Diet guidelines rec less than 10% of kcals from added sugars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Higher amounts are associated with </a:t>
            </a:r>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186550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When it comes to fructose in fruit, two review studies conducted in persons with diabetes showed that naturally existing “free fructose” like that found in fruit, may result in more optimal glycemic control compared to isocaloric intake of sucrose or starch, and its not likely to have detrimental effects on triglycerides. </a:t>
            </a:r>
          </a:p>
          <a:p>
            <a:endParaRPr lang="en-US" dirty="0"/>
          </a:p>
          <a:p>
            <a:r>
              <a:rPr lang="en-US" b="1" dirty="0"/>
              <a:t>This is assuming it is not consumed in excessive amounts, which was defined as &gt;12% of energy intake. </a:t>
            </a:r>
          </a:p>
          <a:p>
            <a:r>
              <a:rPr lang="en-US" b="1" dirty="0"/>
              <a:t>For most people, fructose intake typically accounts for about 3-4% energy intake</a:t>
            </a:r>
            <a:r>
              <a:rPr lang="en-US" dirty="0"/>
              <a:t>. </a:t>
            </a:r>
          </a:p>
          <a:p>
            <a:endParaRPr lang="en-US" dirty="0"/>
          </a:p>
          <a:p>
            <a:r>
              <a:rPr lang="en-US" dirty="0"/>
              <a:t>As a dietitian, I do encouraged people with diabetes to eat fruit. Fruit is a nutrition powerhouse, filled with vitamins, minerals, fiber, and other good things our bodies need. Encouraging fruit is a great way to help displace other more processed foods like cookies or chips that may contain more saturated fat and sodium and less fiber and micronutrients. </a:t>
            </a:r>
          </a:p>
          <a:p>
            <a:endParaRPr lang="en-US" dirty="0"/>
          </a:p>
          <a:p>
            <a:r>
              <a:rPr lang="en-US" dirty="0"/>
              <a:t>I always educate that it will cause blood glucose levels to rise. But again, so would many other snacks and fruits overall nutrition profile is excellent. I encourage a few pieces of fruit per day. I recommend that they are spread out through the day rather than eating them all at once. That the fruit be whole, rather than blended or dried, to maximize satiety and assist with glucose response. </a:t>
            </a:r>
          </a:p>
          <a:p>
            <a:endParaRPr lang="en-US" dirty="0"/>
          </a:p>
          <a:p>
            <a:r>
              <a:rPr lang="en-US" dirty="0"/>
              <a:t>You can also try to have fruit with a protein or a heart healthy fat, like low-fat/low sugar Greek yogurt, cottage cheese, or nut butter , which as we will discuss later can help slow digestion/absorption so it doesn’t raise blood sugar as quickly.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8339180"/>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266/4 = 66.5 grams OR 16.6 tsp of added sugar/day. </a:t>
            </a:r>
          </a:p>
          <a:p>
            <a:r>
              <a:rPr lang="en-US" dirty="0"/>
              <a:t>The top sources from the US population as reported in the most recent dietary guidelines indicated sugar-sweetened beverages make up 24% of added sugar consumption, followed by desserts and sweet snacks. </a:t>
            </a:r>
          </a:p>
          <a:p>
            <a:endParaRPr lang="en-US" dirty="0"/>
          </a:p>
          <a:p>
            <a:r>
              <a:rPr lang="en-US" sz="1200" b="0" i="0" kern="1200" dirty="0">
                <a:solidFill>
                  <a:schemeClr val="tx1"/>
                </a:solidFill>
                <a:effectLst/>
                <a:latin typeface="+mn-lt"/>
                <a:ea typeface="+mn-ea"/>
                <a:cs typeface="+mn-cs"/>
              </a:rPr>
              <a:t>The average daily intake of added sugars was 19 teaspoons for men and 15 teaspoons for women.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average daily intake of added sugars was:</a:t>
            </a:r>
          </a:p>
          <a:p>
            <a:r>
              <a:rPr lang="en-US" sz="1200" b="0" i="0" kern="1200" dirty="0">
                <a:solidFill>
                  <a:schemeClr val="tx1"/>
                </a:solidFill>
                <a:effectLst/>
                <a:latin typeface="+mn-lt"/>
                <a:ea typeface="+mn-ea"/>
                <a:cs typeface="+mn-cs"/>
              </a:rPr>
              <a:t>19 teaspoons for non-Hispanic Black adults.</a:t>
            </a:r>
          </a:p>
          <a:p>
            <a:r>
              <a:rPr lang="en-US" sz="1200" b="0" i="0" kern="1200" dirty="0">
                <a:solidFill>
                  <a:schemeClr val="tx1"/>
                </a:solidFill>
                <a:effectLst/>
                <a:latin typeface="+mn-lt"/>
                <a:ea typeface="+mn-ea"/>
                <a:cs typeface="+mn-cs"/>
              </a:rPr>
              <a:t>17 teaspoons for non-Hispanic White adults.</a:t>
            </a:r>
          </a:p>
          <a:p>
            <a:r>
              <a:rPr lang="en-US" sz="1200" b="0" i="0" kern="1200" dirty="0">
                <a:solidFill>
                  <a:schemeClr val="tx1"/>
                </a:solidFill>
                <a:effectLst/>
                <a:latin typeface="+mn-lt"/>
                <a:ea typeface="+mn-ea"/>
                <a:cs typeface="+mn-cs"/>
              </a:rPr>
              <a:t>16 teaspoons for Hispanic adults.</a:t>
            </a:r>
          </a:p>
          <a:p>
            <a:r>
              <a:rPr lang="en-US" sz="1200" b="0" i="0" kern="1200" dirty="0">
                <a:solidFill>
                  <a:schemeClr val="tx1"/>
                </a:solidFill>
                <a:effectLst/>
                <a:latin typeface="+mn-lt"/>
                <a:ea typeface="+mn-ea"/>
                <a:cs typeface="+mn-cs"/>
              </a:rPr>
              <a:t>10 teaspoons for non-Hispanic Asian adults.</a:t>
            </a:r>
          </a:p>
          <a:p>
            <a:endParaRPr lang="en-US" dirty="0"/>
          </a:p>
          <a:p>
            <a:r>
              <a:rPr lang="en-US" dirty="0"/>
              <a:t>Reference: https://</a:t>
            </a:r>
            <a:r>
              <a:rPr lang="en-US" dirty="0" err="1"/>
              <a:t>www.cdc.gov</a:t>
            </a:r>
            <a:r>
              <a:rPr lang="en-US" dirty="0"/>
              <a:t>/nutrition/</a:t>
            </a:r>
            <a:r>
              <a:rPr lang="en-US" dirty="0" err="1"/>
              <a:t>php</a:t>
            </a:r>
            <a:r>
              <a:rPr lang="en-US" dirty="0"/>
              <a:t>/data-research/added-</a:t>
            </a:r>
            <a:r>
              <a:rPr lang="en-US" dirty="0" err="1"/>
              <a:t>sugars.html</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528649"/>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 Lets now turn our attention to sugar sweetened beverages. Interestingly, about 25% of sugar in the American pattern comes from sugar sweetened beverages. </a:t>
            </a:r>
          </a:p>
          <a:p>
            <a:r>
              <a:rPr lang="en-US" dirty="0"/>
              <a:t>I don’t think this will be a surprise to anyone but </a:t>
            </a:r>
            <a:r>
              <a:rPr lang="en-US" b="0" i="0" dirty="0">
                <a:solidFill>
                  <a:srgbClr val="000000"/>
                </a:solidFill>
                <a:effectLst/>
                <a:latin typeface="Open Sans"/>
              </a:rPr>
              <a:t>both people with and without diabetes should be encouraged to replace SSBs with water as often as possible. </a:t>
            </a:r>
          </a:p>
          <a:p>
            <a:endParaRPr lang="en-US" dirty="0"/>
          </a:p>
          <a:p>
            <a:r>
              <a:rPr lang="en-US" dirty="0"/>
              <a:t>Meta analysis studies have shown that individuals with prediabetes who consume at least 1 serving of SSB per day had a 26% greater risk of developing diabetes. </a:t>
            </a:r>
            <a:r>
              <a:rPr lang="en-US" b="0" i="0" dirty="0">
                <a:solidFill>
                  <a:srgbClr val="000000"/>
                </a:solidFill>
                <a:effectLst/>
                <a:latin typeface="Open Sans"/>
              </a:rPr>
              <a:t>Another meta-analysis showed consumption of regular soda increased risk of developing type 2 diabetes by 13%. </a:t>
            </a:r>
          </a:p>
          <a:p>
            <a:r>
              <a:rPr lang="en-US" b="0" i="0" dirty="0">
                <a:solidFill>
                  <a:srgbClr val="000000"/>
                </a:solidFill>
                <a:effectLst/>
                <a:latin typeface="Open Sans"/>
              </a:rPr>
              <a:t>Conversely, replacing SSBs with an equal amount water has shown to reduce the risk of type 2 diabetes and other chronic health conditions.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Vasanti S. Malik, Barry M. Popkin, George A. Bray, Jean-Pierre Després, Walter C. Willett, Frank B. Hu; Sugar-Sweetened Beverages and Risk of Metabolic Syndrome and Type 2 Diabetes: </a:t>
            </a:r>
            <a:r>
              <a:rPr lang="en-US" sz="1200" b="1" i="0" kern="1200" dirty="0">
                <a:solidFill>
                  <a:schemeClr val="tx1"/>
                </a:solidFill>
                <a:effectLst/>
                <a:latin typeface="+mn-lt"/>
                <a:ea typeface="+mn-ea"/>
                <a:cs typeface="+mn-cs"/>
              </a:rPr>
              <a:t>A meta-analysis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Diabetes Care</a:t>
            </a:r>
            <a:r>
              <a:rPr lang="en-US" sz="1200" b="0" i="0" kern="1200" dirty="0">
                <a:solidFill>
                  <a:schemeClr val="tx1"/>
                </a:solidFill>
                <a:effectLst/>
                <a:latin typeface="+mn-lt"/>
                <a:ea typeface="+mn-ea"/>
                <a:cs typeface="+mn-cs"/>
              </a:rPr>
              <a:t> 1 November 2010; 33 (11): 2477–2483. </a:t>
            </a:r>
            <a:r>
              <a:rPr lang="en-US" sz="1200" b="0" i="0" u="none" strike="noStrike" kern="1200" dirty="0">
                <a:solidFill>
                  <a:schemeClr val="tx1"/>
                </a:solidFill>
                <a:effectLst/>
                <a:latin typeface="+mn-lt"/>
                <a:ea typeface="+mn-ea"/>
                <a:cs typeface="+mn-cs"/>
                <a:hlinkClick r:id="rId3"/>
              </a:rPr>
              <a:t>https://doi.org/10.2337/dc10-1079</a:t>
            </a:r>
            <a:endParaRPr lang="en-US" b="0" i="0" dirty="0">
              <a:solidFill>
                <a:srgbClr val="000000"/>
              </a:solidFill>
              <a:effectLst/>
              <a:latin typeface="Open Sans"/>
            </a:endParaRP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ADA consensus statement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9533900"/>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we are discussing sugar, I want to take a minute to discuss hypoglycemia treatment.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ADA recommends treatment of low blood sugar less than 70 by using 15-20 grams of sucrose or glucose in the form of glucose tablets, liquid, or gel. This is recommended OVER fruit snacks or juice. That’s not to say that a person having a low blood sugar couldn’t use juice if that’s what was available, but glucose products are preferred. Remember, glucose is the type of sugar that circulates in the blood, so its digestion and absorption is quick.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Added fat may slow and then prolong the acute glycemic response. and in type 2 diabetes Dietary protein intake may increase insulin secretion and should not be used to treat hypoglycemia.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means avoiding foods like peanut butter sandwich, milk, chocolate, or ice cream during a 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every visit assessment of hypoglycemia and education on management is recommended. I find in my clinic frequently individuals are started on insulin or are taking sulfonylurea and are not educated on low glucose treatment. Discussing what they carry, how they treat is supportive and checking for glucagon RX is also recommended.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XXXXXXXXXXXXXXXX</a:t>
            </a:r>
          </a:p>
          <a:p>
            <a:r>
              <a:rPr lang="en-US" dirty="0"/>
              <a:t>S141 </a:t>
            </a:r>
          </a:p>
          <a:p>
            <a:endParaRPr lang="en-US" dirty="0"/>
          </a:p>
          <a:p>
            <a:r>
              <a:rPr lang="en-US" dirty="0"/>
              <a:t>Health care professionals should counsel individuals with diabetes to treat hypoglycemia with fast-acting carbohydrates at the hypoglycemia alert value of 70 mg/dL (3.9 mmol/L) or less (131–133). Individuals should be counseled to recheck their glucose 15 min after ingesting carbohydrates and to repeat carbohydrate ingestion and seek care for ongoing hypoglycemia. </a:t>
            </a:r>
          </a:p>
          <a:p>
            <a:r>
              <a:rPr lang="en-US" dirty="0"/>
              <a:t>These instructions should be reviewed at each clinical visit. </a:t>
            </a:r>
          </a:p>
          <a:p>
            <a:r>
              <a:rPr lang="en-US" dirty="0"/>
              <a:t>For most individuals, 15 g carbohydrates should be ingested. Individuals using automated insulin delivery systems should ingest 5–10 g carbohydrates unless there is hypoglycemia in conjunction with exercise or there has been significant overestimation of a carbohydrate/meal bolus (130). </a:t>
            </a:r>
          </a:p>
          <a:p>
            <a:r>
              <a:rPr lang="en-US" dirty="0"/>
              <a:t>Acute glycemic response to food correlates better with the glucose content than with the total carbohydrate content. Pure glucose is the preferred initial treatment, but any form of carbohydrate that contains glucose will raise blood glucose. People taking acarbose should treat hypoglycemia with only pure glucose, as acarbose inhibits sucrose breakdown, potentially delaying correction of hypoglycemia if sucrose-containing carbohydrates are used (135). Added fat may slow and then prolong the acute glycemic response. Dietary protein intake may increase insulin secretion and should not be used to treat hypoglycemia (136). Ongoing insulin activity or insulin secretagogues may lead to recurrent hypoglycemia unless more food is ingested after recovery.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983813"/>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gn="l"/>
            <a:r>
              <a:rPr lang="en-US" sz="1200" b="0" i="0" u="none" strike="noStrike" dirty="0">
                <a:solidFill>
                  <a:srgbClr val="000000"/>
                </a:solidFill>
                <a:effectLst/>
                <a:latin typeface="Raleway Regular"/>
              </a:rPr>
              <a:t>The acceptable daily intake (ADI) = 50 mg/kg/body weight per day. For 150 </a:t>
            </a:r>
            <a:r>
              <a:rPr lang="en-US" sz="1200" b="0" i="0" u="none" strike="noStrike" dirty="0" err="1">
                <a:solidFill>
                  <a:srgbClr val="000000"/>
                </a:solidFill>
                <a:effectLst/>
                <a:latin typeface="Raleway Regular"/>
              </a:rPr>
              <a:t>lb</a:t>
            </a:r>
            <a:r>
              <a:rPr lang="en-US" sz="1200" b="0" i="0" u="none" strike="noStrike" dirty="0">
                <a:solidFill>
                  <a:srgbClr val="000000"/>
                </a:solidFill>
                <a:effectLst/>
                <a:latin typeface="Raleway Regular"/>
              </a:rPr>
              <a:t> person, that’s about 17 diet sodas a day. </a:t>
            </a:r>
            <a:endParaRPr lang="en-US" b="0" i="0" dirty="0">
              <a:solidFill>
                <a:srgbClr val="333333"/>
              </a:solidFill>
              <a:effectLst/>
              <a:highlight>
                <a:srgbClr val="FFFFFF"/>
              </a:highlight>
              <a:latin typeface="Helvetica" pitchFamily="2" charset="0"/>
            </a:endParaRPr>
          </a:p>
          <a:p>
            <a:pPr algn="l"/>
            <a:endParaRPr lang="en-US" b="0" i="0" dirty="0">
              <a:solidFill>
                <a:srgbClr val="333333"/>
              </a:solidFill>
              <a:effectLst/>
              <a:highlight>
                <a:srgbClr val="FFFFFF"/>
              </a:highlight>
              <a:latin typeface="Helvetica" pitchFamily="2" charset="0"/>
            </a:endParaRPr>
          </a:p>
          <a:p>
            <a:pPr algn="l"/>
            <a:r>
              <a:rPr lang="en-US" b="0" i="0" dirty="0">
                <a:solidFill>
                  <a:srgbClr val="333333"/>
                </a:solidFill>
                <a:effectLst/>
                <a:highlight>
                  <a:srgbClr val="FFFFFF"/>
                </a:highlight>
                <a:latin typeface="Helvetica" pitchFamily="2" charset="0"/>
              </a:rPr>
              <a:t>Sweeteners, like other ingredients added to food in the U.S., must be safe for consumption under the federal </a:t>
            </a:r>
            <a:r>
              <a:rPr lang="en-US" b="0" i="0" u="sng" dirty="0">
                <a:solidFill>
                  <a:srgbClr val="1A57AD"/>
                </a:solidFill>
                <a:effectLst/>
                <a:highlight>
                  <a:srgbClr val="FFFFFF"/>
                </a:highlight>
                <a:latin typeface="Helvetica" pitchFamily="2" charset="0"/>
                <a:hlinkClick r:id="rId3" tooltip="Federal Food, Drug, and Cosmetic Act (FD&amp;C Act)"/>
              </a:rPr>
              <a:t>Food, Drug and Cosmetic Act</a:t>
            </a:r>
            <a:r>
              <a:rPr lang="en-US" b="0" i="0" dirty="0">
                <a:solidFill>
                  <a:srgbClr val="333333"/>
                </a:solidFill>
                <a:effectLst/>
                <a:highlight>
                  <a:srgbClr val="FFFFFF"/>
                </a:highlight>
                <a:latin typeface="Helvetica" pitchFamily="2" charset="0"/>
              </a:rPr>
              <a:t>.</a:t>
            </a:r>
          </a:p>
          <a:p>
            <a:pPr algn="l"/>
            <a:endParaRPr lang="en-US" b="0" i="0" dirty="0">
              <a:solidFill>
                <a:srgbClr val="333333"/>
              </a:solidFill>
              <a:effectLst/>
              <a:highlight>
                <a:srgbClr val="FFFFFF"/>
              </a:highlight>
              <a:latin typeface="Helvetica" pitchFamily="2" charset="0"/>
            </a:endParaRPr>
          </a:p>
          <a:p>
            <a:pPr algn="l"/>
            <a:r>
              <a:rPr lang="en-US" b="0" i="0" dirty="0">
                <a:solidFill>
                  <a:srgbClr val="333333"/>
                </a:solidFill>
                <a:effectLst/>
                <a:highlight>
                  <a:srgbClr val="FFFFFF"/>
                </a:highlight>
                <a:latin typeface="Helvetica" pitchFamily="2" charset="0"/>
              </a:rPr>
              <a:t>Companies that want to market a new food additive, or use an already approved one in a different way, must first seek approval from the U.S. Food and Drug Administration. The FDA determines if the ingredient is safe for its intended use based on the latest available science. The agency also establishes an acceptable daily intake (ADI) level. An ADI is the amount of a substance considered safe to consume each day over the course of a person’s lifetime.</a:t>
            </a:r>
          </a:p>
          <a:p>
            <a:pPr algn="l"/>
            <a:endParaRPr lang="en-US" b="0" i="0" dirty="0">
              <a:solidFill>
                <a:srgbClr val="333333"/>
              </a:solidFill>
              <a:effectLst/>
              <a:highlight>
                <a:srgbClr val="FFFFFF"/>
              </a:highlight>
              <a:latin typeface="Helvetica" pitchFamily="2" charset="0"/>
            </a:endParaRPr>
          </a:p>
          <a:p>
            <a:pPr algn="l"/>
            <a:r>
              <a:rPr lang="en-US" b="0" i="0" dirty="0">
                <a:solidFill>
                  <a:srgbClr val="333333"/>
                </a:solidFill>
                <a:effectLst/>
                <a:highlight>
                  <a:srgbClr val="FFFFFF"/>
                </a:highlight>
                <a:latin typeface="Helvetica" pitchFamily="2" charset="0"/>
              </a:rPr>
              <a:t>Under the law, an ingredient does not have to go through the FDA’s food additive approval process before marketing if the use of the ingredient is “</a:t>
            </a:r>
            <a:r>
              <a:rPr lang="en-US" b="0" i="0" u="sng" dirty="0">
                <a:solidFill>
                  <a:srgbClr val="1A57AD"/>
                </a:solidFill>
                <a:effectLst/>
                <a:highlight>
                  <a:srgbClr val="FFFFFF"/>
                </a:highlight>
                <a:latin typeface="Helvetica" pitchFamily="2" charset="0"/>
                <a:hlinkClick r:id="rId4" tooltip="Generally Recognized as Safe (GRAS)"/>
              </a:rPr>
              <a:t>generally recognized as safe</a:t>
            </a:r>
            <a:r>
              <a:rPr lang="en-US" b="0" i="0" dirty="0">
                <a:solidFill>
                  <a:srgbClr val="333333"/>
                </a:solidFill>
                <a:effectLst/>
                <a:highlight>
                  <a:srgbClr val="FFFFFF"/>
                </a:highlight>
                <a:latin typeface="Helvetica" pitchFamily="2" charset="0"/>
              </a:rPr>
              <a:t>” (GRAS) by appropriate qualified experts. The use of an ingredient that is GRAS must meet the same safety standards as an FDA-approved food additive. If a company concludes that the specific use of a sweetener is GRAS, they may submit their information to the FDA through the FDA’s </a:t>
            </a:r>
            <a:r>
              <a:rPr lang="en-US" b="0" i="0" u="sng" dirty="0">
                <a:solidFill>
                  <a:srgbClr val="1A57AD"/>
                </a:solidFill>
                <a:effectLst/>
                <a:highlight>
                  <a:srgbClr val="FFFFFF"/>
                </a:highlight>
                <a:latin typeface="Helvetica" pitchFamily="2" charset="0"/>
                <a:hlinkClick r:id="rId5" tooltip="About the GRAS Notification Program"/>
              </a:rPr>
              <a:t>GRAS Notification Program</a:t>
            </a:r>
            <a:r>
              <a:rPr lang="en-US" b="0" i="0" dirty="0">
                <a:solidFill>
                  <a:srgbClr val="333333"/>
                </a:solidFill>
                <a:effectLst/>
                <a:highlight>
                  <a:srgbClr val="FFFFFF"/>
                </a:highlight>
                <a:latin typeface="Helvetica" pitchFamily="2" charset="0"/>
              </a:rPr>
              <a:t>.</a:t>
            </a:r>
          </a:p>
          <a:p>
            <a:pPr algn="l"/>
            <a:endParaRPr lang="en-US" b="0" i="0" dirty="0">
              <a:solidFill>
                <a:srgbClr val="333333"/>
              </a:solidFill>
              <a:effectLst/>
              <a:highlight>
                <a:srgbClr val="FFFFFF"/>
              </a:highlight>
              <a:latin typeface="Helvetica" pitchFamily="2" charset="0"/>
            </a:endParaRPr>
          </a:p>
          <a:p>
            <a:r>
              <a:rPr lang="en-US" sz="1200" b="0" i="0" u="none" strike="noStrike" dirty="0">
                <a:solidFill>
                  <a:srgbClr val="000000"/>
                </a:solidFill>
                <a:effectLst/>
                <a:latin typeface="Raleway Regular"/>
              </a:rPr>
              <a:t>International Agency for Research on Cancer and a WHO Expert committee on food additives labeled aspartame as possibly carcinogenic to humans</a:t>
            </a:r>
            <a:r>
              <a:rPr lang="en-US" dirty="0"/>
              <a:t> </a:t>
            </a:r>
          </a:p>
          <a:p>
            <a:endParaRPr lang="en-US" dirty="0"/>
          </a:p>
          <a:p>
            <a:r>
              <a:rPr lang="en-US" sz="1200" b="0" i="0" u="none" strike="noStrike" dirty="0">
                <a:solidFill>
                  <a:srgbClr val="000000"/>
                </a:solidFill>
                <a:effectLst/>
                <a:latin typeface="Raleway Regular"/>
              </a:rPr>
              <a:t>FDA replied, stating that there were shortcomings in the research used to make this statement.</a:t>
            </a:r>
          </a:p>
          <a:p>
            <a:endParaRPr lang="en-US" sz="1200" b="0" i="0" u="none" strike="noStrike" dirty="0">
              <a:solidFill>
                <a:srgbClr val="000000"/>
              </a:solidFill>
              <a:effectLst/>
              <a:latin typeface="Raleway Regular"/>
            </a:endParaRPr>
          </a:p>
          <a:p>
            <a:r>
              <a:rPr lang="en-US" sz="1200" b="0" i="0" u="none" strike="noStrike" dirty="0">
                <a:solidFill>
                  <a:srgbClr val="000000"/>
                </a:solidFill>
                <a:effectLst/>
                <a:latin typeface="Raleway Regular"/>
              </a:rPr>
              <a:t>FDA states no safety concerns for aspartame when used in approved conditions. </a:t>
            </a:r>
          </a:p>
          <a:p>
            <a:endParaRPr lang="en-US" sz="1200" b="0" i="0" u="none" strike="noStrike" dirty="0">
              <a:solidFill>
                <a:srgbClr val="000000"/>
              </a:solidFill>
              <a:effectLst/>
              <a:latin typeface="Raleway Regular"/>
            </a:endParaRPr>
          </a:p>
          <a:p>
            <a:r>
              <a:rPr lang="en-US" sz="1200" b="0" i="0" u="none" strike="noStrike" dirty="0">
                <a:solidFill>
                  <a:srgbClr val="000000"/>
                </a:solidFill>
                <a:effectLst/>
                <a:latin typeface="Raleway Regular"/>
              </a:rPr>
              <a:t>Website: https://</a:t>
            </a:r>
            <a:r>
              <a:rPr lang="en-US" sz="1200" b="0" i="0" u="none" strike="noStrike" dirty="0" err="1">
                <a:solidFill>
                  <a:srgbClr val="000000"/>
                </a:solidFill>
                <a:effectLst/>
                <a:latin typeface="Raleway Regular"/>
              </a:rPr>
              <a:t>www.fda.gov</a:t>
            </a:r>
            <a:r>
              <a:rPr lang="en-US" sz="1200" b="0" i="0" u="none" strike="noStrike" dirty="0">
                <a:solidFill>
                  <a:srgbClr val="000000"/>
                </a:solidFill>
                <a:effectLst/>
                <a:latin typeface="Raleway Regular"/>
              </a:rPr>
              <a:t>/food/food-additives-petitions/aspartame-and-other-sweeteners-food</a:t>
            </a:r>
          </a:p>
          <a:p>
            <a:pPr algn="l"/>
            <a:endParaRPr lang="en-US" b="0" i="0" dirty="0">
              <a:solidFill>
                <a:srgbClr val="333333"/>
              </a:solidFill>
              <a:effectLst/>
              <a:highlight>
                <a:srgbClr val="FFFFFF"/>
              </a:highlight>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355538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Open Sans"/>
              </a:rPr>
              <a:t>he thought is that replacing added sugars with sugar substitutes could decrease daily intake of carbohydrates and calories, which could possibly lead to a beneficial affect on glucose levels, weight, and cardiometabolic health.</a:t>
            </a:r>
          </a:p>
          <a:p>
            <a:pPr algn="l" fontAlgn="base"/>
            <a:endParaRPr lang="en-US" b="0" i="0" dirty="0">
              <a:solidFill>
                <a:srgbClr val="000000"/>
              </a:solidFill>
              <a:effectLst/>
              <a:latin typeface="Open Sans"/>
            </a:endParaRPr>
          </a:p>
          <a:p>
            <a:pPr algn="l" fontAlgn="base"/>
            <a:r>
              <a:rPr lang="en-US" b="0" i="0" dirty="0">
                <a:solidFill>
                  <a:srgbClr val="000000"/>
                </a:solidFill>
                <a:effectLst/>
                <a:latin typeface="Open Sans"/>
              </a:rPr>
              <a:t>However, an advisory committee from the American Heart Association that was supported by ADA concluded that there is not enough evidence to determine whether sugar substitutes definitely lead to these benefits.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3388647"/>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indent="0">
              <a:buNone/>
            </a:pPr>
            <a:r>
              <a:rPr lang="en-US" sz="1200" dirty="0"/>
              <a:t>A type of sugar that is GRAS by the FDA</a:t>
            </a:r>
          </a:p>
          <a:p>
            <a:pPr lvl="1"/>
            <a:r>
              <a:rPr lang="en-US" sz="1200" dirty="0"/>
              <a:t>Small amounts naturally in</a:t>
            </a:r>
            <a:r>
              <a:rPr lang="en-US" sz="1200" i="0" dirty="0">
                <a:effectLst/>
              </a:rPr>
              <a:t> wheat and some fruits; can be manufactured</a:t>
            </a:r>
          </a:p>
          <a:p>
            <a:pPr lvl="1"/>
            <a:r>
              <a:rPr lang="en-US" sz="1200" dirty="0"/>
              <a:t>~</a:t>
            </a:r>
            <a:r>
              <a:rPr lang="en-US" sz="1200" b="1" dirty="0"/>
              <a:t>70% as sweet as table sugar </a:t>
            </a:r>
          </a:p>
          <a:p>
            <a:pPr lvl="1"/>
            <a:r>
              <a:rPr lang="en-US" sz="1200" i="0" dirty="0">
                <a:effectLst/>
              </a:rPr>
              <a:t>Contributes few calories, produces negligible increases in blood glucose and insulin levels, does not promote dental decay</a:t>
            </a:r>
            <a:endParaRPr lang="en-US" sz="12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254307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000000"/>
                </a:solidFill>
                <a:effectLst/>
                <a:latin typeface="Open Sans"/>
              </a:rPr>
              <a:t>aren’t completely digested by the body so they provider fewer calories and a lesser rise in blood sugar compared to the same amount of sugar.</a:t>
            </a:r>
          </a:p>
          <a:p>
            <a:endParaRPr lang="en-US" b="0" i="0"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Different sugar alcohols contribute different amounts of calories, but all have fewer calories than sugar. </a:t>
            </a:r>
          </a:p>
          <a:p>
            <a:endParaRPr lang="en-US" b="0" i="0" dirty="0">
              <a:solidFill>
                <a:srgbClr val="000000"/>
              </a:solidFill>
              <a:effectLst/>
              <a:latin typeface="Open Sans"/>
            </a:endParaRPr>
          </a:p>
          <a:p>
            <a:r>
              <a:rPr lang="en-US" b="0" i="0" dirty="0">
                <a:solidFill>
                  <a:srgbClr val="000000"/>
                </a:solidFill>
                <a:effectLst/>
                <a:latin typeface="Open Sans"/>
              </a:rPr>
              <a:t>The other notable concern with sugar alcohols is their potential to cause gastrointestinal effects in sensitive individuals. Because they’re not fully absorbed, some people note bloating and diarrhea. </a:t>
            </a:r>
          </a:p>
          <a:p>
            <a:endParaRPr lang="en-US" b="0" i="0" dirty="0">
              <a:solidFill>
                <a:srgbClr val="000000"/>
              </a:solidFill>
              <a:effectLst/>
              <a:latin typeface="Open Sans"/>
            </a:endParaRPr>
          </a:p>
          <a:p>
            <a:r>
              <a:rPr lang="en-US" b="0" i="0" dirty="0">
                <a:solidFill>
                  <a:srgbClr val="000000"/>
                </a:solidFill>
                <a:effectLst/>
                <a:latin typeface="Open Sans"/>
              </a:rPr>
              <a:t>___________</a:t>
            </a:r>
          </a:p>
          <a:p>
            <a:r>
              <a:rPr lang="en-US" b="0" i="0" dirty="0">
                <a:solidFill>
                  <a:srgbClr val="444444"/>
                </a:solidFill>
                <a:effectLst/>
                <a:latin typeface="Droid Sans"/>
              </a:rPr>
              <a:t>So, they exposed human platelets, which control blood clotting, to erythritol. Doing so increased the platelets’ sensitivity to blood clotting signals. Increasing blood erythritol levels also sped up blood clot formation and artery blockage in mice.</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30873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defTabSz="931774">
              <a:defRPr/>
            </a:pPr>
            <a:r>
              <a:rPr lang="en-US" b="0" i="0" dirty="0">
                <a:solidFill>
                  <a:srgbClr val="000000"/>
                </a:solidFill>
                <a:effectLst/>
                <a:latin typeface="Open Sans"/>
              </a:rPr>
              <a:t>Currently, there is little research on the potential benefits of sugar alcohols for people with diabetes and little </a:t>
            </a:r>
            <a:r>
              <a:rPr lang="en-US" dirty="0">
                <a:solidFill>
                  <a:srgbClr val="000000"/>
                </a:solidFill>
                <a:latin typeface="Open Sans"/>
              </a:rPr>
              <a:t>evidence that they improve long-term blood sugar levels or weight. </a:t>
            </a:r>
          </a:p>
          <a:p>
            <a:pPr defTabSz="931774">
              <a:defRPr/>
            </a:pPr>
            <a:endParaRPr lang="en-US" dirty="0">
              <a:solidFill>
                <a:srgbClr val="000000"/>
              </a:solidFill>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On average, they contain half the calories of sugar and produce much smaller rise in blood glucose.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However, some have as few as 0.2 calories per gram while others are as high as 3 calories per gram. (Mannitol/Sorbitol/Xylitol-2.6 gm/kg)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That said, they are not as sweet as sugar so a larger amount of them may be required to match the degree of sweetness of sugar. This may bring the calorie content of a food with sugar alcohols to a level that is similar to a food sweetened with sugar.</a:t>
            </a:r>
          </a:p>
          <a:p>
            <a:pPr defTabSz="931774">
              <a:defRPr/>
            </a:pPr>
            <a:endParaRPr lang="en-US" dirty="0">
              <a:solidFill>
                <a:srgbClr val="000000"/>
              </a:solidFill>
              <a:latin typeface="Open Sans"/>
            </a:endParaRPr>
          </a:p>
          <a:p>
            <a:pPr defTabSz="931774">
              <a:defRPr/>
            </a:pPr>
            <a:r>
              <a:rPr lang="en-US" dirty="0">
                <a:solidFill>
                  <a:srgbClr val="000000"/>
                </a:solidFill>
                <a:latin typeface="Open Sans"/>
              </a:rPr>
              <a:t>XXXXXXXXX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Erythritol – a sugar alcohol that contributes close to 0 calories per gram and has essentially no impact on blood glucose.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Although Erythritol and other sugar alcohols are generally thought to be safe, an NIH funded research group recently found an association between </a:t>
            </a:r>
            <a:r>
              <a:rPr lang="en-US" b="0" i="0" dirty="0">
                <a:solidFill>
                  <a:srgbClr val="444444"/>
                </a:solidFill>
                <a:effectLst/>
                <a:latin typeface="Droid Sans"/>
              </a:rPr>
              <a:t>higher blood levels of erythritol and an increased risk of heart attack and stroke. The results highlight the need for further study of erythritol’s long-term risks for cardiovascular health.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highlight>
                  <a:srgbClr val="FFFFFF"/>
                </a:highlight>
                <a:latin typeface="Helvetica" pitchFamily="2" charset="0"/>
              </a:rPr>
              <a:t>In 2023, the FDA reviewed the </a:t>
            </a:r>
            <a:r>
              <a:rPr lang="en-US" b="0" i="0" u="sng" dirty="0">
                <a:solidFill>
                  <a:srgbClr val="1A57AD"/>
                </a:solidFill>
                <a:effectLst/>
                <a:highlight>
                  <a:srgbClr val="FFFFFF"/>
                </a:highlight>
                <a:latin typeface="Helvetica" pitchFamily="2" charset="0"/>
                <a:hlinkClick r:id="rId3" tooltip="FDA Memo: An evaluation of the article “The artificial sweetener erythritol and cardiovascular event risk” by Witkowski et al., Nat Med. 2023 Mar;29(3):710-718."/>
              </a:rPr>
              <a:t>scientific paper</a:t>
            </a:r>
            <a:r>
              <a:rPr lang="en-US" b="0" i="0" dirty="0">
                <a:solidFill>
                  <a:srgbClr val="333333"/>
                </a:solidFill>
                <a:effectLst/>
                <a:highlight>
                  <a:srgbClr val="FFFFFF"/>
                </a:highlight>
                <a:latin typeface="Helvetica" pitchFamily="2" charset="0"/>
              </a:rPr>
              <a:t> and determined that the observational studies cited in the paper did not establish a causal link between consuming erythritol and the observed effects. The FDA will continue to monitor and review new information on erythritol, and other sweeteners, as it becomes available.</a:t>
            </a:r>
            <a:endParaRPr lang="en-US" b="0" i="0" dirty="0">
              <a:solidFill>
                <a:srgbClr val="000000"/>
              </a:solidFill>
              <a:effectLst/>
              <a:latin typeface="Open Sans"/>
            </a:endParaRPr>
          </a:p>
          <a:p>
            <a:pPr defTabSz="931774">
              <a:defRPr/>
            </a:pPr>
            <a:endParaRPr lang="en-US" dirty="0">
              <a:solidFill>
                <a:srgbClr val="000000"/>
              </a:solidFill>
              <a:latin typeface="Open Sans"/>
            </a:endParaRPr>
          </a:p>
          <a:p>
            <a:pPr defTabSz="931774">
              <a:defRPr/>
            </a:pPr>
            <a:r>
              <a:rPr lang="en-US" dirty="0">
                <a:solidFill>
                  <a:srgbClr val="000000"/>
                </a:solidFill>
                <a:latin typeface="Open Sans"/>
              </a:rPr>
              <a:t>We will talk about carb counting more later, but for now I want to mention that a good rule of thumb is that if you’re teaching someone to carb count, consider </a:t>
            </a:r>
            <a:r>
              <a:rPr lang="en-US" sz="1200" dirty="0"/>
              <a:t>subtract ½ the grams of of sugar alcohol from the grams of total carb </a:t>
            </a:r>
            <a:endParaRPr lang="en-US" dirty="0">
              <a:solidFill>
                <a:srgbClr val="000000"/>
              </a:solidFill>
              <a:latin typeface="Open Sans"/>
            </a:endParaRPr>
          </a:p>
          <a:p>
            <a:endParaRPr lang="en-US" b="0" i="0" dirty="0">
              <a:solidFill>
                <a:srgbClr val="000000"/>
              </a:solidFill>
              <a:effectLst/>
              <a:latin typeface="Open Sans"/>
            </a:endParaRPr>
          </a:p>
          <a:p>
            <a:endParaRPr lang="en-US" b="0" i="0" dirty="0">
              <a:solidFill>
                <a:srgbClr val="000000"/>
              </a:solidFill>
              <a:effectLst/>
              <a:latin typeface="Open Sans"/>
            </a:endParaRPr>
          </a:p>
          <a:p>
            <a:endParaRPr lang="en-US" b="0" i="0" dirty="0">
              <a:solidFill>
                <a:srgbClr val="000000"/>
              </a:solidFill>
              <a:effectLst/>
              <a:latin typeface="Open San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89193"/>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Here is a label for you to check out – notice that the serving size is the same in both the regular and sugar free brownie mix.</a:t>
            </a:r>
          </a:p>
          <a:p>
            <a:r>
              <a:rPr lang="en-US" dirty="0"/>
              <a:t>The calorie content is very similar</a:t>
            </a:r>
          </a:p>
          <a:p>
            <a:r>
              <a:rPr lang="en-US" dirty="0"/>
              <a:t>The total carbohydrates is also similar but when we look at types of carbohydrate this is where it differs. </a:t>
            </a:r>
          </a:p>
          <a:p>
            <a:endParaRPr lang="en-US" dirty="0"/>
          </a:p>
          <a:p>
            <a:r>
              <a:rPr lang="en-US" dirty="0"/>
              <a:t>Brand is Pillsbury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486023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666666"/>
                </a:solidFill>
                <a:effectLst/>
                <a:latin typeface="Raleway"/>
              </a:rPr>
              <a:t>Next we will talk about starch, another type of carbohydrate. </a:t>
            </a:r>
          </a:p>
          <a:p>
            <a:endParaRPr lang="en-US" b="0" i="0" dirty="0">
              <a:solidFill>
                <a:srgbClr val="666666"/>
              </a:solidFill>
              <a:effectLst/>
              <a:latin typeface="Raleway"/>
            </a:endParaRPr>
          </a:p>
          <a:p>
            <a:r>
              <a:rPr lang="en-US" b="0" i="0" dirty="0">
                <a:solidFill>
                  <a:srgbClr val="666666"/>
                </a:solidFill>
                <a:effectLst/>
                <a:latin typeface="Raleway"/>
              </a:rPr>
              <a:t>The digestive tract is efficient in breaking starch into glucose. How quickly that happens can depend on many variables like the type or structure of the starch, how it’s processed or cooked, and other macronutrients that are consumed around the same time. </a:t>
            </a:r>
          </a:p>
          <a:p>
            <a:endParaRPr lang="en-US" b="0" i="0" dirty="0">
              <a:solidFill>
                <a:srgbClr val="666666"/>
              </a:solidFill>
              <a:effectLst/>
              <a:latin typeface="Raleway"/>
            </a:endParaRPr>
          </a:p>
          <a:p>
            <a:r>
              <a:rPr lang="en-US" b="0" i="0" dirty="0">
                <a:solidFill>
                  <a:srgbClr val="666666"/>
                </a:solidFill>
                <a:effectLst/>
                <a:latin typeface="Raleway"/>
              </a:rPr>
              <a:t>How the starch affects glucose can be call glycemic index or glycemic load. Glycemic index ranks how foods</a:t>
            </a:r>
          </a:p>
          <a:p>
            <a:endParaRPr lang="en-US" b="0" i="0" dirty="0">
              <a:solidFill>
                <a:srgbClr val="666666"/>
              </a:solidFill>
              <a:effectLst/>
              <a:latin typeface="Raleway"/>
            </a:endParaRPr>
          </a:p>
          <a:p>
            <a:r>
              <a:rPr lang="en-US" b="1" i="0" dirty="0">
                <a:solidFill>
                  <a:srgbClr val="666666"/>
                </a:solidFill>
                <a:effectLst/>
                <a:latin typeface="Raleway"/>
              </a:rPr>
              <a:t>Talk about outcomes related to glycemic index- how it is complicated and variable. </a:t>
            </a:r>
          </a:p>
          <a:p>
            <a:endParaRPr lang="en-US" b="0" i="0" dirty="0">
              <a:solidFill>
                <a:srgbClr val="666666"/>
              </a:solidFill>
              <a:effectLst/>
              <a:latin typeface="Raleway"/>
            </a:endParaRPr>
          </a:p>
          <a:p>
            <a:r>
              <a:rPr lang="en-US" b="0" i="0" dirty="0">
                <a:solidFill>
                  <a:srgbClr val="666666"/>
                </a:solidFill>
                <a:effectLst/>
                <a:latin typeface="Raleway"/>
              </a:rPr>
              <a:t>I don’t teach people to avoid starch. Rather, I focus on incorporating high fiber starch, consideration of portion size, and how to balance the starch with other nutrients to improve after meal glucose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7356980"/>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Starch can escape digestion by endogenous enzymes in the small intestine when protected by intact plant cell walls (resistant starch type 1), when there is a high concentration of amylose (resistant starch type 2) and when the molecule undergoes retrogradation (resistant starch type 3) or chemical modification (resistant starch type 4).</a:t>
            </a:r>
            <a:endParaRPr lang="en-US" b="0" i="0" dirty="0">
              <a:solidFill>
                <a:srgbClr val="231F20"/>
              </a:solidFill>
              <a:effectLst/>
              <a:latin typeface="Proxima Nova"/>
            </a:endParaRPr>
          </a:p>
          <a:p>
            <a:endParaRPr lang="en-US" b="0" i="0" dirty="0">
              <a:solidFill>
                <a:srgbClr val="231F20"/>
              </a:solidFill>
              <a:effectLst/>
              <a:latin typeface="Proxima Nova"/>
            </a:endParaRPr>
          </a:p>
          <a:p>
            <a:r>
              <a:rPr lang="en-US" b="0" i="0" dirty="0">
                <a:solidFill>
                  <a:srgbClr val="231F20"/>
                </a:solidFill>
                <a:effectLst/>
                <a:latin typeface="Proxima Nova"/>
              </a:rPr>
              <a:t>Starch is a long strand of glucose units bound together. There are two types: amylose and amylopectin.</a:t>
            </a:r>
          </a:p>
          <a:p>
            <a:endParaRPr lang="en-US" b="0" i="0" dirty="0">
              <a:solidFill>
                <a:srgbClr val="231F20"/>
              </a:solidFill>
              <a:effectLst/>
              <a:latin typeface="Proxima Nova"/>
            </a:endParaRPr>
          </a:p>
          <a:p>
            <a:r>
              <a:rPr lang="en-US" b="0" i="0" dirty="0">
                <a:solidFill>
                  <a:srgbClr val="474747"/>
                </a:solidFill>
                <a:effectLst/>
                <a:highlight>
                  <a:srgbClr val="FFFFFF"/>
                </a:highlight>
                <a:latin typeface="Google Sans"/>
              </a:rPr>
              <a:t>Amylopectin is generally easier to break down than amylose because its branched structure allows enzymes better access to digest it quickly</a:t>
            </a:r>
            <a:endParaRPr lang="en-US" b="0" i="0" dirty="0">
              <a:solidFill>
                <a:srgbClr val="231F20"/>
              </a:solidFill>
              <a:effectLst/>
              <a:latin typeface="Proxima Nova"/>
            </a:endParaRPr>
          </a:p>
          <a:p>
            <a:endParaRPr lang="en-US" b="0" i="0" dirty="0">
              <a:solidFill>
                <a:srgbClr val="231F20"/>
              </a:solidFill>
              <a:effectLst/>
              <a:latin typeface="Proxima Nova"/>
            </a:endParaRPr>
          </a:p>
          <a:p>
            <a:r>
              <a:rPr lang="en-US" sz="1800" b="0" i="0" u="none" strike="noStrike" dirty="0">
                <a:solidFill>
                  <a:srgbClr val="000000"/>
                </a:solidFill>
                <a:effectLst/>
                <a:latin typeface="Raleway Regular"/>
              </a:rPr>
              <a:t>Because of amylose's chemical structure, it is harder to digest and it contains more resistant starch which is a type of fiber. Resistant starch is a portion of starch that cannot be digested by amylases in the small intestine and passes to the colon to be fermented by gut bacteria.</a:t>
            </a:r>
            <a:r>
              <a:rPr lang="en-US" dirty="0"/>
              <a:t> </a:t>
            </a:r>
          </a:p>
          <a:p>
            <a:endParaRPr lang="en-US" b="0" i="0" dirty="0">
              <a:solidFill>
                <a:srgbClr val="231F20"/>
              </a:solidFill>
              <a:effectLst/>
              <a:latin typeface="Proxima Nova"/>
            </a:endParaRPr>
          </a:p>
          <a:p>
            <a:r>
              <a:rPr lang="en-US" b="0" i="0" dirty="0">
                <a:solidFill>
                  <a:srgbClr val="231F20"/>
                </a:solidFill>
                <a:effectLst/>
                <a:latin typeface="Proxima Nova"/>
              </a:rPr>
              <a:t>The more amylose a food contains the less water the starch will </a:t>
            </a:r>
            <a:r>
              <a:rPr lang="en-US" b="0" i="0" dirty="0" err="1">
                <a:solidFill>
                  <a:srgbClr val="231F20"/>
                </a:solidFill>
                <a:effectLst/>
                <a:latin typeface="Proxima Nova"/>
              </a:rPr>
              <a:t>absrb</a:t>
            </a:r>
            <a:r>
              <a:rPr lang="en-US" b="0" i="0" dirty="0">
                <a:solidFill>
                  <a:srgbClr val="231F20"/>
                </a:solidFill>
                <a:effectLst/>
                <a:latin typeface="Proxima Nova"/>
              </a:rPr>
              <a:t> and the slower its rate of digestion. </a:t>
            </a:r>
          </a:p>
          <a:p>
            <a:endParaRPr lang="en-US" b="0" i="0" dirty="0">
              <a:solidFill>
                <a:srgbClr val="231F20"/>
              </a:solidFill>
              <a:effectLst/>
              <a:latin typeface="Proxima Nova"/>
            </a:endParaRPr>
          </a:p>
          <a:p>
            <a:r>
              <a:rPr lang="en-US" sz="1800" b="0" i="0" u="none" strike="noStrike" dirty="0">
                <a:solidFill>
                  <a:srgbClr val="000000"/>
                </a:solidFill>
                <a:effectLst/>
                <a:latin typeface="Raleway Regular"/>
              </a:rPr>
              <a:t>Studies have suggested that resistant starch can help with weight loss and benefit heart health. It may also improve blood sugar levels, insulin sensitivity, and digestive health. This means that starches with more amylose and less amylopectin will have a lesser impact on blood glucose levels. Examples of starches with more: long-grain rice, beans, lentils vs. short-grain rice, potato</a:t>
            </a:r>
          </a:p>
          <a:p>
            <a:endParaRPr lang="en-US" sz="1800" b="0" i="0" u="none" strike="noStrike" dirty="0">
              <a:solidFill>
                <a:srgbClr val="000000"/>
              </a:solidFill>
              <a:effectLst/>
              <a:latin typeface="Raleway Regular"/>
            </a:endParaRPr>
          </a:p>
          <a:p>
            <a:r>
              <a:rPr lang="en-US" sz="1800" b="0" i="0" u="none" strike="noStrike" dirty="0">
                <a:solidFill>
                  <a:srgbClr val="000000"/>
                </a:solidFill>
                <a:effectLst/>
                <a:latin typeface="Raleway Regular"/>
              </a:rPr>
              <a:t>There are different types of resistant starch. Another type is retrograded starch, where the cooking then cooling process actually allows more resistant starch to form. </a:t>
            </a:r>
            <a:r>
              <a:rPr lang="en-US" dirty="0"/>
              <a:t> </a:t>
            </a:r>
          </a:p>
          <a:p>
            <a:endParaRPr lang="en-US" b="0" i="0" dirty="0">
              <a:solidFill>
                <a:srgbClr val="231F20"/>
              </a:solidFill>
              <a:effectLst/>
              <a:latin typeface="Proxima Nova"/>
            </a:endParaRPr>
          </a:p>
          <a:p>
            <a:r>
              <a:rPr lang="en-US" sz="1800" b="0" i="0" u="none" strike="noStrike" dirty="0">
                <a:solidFill>
                  <a:srgbClr val="000000"/>
                </a:solidFill>
                <a:effectLst/>
                <a:latin typeface="Raleway Regular"/>
              </a:rPr>
              <a:t>To make that practical, you can recommend cooking starches like rice, potatoes, beans, and pasta a day in advance and cooling them in the refrigerator overnight. It’s ok to reheat the starch before eating. Reheating doesn’t destroy the resistant starch that’s created</a:t>
            </a:r>
            <a:r>
              <a:rPr lang="en-US" dirty="0"/>
              <a:t> </a:t>
            </a:r>
            <a:endParaRPr lang="en-US" b="0" i="0" dirty="0">
              <a:solidFill>
                <a:srgbClr val="231F20"/>
              </a:solidFill>
              <a:effectLst/>
              <a:latin typeface="Proxima Nova"/>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5978973"/>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chemeClr val="tx1"/>
                </a:solidFill>
                <a:effectLst/>
                <a:latin typeface="+mn-lt"/>
              </a:rPr>
              <a:t>Al dente pasta may also impact blood sugar more slowly compared to pasta that’s been cooked longer. </a:t>
            </a:r>
            <a:r>
              <a:rPr lang="en-US" sz="1200" b="0" i="0" dirty="0">
                <a:solidFill>
                  <a:schemeClr val="tx1"/>
                </a:solidFill>
                <a:effectLst/>
                <a:latin typeface="+mn-lt"/>
              </a:rPr>
              <a:t>T</a:t>
            </a:r>
            <a:r>
              <a:rPr lang="en-US" sz="1200" dirty="0"/>
              <a:t>he more water-logged its molecules become, making it easier for the body to break it down to glucose</a:t>
            </a:r>
          </a:p>
          <a:p>
            <a:endParaRPr lang="en-US" b="0" i="0" dirty="0">
              <a:solidFill>
                <a:schemeClr val="tx1"/>
              </a:solidFill>
              <a:effectLst/>
              <a:latin typeface="+mn-l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73641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Fiber amount in starch- viscosity (soluble vs. insoluble as well as physical entrapment can also impact how the glucose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Now lets talk about fiber.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fiber is a type of carbohydrate that passes through the body largely undigested, thus it contributes less glucose to the postprandial rise relative to the other types of carbohydrates</a:t>
            </a:r>
          </a:p>
          <a:p>
            <a:endParaRPr lang="en-US" dirty="0"/>
          </a:p>
          <a:p>
            <a:r>
              <a:rPr lang="en-US" dirty="0"/>
              <a:t>The benefits of fiber are vast:</a:t>
            </a:r>
          </a:p>
          <a:p>
            <a:pPr marL="171450" indent="-171450">
              <a:buFontTx/>
              <a:buChar char="-"/>
            </a:pPr>
            <a:r>
              <a:rPr lang="en-US" dirty="0"/>
              <a:t>Help with weight management</a:t>
            </a:r>
          </a:p>
          <a:p>
            <a:pPr marL="171450" indent="-171450">
              <a:buFontTx/>
              <a:buChar char="-"/>
            </a:pPr>
            <a:r>
              <a:rPr lang="en-US" dirty="0"/>
              <a:t>Reduce cholesterol and improve heart health</a:t>
            </a:r>
          </a:p>
          <a:p>
            <a:pPr marL="171450" indent="-171450">
              <a:buFontTx/>
              <a:buChar char="-"/>
            </a:pPr>
            <a:r>
              <a:rPr lang="en-US" dirty="0"/>
              <a:t>Support a healthy intestinal tract and prevent constipation</a:t>
            </a:r>
          </a:p>
          <a:p>
            <a:pPr marL="171450" indent="-171450">
              <a:buFontTx/>
              <a:buChar char="-"/>
            </a:pPr>
            <a:r>
              <a:rPr lang="en-US" dirty="0"/>
              <a:t>Consumption may help with blood sugar management</a:t>
            </a:r>
          </a:p>
          <a:p>
            <a:pPr marL="171450" indent="-171450">
              <a:buFontTx/>
              <a:buChar char="-"/>
            </a:pPr>
            <a:endParaRPr lang="en-US" dirty="0"/>
          </a:p>
          <a:p>
            <a:r>
              <a:rPr lang="en-US" dirty="0"/>
              <a:t>Regular intake of fiber is associated with lower all cause mortality in people with diabetes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7246342"/>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Raleway Regular"/>
              </a:rPr>
              <a:t>Intrinsic fibers are found in fruits, vegetables, nuts, seeds, whole grains. </a:t>
            </a:r>
            <a:r>
              <a:rPr lang="en-US" dirty="0"/>
              <a:t>These foods are often colorful. For example, sources are fruits, vegetables, legumes, whole grains, nuts and seeds, and more. Notice that fiber is found in foods that are also rich with vitamins and minerals.</a:t>
            </a:r>
          </a:p>
          <a:p>
            <a:r>
              <a:rPr lang="en-US" sz="1200" b="0" i="0" u="none" strike="noStrike" dirty="0">
                <a:solidFill>
                  <a:srgbClr val="000000"/>
                </a:solidFill>
                <a:effectLst/>
                <a:latin typeface="Raleway Regular"/>
              </a:rPr>
              <a:t>There are also isolated and synthetic fibers that are approved by the FDA to be added to foods. These foods may not have the nutrient density that the intrinsic fibers have.</a:t>
            </a:r>
            <a:endParaRPr lang="en-US" dirty="0"/>
          </a:p>
          <a:p>
            <a:endParaRPr lang="en-US" dirty="0"/>
          </a:p>
          <a:p>
            <a:r>
              <a:rPr lang="en-US" dirty="0"/>
              <a:t>The goal for intake of fiber is 14grams per every 1000 calories. Unfortunately, the typical American gets only about 15grams per day total.</a:t>
            </a:r>
          </a:p>
          <a:p>
            <a:r>
              <a:rPr lang="en-US" sz="1200" dirty="0">
                <a:solidFill>
                  <a:srgbClr val="000000"/>
                </a:solidFill>
              </a:rPr>
              <a:t>Studies show improved glycemia of -0.2-0.3% with ~44-50 grams/day however this may be difficult due to palatability and GI side effects (bloating, flatulence and diarrhea. </a:t>
            </a:r>
            <a:endParaRPr lang="en-US" sz="1200" dirty="0"/>
          </a:p>
          <a:p>
            <a:endParaRPr lang="en-US" dirty="0"/>
          </a:p>
          <a:p>
            <a:endParaRPr lang="en-US" dirty="0"/>
          </a:p>
          <a:p>
            <a:r>
              <a:rPr lang="en-US" dirty="0"/>
              <a:t>S66</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465899"/>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Processed foods are ones that have undergone changes to their natural state. </a:t>
            </a:r>
          </a:p>
          <a:p>
            <a:r>
              <a:rPr lang="en-US" dirty="0"/>
              <a:t>Highly or ultra processed foods go beyond general chopping, blending, cooking </a:t>
            </a:r>
            <a:r>
              <a:rPr lang="en-US" dirty="0" err="1"/>
              <a:t>etc</a:t>
            </a:r>
            <a:r>
              <a:rPr lang="en-US" dirty="0"/>
              <a:t> and have multiple additives and ingredients.</a:t>
            </a:r>
          </a:p>
          <a:p>
            <a:r>
              <a:rPr lang="en-US" dirty="0"/>
              <a:t>  </a:t>
            </a:r>
          </a:p>
          <a:p>
            <a:r>
              <a:rPr lang="en-US" dirty="0"/>
              <a:t>These foods are often low in fiber. Low fiber is defined by &lt; 3 grams of fiber and we consider a high fiber foods those with more than 5 grams of fiber. </a:t>
            </a:r>
          </a:p>
          <a:p>
            <a:endParaRPr lang="en-US" dirty="0"/>
          </a:p>
          <a:p>
            <a:r>
              <a:rPr lang="en-US" dirty="0"/>
              <a:t>The Standards of Care of 2026 has moved towards tips for nutrition behaviors to encourage. The first three are explicitly listed within the ADA SOC. </a:t>
            </a:r>
          </a:p>
          <a:p>
            <a:endParaRPr lang="en-US" dirty="0"/>
          </a:p>
          <a:p>
            <a:r>
              <a:rPr lang="en-US" dirty="0"/>
              <a:t>Here are a few tips to support a person in increasing their fiber intake. </a:t>
            </a:r>
          </a:p>
          <a:p>
            <a:endParaRPr lang="en-US" dirty="0"/>
          </a:p>
          <a:p>
            <a:r>
              <a:rPr lang="en-US" dirty="0"/>
              <a:t>READ THE EXAMPLES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6676470"/>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2D72F01-3FED-438D-BBB2-E4D16950E469}" type="slidenum">
              <a:rPr lang="en-US" smtClean="0"/>
              <a:pPr/>
              <a:t>243</a:t>
            </a:fld>
            <a:endParaRPr lang="en-US"/>
          </a:p>
        </p:txBody>
      </p:sp>
    </p:spTree>
    <p:extLst>
      <p:ext uri="{BB962C8B-B14F-4D97-AF65-F5344CB8AC3E}">
        <p14:creationId xmlns:p14="http://schemas.microsoft.com/office/powerpoint/2010/main" val="34248866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6850489"/>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Correct answer: B</a:t>
            </a:r>
          </a:p>
          <a:p>
            <a:endParaRPr lang="en-US" dirty="0"/>
          </a:p>
          <a:p>
            <a:r>
              <a:rPr lang="en-US" dirty="0"/>
              <a:t>Remember, for the use of carbs in treating lows, ADA recommends 15-20g of sucrose or glucose in the form of tablets, liquid, or gel, rather than fruit snacks or juice. </a:t>
            </a:r>
          </a:p>
          <a:p>
            <a:r>
              <a:rPr lang="en-US" dirty="0"/>
              <a:t>The blood glucose level should be rechecked in 15 minutes; if still low, retreat until reaching &gt;70 mg/dl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93200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5253"/>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Similar to carbs, research to determine an ideal amount of protein to optimize glucose control is inconclusive.</a:t>
            </a:r>
          </a:p>
          <a:p>
            <a:r>
              <a:rPr lang="en-US" dirty="0"/>
              <a:t>Individualize based on current eating patterns.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research that shows higher protein, 20-30% of kcals, eating plans in type 2 diabetes improve satiety and glucose management.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is still within the food and nutrition board references of 10-35% of calories from protein. </a:t>
            </a:r>
          </a:p>
          <a:p>
            <a:endParaRPr lang="en-US" dirty="0"/>
          </a:p>
          <a:p>
            <a:r>
              <a:rPr lang="en-US" dirty="0"/>
              <a:t>Overall though, protein goals should be individualized based on current eating patterns. </a:t>
            </a:r>
          </a:p>
          <a:p>
            <a:endParaRPr lang="en-US" dirty="0"/>
          </a:p>
          <a:p>
            <a:r>
              <a:rPr lang="en-US" dirty="0"/>
              <a:t>s66</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630600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National Kidney Foundation does have lower protein goals. </a:t>
            </a:r>
          </a:p>
          <a:p>
            <a:pPr marL="171450" marR="0" lvl="0" indent="-171450" algn="l" defTabSz="914400" rtl="0" eaLnBrk="0" fontAlgn="base" latinLnBrk="0" hangingPunct="0">
              <a:lnSpc>
                <a:spcPct val="100000"/>
              </a:lnSpc>
              <a:spcBef>
                <a:spcPct val="30000"/>
              </a:spcBef>
              <a:spcAft>
                <a:spcPct val="0"/>
              </a:spcAft>
              <a:buClrTx/>
              <a:buSzTx/>
              <a:buFont typeface="Wingdings" pitchFamily="2" charset="2"/>
              <a:buChar char="Ø"/>
              <a:tabLst/>
              <a:defRPr/>
            </a:pPr>
            <a:endParaRPr lang="en-US" dirty="0"/>
          </a:p>
          <a:p>
            <a:r>
              <a:rPr lang="en-US" dirty="0"/>
              <a:t>Historically, low-protein eating plans were recommended for those with diabetic kidney disease, where there was with </a:t>
            </a:r>
            <a:r>
              <a:rPr lang="en-US" dirty="0" err="1"/>
              <a:t>albuminurea</a:t>
            </a:r>
            <a:r>
              <a:rPr lang="en-US" dirty="0"/>
              <a:t> or a reduction in GFR</a:t>
            </a:r>
          </a:p>
          <a:p>
            <a:endParaRPr lang="en-US" dirty="0"/>
          </a:p>
          <a:p>
            <a:r>
              <a:rPr lang="en-US" dirty="0"/>
              <a:t>However current recommendation is to aim for 0.8 grams of protein per kg body weight for people with CKD stage 3 or 4 (DG 2025-2030= </a:t>
            </a:r>
            <a:r>
              <a:rPr lang="en-US" sz="1200" b="0" i="0" kern="1200" dirty="0">
                <a:solidFill>
                  <a:schemeClr val="tx1"/>
                </a:solidFill>
                <a:effectLst/>
                <a:latin typeface="+mn-lt"/>
                <a:ea typeface="+mn-ea"/>
                <a:cs typeface="+mn-cs"/>
              </a:rPr>
              <a:t>1.2-1.6 gm/kg)</a:t>
            </a:r>
          </a:p>
          <a:p>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Higher levels of dietary protein intake (&gt;1.3g of protein per kg body weight per day) are associated with increased albuminuria and a more rapid rate of decline in kidney function.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Evidence suggests that lowering intake beyond this level may not improve glucose levels, reduce CV risk, or alter the course of GFR decline BUT, it could increase the chance of malnutrition.</a:t>
            </a:r>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7076607"/>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200" dirty="0"/>
              <a:t>For persons with diabetes on dialysis, malnutrition is common </a:t>
            </a:r>
          </a:p>
          <a:p>
            <a:endParaRPr lang="en-US" sz="1200" dirty="0"/>
          </a:p>
          <a:p>
            <a:r>
              <a:rPr lang="en-US" sz="1200" dirty="0"/>
              <a:t>Due to: </a:t>
            </a:r>
          </a:p>
          <a:p>
            <a:r>
              <a:rPr lang="en-US" sz="1200" dirty="0"/>
              <a:t>Diet restrictions</a:t>
            </a:r>
          </a:p>
          <a:p>
            <a:r>
              <a:rPr lang="en-US" sz="1200" b="0" i="0" kern="1200" dirty="0">
                <a:solidFill>
                  <a:schemeClr val="tx1"/>
                </a:solidFill>
                <a:effectLst/>
                <a:latin typeface="+mn-lt"/>
                <a:ea typeface="+mn-ea"/>
                <a:cs typeface="+mn-cs"/>
              </a:rPr>
              <a:t>high nutrient losses during dialysis</a:t>
            </a:r>
          </a:p>
          <a:p>
            <a:r>
              <a:rPr lang="en-US" sz="1200" b="0" i="0" kern="1200" dirty="0">
                <a:solidFill>
                  <a:schemeClr val="tx1"/>
                </a:solidFill>
                <a:effectLst/>
                <a:latin typeface="+mn-lt"/>
                <a:ea typeface="+mn-ea"/>
                <a:cs typeface="+mn-cs"/>
              </a:rPr>
              <a:t>increased metabolic needs</a:t>
            </a:r>
          </a:p>
          <a:p>
            <a:r>
              <a:rPr lang="en-US" sz="1200" b="0" i="0" kern="1200" dirty="0">
                <a:solidFill>
                  <a:schemeClr val="tx1"/>
                </a:solidFill>
                <a:effectLst/>
                <a:latin typeface="+mn-lt"/>
                <a:ea typeface="+mn-ea"/>
                <a:cs typeface="+mn-cs"/>
              </a:rPr>
              <a:t>chronic inflammation</a:t>
            </a:r>
          </a:p>
          <a:p>
            <a:r>
              <a:rPr lang="en-US" sz="1200" b="0" i="0" kern="1200" dirty="0">
                <a:solidFill>
                  <a:schemeClr val="tx1"/>
                </a:solidFill>
                <a:effectLst/>
                <a:latin typeface="+mn-lt"/>
                <a:ea typeface="+mn-ea"/>
                <a:cs typeface="+mn-cs"/>
              </a:rPr>
              <a:t>decreased appetite caused by uremic toxins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Recommend protein is higher and individualized but generally around 1-1.2 gm/kg.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14146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Here is a list of protein sources.</a:t>
            </a:r>
          </a:p>
          <a:p>
            <a:endParaRPr lang="en-US" dirty="0"/>
          </a:p>
          <a:p>
            <a:r>
              <a:rPr lang="en-US" b="1" dirty="0"/>
              <a:t>Protein related behavior changes that are encouraged include: </a:t>
            </a:r>
          </a:p>
          <a:p>
            <a:r>
              <a:rPr lang="en-US" dirty="0"/>
              <a:t>Choosing plant-based proteins like legumes, nuts and seeds. </a:t>
            </a:r>
          </a:p>
          <a:p>
            <a:r>
              <a:rPr lang="en-US" dirty="0"/>
              <a:t>meats and poultry should be fresh, frozen or low sodium</a:t>
            </a:r>
          </a:p>
          <a:p>
            <a:r>
              <a:rPr lang="en-US" dirty="0"/>
              <a:t>Heart-healthy wild caught fatty fish from salmon, tuna, sardines, mackerel.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take a second to notice how many foods have protein.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currently protein focused world helping individuals to expand their understanding of those choices is important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general exchange rule of thumb is 1 ounce or 1/2 cup beans/</a:t>
            </a:r>
            <a:r>
              <a:rPr lang="en-US" dirty="0" err="1"/>
              <a:t>legums</a:t>
            </a:r>
            <a:r>
              <a:rPr lang="en-US" dirty="0"/>
              <a:t> is about 7 grams of protein so 3-4 ounce portion of meat has about 20-30 grams of protein and a cup of beans would be about 14 grams but lentils are actually as high as 18 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Protein has many roles in the human body, from helping to repair and build body tissue to assisting with fluid balance. It’s also a nutrient that helps us feel satisfied when eating.  </a:t>
            </a:r>
          </a:p>
          <a:p>
            <a:endParaRPr lang="en-US" dirty="0"/>
          </a:p>
          <a:p>
            <a:pPr algn="l" fontAlgn="ctr">
              <a:buFont typeface="Arial" panose="020B0604020202020204" pitchFamily="34" charset="0"/>
              <a:buChar char="•"/>
            </a:pPr>
            <a:r>
              <a:rPr lang="en-US" b="1" i="0" dirty="0">
                <a:solidFill>
                  <a:srgbClr val="545D7E"/>
                </a:solidFill>
                <a:effectLst/>
                <a:highlight>
                  <a:srgbClr val="FFFFFF"/>
                </a:highlight>
                <a:latin typeface="Google Sans"/>
              </a:rPr>
              <a:t>Satiety Hormones:</a:t>
            </a:r>
            <a:r>
              <a:rPr lang="en-US" b="0" i="0" dirty="0">
                <a:solidFill>
                  <a:srgbClr val="545D7E"/>
                </a:solidFill>
                <a:effectLst/>
                <a:highlight>
                  <a:srgbClr val="FFFFFF"/>
                </a:highlight>
                <a:latin typeface="Google Sans"/>
              </a:rPr>
              <a:t> Protein intake triggers the release of hormones like cholecystokinin (CCK), glucagon-like peptide-1 (GLP-1), and peptide YY (PYY), which are known to suppress appetite and promote feelings of fullness. </a:t>
            </a:r>
          </a:p>
          <a:p>
            <a:pPr algn="l">
              <a:buFont typeface="Arial" panose="020B0604020202020204" pitchFamily="34" charset="0"/>
              <a:buChar char="•"/>
            </a:pPr>
            <a:r>
              <a:rPr lang="en-US" b="1" i="0" dirty="0">
                <a:solidFill>
                  <a:srgbClr val="545D7E"/>
                </a:solidFill>
                <a:effectLst/>
                <a:highlight>
                  <a:srgbClr val="FFFFFF"/>
                </a:highlight>
                <a:latin typeface="Google Sans"/>
              </a:rPr>
              <a:t>Ghrelin Reduction:</a:t>
            </a:r>
            <a:r>
              <a:rPr lang="en-US" b="0" i="0" dirty="0">
                <a:solidFill>
                  <a:srgbClr val="545D7E"/>
                </a:solidFill>
                <a:effectLst/>
                <a:highlight>
                  <a:srgbClr val="FFFFFF"/>
                </a:highlight>
                <a:latin typeface="Google Sans"/>
              </a:rPr>
              <a:t> Protein consumption also helps to decrease the levels of ghrelin, a hormone that stimulates hunger. </a:t>
            </a:r>
          </a:p>
          <a:p>
            <a:endParaRPr lang="en-US" dirty="0"/>
          </a:p>
          <a:p>
            <a:r>
              <a:rPr lang="en-US" sz="1800" b="0" i="0" u="none" strike="noStrike" dirty="0">
                <a:solidFill>
                  <a:srgbClr val="000000"/>
                </a:solidFill>
                <a:effectLst/>
                <a:latin typeface="Raleway Regular"/>
              </a:rPr>
              <a:t>This may have to do with the fact that protein intake has been linked with release of GLP-1 hormone in the gut. GLP-1 = enhanced satiety and reduced energy intake, also helps to stimulate insulin secretion (i.e., to act as an incretin hormone) and to inhibit glucagon secretion</a:t>
            </a:r>
            <a:r>
              <a:rPr lang="en-US"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490796"/>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lvl="1">
              <a:lnSpc>
                <a:spcPct val="100000"/>
              </a:lnSpc>
            </a:pPr>
            <a:r>
              <a:rPr lang="en-US" dirty="0"/>
              <a:t>Fun fact on protein:</a:t>
            </a:r>
          </a:p>
          <a:p>
            <a:pPr lvl="1">
              <a:lnSpc>
                <a:spcPct val="100000"/>
              </a:lnSpc>
            </a:pPr>
            <a:endParaRPr lang="en-US" dirty="0"/>
          </a:p>
          <a:p>
            <a:pPr lvl="1">
              <a:lnSpc>
                <a:spcPct val="100000"/>
              </a:lnSpc>
            </a:pPr>
            <a:r>
              <a:rPr lang="en-US" dirty="0"/>
              <a:t>Protein intake can enhance or increase insulin response to dietary carbohydrates in Type 2 diabetes. Therefore, the use of carbohydrate sources high in protein to treat/prevent hypoglycemia should be avoided due to the potential concurrent rise in endogenous insulin </a:t>
            </a:r>
          </a:p>
          <a:p>
            <a:pPr lvl="1">
              <a:lnSpc>
                <a:spcPct val="100000"/>
              </a:lnSpc>
            </a:pPr>
            <a:endParaRPr lang="en-US" dirty="0"/>
          </a:p>
          <a:p>
            <a:pPr lvl="1">
              <a:lnSpc>
                <a:spcPct val="100000"/>
              </a:lnSpc>
            </a:pPr>
            <a:r>
              <a:rPr lang="en-US" dirty="0"/>
              <a:t>Examples of foods to be avoided include: milk, nuts, and peanut butter</a:t>
            </a:r>
          </a:p>
          <a:p>
            <a:pPr lvl="1">
              <a:lnSpc>
                <a:spcPct val="100000"/>
              </a:lnSpc>
            </a:pPr>
            <a:endParaRPr lang="en-US" dirty="0"/>
          </a:p>
          <a:p>
            <a:pPr lvl="1">
              <a:lnSpc>
                <a:spcPct val="100000"/>
              </a:lnSpc>
            </a:pPr>
            <a:r>
              <a:rPr lang="en-US" dirty="0"/>
              <a:t>Remember that this is not as relevant for those with type 1 diabetes who don’t have endogenous insulin production. Although protein may still delay digestion, so generally more pure carbohydrate choices are recommended. </a:t>
            </a:r>
          </a:p>
          <a:p>
            <a:pPr lvl="1">
              <a:lnSpc>
                <a:spcPct val="100000"/>
              </a:lnSpc>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4311157"/>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lvl="1">
              <a:lnSpc>
                <a:spcPct val="100000"/>
              </a:lnSpc>
            </a:pPr>
            <a:r>
              <a:rPr lang="en-US" dirty="0"/>
              <a:t>Another interesting piece on protein:</a:t>
            </a:r>
          </a:p>
          <a:p>
            <a:pPr lvl="1">
              <a:lnSpc>
                <a:spcPct val="100000"/>
              </a:lnSpc>
            </a:pPr>
            <a:endParaRPr lang="en-US" dirty="0"/>
          </a:p>
          <a:p>
            <a:pPr marL="465887" lvl="1" defTabSz="931774">
              <a:defRPr/>
            </a:pPr>
            <a:r>
              <a:rPr lang="en-US" dirty="0"/>
              <a:t>Multiple randomized cross over studies have shown that when eating a meal, the order that macronutrients are consumed can impact post-prandial glucose response. Eating protein and non starchy vegetables first, then carbohydrates last may significantly lower postprandial  glucose and insulin levels in people with type 2 diabetes. This was in comparison to eating carbohydrates first or together with non-starchy vegetables and protein (</a:t>
            </a:r>
            <a:r>
              <a:rPr lang="en-US" dirty="0" err="1"/>
              <a:t>eg</a:t>
            </a:r>
            <a:r>
              <a:rPr lang="en-US" dirty="0"/>
              <a:t> a sandwich) at the same time.</a:t>
            </a:r>
          </a:p>
          <a:p>
            <a:pPr marL="465887" lvl="1" defTabSz="931774">
              <a:defRPr/>
            </a:pPr>
            <a:endParaRPr lang="en-US" dirty="0"/>
          </a:p>
          <a:p>
            <a:pPr marL="465887" marR="0" lvl="1"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panose="020B0606030504020204" pitchFamily="34" charset="0"/>
              </a:rPr>
              <a:t>The thought is that eating the protein or vegetable first may increase </a:t>
            </a:r>
            <a:r>
              <a:rPr lang="en-US" b="0" i="0" dirty="0">
                <a:solidFill>
                  <a:srgbClr val="212121"/>
                </a:solidFill>
                <a:effectLst/>
                <a:latin typeface="Cambria" panose="02040503050406030204" pitchFamily="18" charset="0"/>
              </a:rPr>
              <a:t>GLP-1 secretion and delay gastric emptying which leads to a reduction in blood sugar excursions. Research has suggested that the benefit may be quite significant. </a:t>
            </a:r>
            <a:endParaRPr lang="en-US" dirty="0"/>
          </a:p>
          <a:p>
            <a:pPr marL="465887" lvl="1" defTabSz="931774">
              <a:defRPr/>
            </a:pPr>
            <a:endParaRPr lang="en-US" dirty="0"/>
          </a:p>
          <a:p>
            <a:pPr marL="465887" lvl="1" defTabSz="931774">
              <a:defRPr/>
            </a:pPr>
            <a:r>
              <a:rPr lang="en-US" dirty="0"/>
              <a:t>I like to provide patients with this tip; although it may not always be practical particularly with mixed meals</a:t>
            </a:r>
          </a:p>
          <a:p>
            <a:pPr marL="465887" lvl="1"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3599835"/>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1068696"/>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5364744"/>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r>
              <a:rPr lang="en-US" sz="1200" dirty="0"/>
              <a:t>Again, similar to protein and carbs, evidence suggests there is not an ideal percentage of calories from fat for people at risk for or living with diabetes.</a:t>
            </a:r>
          </a:p>
          <a:p>
            <a:pPr>
              <a:lnSpc>
                <a:spcPct val="100000"/>
              </a:lnSpc>
            </a:pPr>
            <a:r>
              <a:rPr lang="en-US" sz="1200" dirty="0"/>
              <a:t>The type of fat consumed is more important than total fat when looking at metabolic goals and CVD risk</a:t>
            </a:r>
          </a:p>
          <a:p>
            <a:endParaRPr lang="en-US" sz="1200" dirty="0"/>
          </a:p>
          <a:p>
            <a:r>
              <a:rPr lang="en-US" sz="1200" dirty="0"/>
              <a:t>S66-67</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570859"/>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r>
              <a:rPr lang="en-US" sz="1200" dirty="0"/>
              <a:t>Again, similar to protein and carbs, evidence suggests there is not an ideal percentage of calories from fat for people at risk for or living with diabetes.</a:t>
            </a:r>
          </a:p>
          <a:p>
            <a:pPr>
              <a:lnSpc>
                <a:spcPct val="100000"/>
              </a:lnSpc>
            </a:pPr>
            <a:r>
              <a:rPr lang="en-US" sz="1200" dirty="0"/>
              <a:t>The type of fat consumed is more important than total fat when looking at metabolic goals and CVD risk</a:t>
            </a:r>
          </a:p>
          <a:p>
            <a:pPr lvl="1">
              <a:lnSpc>
                <a:spcPct val="100000"/>
              </a:lnSpc>
            </a:pPr>
            <a:endParaRPr lang="en-US" sz="1200" baseline="0" dirty="0"/>
          </a:p>
          <a:p>
            <a:pPr lvl="1">
              <a:lnSpc>
                <a:spcPct val="100000"/>
              </a:lnSpc>
            </a:pPr>
            <a:r>
              <a:rPr lang="en-US" sz="1200" baseline="0" dirty="0"/>
              <a:t>The national Academy of Medicine Guidelines recommends 20-35% of kcals from fat (average American consumption is 35-36%). </a:t>
            </a:r>
          </a:p>
          <a:p>
            <a:pPr lvl="1">
              <a:lnSpc>
                <a:spcPct val="100000"/>
              </a:lnSpc>
            </a:pPr>
            <a:r>
              <a:rPr lang="en-US" sz="1200" baseline="0" dirty="0"/>
              <a:t>Don’t replace saturated fats with simple sugars and refined carbohydrates but replace with poly or monounsaturated fats there is improved glycemia and lipid reduction. </a:t>
            </a:r>
          </a:p>
          <a:p>
            <a:pPr lvl="1">
              <a:lnSpc>
                <a:spcPct val="100000"/>
              </a:lnSpc>
            </a:pPr>
            <a:r>
              <a:rPr lang="en-US" sz="1200" baseline="0" dirty="0"/>
              <a:t>Diets like the Mediterranean diet may be as high as 40% of calories from fat. So in therapeutic changes we must review each individuals eating pattern then give tailored recommendations. </a:t>
            </a:r>
          </a:p>
          <a:p>
            <a:pPr lvl="1">
              <a:lnSpc>
                <a:spcPct val="100000"/>
              </a:lnSpc>
            </a:pPr>
            <a:endParaRPr lang="en-US" sz="1200" baseline="0" dirty="0"/>
          </a:p>
          <a:p>
            <a:pPr lvl="1">
              <a:lnSpc>
                <a:spcPct val="100000"/>
              </a:lnSpc>
            </a:pPr>
            <a:r>
              <a:rPr lang="en-US" sz="1200" baseline="0" dirty="0"/>
              <a:t>Talk about the American Health Association guidelines –know diabetes by heart…… less than 6% of kcals from saturated fat. And most recent March Dyslipidemia guidelines indicated 2026 report indicated &lt; 10% of kcals from saturated fat. </a:t>
            </a:r>
          </a:p>
          <a:p>
            <a:endParaRPr lang="en-US" sz="1200" dirty="0"/>
          </a:p>
          <a:p>
            <a:r>
              <a:rPr lang="en-US" sz="1200" dirty="0"/>
              <a:t>S66-67</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238586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2E03-ED10-D2AA-8C8E-47F8329F2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9098A-1E62-E1C4-AEA6-22BB93931A0A}"/>
              </a:ext>
            </a:extLst>
          </p:cNvPr>
          <p:cNvSpPr>
            <a:spLocks noGrp="1" noRot="1" noChangeAspect="1"/>
          </p:cNvSpPr>
          <p:nvPr>
            <p:ph type="sldImg"/>
          </p:nvPr>
        </p:nvSpPr>
        <p:spPr>
          <a:xfrm>
            <a:off x="1414463" y="1162050"/>
            <a:ext cx="4181475" cy="3136900"/>
          </a:xfrm>
        </p:spPr>
        <p:txBody>
          <a:bodyPr/>
          <a:lstStyle/>
          <a:p>
            <a:endParaRPr lang="en-US"/>
          </a:p>
        </p:txBody>
      </p:sp>
      <p:sp>
        <p:nvSpPr>
          <p:cNvPr id="3" name="Notes Placeholder 2">
            <a:extLst>
              <a:ext uri="{FF2B5EF4-FFF2-40B4-BE49-F238E27FC236}">
                <a16:creationId xmlns:a16="http://schemas.microsoft.com/office/drawing/2014/main" id="{BCA79927-086F-F089-E82E-5D72BD750C79}"/>
              </a:ext>
            </a:extLst>
          </p:cNvPr>
          <p:cNvSpPr>
            <a:spLocks noGrp="1"/>
          </p:cNvSpPr>
          <p:nvPr>
            <p:ph type="body" idx="1"/>
          </p:nvPr>
        </p:nvSpPr>
        <p:spPr/>
        <p:txBody>
          <a:bodyPr/>
          <a:lstStyle/>
          <a:p>
            <a:pPr>
              <a:lnSpc>
                <a:spcPct val="100000"/>
              </a:lnSpc>
            </a:pPr>
            <a:r>
              <a:rPr lang="en-US" sz="1200" dirty="0"/>
              <a:t>Dietary fat is needed for absorption of fat-soluble vitamins, function of nerves and brain, and healthy skin and body cells. </a:t>
            </a:r>
          </a:p>
          <a:p>
            <a:endParaRPr lang="en-US" dirty="0"/>
          </a:p>
        </p:txBody>
      </p:sp>
      <p:sp>
        <p:nvSpPr>
          <p:cNvPr id="4" name="Slide Number Placeholder 3">
            <a:extLst>
              <a:ext uri="{FF2B5EF4-FFF2-40B4-BE49-F238E27FC236}">
                <a16:creationId xmlns:a16="http://schemas.microsoft.com/office/drawing/2014/main" id="{4D50961B-8A73-FFF3-FEDD-D0F8E6D91B4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643254"/>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sym typeface="Wingdings" panose="05000000000000000000" pitchFamily="2" charset="2"/>
              </a:rPr>
              <a:t>The consensus from ADA is to limit calories from saturated fat by substituting for other types of more healthful fats.</a:t>
            </a:r>
          </a:p>
          <a:p>
            <a:endParaRPr lang="en-US" dirty="0">
              <a:sym typeface="Wingdings" panose="05000000000000000000" pitchFamily="2" charset="2"/>
            </a:endParaRPr>
          </a:p>
          <a:p>
            <a:r>
              <a:rPr lang="en-US" dirty="0">
                <a:sym typeface="Wingdings" panose="05000000000000000000" pitchFamily="2" charset="2"/>
              </a:rPr>
              <a:t>Doing so can improve total and LDL cholesterol without negatively influencing triglycerides and HDL cholesterol.</a:t>
            </a:r>
          </a:p>
          <a:p>
            <a:endParaRPr lang="en-US" dirty="0">
              <a:sym typeface="Wingdings" panose="05000000000000000000" pitchFamily="2" charset="2"/>
            </a:endParaRPr>
          </a:p>
          <a:p>
            <a:r>
              <a:rPr lang="en-US" dirty="0">
                <a:sym typeface="Wingdings" panose="05000000000000000000" pitchFamily="2" charset="2"/>
              </a:rPr>
              <a:t>Interestingly, epidemiological data and clinical trials have suggested that chronic intake of higher levels of total dietary fat, particularly saturated fat, may be associated with insulin resistance and increased liver fat deposition. </a:t>
            </a:r>
          </a:p>
          <a:p>
            <a:r>
              <a:rPr lang="en-US" dirty="0">
                <a:sym typeface="Wingdings" panose="05000000000000000000" pitchFamily="2" charset="2"/>
              </a:rPr>
              <a:t>Studies showing reduction in saturated fat have indicated that it may improve insulin sensitivity, even without energy restriction. </a:t>
            </a:r>
          </a:p>
          <a:p>
            <a:endParaRPr lang="en-US" dirty="0"/>
          </a:p>
          <a:p>
            <a:r>
              <a:rPr lang="en-US" dirty="0" err="1"/>
              <a:t>Wt</a:t>
            </a:r>
            <a:r>
              <a:rPr lang="en-US" dirty="0"/>
              <a:t> loss less than 5% no impact on lipid levels, 5-10% only impacts TG and HDL </a:t>
            </a:r>
            <a:r>
              <a:rPr lang="en-US" dirty="0" err="1"/>
              <a:t>chol</a:t>
            </a:r>
            <a:r>
              <a:rPr lang="en-US" dirty="0"/>
              <a:t>. </a:t>
            </a:r>
          </a:p>
          <a:p>
            <a:r>
              <a:rPr lang="en-US" dirty="0"/>
              <a:t>Exercise with aerobic and resistance is </a:t>
            </a:r>
            <a:r>
              <a:rPr lang="en-US" dirty="0" err="1"/>
              <a:t>benficial</a:t>
            </a:r>
            <a:r>
              <a:rPr lang="en-US" dirty="0"/>
              <a:t>. </a:t>
            </a:r>
          </a:p>
          <a:p>
            <a:endParaRPr lang="en-US" dirty="0"/>
          </a:p>
          <a:p>
            <a:endParaRPr lang="en-US" dirty="0"/>
          </a:p>
          <a:p>
            <a:r>
              <a:rPr lang="en-US" dirty="0"/>
              <a:t>____________________________</a:t>
            </a:r>
          </a:p>
          <a:p>
            <a:r>
              <a:rPr lang="en-US" dirty="0"/>
              <a:t>______________________________</a:t>
            </a:r>
          </a:p>
          <a:p>
            <a:endParaRPr lang="en-US" dirty="0"/>
          </a:p>
          <a:p>
            <a:endParaRPr lang="en-US" dirty="0"/>
          </a:p>
          <a:p>
            <a:endParaRPr lang="en-US" dirty="0"/>
          </a:p>
          <a:p>
            <a:r>
              <a:rPr lang="en-US" dirty="0"/>
              <a:t>ADA consensus statement – section on preventing complications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571967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000000"/>
                </a:solidFill>
                <a:effectLst/>
                <a:latin typeface="Open Sans"/>
              </a:rPr>
              <a:t>As is recommended for the general public, an increase in foods containing the long-chain, omega-3 fatty acids EPA and DHA, like what is found in fatty fish, is recommended for individuals with diabetes. Consumption is beneficial for prevention of heart disease.</a:t>
            </a:r>
          </a:p>
          <a:p>
            <a:endParaRPr lang="en-US" b="0" i="0" dirty="0">
              <a:solidFill>
                <a:srgbClr val="000000"/>
              </a:solidFill>
              <a:effectLst/>
              <a:latin typeface="Open Sans"/>
            </a:endParaRPr>
          </a:p>
          <a:p>
            <a:r>
              <a:rPr lang="en-US" b="0" i="0" dirty="0">
                <a:solidFill>
                  <a:srgbClr val="000000"/>
                </a:solidFill>
                <a:effectLst/>
                <a:latin typeface="Open Sans"/>
              </a:rPr>
              <a:t>For people following a vegetarian or vegan eating pattern, where they may not be eating fatty fish, the body can get p</a:t>
            </a:r>
            <a:r>
              <a:rPr lang="en-US" b="0" i="0" dirty="0">
                <a:solidFill>
                  <a:srgbClr val="4A4A4A"/>
                </a:solidFill>
                <a:effectLst/>
                <a:latin typeface="Open Sans"/>
              </a:rPr>
              <a:t>lant-derived omega-3s from alpha-linolenic acid (ALA). The body can then convert ALA into DHA and EPA. </a:t>
            </a:r>
          </a:p>
          <a:p>
            <a:endParaRPr lang="en-US" b="0" i="0" dirty="0">
              <a:solidFill>
                <a:srgbClr val="4A4A4A"/>
              </a:solidFill>
              <a:effectLst/>
              <a:latin typeface="Open Sans"/>
            </a:endParaRPr>
          </a:p>
          <a:p>
            <a:r>
              <a:rPr lang="en-US" b="0" i="0" dirty="0">
                <a:solidFill>
                  <a:srgbClr val="000000"/>
                </a:solidFill>
                <a:effectLst/>
                <a:latin typeface="Open Sans"/>
              </a:rPr>
              <a:t>ALA is found in plant foods such as flax, walnuts, and soy. </a:t>
            </a:r>
          </a:p>
          <a:p>
            <a:endParaRPr lang="en-US" sz="1200" b="1" i="0" kern="1200" dirty="0">
              <a:solidFill>
                <a:schemeClr val="tx1"/>
              </a:solidFill>
              <a:effectLst/>
              <a:latin typeface="+mn-lt"/>
              <a:ea typeface="+mn-ea"/>
              <a:cs typeface="+mn-cs"/>
            </a:endParaRPr>
          </a:p>
          <a:p>
            <a:r>
              <a:rPr lang="en-US" dirty="0"/>
              <a:t>______________</a:t>
            </a:r>
          </a:p>
          <a:p>
            <a:r>
              <a:rPr lang="en-US" dirty="0"/>
              <a:t>______________</a:t>
            </a:r>
          </a:p>
          <a:p>
            <a:r>
              <a:rPr lang="en-US" dirty="0"/>
              <a:t>Omega 3s:</a:t>
            </a:r>
          </a:p>
          <a:p>
            <a:r>
              <a:rPr lang="en-US" b="0" i="0" dirty="0">
                <a:solidFill>
                  <a:srgbClr val="4A4A4A"/>
                </a:solidFill>
                <a:effectLst/>
                <a:latin typeface="Open Sans"/>
              </a:rPr>
              <a:t>DHA = docosahexaenoic acid (DHA)   which is important for brain health—</a:t>
            </a:r>
          </a:p>
          <a:p>
            <a:r>
              <a:rPr lang="en-US" b="0" i="0" dirty="0">
                <a:solidFill>
                  <a:srgbClr val="4A4A4A"/>
                </a:solidFill>
                <a:effectLst/>
                <a:latin typeface="Open Sans"/>
              </a:rPr>
              <a:t>EPA = </a:t>
            </a:r>
            <a:r>
              <a:rPr lang="en-US" b="0" i="0" dirty="0" err="1">
                <a:solidFill>
                  <a:srgbClr val="4A4A4A"/>
                </a:solidFill>
                <a:effectLst/>
                <a:latin typeface="Open Sans"/>
              </a:rPr>
              <a:t>eicosapentaenoic</a:t>
            </a:r>
            <a:r>
              <a:rPr lang="en-US" b="0" i="0" dirty="0">
                <a:solidFill>
                  <a:srgbClr val="4A4A4A"/>
                </a:solidFill>
                <a:effectLst/>
                <a:latin typeface="Open Sans"/>
              </a:rPr>
              <a:t> acid </a:t>
            </a:r>
          </a:p>
          <a:p>
            <a:r>
              <a:rPr lang="en-US" b="0" i="0" dirty="0">
                <a:solidFill>
                  <a:srgbClr val="4A4A4A"/>
                </a:solidFill>
                <a:effectLst/>
                <a:latin typeface="Open Sans"/>
              </a:rPr>
              <a:t>ALA = </a:t>
            </a:r>
            <a:r>
              <a:rPr lang="en-US" b="0" i="0" dirty="0">
                <a:solidFill>
                  <a:srgbClr val="000000"/>
                </a:solidFill>
                <a:effectLst/>
                <a:latin typeface="Open Sans"/>
              </a:rPr>
              <a:t>α-linoleic acid (ALA)</a:t>
            </a:r>
          </a:p>
          <a:p>
            <a:endParaRPr lang="en-US" b="0" i="0" dirty="0">
              <a:solidFill>
                <a:srgbClr val="000000"/>
              </a:solidFill>
              <a:effectLst/>
              <a:latin typeface="Open Sans"/>
            </a:endParaRPr>
          </a:p>
          <a:p>
            <a:r>
              <a:rPr lang="en-US" b="0" i="0" dirty="0">
                <a:solidFill>
                  <a:srgbClr val="000000"/>
                </a:solidFill>
                <a:effectLst/>
                <a:latin typeface="Open Sans"/>
              </a:rPr>
              <a:t>Recommended by the ADA consensus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5632985"/>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ASCEND: 1 gm/day did not lead to reduction in MI or VITAL did not reduce events.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FF0000"/>
                </a:solidFill>
                <a:effectLst/>
              </a:rPr>
              <a:t>REDUCE-IT with </a:t>
            </a:r>
            <a:r>
              <a:rPr lang="en-US" sz="1200" b="0" i="0" dirty="0" err="1">
                <a:solidFill>
                  <a:srgbClr val="FF0000"/>
                </a:solidFill>
                <a:effectLst/>
              </a:rPr>
              <a:t>Icosapent</a:t>
            </a:r>
            <a:r>
              <a:rPr lang="en-US" sz="1200" b="0" i="0" dirty="0">
                <a:solidFill>
                  <a:srgbClr val="FF0000"/>
                </a:solidFill>
                <a:effectLst/>
              </a:rPr>
              <a:t> Ethyl-</a:t>
            </a:r>
            <a:r>
              <a:rPr lang="en-US" sz="1200" b="0" i="0" dirty="0" err="1">
                <a:solidFill>
                  <a:srgbClr val="FF0000"/>
                </a:solidFill>
                <a:effectLst/>
              </a:rPr>
              <a:t>intertion</a:t>
            </a:r>
            <a:r>
              <a:rPr lang="en-US" sz="1200" b="0" i="0" dirty="0">
                <a:solidFill>
                  <a:srgbClr val="FF0000"/>
                </a:solidFill>
                <a:effectLst/>
              </a:rPr>
              <a:t> Trial 2 gm twice daily (4 g) reduced CVD events by 25% when compared to placebo. </a:t>
            </a: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When it comes to supplementation, evidence is not conclusive on recommending EPA and DHA supplements for people with diabetes in the prevention or treatment of cardiovascular events. </a:t>
            </a:r>
          </a:p>
          <a:p>
            <a:endParaRPr lang="en-US" b="0" i="0" dirty="0">
              <a:solidFill>
                <a:srgbClr val="000000"/>
              </a:solidFill>
              <a:effectLst/>
              <a:latin typeface="Open Sans"/>
            </a:endParaRPr>
          </a:p>
          <a:p>
            <a:r>
              <a:rPr lang="en-US" b="0" i="0" dirty="0">
                <a:solidFill>
                  <a:srgbClr val="000000"/>
                </a:solidFill>
                <a:effectLst/>
                <a:latin typeface="Open Sans"/>
              </a:rPr>
              <a:t>However, these supplements may have utility in people who require triglyceride reduction. </a:t>
            </a:r>
          </a:p>
          <a:p>
            <a:r>
              <a:rPr lang="en-US" b="0" i="0" dirty="0">
                <a:solidFill>
                  <a:srgbClr val="000000"/>
                </a:solidFill>
                <a:effectLst/>
                <a:latin typeface="Open Sans"/>
              </a:rPr>
              <a:t>Prescriptions: </a:t>
            </a:r>
            <a:r>
              <a:rPr lang="en-US" dirty="0" err="1"/>
              <a:t>icosapent</a:t>
            </a:r>
            <a:r>
              <a:rPr lang="en-US" dirty="0"/>
              <a:t> ethyl (EPA only) omega-3-acid ethyl esters (EPA + DHA)</a:t>
            </a:r>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Encourage people to find these in foods rather than supplementation. </a:t>
            </a: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_____________________________________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ADA Consensus</a:t>
            </a:r>
          </a:p>
          <a:p>
            <a:endParaRPr lang="en-US" dirty="0"/>
          </a:p>
          <a:p>
            <a:endParaRPr lang="en-US" dirty="0"/>
          </a:p>
          <a:p>
            <a:r>
              <a:rPr lang="en-US" b="0" i="0" dirty="0">
                <a:solidFill>
                  <a:srgbClr val="000000"/>
                </a:solidFill>
                <a:effectLst/>
                <a:latin typeface="Open Sans"/>
              </a:rPr>
              <a:t>In the most recent ASCEND trial, supplementation of omega-3 fatty acids compared to placebo did not lead to cardiovascular benefit in people with diabetes without evidence of CVD </a:t>
            </a:r>
          </a:p>
          <a:p>
            <a:r>
              <a:rPr lang="en-US" b="0" i="0" dirty="0">
                <a:solidFill>
                  <a:srgbClr val="000000"/>
                </a:solidFill>
                <a:effectLst/>
                <a:latin typeface="Open Sans"/>
              </a:rPr>
              <a:t>(A Study of Cardiovascular Events </a:t>
            </a:r>
            <a:r>
              <a:rPr lang="en-US" b="0" i="0" dirty="0" err="1">
                <a:solidFill>
                  <a:srgbClr val="000000"/>
                </a:solidFill>
                <a:effectLst/>
                <a:latin typeface="Open Sans"/>
              </a:rPr>
              <a:t>iN</a:t>
            </a:r>
            <a:r>
              <a:rPr lang="en-US" b="0" i="0" dirty="0">
                <a:solidFill>
                  <a:srgbClr val="000000"/>
                </a:solidFill>
                <a:effectLst/>
                <a:latin typeface="Open Sans"/>
              </a:rPr>
              <a:t> Diabetes)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8722473"/>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958751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600993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Sodium goals are the same for the general population.</a:t>
            </a:r>
          </a:p>
          <a:p>
            <a:r>
              <a:rPr lang="en-US" dirty="0"/>
              <a:t>Sodium mediates glucose metabolism through its role in SGLT1 metabolism at the gut and SGLT2 metabolism within the kidney. </a:t>
            </a:r>
          </a:p>
          <a:p>
            <a:r>
              <a:rPr lang="en-US" dirty="0"/>
              <a:t>It can affect affect eGFR and insulin resistance - so limiting is important regardless of BP or kidney function. </a:t>
            </a:r>
          </a:p>
          <a:p>
            <a:endParaRPr lang="en-US" dirty="0"/>
          </a:p>
          <a:p>
            <a:r>
              <a:rPr lang="en-US" dirty="0"/>
              <a:t>In the US most consume over 3500 mg per day, the guideline is less than 2300 mg per day. </a:t>
            </a:r>
          </a:p>
          <a:p>
            <a:r>
              <a:rPr lang="en-US" b="0" i="0" dirty="0">
                <a:solidFill>
                  <a:srgbClr val="000000"/>
                </a:solidFill>
                <a:effectLst/>
                <a:latin typeface="Open Sans"/>
              </a:rPr>
              <a:t>Further reduction warrants caution. </a:t>
            </a:r>
          </a:p>
          <a:p>
            <a:endParaRPr lang="en-US" b="0" i="0" dirty="0">
              <a:solidFill>
                <a:srgbClr val="000000"/>
              </a:solidFill>
              <a:effectLst/>
              <a:latin typeface="Open Sans"/>
            </a:endParaRPr>
          </a:p>
          <a:p>
            <a:r>
              <a:rPr lang="en-US" b="0" i="0" dirty="0">
                <a:solidFill>
                  <a:srgbClr val="000000"/>
                </a:solidFill>
                <a:effectLst/>
                <a:latin typeface="Open Sans"/>
              </a:rPr>
              <a:t>Sodium intake goals that are significantly lower than 2,300 mg/day should only be considered only on an individual basis.</a:t>
            </a:r>
          </a:p>
          <a:p>
            <a:endParaRPr lang="en-US" b="0" i="0" dirty="0">
              <a:solidFill>
                <a:srgbClr val="000000"/>
              </a:solidFill>
              <a:effectLst/>
              <a:latin typeface="Open Sans"/>
            </a:endParaRPr>
          </a:p>
          <a:p>
            <a:r>
              <a:rPr lang="en-US" b="0" i="1" dirty="0">
                <a:solidFill>
                  <a:srgbClr val="000000"/>
                </a:solidFill>
                <a:effectLst/>
                <a:latin typeface="Open Sans"/>
              </a:rPr>
              <a:t>Very low sodium diets can actually worsen kidney function- DASH sodium RCT. </a:t>
            </a:r>
          </a:p>
          <a:p>
            <a:r>
              <a:rPr lang="en-US" b="0" i="0" dirty="0">
                <a:solidFill>
                  <a:srgbClr val="000000"/>
                </a:solidFill>
                <a:effectLst/>
                <a:latin typeface="Open Sans"/>
              </a:rPr>
              <a:t>__________________________________________________________________</a:t>
            </a: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Some studies measuring urine sodium excretion in people with type 1 (</a:t>
            </a:r>
            <a:r>
              <a:rPr lang="en-US" b="1" i="0" u="none" strike="noStrike" dirty="0">
                <a:solidFill>
                  <a:srgbClr val="296C96"/>
                </a:solidFill>
                <a:effectLst/>
                <a:latin typeface="Open Sans"/>
                <a:hlinkClick r:id="rId3"/>
              </a:rPr>
              <a:t>313</a:t>
            </a:r>
            <a:r>
              <a:rPr lang="en-US" b="0" i="0" dirty="0">
                <a:solidFill>
                  <a:srgbClr val="000000"/>
                </a:solidFill>
                <a:effectLst/>
                <a:latin typeface="Open Sans"/>
              </a:rPr>
              <a:t>) and type 2 (</a:t>
            </a:r>
            <a:r>
              <a:rPr lang="en-US" b="1" i="0" u="none" strike="noStrike" dirty="0">
                <a:solidFill>
                  <a:srgbClr val="296C96"/>
                </a:solidFill>
                <a:effectLst/>
                <a:latin typeface="Open Sans"/>
                <a:hlinkClick r:id="rId4"/>
              </a:rPr>
              <a:t>314</a:t>
            </a:r>
            <a:r>
              <a:rPr lang="en-US" b="0" i="0" dirty="0">
                <a:solidFill>
                  <a:srgbClr val="000000"/>
                </a:solidFill>
                <a:effectLst/>
                <a:latin typeface="Open Sans"/>
              </a:rPr>
              <a:t>) diabetes have shown increased mortality associated with the lowest sodium intakes. A secondary analysis of data from the Ongoing Telmisartan Alone and in Combination With Ramipril Global Endpoint Trial (ONTARGET) suggests sodium excretions &lt;3 g/day and &gt;7 g/day were both associated with increased mortality in people with type 2 diabetes (</a:t>
            </a:r>
            <a:r>
              <a:rPr lang="en-US" b="1" i="0" u="none" strike="noStrike" dirty="0">
                <a:solidFill>
                  <a:srgbClr val="296C96"/>
                </a:solidFill>
                <a:effectLst/>
                <a:latin typeface="Open Sans"/>
                <a:hlinkClick r:id="rId5"/>
              </a:rPr>
              <a:t>315</a:t>
            </a:r>
            <a:r>
              <a:rPr lang="en-US" b="0" i="0" dirty="0">
                <a:solidFill>
                  <a:srgbClr val="000000"/>
                </a:solidFill>
                <a:effectLst/>
                <a:latin typeface="Open Sans"/>
              </a:rPr>
              <a:t>), leading to continued controversy over the potential benefits versus harms of lowering sodium intake below the general recommendation. In the absence of clear scientific evidence for benefit in people with combined diabetes and hypertension (</a:t>
            </a:r>
            <a:r>
              <a:rPr lang="en-US" b="1" i="0" u="none" strike="noStrike" dirty="0">
                <a:solidFill>
                  <a:srgbClr val="296C96"/>
                </a:solidFill>
                <a:effectLst/>
                <a:latin typeface="Open Sans"/>
                <a:hlinkClick r:id="rId3"/>
              </a:rPr>
              <a:t>313</a:t>
            </a:r>
            <a:r>
              <a:rPr lang="en-US" b="0" i="0" dirty="0">
                <a:solidFill>
                  <a:srgbClr val="000000"/>
                </a:solidFill>
                <a:effectLst/>
                <a:latin typeface="Open Sans"/>
              </a:rPr>
              <a:t>,</a:t>
            </a:r>
            <a:r>
              <a:rPr lang="en-US" b="1" i="0" u="none" strike="noStrike" dirty="0">
                <a:solidFill>
                  <a:srgbClr val="296C96"/>
                </a:solidFill>
                <a:effectLst/>
                <a:latin typeface="Open Sans"/>
                <a:hlinkClick r:id="rId4"/>
              </a:rPr>
              <a:t>314</a:t>
            </a:r>
            <a:r>
              <a:rPr lang="en-US" b="0" i="0" dirty="0">
                <a:solidFill>
                  <a:srgbClr val="000000"/>
                </a:solidFill>
                <a:effectLst/>
                <a:latin typeface="Open Sans"/>
              </a:rPr>
              <a:t>), sodium intake goals that are significantly lower than 2,300 mg/day should be considered only on an individual basis. When individualizing sodium intake recommendations, careful consideration must be given to issues such as food preference, palatability, availability, and additional cost of fresh or specialty low-sodium products (</a:t>
            </a:r>
            <a:r>
              <a:rPr lang="en-US" b="1" i="0" u="none" strike="noStrike" dirty="0">
                <a:solidFill>
                  <a:srgbClr val="296C96"/>
                </a:solidFill>
                <a:effectLst/>
                <a:latin typeface="Open Sans"/>
                <a:hlinkClick r:id="rId6"/>
              </a:rPr>
              <a:t>316</a:t>
            </a:r>
            <a:r>
              <a:rPr lang="en-US" b="0" i="0" dirty="0">
                <a:solidFill>
                  <a:srgbClr val="000000"/>
                </a:solidFill>
                <a:effectLst/>
                <a:latin typeface="Open Sans"/>
              </a:rPr>
              <a: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4241348"/>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62941-FE65-5C08-E6BF-F70542397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D6843-A828-8DD9-943D-DF56DC1EBAD5}"/>
              </a:ext>
            </a:extLst>
          </p:cNvPr>
          <p:cNvSpPr>
            <a:spLocks noGrp="1" noRot="1" noChangeAspect="1"/>
          </p:cNvSpPr>
          <p:nvPr>
            <p:ph type="sldImg"/>
          </p:nvPr>
        </p:nvSpPr>
        <p:spPr>
          <a:xfrm>
            <a:off x="1414463" y="1162050"/>
            <a:ext cx="4181475" cy="3136900"/>
          </a:xfrm>
        </p:spPr>
        <p:txBody>
          <a:bodyPr/>
          <a:lstStyle/>
          <a:p>
            <a:endParaRPr lang="en-US"/>
          </a:p>
        </p:txBody>
      </p:sp>
      <p:sp>
        <p:nvSpPr>
          <p:cNvPr id="3" name="Notes Placeholder 2">
            <a:extLst>
              <a:ext uri="{FF2B5EF4-FFF2-40B4-BE49-F238E27FC236}">
                <a16:creationId xmlns:a16="http://schemas.microsoft.com/office/drawing/2014/main" id="{0AAC4DAF-66CC-16B9-FAC9-829A81088E3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2021–2023 National Health and Nutrition Examination Survey data.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Approximately one-third of total dietary sodium intake among children and adults came from deli meat sandwiches (5.0%), pizza (4.4%), savory snacks (4.4%), soups (4.4%), poultry (3.8%), pasta mixed dishes (3.8%), bread (3.1%), and cheese (2.7%).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Among subgroups, the highest contributor to sodium intake among children aged 1 to 11 years was savory snacks (approximately 8%) and among non-Hispanic Asian participants, soups (8.7%).</a:t>
            </a:r>
          </a:p>
          <a:p>
            <a:endParaRPr lang="en-US" dirty="0"/>
          </a:p>
          <a:p>
            <a:r>
              <a:rPr lang="en-US" dirty="0"/>
              <a:t>For sodium,</a:t>
            </a:r>
            <a:r>
              <a:rPr lang="en-US" b="0" i="0" dirty="0">
                <a:solidFill>
                  <a:schemeClr val="tx1"/>
                </a:solidFill>
                <a:effectLst/>
                <a:latin typeface="+mn-lt"/>
              </a:rPr>
              <a:t> m</a:t>
            </a:r>
            <a:r>
              <a:rPr lang="en-US" b="0" i="0" dirty="0">
                <a:solidFill>
                  <a:srgbClr val="000000"/>
                </a:solidFill>
                <a:effectLst/>
                <a:latin typeface="Open Sans"/>
              </a:rPr>
              <a:t>ost agree that intake in the US, which was 3400 mg and now 3103 ,g per day, should be reduced. </a:t>
            </a:r>
          </a:p>
          <a:p>
            <a:endParaRPr lang="en-US" b="0" i="0" dirty="0">
              <a:solidFill>
                <a:srgbClr val="000000"/>
              </a:solidFill>
              <a:effectLst/>
              <a:latin typeface="Open Sans"/>
            </a:endParaRPr>
          </a:p>
          <a:p>
            <a:r>
              <a:rPr lang="en-US" b="0" i="0" dirty="0">
                <a:solidFill>
                  <a:srgbClr val="000000"/>
                </a:solidFill>
                <a:effectLst/>
                <a:latin typeface="Open Sans"/>
              </a:rPr>
              <a:t>Reducing it to the general recommendation of &lt;2,300 mg/day demonstrates beneficial effects on blood pressure. Further reduction warrants caution. </a:t>
            </a:r>
          </a:p>
          <a:p>
            <a:endParaRPr lang="en-US" b="0" i="0" dirty="0">
              <a:solidFill>
                <a:srgbClr val="000000"/>
              </a:solidFill>
              <a:effectLst/>
              <a:latin typeface="Open Sans"/>
            </a:endParaRPr>
          </a:p>
          <a:p>
            <a:r>
              <a:rPr lang="en-US" b="0" i="0" dirty="0">
                <a:solidFill>
                  <a:srgbClr val="000000"/>
                </a:solidFill>
                <a:effectLst/>
                <a:latin typeface="Open Sans"/>
              </a:rPr>
              <a:t>__________________________________________________________________</a:t>
            </a: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Some studies measuring urine sodium excretion in people with type 1 (</a:t>
            </a:r>
            <a:r>
              <a:rPr lang="en-US" b="1" i="0" u="none" strike="noStrike" dirty="0">
                <a:solidFill>
                  <a:srgbClr val="296C96"/>
                </a:solidFill>
                <a:effectLst/>
                <a:latin typeface="Open Sans"/>
                <a:hlinkClick r:id="rId3"/>
              </a:rPr>
              <a:t>313</a:t>
            </a:r>
            <a:r>
              <a:rPr lang="en-US" b="0" i="0" dirty="0">
                <a:solidFill>
                  <a:srgbClr val="000000"/>
                </a:solidFill>
                <a:effectLst/>
                <a:latin typeface="Open Sans"/>
              </a:rPr>
              <a:t>) and type 2 (</a:t>
            </a:r>
            <a:r>
              <a:rPr lang="en-US" b="1" i="0" u="none" strike="noStrike" dirty="0">
                <a:solidFill>
                  <a:srgbClr val="296C96"/>
                </a:solidFill>
                <a:effectLst/>
                <a:latin typeface="Open Sans"/>
                <a:hlinkClick r:id="rId4"/>
              </a:rPr>
              <a:t>314</a:t>
            </a:r>
            <a:r>
              <a:rPr lang="en-US" b="0" i="0" dirty="0">
                <a:solidFill>
                  <a:srgbClr val="000000"/>
                </a:solidFill>
                <a:effectLst/>
                <a:latin typeface="Open Sans"/>
              </a:rPr>
              <a:t>) diabetes have shown increased mortality associated with the lowest sodium intakes. A secondary analysis of data from the Ongoing Telmisartan Alone and in Combination With Ramipril Global Endpoint Trial (ONTARGET) suggests sodium excretions &lt;3 g/day and &gt;7 g/day were both associated with increased mortality in people with type 2 diabetes (</a:t>
            </a:r>
            <a:r>
              <a:rPr lang="en-US" b="1" i="0" u="none" strike="noStrike" dirty="0">
                <a:solidFill>
                  <a:srgbClr val="296C96"/>
                </a:solidFill>
                <a:effectLst/>
                <a:latin typeface="Open Sans"/>
                <a:hlinkClick r:id="rId5"/>
              </a:rPr>
              <a:t>315</a:t>
            </a:r>
            <a:r>
              <a:rPr lang="en-US" b="0" i="0" dirty="0">
                <a:solidFill>
                  <a:srgbClr val="000000"/>
                </a:solidFill>
                <a:effectLst/>
                <a:latin typeface="Open Sans"/>
              </a:rPr>
              <a:t>), leading to continued controversy over the potential benefits versus harms of lowering sodium intake below the general recommendation. In the absence of clear scientific evidence for benefit in people with combined diabetes and hypertension (</a:t>
            </a:r>
            <a:r>
              <a:rPr lang="en-US" b="1" i="0" u="none" strike="noStrike" dirty="0">
                <a:solidFill>
                  <a:srgbClr val="296C96"/>
                </a:solidFill>
                <a:effectLst/>
                <a:latin typeface="Open Sans"/>
                <a:hlinkClick r:id="rId3"/>
              </a:rPr>
              <a:t>313</a:t>
            </a:r>
            <a:r>
              <a:rPr lang="en-US" b="0" i="0" dirty="0">
                <a:solidFill>
                  <a:srgbClr val="000000"/>
                </a:solidFill>
                <a:effectLst/>
                <a:latin typeface="Open Sans"/>
              </a:rPr>
              <a:t>,</a:t>
            </a:r>
            <a:r>
              <a:rPr lang="en-US" b="1" i="0" u="none" strike="noStrike" dirty="0">
                <a:solidFill>
                  <a:srgbClr val="296C96"/>
                </a:solidFill>
                <a:effectLst/>
                <a:latin typeface="Open Sans"/>
                <a:hlinkClick r:id="rId4"/>
              </a:rPr>
              <a:t>314</a:t>
            </a:r>
            <a:r>
              <a:rPr lang="en-US" b="0" i="0" dirty="0">
                <a:solidFill>
                  <a:srgbClr val="000000"/>
                </a:solidFill>
                <a:effectLst/>
                <a:latin typeface="Open Sans"/>
              </a:rPr>
              <a:t>), sodium intake goals that are significantly lower than 2,300 mg/day should be considered only on an individual basis. When individualizing sodium intake recommendations, careful consideration must be given to issues such as food preference, palatability, availability, and additional cost of fresh or specialty low-sodium products (</a:t>
            </a:r>
            <a:r>
              <a:rPr lang="en-US" b="1" i="0" u="none" strike="noStrike" dirty="0">
                <a:solidFill>
                  <a:srgbClr val="296C96"/>
                </a:solidFill>
                <a:effectLst/>
                <a:latin typeface="Open Sans"/>
                <a:hlinkClick r:id="rId6"/>
              </a:rPr>
              <a:t>316</a:t>
            </a:r>
            <a:r>
              <a:rPr lang="en-US" b="0" i="0" dirty="0">
                <a:solidFill>
                  <a:srgbClr val="000000"/>
                </a:solidFill>
                <a:effectLst/>
                <a:latin typeface="Open Sans"/>
              </a:rPr>
              <a:t>).</a:t>
            </a:r>
            <a:endParaRPr lang="en-US" dirty="0"/>
          </a:p>
        </p:txBody>
      </p:sp>
      <p:sp>
        <p:nvSpPr>
          <p:cNvPr id="4" name="Slide Number Placeholder 3">
            <a:extLst>
              <a:ext uri="{FF2B5EF4-FFF2-40B4-BE49-F238E27FC236}">
                <a16:creationId xmlns:a16="http://schemas.microsoft.com/office/drawing/2014/main" id="{B17B437B-215F-B706-9B64-7E43464AD8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432086"/>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000000"/>
                </a:solidFill>
                <a:effectLst/>
                <a:latin typeface="Open Sans"/>
              </a:rPr>
              <a:t>Teach those with diabetes to eat their vitamins and minerals in their foods. </a:t>
            </a:r>
          </a:p>
          <a:p>
            <a:r>
              <a:rPr lang="en-US" b="0" i="0" dirty="0">
                <a:solidFill>
                  <a:srgbClr val="000000"/>
                </a:solidFill>
                <a:effectLst/>
                <a:latin typeface="Open Sans"/>
              </a:rPr>
              <a:t>Unless there is a specific deficiency noted, Scientific evidence does not support the use of vitamins or minerals supplements in people with diabetes or prediabetes.</a:t>
            </a:r>
          </a:p>
          <a:p>
            <a:endParaRPr lang="en-US" b="0" i="0" dirty="0">
              <a:solidFill>
                <a:srgbClr val="000000"/>
              </a:solidFill>
              <a:effectLst/>
              <a:latin typeface="Open Sans"/>
            </a:endParaRPr>
          </a:p>
          <a:p>
            <a:r>
              <a:rPr lang="en-US" b="0" i="0" dirty="0">
                <a:solidFill>
                  <a:srgbClr val="000000"/>
                </a:solidFill>
                <a:effectLst/>
                <a:latin typeface="Open Sans"/>
              </a:rPr>
              <a:t>A recent 2025 study in the BMJ indicated individuals with diabetes are at risker risk for Vitamin Deficiencies especially Vitamin D, Magnesium and B12. </a:t>
            </a:r>
          </a:p>
          <a:p>
            <a:endParaRPr lang="en-US" b="0" i="0" dirty="0">
              <a:solidFill>
                <a:srgbClr val="000000"/>
              </a:solidFill>
              <a:effectLst/>
              <a:latin typeface="Open Sans"/>
            </a:endParaRPr>
          </a:p>
          <a:p>
            <a:endParaRPr lang="en-US" b="0" i="0" dirty="0">
              <a:solidFill>
                <a:srgbClr val="000000"/>
              </a:solidFill>
              <a:effectLst/>
              <a:latin typeface="Open Sans"/>
            </a:endParaRPr>
          </a:p>
          <a:p>
            <a:endParaRPr lang="en-US" b="0" i="0" dirty="0">
              <a:solidFill>
                <a:srgbClr val="000000"/>
              </a:solidFill>
              <a:effectLst/>
              <a:latin typeface="Open Sans"/>
            </a:endParaRPr>
          </a:p>
          <a:p>
            <a:r>
              <a:rPr lang="en-US" b="0" i="0" dirty="0">
                <a:solidFill>
                  <a:srgbClr val="000000"/>
                </a:solidFill>
                <a:effectLst/>
                <a:latin typeface="Open Sans"/>
              </a:rPr>
              <a:t>_________________</a:t>
            </a:r>
          </a:p>
          <a:p>
            <a:r>
              <a:rPr lang="en-US" b="0" i="0" dirty="0">
                <a:solidFill>
                  <a:srgbClr val="000000"/>
                </a:solidFill>
                <a:effectLst/>
                <a:latin typeface="Open Sans"/>
              </a:rPr>
              <a:t>________________</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Current Consensus Statement</a:t>
            </a:r>
          </a:p>
          <a:p>
            <a:endParaRPr lang="en-US" b="0" i="0" dirty="0">
              <a:solidFill>
                <a:srgbClr val="000000"/>
              </a:solidFill>
              <a:effectLst/>
              <a:latin typeface="Open San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4345755"/>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000000"/>
                </a:solidFill>
                <a:effectLst/>
                <a:latin typeface="Open Sans"/>
                <a:sym typeface="Wingdings" panose="05000000000000000000" pitchFamily="2" charset="2"/>
              </a:rPr>
              <a:t>That said, there are certain groups that you can see here that may need a multivitamin supplement</a:t>
            </a:r>
            <a:endParaRPr lang="en-US" b="0" i="0" dirty="0">
              <a:solidFill>
                <a:srgbClr val="000000"/>
              </a:solidFill>
              <a:effectLst/>
              <a:latin typeface="Open Sans"/>
            </a:endParaRPr>
          </a:p>
          <a:p>
            <a:endParaRPr lang="en-US" b="0" i="0"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A recent 2025 study in the BMJ indicated individuals with diabetes are at risker risk for Vitamin Deficiencies especially Vitamin D, Magnesium and B12.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2881743"/>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In both men and women with t1d or t2</a:t>
            </a:r>
            <a:r>
              <a:rPr lang="en-US" baseline="0" dirty="0"/>
              <a:t>d, a</a:t>
            </a:r>
            <a:r>
              <a:rPr lang="en-US" dirty="0"/>
              <a:t>ge specific fracture</a:t>
            </a:r>
            <a:r>
              <a:rPr lang="en-US" baseline="0" dirty="0"/>
              <a:t> risk is greater by 34% compared to those without diabetes.</a:t>
            </a:r>
            <a:r>
              <a:rPr lang="en-US" b="0" i="0" dirty="0">
                <a:solidFill>
                  <a:srgbClr val="383636"/>
                </a:solidFill>
                <a:effectLst/>
                <a:highlight>
                  <a:srgbClr val="FFFFFF"/>
                </a:highlight>
                <a:latin typeface="Helvetica Neue" panose="02000503000000020004" pitchFamily="2" charset="0"/>
              </a:rPr>
              <a:t> </a:t>
            </a:r>
            <a:endParaRPr lang="en-US" baseline="0" dirty="0"/>
          </a:p>
          <a:p>
            <a:r>
              <a:rPr lang="en-US" baseline="0" dirty="0"/>
              <a:t>Intake of calcium should reflect age-specific recommendations, same as those in the general population, and it can be obtained through the diet or with supplementation.</a:t>
            </a:r>
          </a:p>
          <a:p>
            <a:endParaRPr lang="en-US" baseline="0" dirty="0"/>
          </a:p>
          <a:p>
            <a:r>
              <a:rPr lang="en-US" baseline="0" dirty="0"/>
              <a:t>The optimal level of vitamin D is controversial, although serum levels of &gt;20 ng/mL is thought to be sufficient. However, because is a risk factor for fractures some guidelines suggest that &gt;30 ng/</a:t>
            </a:r>
            <a:r>
              <a:rPr lang="en-US" baseline="0" dirty="0" err="1"/>
              <a:t>mL.</a:t>
            </a:r>
            <a:endParaRPr lang="en-US" baseline="0" dirty="0"/>
          </a:p>
          <a:p>
            <a:endParaRPr lang="en-US" baseline="0" dirty="0"/>
          </a:p>
          <a:p>
            <a:r>
              <a:rPr lang="en-US" dirty="0"/>
              <a:t>______</a:t>
            </a:r>
          </a:p>
          <a:p>
            <a:r>
              <a:rPr lang="en-US" dirty="0"/>
              <a:t>S66- 2026</a:t>
            </a:r>
          </a:p>
          <a:p>
            <a:r>
              <a:rPr lang="en-US" dirty="0"/>
              <a:t>Advise people with diabetes on their intake of calcium (1,000–1,200 mg/day) and vitamin D to ensure it meets the recommended daily allowance for those at risk for fracture, either through their food choices or supplemental means.</a:t>
            </a:r>
          </a:p>
          <a:p>
            <a:r>
              <a:rPr lang="en-US" dirty="0" err="1"/>
              <a:t>Substanial</a:t>
            </a:r>
            <a:r>
              <a:rPr lang="en-US" dirty="0"/>
              <a:t> disagreement over amounts to include.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0099670"/>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Long term metformin use may be associated with vitamin B12 deficiency. B12 deficiency can lead to anemia and peripheral neuropathy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The cause of deficiency in people taking metformin is unknown. Some research may suggest malabsorption caused by metformin.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If deficient, B12 injections or high-dose oral supplementation may be effective treatment. More research is needed in this area.</a:t>
            </a:r>
            <a:endParaRPr lang="en-US" dirty="0"/>
          </a:p>
          <a:p>
            <a:endParaRPr lang="en-US" dirty="0"/>
          </a:p>
          <a:p>
            <a:r>
              <a:rPr lang="en-US" dirty="0"/>
              <a:t>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 B12 deficiency can lead to anemia and peripheral neuropathy)))))</a:t>
            </a:r>
          </a:p>
          <a:p>
            <a:endParaRPr lang="en-US" dirty="0"/>
          </a:p>
          <a:p>
            <a:r>
              <a:rPr lang="en-US" dirty="0"/>
              <a:t>S42</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3019617"/>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rgbClr val="000000"/>
                </a:solidFill>
                <a:effectLst/>
                <a:latin typeface="Open Sans"/>
              </a:rPr>
              <a:t>59% of individuals use supplements</a:t>
            </a:r>
          </a:p>
          <a:p>
            <a:endParaRPr lang="en-US" b="0" i="0" dirty="0">
              <a:solidFill>
                <a:srgbClr val="000000"/>
              </a:solidFill>
              <a:effectLst/>
              <a:latin typeface="Open Sans"/>
            </a:endParaRPr>
          </a:p>
          <a:p>
            <a:r>
              <a:rPr lang="en-US" b="0" i="0" dirty="0">
                <a:solidFill>
                  <a:srgbClr val="000000"/>
                </a:solidFill>
                <a:effectLst/>
                <a:latin typeface="Open Sans"/>
              </a:rPr>
              <a:t>As for antioxidant supplements: Antioxidant supplementation is not recommended due to long-term safety concerns.</a:t>
            </a:r>
          </a:p>
          <a:p>
            <a:r>
              <a:rPr lang="en-US" b="0" i="0" dirty="0">
                <a:solidFill>
                  <a:srgbClr val="000000"/>
                </a:solidFill>
                <a:effectLst/>
                <a:latin typeface="Open Sans"/>
              </a:rPr>
              <a:t>And routine use of herbal supplements is generally not recommended either</a:t>
            </a:r>
          </a:p>
          <a:p>
            <a:endParaRPr lang="en-US" b="0" i="0" dirty="0">
              <a:solidFill>
                <a:srgbClr val="000000"/>
              </a:solidFill>
              <a:effectLst/>
              <a:latin typeface="Open Sans"/>
            </a:endParaRPr>
          </a:p>
          <a:p>
            <a:pPr defTabSz="931774">
              <a:defRPr/>
            </a:pPr>
            <a:r>
              <a:rPr lang="en-US" b="0" i="0" dirty="0">
                <a:solidFill>
                  <a:srgbClr val="000000"/>
                </a:solidFill>
                <a:effectLst/>
                <a:latin typeface="Open Sans"/>
              </a:rPr>
              <a:t>This is because, as already mentioned, nutritional supplements and herbal products are not standardized or regulated (</a:t>
            </a:r>
            <a:r>
              <a:rPr lang="en-US" b="1" i="0" u="none" strike="noStrike" dirty="0">
                <a:solidFill>
                  <a:srgbClr val="296C96"/>
                </a:solidFill>
                <a:effectLst/>
                <a:latin typeface="Open Sans"/>
                <a:hlinkClick r:id="rId3"/>
              </a:rPr>
              <a:t>255</a:t>
            </a:r>
            <a:r>
              <a:rPr lang="en-US" b="0" i="0" dirty="0">
                <a:solidFill>
                  <a:srgbClr val="000000"/>
                </a:solidFill>
                <a:effectLst/>
                <a:latin typeface="Open Sans"/>
              </a:rPr>
              <a:t>,</a:t>
            </a:r>
            <a:r>
              <a:rPr lang="en-US" b="1" i="0" u="none" strike="noStrike" dirty="0">
                <a:solidFill>
                  <a:srgbClr val="296C96"/>
                </a:solidFill>
                <a:effectLst/>
                <a:latin typeface="Open Sans"/>
                <a:hlinkClick r:id="rId4"/>
              </a:rPr>
              <a:t>256</a:t>
            </a:r>
            <a:r>
              <a:rPr lang="en-US" b="0" i="0" dirty="0">
                <a:solidFill>
                  <a:srgbClr val="000000"/>
                </a:solidFill>
                <a:effectLst/>
                <a:latin typeface="Open Sans"/>
              </a:rPr>
              <a:t>). </a:t>
            </a:r>
          </a:p>
          <a:p>
            <a:pPr defTabSz="931774">
              <a:defRPr/>
            </a:pPr>
            <a:endParaRPr lang="en-US" b="0" i="0"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Open Sans"/>
              </a:rPr>
              <a:t>As health care providers, we are encouraged to ask about the use of supplements and herbal products, and discuss the potential benefit of these products weighed against the cost and possible adverse effects and drug interactions.</a:t>
            </a:r>
          </a:p>
          <a:p>
            <a:endParaRPr lang="en-US" b="0" i="0" dirty="0">
              <a:solidFill>
                <a:srgbClr val="000000"/>
              </a:solidFill>
              <a:effectLst/>
              <a:latin typeface="Open Sans"/>
            </a:endParaRPr>
          </a:p>
          <a:p>
            <a:endParaRPr lang="en-US" b="0" i="0" dirty="0">
              <a:solidFill>
                <a:srgbClr val="000000"/>
              </a:solidFill>
              <a:effectLst/>
              <a:latin typeface="Open San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5008730"/>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4036220"/>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2611492"/>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457200" lvl="1" indent="0">
              <a:lnSpc>
                <a:spcPct val="100000"/>
              </a:lnSpc>
              <a:buFontTx/>
              <a:buNone/>
            </a:pPr>
            <a:r>
              <a:rPr lang="en-US" sz="1200" dirty="0"/>
              <a:t>In individuals using insulin or insulin secretagogues, there may risk of hypoglycemia. </a:t>
            </a:r>
          </a:p>
          <a:p>
            <a:pPr marL="457200" lvl="1" indent="0">
              <a:lnSpc>
                <a:spcPct val="100000"/>
              </a:lnSpc>
              <a:buFontTx/>
              <a:buNone/>
            </a:pPr>
            <a:endParaRPr lang="en-US" sz="1200" dirty="0"/>
          </a:p>
          <a:p>
            <a:pPr marL="457200" lvl="1" indent="0">
              <a:lnSpc>
                <a:spcPct val="100000"/>
              </a:lnSpc>
              <a:buFontTx/>
              <a:buNone/>
            </a:pPr>
            <a:r>
              <a:rPr lang="en-US" sz="1200" dirty="0"/>
              <a:t>The enzyme that metabolizes alcohol- alcohol dehydrogenase blocks gluconeogenesis and reduces the amount of glucose secreted by the liver. </a:t>
            </a:r>
          </a:p>
          <a:p>
            <a:pPr marL="457200" lvl="1" indent="0">
              <a:lnSpc>
                <a:spcPct val="100000"/>
              </a:lnSpc>
              <a:buFontTx/>
              <a:buNone/>
            </a:pPr>
            <a:endParaRPr lang="en-US" sz="1200" dirty="0"/>
          </a:p>
          <a:p>
            <a:pPr marL="457200" lvl="1" indent="0">
              <a:lnSpc>
                <a:spcPct val="100000"/>
              </a:lnSpc>
              <a:buFontTx/>
              <a:buNone/>
            </a:pPr>
            <a:r>
              <a:rPr lang="en-US" sz="1200" dirty="0"/>
              <a:t>A possible way to reduce the risk is to have an individuals consume a carbohydrate containing snack with alcohol. </a:t>
            </a:r>
          </a:p>
          <a:p>
            <a:pPr marL="457200" lvl="1" indent="0">
              <a:lnSpc>
                <a:spcPct val="100000"/>
              </a:lnSpc>
              <a:buFontTx/>
              <a:buNone/>
            </a:pPr>
            <a:endParaRPr lang="en-US" sz="1200" dirty="0"/>
          </a:p>
          <a:p>
            <a:pPr marL="457200" lvl="1" indent="0">
              <a:lnSpc>
                <a:spcPct val="100000"/>
              </a:lnSpc>
              <a:buFontTx/>
              <a:buNone/>
            </a:pPr>
            <a:r>
              <a:rPr lang="en-US" sz="1200" dirty="0"/>
              <a:t>Higher risk with </a:t>
            </a:r>
            <a:r>
              <a:rPr lang="en-US" sz="1200" b="1" dirty="0"/>
              <a:t>insulin</a:t>
            </a:r>
            <a:r>
              <a:rPr lang="en-US" sz="1200" dirty="0"/>
              <a:t> or </a:t>
            </a:r>
            <a:r>
              <a:rPr lang="en-US" sz="1200" b="1" dirty="0"/>
              <a:t>insulin secretagogues</a:t>
            </a:r>
            <a:r>
              <a:rPr lang="en-US" sz="1200" dirty="0"/>
              <a:t> </a:t>
            </a:r>
            <a:r>
              <a:rPr lang="en-US" sz="1200" b="1" dirty="0"/>
              <a:t>Evening alcohol</a:t>
            </a:r>
            <a:r>
              <a:rPr lang="en-US" sz="1200" dirty="0"/>
              <a:t> → increased risk of overnight/fasting hypoglycemia </a:t>
            </a:r>
            <a:r>
              <a:rPr lang="en-US" sz="1200" b="1" dirty="0"/>
              <a:t>Pair alcohol with food</a:t>
            </a:r>
            <a:r>
              <a:rPr lang="en-US" sz="1200" dirty="0"/>
              <a:t> to help reduce risk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9480336"/>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r>
              <a:rPr lang="en-US" sz="1200" dirty="0"/>
              <a:t>Where alcohol can contribute to hyperglycemia is:</a:t>
            </a:r>
          </a:p>
          <a:p>
            <a:pPr marL="571500" indent="-571500">
              <a:lnSpc>
                <a:spcPct val="100000"/>
              </a:lnSpc>
              <a:buFontTx/>
              <a:buChar char="-"/>
            </a:pPr>
            <a:r>
              <a:rPr lang="en-US" sz="1200" dirty="0"/>
              <a:t>Drinks that also contain carbohydrate</a:t>
            </a:r>
          </a:p>
          <a:p>
            <a:pPr marL="571500" indent="-571500">
              <a:lnSpc>
                <a:spcPct val="100000"/>
              </a:lnSpc>
              <a:buFontTx/>
              <a:buChar char="-"/>
            </a:pPr>
            <a:r>
              <a:rPr lang="en-US" sz="1200" dirty="0"/>
              <a:t>Consistently having 3+ drinks/day can contribute to hyperglycemia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4286448"/>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9351375"/>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Nutrient recommendations are based on requirements for all healthy children. </a:t>
            </a:r>
          </a:p>
          <a:p>
            <a:endParaRPr lang="en-US" dirty="0"/>
          </a:p>
          <a:p>
            <a:r>
              <a:rPr lang="en-US" dirty="0"/>
              <a:t>Assess changes in food preferences over time</a:t>
            </a:r>
          </a:p>
          <a:p>
            <a:r>
              <a:rPr lang="en-US" dirty="0"/>
              <a:t>access to food</a:t>
            </a:r>
          </a:p>
          <a:p>
            <a:r>
              <a:rPr lang="en-US" dirty="0"/>
              <a:t>growth and development</a:t>
            </a:r>
          </a:p>
          <a:p>
            <a:r>
              <a:rPr lang="en-US" dirty="0"/>
              <a:t>weight status</a:t>
            </a:r>
          </a:p>
          <a:p>
            <a:r>
              <a:rPr lang="en-US" dirty="0"/>
              <a:t>cardiovascular risk</a:t>
            </a:r>
          </a:p>
          <a:p>
            <a:r>
              <a:rPr lang="en-US" dirty="0"/>
              <a:t>potential for disordered eating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2879363"/>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Referral to an RD is important to support individualization of plan that supports growth, nutrient needs as </a:t>
            </a:r>
            <a:r>
              <a:rPr lang="en-US" dirty="0" err="1">
                <a:sym typeface="Wingdings" panose="05000000000000000000" pitchFamily="2" charset="2"/>
              </a:rPr>
              <a:t>wel</a:t>
            </a:r>
            <a:r>
              <a:rPr lang="en-US" dirty="0">
                <a:sym typeface="Wingdings" panose="05000000000000000000" pitchFamily="2" charset="2"/>
              </a:rPr>
              <a:t> as diabetes management. The RD works in collaboration with care team with the family and child with diabetes being at the center.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Nutrition principles emphasize a general healthful diets and it is important to balance avoiding over restriction with healthful eating patterns.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In youth with T1D specifically, we aim to avoid food restriction or forcing the child to eat to regulate blood sugars.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The focus is often on mastering the use of insulin to achieve blood sugar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Personally, when I’m working with kids with type 1 diabetes, I aim to normalize their eating experience as much as possible while simultaneously encouraging healthful food choices.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S299 - 2026</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7439190"/>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200" u="sng" dirty="0"/>
              <a:t>For kids with T2D, youth and family</a:t>
            </a:r>
            <a:r>
              <a:rPr lang="en-US" sz="1200" dirty="0"/>
              <a:t> must prioritize lifestyle modifications. Other recommendations are to focus on nutrient dense, high-quality foods, decrease calorie-dense, nutrient-poor foods - particularly sugar sweetened beverages.</a:t>
            </a:r>
          </a:p>
          <a:p>
            <a:endParaRPr lang="en-US" sz="1200" dirty="0"/>
          </a:p>
          <a:p>
            <a:r>
              <a:rPr lang="en-US" sz="1200" dirty="0"/>
              <a:t>As we discussed with weight before, it’s important to be considerate and compassionate. When discussing weight with kids who are in their formative years, this is especially true. </a:t>
            </a:r>
          </a:p>
          <a:p>
            <a:endParaRPr lang="en-US" sz="1200" dirty="0"/>
          </a:p>
          <a:p>
            <a:r>
              <a:rPr lang="en-US" sz="1200" dirty="0"/>
              <a:t>We generally use behavioral strategies rather than talking weight loss directly. </a:t>
            </a:r>
          </a:p>
          <a:p>
            <a:endParaRPr lang="en-US" sz="1200" dirty="0"/>
          </a:p>
          <a:p>
            <a:r>
              <a:rPr lang="en-US" sz="1200" dirty="0"/>
              <a:t>Examples of these include:</a:t>
            </a:r>
          </a:p>
          <a:p>
            <a:r>
              <a:rPr lang="en-US" sz="1200" dirty="0"/>
              <a:t>- portion management by eating to appetite rather than cleaning plates</a:t>
            </a:r>
          </a:p>
          <a:p>
            <a:r>
              <a:rPr lang="en-US" sz="1200" dirty="0"/>
              <a:t>- avoid distractions while eating (like tv, phone, computer) to support kiddos in paying attention to appetite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0578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If lipids are abnormal in kids with diabetes, initial therapy should consist of medical nutrition therapy to swap saturated to more healthful fat sources, and lower simple sugars.</a:t>
            </a:r>
            <a:r>
              <a:rPr lang="en-US" sz="1200" b="0" i="0" kern="1200" baseline="0" dirty="0">
                <a:solidFill>
                  <a:schemeClr val="tx1"/>
                </a:solidFill>
                <a:effectLst/>
                <a:latin typeface="+mn-lt"/>
                <a:ea typeface="+mn-ea"/>
                <a:cs typeface="+mn-cs"/>
              </a:rPr>
              <a:t> These recommendations can support healthy growth and development </a:t>
            </a:r>
          </a:p>
          <a:p>
            <a:endParaRPr lang="en-US" sz="1200" b="0" i="0" kern="1200" baseline="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It is also important to </a:t>
            </a:r>
            <a:r>
              <a:rPr lang="en-US" sz="1200" dirty="0"/>
              <a:t>Assess for MDASLD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7867762"/>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sym typeface="Wingdings" panose="05000000000000000000" pitchFamily="2" charset="2"/>
              </a:rPr>
              <a:t>Referral to a dietitian for preconception planning to support meal plan and review of nutrient deficiencies is recommended. Preconception A1c Target of &lt; 6.5% in pre-</a:t>
            </a:r>
            <a:r>
              <a:rPr lang="en-US" dirty="0" err="1">
                <a:sym typeface="Wingdings" panose="05000000000000000000" pitchFamily="2" charset="2"/>
              </a:rPr>
              <a:t>exisiting</a:t>
            </a:r>
            <a:r>
              <a:rPr lang="en-US" dirty="0">
                <a:sym typeface="Wingdings" panose="05000000000000000000" pitchFamily="2" charset="2"/>
              </a:rPr>
              <a:t> diabetes and &lt; 6% during pregnancy. </a:t>
            </a:r>
          </a:p>
          <a:p>
            <a:endParaRPr lang="en-US" dirty="0">
              <a:sym typeface="Wingdings" panose="05000000000000000000" pitchFamily="2" charset="2"/>
            </a:endParaRPr>
          </a:p>
          <a:p>
            <a:r>
              <a:rPr lang="en-US" dirty="0">
                <a:sym typeface="Wingdings" panose="05000000000000000000" pitchFamily="2" charset="2"/>
              </a:rPr>
              <a:t>For women with diabetes in pregnancy or GDM, the focus is to incorporate enough calories for appropriate weight gain, minimize blood glucose excursions, and ensure safe nutrition.</a:t>
            </a:r>
          </a:p>
          <a:p>
            <a:endParaRPr lang="en-US" dirty="0">
              <a:sym typeface="Wingdings" panose="05000000000000000000" pitchFamily="2" charset="2"/>
            </a:endParaRPr>
          </a:p>
          <a:p>
            <a:r>
              <a:rPr lang="en-US" sz="1200" b="0" i="0" dirty="0">
                <a:solidFill>
                  <a:srgbClr val="2F2F2F"/>
                </a:solidFill>
                <a:effectLst/>
                <a:highlight>
                  <a:srgbClr val="FFFFFF"/>
                </a:highlight>
                <a:latin typeface="Roboto" panose="02000000000000000000" pitchFamily="2" charset="0"/>
              </a:rPr>
              <a:t>When you are pregnant you need 600 micrograms of folic acid each day. Because it’s hard to get this much folic acid from food alone, you should take a daily prenatal vitamin with at least 400 micrograms starting at least 1 month before pregnancy and during the first 12 weeks of pregnancy</a:t>
            </a:r>
          </a:p>
          <a:p>
            <a:endParaRPr lang="en-US" dirty="0">
              <a:sym typeface="Wingdings" panose="05000000000000000000" pitchFamily="2" charset="2"/>
            </a:endParaRPr>
          </a:p>
          <a:p>
            <a:r>
              <a:rPr lang="en-US" b="0" i="0" dirty="0">
                <a:solidFill>
                  <a:srgbClr val="545D7E"/>
                </a:solidFill>
                <a:effectLst/>
                <a:highlight>
                  <a:srgbClr val="FFFFFF"/>
                </a:highlight>
                <a:latin typeface="Google Sans"/>
              </a:rPr>
              <a:t>The </a:t>
            </a:r>
            <a:r>
              <a:rPr lang="en-US" b="0" i="0" dirty="0">
                <a:effectLst/>
                <a:highlight>
                  <a:srgbClr val="FFFFFF"/>
                </a:highlight>
                <a:latin typeface="Google Sans"/>
                <a:hlinkClick r:id="rId3"/>
              </a:rPr>
              <a:t>American Thyroid Association</a:t>
            </a:r>
            <a:r>
              <a:rPr lang="en-US" b="0" i="0" dirty="0">
                <a:solidFill>
                  <a:srgbClr val="545D7E"/>
                </a:solidFill>
                <a:effectLst/>
                <a:highlight>
                  <a:srgbClr val="FFFFFF"/>
                </a:highlight>
                <a:latin typeface="Google Sans"/>
              </a:rPr>
              <a:t> and other organizations recommend that women who are pregnant, planning to become pregnant, or breastfeeding take a daily supplement containing 150 mcg of iodine for fetal brain and nervous system development. </a:t>
            </a: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225925"/>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sym typeface="Wingdings" panose="05000000000000000000" pitchFamily="2" charset="2"/>
              </a:rPr>
              <a:t>For women with diabetes in pregnancy or GDM, the focus is to incorporate enough calories for appropriate weight gain, minimize blood glucose excursions, and ensure safe nutrition.</a:t>
            </a:r>
          </a:p>
          <a:p>
            <a:endParaRPr lang="en-US" dirty="0"/>
          </a:p>
          <a:p>
            <a:r>
              <a:rPr lang="en-US" dirty="0"/>
              <a:t>Diabetes in pregnancy = Women with preexisting diabetes (type 1 or type 2) </a:t>
            </a:r>
          </a:p>
          <a:p>
            <a:r>
              <a:rPr lang="en-US" dirty="0"/>
              <a:t>Gestational diabetes mellitus is diabetes diagnosed in the second or third trimester of pregnancy (hyperglycemia noted in the first trimester is NOT GDM)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Sate nutrition:</a:t>
            </a:r>
          </a:p>
          <a:p>
            <a:pPr>
              <a:lnSpc>
                <a:spcPct val="110000"/>
              </a:lnSpc>
            </a:pPr>
            <a:r>
              <a:rPr lang="en-US" sz="1200" dirty="0"/>
              <a:t>Nonnutritive sweeteners in moderation </a:t>
            </a:r>
          </a:p>
          <a:p>
            <a:pPr>
              <a:lnSpc>
                <a:spcPct val="110000"/>
              </a:lnSpc>
            </a:pPr>
            <a:r>
              <a:rPr lang="en-US" sz="1200" dirty="0"/>
              <a:t>No alcohol </a:t>
            </a:r>
          </a:p>
          <a:p>
            <a:pPr>
              <a:lnSpc>
                <a:spcPct val="110000"/>
              </a:lnSpc>
            </a:pPr>
            <a:r>
              <a:rPr lang="en-US" sz="1200" dirty="0"/>
              <a:t>No mercury-contaminated fish (shark, swordfish, king mackerel, others)</a:t>
            </a:r>
          </a:p>
          <a:p>
            <a:pPr>
              <a:lnSpc>
                <a:spcPct val="110000"/>
              </a:lnSpc>
            </a:pPr>
            <a:r>
              <a:rPr lang="en-US" sz="1200" dirty="0"/>
              <a:t>Avoid deli meat/hot dogs, soft cheese, meat spreads, smoked seafood, raw or unpasteurized milk (risk of Listeriosis)</a:t>
            </a:r>
          </a:p>
          <a:p>
            <a:pPr>
              <a:lnSpc>
                <a:spcPct val="110000"/>
              </a:lnSpc>
            </a:pPr>
            <a:r>
              <a:rPr lang="en-US" sz="1200" dirty="0"/>
              <a:t>Avoid raw or undercooked eggs, poultry, meat, and unpasteurized milk or juice (risk of Salmonella)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Stds</a:t>
            </a:r>
            <a:r>
              <a:rPr lang="en-US" dirty="0"/>
              <a:t> S311</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2758993"/>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This table shows the recommended weight gain for women in pregnancy. Remember that weight loss is not recommended in pregnancy for women of any starting BMI. </a:t>
            </a:r>
          </a:p>
          <a:p>
            <a:r>
              <a:rPr lang="en-US" dirty="0"/>
              <a:t>There is very little data on weight recommendations for women with BMI &gt;35.</a:t>
            </a:r>
          </a:p>
          <a:p>
            <a:endParaRPr lang="en-US" dirty="0"/>
          </a:p>
          <a:p>
            <a:r>
              <a:rPr lang="en-US" dirty="0"/>
              <a:t>The nutrition plan can be modified to support adequate </a:t>
            </a:r>
            <a:r>
              <a:rPr lang="en-US" dirty="0" err="1"/>
              <a:t>wt</a:t>
            </a:r>
            <a:r>
              <a:rPr lang="en-US" dirty="0"/>
              <a:t> gain goals.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929999"/>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Dietary reference intakes recommend the following for women in pregnancy:</a:t>
            </a:r>
          </a:p>
          <a:p>
            <a:endParaRPr lang="en-US" dirty="0"/>
          </a:p>
          <a:p>
            <a:r>
              <a:rPr lang="en-US" b="1" dirty="0"/>
              <a:t>Carbohydrates: </a:t>
            </a:r>
            <a:r>
              <a:rPr lang="en-US" dirty="0"/>
              <a:t>175g per day to support mom’s brain and fetal growth. Glucose is transported across the placenta and is the preferred fuel sources over amino acids and free fatty acids. </a:t>
            </a:r>
          </a:p>
          <a:p>
            <a:r>
              <a:rPr lang="en-US" dirty="0"/>
              <a:t>- Low and very low carb diets are not recommended for pregnant women</a:t>
            </a:r>
          </a:p>
          <a:p>
            <a:endParaRPr lang="en-US" dirty="0"/>
          </a:p>
          <a:p>
            <a:r>
              <a:rPr lang="en-US" b="1" dirty="0"/>
              <a:t>Protein: </a:t>
            </a:r>
            <a:r>
              <a:rPr lang="en-US" dirty="0"/>
              <a:t>Recommendation for protein is at 1.1 grams per kilogram per day (about 25 grams extra per day for singleton gestation) in a pregnant woman</a:t>
            </a:r>
          </a:p>
          <a:p>
            <a:endParaRPr lang="en-US" dirty="0"/>
          </a:p>
          <a:p>
            <a:r>
              <a:rPr lang="en-US" b="1" dirty="0"/>
              <a:t>Fiber: </a:t>
            </a:r>
            <a:r>
              <a:rPr lang="en-US" b="0" dirty="0"/>
              <a:t>Aim for</a:t>
            </a:r>
            <a:r>
              <a:rPr lang="en-US" dirty="0"/>
              <a:t> 28 grams of fiber per day</a:t>
            </a:r>
          </a:p>
          <a:p>
            <a:endParaRPr lang="en-US" dirty="0"/>
          </a:p>
          <a:p>
            <a:r>
              <a:rPr lang="en-US" dirty="0"/>
              <a:t>Fat: replacement of carb with high fat may lead to fetal overgrowth. Simple carbohydrates increase glucose excursions. </a:t>
            </a:r>
          </a:p>
          <a:p>
            <a:endParaRPr lang="en-US" dirty="0"/>
          </a:p>
          <a:p>
            <a:r>
              <a:rPr lang="en-US" b="1" dirty="0"/>
              <a:t>Other Keys:</a:t>
            </a:r>
          </a:p>
          <a:p>
            <a:r>
              <a:rPr lang="en-US" dirty="0"/>
              <a:t>- Simple carbohydrates will result in higher post meal excursions so minimize.</a:t>
            </a:r>
          </a:p>
          <a:p>
            <a:r>
              <a:rPr lang="en-US" dirty="0"/>
              <a:t>- Emphasize those heart healthy fats and decrease the saturated and trans fats</a:t>
            </a:r>
          </a:p>
          <a:p>
            <a:r>
              <a:rPr lang="en-US" dirty="0"/>
              <a:t>- Ultimately, trying to get enough calories and carbs to promote appropriate weight gain and avoid maternal starvation ketosis.</a:t>
            </a:r>
          </a:p>
          <a:p>
            <a:endParaRPr lang="en-US" dirty="0"/>
          </a:p>
          <a:p>
            <a:endParaRPr lang="en-US" dirty="0"/>
          </a:p>
          <a:p>
            <a:r>
              <a:rPr lang="en-US" dirty="0"/>
              <a:t>_______________________________</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 749 big book / </a:t>
            </a:r>
            <a:r>
              <a:rPr lang="en-US" dirty="0" err="1"/>
              <a:t>stds</a:t>
            </a:r>
            <a:r>
              <a:rPr lang="en-US" dirty="0"/>
              <a:t> 237</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2926153"/>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7E6E9-E692-54CA-60D3-66D57FB16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46F43-D9D2-0FD7-5C0F-5D38C04BF72B}"/>
              </a:ext>
            </a:extLst>
          </p:cNvPr>
          <p:cNvSpPr>
            <a:spLocks noGrp="1" noRot="1" noChangeAspect="1"/>
          </p:cNvSpPr>
          <p:nvPr>
            <p:ph type="sldImg"/>
          </p:nvPr>
        </p:nvSpPr>
        <p:spPr>
          <a:xfrm>
            <a:off x="1414463" y="1162050"/>
            <a:ext cx="4181475" cy="3136900"/>
          </a:xfrm>
        </p:spPr>
        <p:txBody>
          <a:bodyPr/>
          <a:lstStyle/>
          <a:p>
            <a:endParaRPr lang="en-US"/>
          </a:p>
        </p:txBody>
      </p:sp>
      <p:sp>
        <p:nvSpPr>
          <p:cNvPr id="3" name="Notes Placeholder 2">
            <a:extLst>
              <a:ext uri="{FF2B5EF4-FFF2-40B4-BE49-F238E27FC236}">
                <a16:creationId xmlns:a16="http://schemas.microsoft.com/office/drawing/2014/main" id="{08B9E46F-3E28-74E9-91AD-064605CC38F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tabLst/>
            </a:pPr>
            <a:r>
              <a:rPr lang="en-US" altLang="en-US" sz="1200" dirty="0"/>
              <a:t>Inadequate nutritional intake, particularly inadequate protein intake, can increase the risk of sarcopenia and frailty in older adults.</a:t>
            </a:r>
            <a:endParaRPr kumimoji="0" lang="en-US" altLang="en-US" sz="1200" b="0" i="0" u="none" strike="noStrike" cap="none" normalizeH="0" baseline="0" dirty="0">
              <a:ln>
                <a:noFill/>
              </a:ln>
              <a:solidFill>
                <a:schemeClr val="tx1"/>
              </a:solidFill>
              <a:effectLst/>
            </a:endParaRPr>
          </a:p>
          <a:p>
            <a:pPr defTabSz="914400" eaLnBrk="0" fontAlgn="base" hangingPunct="0">
              <a:spcBef>
                <a:spcPct val="0"/>
              </a:spcBef>
              <a:spcAft>
                <a:spcPct val="0"/>
              </a:spcAft>
            </a:pPr>
            <a:r>
              <a:rPr lang="en-US" altLang="en-US" sz="1200" b="1" dirty="0"/>
              <a:t>Malnutrition risk is a key concern</a:t>
            </a:r>
          </a:p>
          <a:p>
            <a:pPr defTabSz="914400" eaLnBrk="0" fontAlgn="base" hangingPunct="0">
              <a:spcBef>
                <a:spcPct val="0"/>
              </a:spcBef>
              <a:spcAft>
                <a:spcPct val="0"/>
              </a:spcAft>
            </a:pPr>
            <a:r>
              <a:rPr lang="en-US" altLang="en-US" sz="1200" dirty="0"/>
              <a:t>closely tied to sarcopenia, frailty, and declines in ADLs, grip strength, mobility, cognition, and quality of life</a:t>
            </a: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1"/>
                </a:solidFill>
                <a:effectLst/>
              </a:rPr>
              <a:t>Encourage </a:t>
            </a:r>
            <a:r>
              <a:rPr kumimoji="0" lang="en-US" altLang="en-US" sz="1200" b="0" i="0" u="none" strike="noStrike" cap="none" normalizeH="0" baseline="0" dirty="0">
                <a:ln>
                  <a:noFill/>
                </a:ln>
                <a:solidFill>
                  <a:schemeClr val="tx1"/>
                </a:solidFill>
                <a:effectLst/>
              </a:rPr>
              <a:t>aerobic, resistance training, flexibility &amp; balance training</a:t>
            </a:r>
          </a:p>
          <a:p>
            <a:endParaRPr lang="en-US" dirty="0">
              <a:sym typeface="Wingdings" panose="05000000000000000000" pitchFamily="2" charset="2"/>
            </a:endParaRPr>
          </a:p>
        </p:txBody>
      </p:sp>
      <p:sp>
        <p:nvSpPr>
          <p:cNvPr id="4" name="Slide Number Placeholder 3">
            <a:extLst>
              <a:ext uri="{FF2B5EF4-FFF2-40B4-BE49-F238E27FC236}">
                <a16:creationId xmlns:a16="http://schemas.microsoft.com/office/drawing/2014/main" id="{21392D54-7D81-62BB-BE1E-651D436533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6525917"/>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Celiac is a disorder where the immune system causes destruction of the </a:t>
            </a:r>
            <a:r>
              <a:rPr lang="en-US" sz="1200" dirty="0" err="1"/>
              <a:t>vili</a:t>
            </a:r>
            <a:r>
              <a:rPr lang="en-US" sz="1200" dirty="0"/>
              <a:t> in the small intestines after exposure to gluten.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more common in people who live with type 1 diabetes</a:t>
            </a:r>
            <a:endParaRPr lang="en-US" dirty="0"/>
          </a:p>
          <a:p>
            <a:endParaRPr lang="en-US" dirty="0"/>
          </a:p>
          <a:p>
            <a:endParaRPr lang="en-US" dirty="0"/>
          </a:p>
          <a:p>
            <a:r>
              <a:rPr lang="en-US" dirty="0"/>
              <a:t>________</a:t>
            </a:r>
          </a:p>
          <a:p>
            <a:endParaRPr lang="en-US" dirty="0"/>
          </a:p>
          <a:p>
            <a:r>
              <a:rPr lang="en-US" dirty="0"/>
              <a:t>Big book 164 / 2022 </a:t>
            </a:r>
            <a:r>
              <a:rPr lang="en-US" dirty="0" err="1"/>
              <a:t>Stds</a:t>
            </a:r>
            <a:r>
              <a:rPr lang="en-US" dirty="0"/>
              <a:t> s215</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3483344"/>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a:t>
            </a:r>
            <a:r>
              <a:rPr lang="en-US" sz="1200" baseline="0" dirty="0"/>
              <a:t> to screen: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In pediatrics within 2 years of type 1 diagnosis and again about 5 years after diagnosis, or sooner if symptoms present.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In adults with type 1 diabetes if signs of symptoms present. </a:t>
            </a:r>
            <a:endParaRPr lang="en-US" sz="12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some people with celiac can be asymptomatic, symptoms include abdominal pain, diarrhea, and malabsorption. It is also associated with osteoporosis, and iron deficiency.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3339894"/>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spcAft>
                <a:spcPts val="611"/>
              </a:spcAft>
            </a:pPr>
            <a:r>
              <a:rPr lang="en-US" dirty="0"/>
              <a:t>Diagnosis of celiac is done via blood tests looking for antibodies and a biopsy of the small intestine. </a:t>
            </a:r>
          </a:p>
          <a:p>
            <a:pPr>
              <a:spcAft>
                <a:spcPts val="611"/>
              </a:spcAft>
            </a:pPr>
            <a:endParaRPr lang="en-US" dirty="0"/>
          </a:p>
          <a:p>
            <a:pPr>
              <a:spcAft>
                <a:spcPts val="611"/>
              </a:spcAft>
            </a:pPr>
            <a:r>
              <a:rPr lang="en-US" dirty="0"/>
              <a:t>screen by measuring IgA tissue transglutaminase antibodies</a:t>
            </a:r>
          </a:p>
          <a:p>
            <a:pPr lvl="1">
              <a:spcAft>
                <a:spcPts val="611"/>
              </a:spcAft>
            </a:pPr>
            <a:r>
              <a:rPr lang="en-US" dirty="0"/>
              <a:t>About 3% of people are deficient in IgA so if that’s the case, we can measure </a:t>
            </a:r>
            <a:r>
              <a:rPr lang="en-US" dirty="0">
                <a:highlight>
                  <a:srgbClr val="FFFF00"/>
                </a:highlight>
              </a:rPr>
              <a:t>IgG tissue transglutaminase antibodies or IgG deaminated </a:t>
            </a:r>
            <a:r>
              <a:rPr lang="en-US" dirty="0" err="1">
                <a:highlight>
                  <a:srgbClr val="FFFF00"/>
                </a:highlight>
              </a:rPr>
              <a:t>gladin</a:t>
            </a:r>
            <a:r>
              <a:rPr lang="en-US" dirty="0">
                <a:highlight>
                  <a:srgbClr val="FFFF00"/>
                </a:highlight>
              </a:rPr>
              <a:t> peptide antibodies.</a:t>
            </a:r>
          </a:p>
          <a:p>
            <a:pPr lvl="1">
              <a:spcAft>
                <a:spcPts val="611"/>
              </a:spcAft>
            </a:pPr>
            <a:endParaRPr lang="en-US" dirty="0">
              <a:highlight>
                <a:srgbClr val="FFFF00"/>
              </a:highlight>
            </a:endParaRPr>
          </a:p>
          <a:p>
            <a:pPr lvl="0">
              <a:spcAft>
                <a:spcPts val="611"/>
              </a:spcAft>
            </a:pPr>
            <a:r>
              <a:rPr lang="en-US" dirty="0">
                <a:highlight>
                  <a:srgbClr val="FFFF00"/>
                </a:highlight>
              </a:rPr>
              <a:t>If dx in question then biopsy is recommended.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2189919"/>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r>
              <a:rPr lang="en-US" sz="1200" dirty="0"/>
              <a:t>Someone who is positive for celiac should be referred to a dietitian for food selection and label reading, as treatment for celiac disease is a lifetime gluten-free diet.</a:t>
            </a:r>
          </a:p>
          <a:p>
            <a:pPr lvl="1">
              <a:lnSpc>
                <a:spcPct val="100000"/>
              </a:lnSpc>
            </a:pPr>
            <a:r>
              <a:rPr lang="en-US" sz="1200" dirty="0"/>
              <a:t>That means eliminate all wheat and the related grains of rye, barley and triticale (</a:t>
            </a:r>
            <a:r>
              <a:rPr lang="en-US" sz="1200" dirty="0" err="1"/>
              <a:t>tri·tuh·kay·lee</a:t>
            </a:r>
            <a:r>
              <a:rPr lang="en-US" sz="1200" dirty="0"/>
              <a:t>), which is a hybrid of wheat and rye. </a:t>
            </a:r>
          </a:p>
          <a:p>
            <a:pPr lvl="1">
              <a:lnSpc>
                <a:spcPct val="100000"/>
              </a:lnSpc>
            </a:pPr>
            <a:r>
              <a:rPr lang="en-US" sz="1200" dirty="0"/>
              <a:t>We want to be cautious with oats – which are naturally gluten free but may be contaminated but may gluten free brands are on the shelves today.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6307792"/>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When focusing on dietary intake it is important to focus on what can eat. </a:t>
            </a:r>
          </a:p>
          <a:p>
            <a:endParaRPr lang="en-US" dirty="0"/>
          </a:p>
          <a:p>
            <a:r>
              <a:rPr lang="en-US" dirty="0"/>
              <a:t>Vegetables, fruits, proteins are all gluten-free for the most part. Often individuals with celiac may have secondary lactose intolerance due to the loss of </a:t>
            </a:r>
            <a:r>
              <a:rPr lang="en-US" dirty="0" err="1"/>
              <a:t>enyzmes</a:t>
            </a:r>
            <a:r>
              <a:rPr lang="en-US" dirty="0"/>
              <a:t> within the </a:t>
            </a:r>
            <a:r>
              <a:rPr lang="en-US" dirty="0" err="1"/>
              <a:t>epithiium</a:t>
            </a:r>
            <a:r>
              <a:rPr lang="en-US" dirty="0"/>
              <a:t> but often dairy free alternatives are gluten free. Many grains and other starches are also gluten </a:t>
            </a:r>
            <a:r>
              <a:rPr lang="en-US" dirty="0" err="1"/>
              <a:t>freen</a:t>
            </a:r>
            <a:r>
              <a:rPr lang="en-US" dirty="0"/>
              <a:t>. </a:t>
            </a:r>
          </a:p>
          <a:p>
            <a:endParaRPr lang="en-US" dirty="0"/>
          </a:p>
          <a:p>
            <a:endParaRPr lang="en-US" dirty="0"/>
          </a:p>
          <a:p>
            <a:r>
              <a:rPr lang="en-US" dirty="0"/>
              <a:t>Here is a list of gluten free grains and starches for you to reference.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559487"/>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1" dirty="0"/>
              <a:t>Prevalence of disordered eating patterns is estimated to be between 18-40% in people with diabetes.</a:t>
            </a:r>
          </a:p>
          <a:p>
            <a:endParaRPr lang="en-US" dirty="0"/>
          </a:p>
          <a:p>
            <a:r>
              <a:rPr lang="en-US" dirty="0"/>
              <a:t>Caution should be taken in labeling individuals with diabetes as having a diagnosable psychiatric disorder, although they can co-occur, as disordered and disrupted eating patterns are found to be associated with disease and its treatment. </a:t>
            </a:r>
          </a:p>
          <a:p>
            <a:endParaRPr lang="en-US" dirty="0"/>
          </a:p>
          <a:p>
            <a:r>
              <a:rPr lang="en-US" dirty="0"/>
              <a:t>The most commonly reported disordered eating behaviors are different depending on the type of diabetes:</a:t>
            </a:r>
          </a:p>
          <a:p>
            <a:endParaRPr lang="en-US" dirty="0"/>
          </a:p>
          <a:p>
            <a:pPr lvl="1"/>
            <a:r>
              <a:rPr lang="en-US" dirty="0"/>
              <a:t>T1D: Insulin omission causing loss of glucose/calories via the urine.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T2D: Binging (excessive intake with sense of loss of control). In those treated with insulin, omission is also common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15% may restrict insulin as means of </a:t>
            </a:r>
            <a:r>
              <a:rPr lang="en-US" dirty="0" err="1"/>
              <a:t>wt</a:t>
            </a:r>
            <a:r>
              <a:rPr lang="en-US" dirty="0"/>
              <a:t> control with inconsistent evidence of it being more consistent in females vs. males. As without diabetes, overall prevalence of disordered eating is no long as gender defined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3002381"/>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0" i="0" dirty="0">
                <a:solidFill>
                  <a:schemeClr val="tx1"/>
                </a:solidFill>
                <a:effectLst/>
                <a:highlight>
                  <a:srgbClr val="FFFFFF"/>
                </a:highlight>
                <a:latin typeface="+mn-lt"/>
              </a:rPr>
              <a:t>Type 1 tool: </a:t>
            </a:r>
          </a:p>
          <a:p>
            <a:r>
              <a:rPr lang="en-US" b="0" i="0" dirty="0">
                <a:solidFill>
                  <a:schemeClr val="tx1"/>
                </a:solidFill>
                <a:effectLst/>
                <a:highlight>
                  <a:srgbClr val="FFFFFF"/>
                </a:highlight>
                <a:latin typeface="+mn-lt"/>
              </a:rPr>
              <a:t>Diabetes Eating Problem Survey-revised (DEPS-R)- screens for disordered eating behaviors</a:t>
            </a:r>
          </a:p>
          <a:p>
            <a:r>
              <a:rPr lang="en-US" b="0" i="0" dirty="0" err="1">
                <a:solidFill>
                  <a:schemeClr val="tx1"/>
                </a:solidFill>
                <a:effectLst/>
                <a:highlight>
                  <a:srgbClr val="FFFFFF"/>
                </a:highlight>
                <a:latin typeface="+mn-lt"/>
              </a:rPr>
              <a:t>mSCOFF</a:t>
            </a:r>
            <a:r>
              <a:rPr lang="en-US" b="0" i="0" dirty="0">
                <a:solidFill>
                  <a:schemeClr val="tx1"/>
                </a:solidFill>
                <a:effectLst/>
                <a:highlight>
                  <a:srgbClr val="FFFFFF"/>
                </a:highlight>
                <a:latin typeface="+mn-lt"/>
              </a:rPr>
              <a:t>- 5 item questionnaire is for eating disorders and insulin omission. </a:t>
            </a:r>
          </a:p>
          <a:p>
            <a:endParaRPr lang="en-US" b="0" i="0" dirty="0">
              <a:solidFill>
                <a:schemeClr val="tx1"/>
              </a:solidFill>
              <a:effectLst/>
              <a:highlight>
                <a:srgbClr val="FFFFFF"/>
              </a:highlight>
              <a:latin typeface="+mn-lt"/>
            </a:endParaRPr>
          </a:p>
          <a:p>
            <a:r>
              <a:rPr lang="en-US" b="0" i="0" dirty="0">
                <a:solidFill>
                  <a:schemeClr val="tx1"/>
                </a:solidFill>
                <a:effectLst/>
                <a:highlight>
                  <a:srgbClr val="FFFFFF"/>
                </a:highlight>
                <a:latin typeface="+mn-lt"/>
              </a:rPr>
              <a:t>Type 2 tools: </a:t>
            </a:r>
          </a:p>
          <a:p>
            <a:r>
              <a:rPr lang="en-US" b="0" i="0" dirty="0">
                <a:solidFill>
                  <a:schemeClr val="tx1"/>
                </a:solidFill>
                <a:effectLst/>
                <a:highlight>
                  <a:srgbClr val="FFFFFF"/>
                </a:highlight>
                <a:latin typeface="+mn-lt"/>
              </a:rPr>
              <a:t>Questionnaire on Eating and Weight Patterns</a:t>
            </a:r>
          </a:p>
          <a:p>
            <a:r>
              <a:rPr lang="en-US" b="0" i="0" dirty="0">
                <a:solidFill>
                  <a:schemeClr val="tx1"/>
                </a:solidFill>
                <a:effectLst/>
                <a:highlight>
                  <a:srgbClr val="FFFFFF"/>
                </a:highlight>
                <a:latin typeface="+mn-lt"/>
              </a:rPr>
              <a:t>The binge eating scale </a:t>
            </a:r>
          </a:p>
          <a:p>
            <a:r>
              <a:rPr lang="en-US" b="0" i="0" dirty="0">
                <a:solidFill>
                  <a:schemeClr val="tx1"/>
                </a:solidFill>
                <a:effectLst/>
                <a:highlight>
                  <a:srgbClr val="FFFFFF"/>
                </a:highlight>
                <a:latin typeface="+mn-lt"/>
              </a:rPr>
              <a:t>And </a:t>
            </a:r>
          </a:p>
          <a:p>
            <a:r>
              <a:rPr lang="en-US" b="0" i="0" dirty="0">
                <a:solidFill>
                  <a:schemeClr val="tx1"/>
                </a:solidFill>
                <a:effectLst/>
                <a:highlight>
                  <a:srgbClr val="FFFFFF"/>
                </a:highlight>
                <a:latin typeface="+mn-lt"/>
              </a:rPr>
              <a:t>Night eating Questionaries </a:t>
            </a:r>
          </a:p>
          <a:p>
            <a:endParaRPr lang="en-US" b="0" i="0" dirty="0">
              <a:solidFill>
                <a:schemeClr val="tx1"/>
              </a:solidFill>
              <a:effectLst/>
              <a:highlight>
                <a:srgbClr val="FFFFFF"/>
              </a:highlight>
              <a:latin typeface="+mn-lt"/>
            </a:endParaRPr>
          </a:p>
          <a:p>
            <a:endParaRPr lang="en-US" b="0" i="0" dirty="0">
              <a:solidFill>
                <a:schemeClr val="tx1"/>
              </a:solidFill>
              <a:effectLst/>
              <a:highlight>
                <a:srgbClr val="FFFFFF"/>
              </a:highlight>
              <a:latin typeface="+mn-lt"/>
            </a:endParaRPr>
          </a:p>
          <a:p>
            <a:r>
              <a:rPr lang="en-US" dirty="0">
                <a:solidFill>
                  <a:schemeClr val="tx1"/>
                </a:solidFill>
                <a:latin typeface="+mn-lt"/>
              </a:rPr>
              <a:t>Multidisciplinary team approach to treatment is a standard of care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3240891"/>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endParaRPr lang="en-US" dirty="0">
              <a:sym typeface="Wingdings" panose="05000000000000000000" pitchFamily="2" charset="2"/>
            </a:endParaRPr>
          </a:p>
          <a:p>
            <a:pPr>
              <a:lnSpc>
                <a:spcPct val="100000"/>
              </a:lnSpc>
            </a:pPr>
            <a:r>
              <a:rPr lang="en-US" sz="1200" b="1" dirty="0">
                <a:latin typeface="Calibri" panose="020F0502020204030204" pitchFamily="34" charset="0"/>
                <a:cs typeface="Calibri" panose="020F0502020204030204" pitchFamily="34" charset="0"/>
              </a:rPr>
              <a:t>Diabulimia</a:t>
            </a:r>
            <a:r>
              <a:rPr lang="en-US" sz="1200" dirty="0">
                <a:latin typeface="Calibri" panose="020F0502020204030204" pitchFamily="34" charset="0"/>
                <a:cs typeface="Calibri" panose="020F0502020204030204" pitchFamily="34" charset="0"/>
              </a:rPr>
              <a:t> </a:t>
            </a:r>
          </a:p>
          <a:p>
            <a:pPr>
              <a:lnSpc>
                <a:spcPct val="100000"/>
              </a:lnSpc>
            </a:pPr>
            <a:r>
              <a:rPr lang="en-US" sz="1200" dirty="0">
                <a:latin typeface="Calibri" panose="020F0502020204030204" pitchFamily="34" charset="0"/>
                <a:cs typeface="Calibri" panose="020F0502020204030204" pitchFamily="34" charset="0"/>
              </a:rPr>
              <a:t>unofficial diagnostic term,</a:t>
            </a:r>
            <a:r>
              <a:rPr lang="en-US" sz="1200" dirty="0">
                <a:solidFill>
                  <a:srgbClr val="1A223D"/>
                </a:solidFill>
                <a:latin typeface="Calibri" panose="020F0502020204030204" pitchFamily="34" charset="0"/>
                <a:cs typeface="Calibri" panose="020F0502020204030204" pitchFamily="34" charset="0"/>
              </a:rPr>
              <a:t> DSM-5 as purging behavior</a:t>
            </a:r>
            <a:r>
              <a:rPr lang="en-US" sz="1200" dirty="0">
                <a:latin typeface="Calibri" panose="020F0502020204030204" pitchFamily="34" charset="0"/>
                <a:cs typeface="Calibri" panose="020F0502020204030204" pitchFamily="34" charset="0"/>
              </a:rPr>
              <a:t>: reduction/omission of insulin doses. This causes hyperglycemia and loss of glucose calories through the urine.</a:t>
            </a:r>
          </a:p>
          <a:p>
            <a:pPr>
              <a:lnSpc>
                <a:spcPct val="100000"/>
              </a:lnSpc>
            </a:pPr>
            <a:endParaRPr lang="en-US" sz="1200" dirty="0">
              <a:latin typeface="Calibri" panose="020F0502020204030204" pitchFamily="34" charset="0"/>
              <a:cs typeface="Calibri" panose="020F0502020204030204" pitchFamily="34" charset="0"/>
            </a:endParaRPr>
          </a:p>
          <a:p>
            <a:pPr>
              <a:lnSpc>
                <a:spcPct val="100000"/>
              </a:lnSpc>
            </a:pPr>
            <a:r>
              <a:rPr lang="en-US" sz="1200" dirty="0">
                <a:latin typeface="Calibri" panose="020F0502020204030204" pitchFamily="34" charset="0"/>
                <a:cs typeface="Calibri" panose="020F0502020204030204" pitchFamily="34" charset="0"/>
                <a:sym typeface="Wingdings" panose="05000000000000000000" pitchFamily="2" charset="2"/>
              </a:rPr>
              <a:t>Here are some definitions of disordered eating patterns.</a:t>
            </a:r>
          </a:p>
          <a:p>
            <a:pPr>
              <a:lnSpc>
                <a:spcPct val="100000"/>
              </a:lnSpc>
            </a:pPr>
            <a:endParaRPr lang="en-US" sz="1200" b="0" i="0" dirty="0">
              <a:solidFill>
                <a:srgbClr val="1A223D"/>
              </a:solidFill>
              <a:effectLst/>
              <a:highlight>
                <a:srgbClr val="FFFFFF"/>
              </a:highlight>
              <a:latin typeface="Calibri" panose="020F0502020204030204" pitchFamily="34" charset="0"/>
              <a:cs typeface="Calibri" panose="020F0502020204030204" pitchFamily="34" charset="0"/>
            </a:endParaRPr>
          </a:p>
          <a:p>
            <a:pPr>
              <a:lnSpc>
                <a:spcPct val="100000"/>
              </a:lnSpc>
            </a:pPr>
            <a:r>
              <a:rPr lang="en-US" sz="1200" b="1" i="0" u="none" strike="noStrike" dirty="0">
                <a:solidFill>
                  <a:srgbClr val="1A223D"/>
                </a:solidFill>
                <a:effectLst/>
                <a:highlight>
                  <a:srgbClr val="FFFFFF"/>
                </a:highlight>
                <a:latin typeface="Calibri" panose="020F0502020204030204" pitchFamily="34" charset="0"/>
                <a:cs typeface="Calibri" panose="020F0502020204030204" pitchFamily="34" charset="0"/>
                <a:hlinkClick r:id="rId3"/>
              </a:rPr>
              <a:t>BED: 3.5% of women and 2% of men</a:t>
            </a:r>
            <a:r>
              <a:rPr lang="en-US" sz="1200" b="0" i="0" dirty="0">
                <a:solidFill>
                  <a:srgbClr val="1A223D"/>
                </a:solidFill>
                <a:effectLst/>
                <a:highlight>
                  <a:srgbClr val="FFFFFF"/>
                </a:highlight>
                <a:latin typeface="Calibri" panose="020F0502020204030204" pitchFamily="34" charset="0"/>
                <a:cs typeface="Calibri" panose="020F0502020204030204" pitchFamily="34" charset="0"/>
              </a:rPr>
              <a:t>, and affects 30-40% of those seeking weight loss treatment</a:t>
            </a:r>
          </a:p>
          <a:p>
            <a:pPr>
              <a:lnSpc>
                <a:spcPct val="100000"/>
              </a:lnSpc>
            </a:pPr>
            <a:endParaRPr lang="en-US" sz="1200" b="0" i="0" dirty="0">
              <a:solidFill>
                <a:srgbClr val="1A223D"/>
              </a:solidFill>
              <a:effectLst/>
              <a:highlight>
                <a:srgbClr val="FFFFFF"/>
              </a:highlight>
              <a:latin typeface="Calibri" panose="020F0502020204030204" pitchFamily="34" charset="0"/>
              <a:cs typeface="Calibri" panose="020F0502020204030204" pitchFamily="34" charset="0"/>
            </a:endParaRPr>
          </a:p>
          <a:p>
            <a:pPr>
              <a:lnSpc>
                <a:spcPct val="100000"/>
              </a:lnSpc>
            </a:pPr>
            <a:r>
              <a:rPr lang="en-US" sz="1200" b="0" i="0" dirty="0">
                <a:solidFill>
                  <a:srgbClr val="1A223D"/>
                </a:solidFill>
                <a:effectLst/>
                <a:highlight>
                  <a:srgbClr val="FFFFFF"/>
                </a:highlight>
                <a:latin typeface="Calibri" panose="020F0502020204030204" pitchFamily="34" charset="0"/>
                <a:cs typeface="Calibri" panose="020F0502020204030204" pitchFamily="34" charset="0"/>
              </a:rPr>
              <a:t>Avoidant/Restrictive Food Intake Disorder (ARFID), and Other Specified Feeding or Eating Disorder (OSFED)</a:t>
            </a:r>
            <a:endParaRPr lang="en-US" sz="1200" dirty="0">
              <a:latin typeface="Calibri" panose="020F0502020204030204" pitchFamily="34" charset="0"/>
              <a:cs typeface="Calibri" panose="020F0502020204030204" pitchFamily="34" charset="0"/>
              <a:sym typeface="Wingdings" panose="05000000000000000000" pitchFamily="2" charset="2"/>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3491003"/>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Shifting gears a bit we in that disrupted eating patterns and increase risk of malnutrition or </a:t>
            </a:r>
            <a:r>
              <a:rPr lang="en-US" dirty="0" err="1"/>
              <a:t>sacraopenia</a:t>
            </a:r>
            <a:r>
              <a:rPr lang="en-US" dirty="0"/>
              <a:t>. </a:t>
            </a:r>
          </a:p>
          <a:p>
            <a:endParaRPr lang="en-US" dirty="0"/>
          </a:p>
          <a:p>
            <a:r>
              <a:rPr lang="en-US" dirty="0"/>
              <a:t>It is important that we monitor intake in all individuals living with diabetes but especially in high risk groups. </a:t>
            </a:r>
          </a:p>
          <a:p>
            <a:endParaRPr lang="en-US" dirty="0"/>
          </a:p>
          <a:p>
            <a:r>
              <a:rPr lang="en-US" dirty="0"/>
              <a:t>Malnutrition can occur in individuals with varying </a:t>
            </a:r>
            <a:r>
              <a:rPr lang="en-US" dirty="0" err="1"/>
              <a:t>wt</a:t>
            </a:r>
            <a:r>
              <a:rPr lang="en-US" dirty="0"/>
              <a:t> status. </a:t>
            </a:r>
          </a:p>
          <a:p>
            <a:endParaRPr lang="en-US" dirty="0"/>
          </a:p>
          <a:p>
            <a:r>
              <a:rPr lang="en-US" b="1" dirty="0"/>
              <a:t>Individuals on incretin therapies or have had metabolic surgery and have experienced significant weight loss of &gt; 20% or more than 4 kg (or about 9 pounds) should be screened for malnutrition. </a:t>
            </a:r>
          </a:p>
          <a:p>
            <a:r>
              <a:rPr lang="en-US" b="1" dirty="0"/>
              <a:t>(Simplified Nutritional appetite Questionaries and Malnutrition Universal Screening tool).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018480"/>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i="0" dirty="0"/>
              <a:t>It has been reported that 37-81% of individuals with discontinue incretin therapy after initiation. </a:t>
            </a:r>
          </a:p>
          <a:p>
            <a:endParaRPr lang="en-US" i="0" dirty="0"/>
          </a:p>
          <a:p>
            <a:r>
              <a:rPr lang="en-US" i="0" dirty="0"/>
              <a:t>And while individuals with diabetes have lower discontinuation rates than individuals utilizing for weight loss benefit alone. We find other than cost, side effects GI factors including made me feel sick, made me throw up and 5</a:t>
            </a:r>
            <a:r>
              <a:rPr lang="en-US" i="0" baseline="30000" dirty="0"/>
              <a:t>th</a:t>
            </a:r>
            <a:r>
              <a:rPr lang="en-US" i="0" dirty="0"/>
              <a:t> on the list caused diarrhea, gas and bloating where reasons for stopping this medication. </a:t>
            </a:r>
          </a:p>
          <a:p>
            <a:endParaRPr lang="en-US" i="0" dirty="0"/>
          </a:p>
          <a:p>
            <a:r>
              <a:rPr lang="en-US" i="0" dirty="0"/>
              <a:t>This year the Academy of Nutrition and Dietetics provided interventions we can utilize to support symptom reduction.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1800329"/>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Answer</a:t>
            </a:r>
            <a:r>
              <a:rPr lang="en-US" baseline="0" dirty="0"/>
              <a:t> B</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7500633"/>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Answer 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5034134"/>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a:ln/>
        </p:spPr>
        <p:txBody>
          <a:bodyPr/>
          <a:lstStyle/>
          <a:p>
            <a:endParaRPr lang="en-US"/>
          </a:p>
        </p:txBody>
      </p:sp>
      <p:sp>
        <p:nvSpPr>
          <p:cNvPr id="269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9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1271" indent="-288950" eaLnBrk="0" hangingPunct="0">
              <a:defRPr sz="2400">
                <a:solidFill>
                  <a:schemeClr val="tx1"/>
                </a:solidFill>
                <a:latin typeface="Times New Roman" pitchFamily="18" charset="0"/>
              </a:defRPr>
            </a:lvl2pPr>
            <a:lvl3pPr marL="1155802" indent="-231160" eaLnBrk="0" hangingPunct="0">
              <a:defRPr sz="2400">
                <a:solidFill>
                  <a:schemeClr val="tx1"/>
                </a:solidFill>
                <a:latin typeface="Times New Roman" pitchFamily="18" charset="0"/>
              </a:defRPr>
            </a:lvl3pPr>
            <a:lvl4pPr marL="1618122" indent="-231160" eaLnBrk="0" hangingPunct="0">
              <a:defRPr sz="2400">
                <a:solidFill>
                  <a:schemeClr val="tx1"/>
                </a:solidFill>
                <a:latin typeface="Times New Roman" pitchFamily="18" charset="0"/>
              </a:defRPr>
            </a:lvl4pPr>
            <a:lvl5pPr marL="2080443" indent="-231160" eaLnBrk="0" hangingPunct="0">
              <a:defRPr sz="2400">
                <a:solidFill>
                  <a:schemeClr val="tx1"/>
                </a:solidFill>
                <a:latin typeface="Times New Roman" pitchFamily="18" charset="0"/>
              </a:defRPr>
            </a:lvl5pPr>
            <a:lvl6pPr marL="2542764" indent="-231160" eaLnBrk="0" fontAlgn="base" hangingPunct="0">
              <a:spcBef>
                <a:spcPct val="0"/>
              </a:spcBef>
              <a:spcAft>
                <a:spcPct val="0"/>
              </a:spcAft>
              <a:defRPr sz="2400">
                <a:solidFill>
                  <a:schemeClr val="tx1"/>
                </a:solidFill>
                <a:latin typeface="Times New Roman" pitchFamily="18" charset="0"/>
              </a:defRPr>
            </a:lvl6pPr>
            <a:lvl7pPr marL="3005084" indent="-231160" eaLnBrk="0" fontAlgn="base" hangingPunct="0">
              <a:spcBef>
                <a:spcPct val="0"/>
              </a:spcBef>
              <a:spcAft>
                <a:spcPct val="0"/>
              </a:spcAft>
              <a:defRPr sz="2400">
                <a:solidFill>
                  <a:schemeClr val="tx1"/>
                </a:solidFill>
                <a:latin typeface="Times New Roman" pitchFamily="18" charset="0"/>
              </a:defRPr>
            </a:lvl7pPr>
            <a:lvl8pPr marL="3467405" indent="-231160" eaLnBrk="0" fontAlgn="base" hangingPunct="0">
              <a:spcBef>
                <a:spcPct val="0"/>
              </a:spcBef>
              <a:spcAft>
                <a:spcPct val="0"/>
              </a:spcAft>
              <a:defRPr sz="2400">
                <a:solidFill>
                  <a:schemeClr val="tx1"/>
                </a:solidFill>
                <a:latin typeface="Times New Roman" pitchFamily="18" charset="0"/>
              </a:defRPr>
            </a:lvl8pPr>
            <a:lvl9pPr marL="3929725" indent="-231160" eaLnBrk="0" fontAlgn="base" hangingPunct="0">
              <a:spcBef>
                <a:spcPct val="0"/>
              </a:spcBef>
              <a:spcAft>
                <a:spcPct val="0"/>
              </a:spcAft>
              <a:defRPr sz="2400">
                <a:solidFill>
                  <a:schemeClr val="tx1"/>
                </a:solidFill>
                <a:latin typeface="Times New Roman" pitchFamily="18" charset="0"/>
              </a:defRPr>
            </a:lvl9pPr>
          </a:lstStyle>
          <a:p>
            <a:pPr eaLnBrk="1" hangingPunct="1"/>
            <a:fld id="{28670FFA-3281-454B-91E6-651C67B07024}" type="slidenum">
              <a:rPr lang="en-US" sz="1200"/>
              <a:pPr eaLnBrk="1" hangingPunct="1"/>
              <a:t>298</a:t>
            </a:fld>
            <a:endParaRPr lang="en-US" sz="1200"/>
          </a:p>
        </p:txBody>
      </p:sp>
    </p:spTree>
    <p:extLst>
      <p:ext uri="{BB962C8B-B14F-4D97-AF65-F5344CB8AC3E}">
        <p14:creationId xmlns:p14="http://schemas.microsoft.com/office/powerpoint/2010/main" val="2282537434"/>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1 serving of alcohol has ____ kcals (7 kcal gm carb per oz), 1 serving of alcohol has 100 calories. </a:t>
            </a:r>
          </a:p>
          <a:p>
            <a:endParaRPr lang="en-US" sz="1200" dirty="0"/>
          </a:p>
          <a:p>
            <a:pPr marL="609600" indent="-609600" eaLnBrk="1" hangingPunct="1">
              <a:buFont typeface="Wingdings" pitchFamily="2" charset="2"/>
              <a:buNone/>
              <a:defRPr/>
            </a:pPr>
            <a:r>
              <a:rPr lang="en-US" sz="1200" dirty="0"/>
              <a:t>Individuals taking Metformin can be a risk for _____ deficiency – B12 </a:t>
            </a:r>
          </a:p>
          <a:p>
            <a:pPr marL="609600" indent="-609600" eaLnBrk="1" hangingPunct="1">
              <a:buFont typeface="Wingdings" pitchFamily="2" charset="2"/>
              <a:buNone/>
              <a:defRPr/>
            </a:pPr>
            <a:endParaRPr lang="en-US" sz="1200" b="1" dirty="0">
              <a:solidFill>
                <a:schemeClr val="accent5"/>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This diet pattern is associated with reduced CVD risk. Mediterranean Diet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rgbClr val="FF0000"/>
                </a:solidFill>
              </a:rPr>
              <a:t>This can impact the glycemic effect of food – Fiber Content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chemeClr val="accent5"/>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rgbClr val="FF0000"/>
                </a:solidFill>
              </a:rPr>
              <a:t>Couscous is safe to consume on a gluten-free diet. Yes/No	- NO!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SGLT2s and very low carbohydrate diets increase the risk of?  Euglycemic DKA</a:t>
            </a:r>
            <a:endParaRPr lang="en-US" sz="1200" b="1" dirty="0">
              <a:solidFill>
                <a:schemeClr val="accent5"/>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chemeClr val="accent5"/>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chemeClr val="accent5"/>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solidFill>
                <a:schemeClr val="accent5"/>
              </a:solidFill>
            </a:endParaRPr>
          </a:p>
          <a:p>
            <a:endParaRPr lang="en-US" sz="1200" dirty="0"/>
          </a:p>
          <a:p>
            <a:endParaRPr lang="en-US" dirty="0"/>
          </a:p>
        </p:txBody>
      </p:sp>
      <p:sp>
        <p:nvSpPr>
          <p:cNvPr id="4" name="Slide Number Placeholder 3"/>
          <p:cNvSpPr>
            <a:spLocks noGrp="1"/>
          </p:cNvSpPr>
          <p:nvPr>
            <p:ph type="sldNum" sz="quarter" idx="5"/>
          </p:nvPr>
        </p:nvSpPr>
        <p:spPr/>
        <p:txBody>
          <a:bodyPr/>
          <a:lstStyle/>
          <a:p>
            <a:fld id="{250840C3-ED71-476B-B764-DBAF20803A39}" type="slidenum">
              <a:rPr lang="en-US" smtClean="0"/>
              <a:pPr/>
              <a:t>299</a:t>
            </a:fld>
            <a:endParaRPr lang="en-US"/>
          </a:p>
        </p:txBody>
      </p:sp>
    </p:spTree>
    <p:extLst>
      <p:ext uri="{BB962C8B-B14F-4D97-AF65-F5344CB8AC3E}">
        <p14:creationId xmlns:p14="http://schemas.microsoft.com/office/powerpoint/2010/main" val="4046937716"/>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1" dirty="0"/>
              <a:t>In April 2025 the ADA nutrition and wellness team commented on the food and nutrition philosophy for people living with diabetes and prediabetes and I believe this quote captures the essence of what we want to consider with establishing individualized nutrition and nutrition plans.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9803931"/>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There are 7 recognized eating patterns by the ADA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2025302"/>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↓The next 3 eating patterns are classic eating patterns in diabetes management. We know a variety of eating patterns are acceptable. There is increased emphasis on inclusion of evidenced based dietary patterns.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rPr>
              <a:t>Based on traditional eating in countries boarding the Mediterranean Sea</a:t>
            </a:r>
          </a:p>
          <a:p>
            <a:endParaRPr lang="en-US" dirty="0"/>
          </a:p>
          <a:p>
            <a:pPr marL="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Mediterranean </a:t>
            </a:r>
          </a:p>
          <a:p>
            <a:pPr marL="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Encouraged foods: </a:t>
            </a:r>
            <a:endParaRPr lang="en-US" sz="1200" b="0" i="0" u="none" strike="noStrike" dirty="0">
              <a:effectLst/>
              <a:latin typeface="Arial" panose="020B0604020202020204" pitchFamily="34" charset="0"/>
            </a:endParaRP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Plant-based foods, fish and shellfish, olive oil as main sources of culinary fat, some dairy (mainly cheese and yogurt)</a:t>
            </a:r>
            <a:endParaRPr lang="en-US" sz="12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Limitations: &lt;4 eggs per week, minimal red meat, wine in low to moderate amounts, rare use of concentrated sugars or honey</a:t>
            </a:r>
            <a:endParaRPr lang="en-US" sz="1200" b="0" i="0" u="none" strike="noStrike" dirty="0">
              <a:effectLst/>
              <a:latin typeface="Arial" panose="020B0604020202020204" pitchFamily="34" charset="0"/>
            </a:endParaRP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Current literature shows this eating plan Improves CVD risk factors and reduced diabetes risk. </a:t>
            </a:r>
            <a:r>
              <a:rPr lang="en-US" sz="1200" b="0" i="0" u="none" strike="noStrike" kern="1200" dirty="0" err="1">
                <a:solidFill>
                  <a:srgbClr val="000000"/>
                </a:solidFill>
                <a:effectLst/>
                <a:latin typeface="Calibri" panose="020F0502020204030204" pitchFamily="34" charset="0"/>
              </a:rPr>
              <a:t>PredDIMED</a:t>
            </a:r>
            <a:r>
              <a:rPr lang="en-US" sz="1200" b="0" i="0" u="none" strike="noStrike" kern="1200" dirty="0">
                <a:solidFill>
                  <a:srgbClr val="000000"/>
                </a:solidFill>
                <a:effectLst/>
                <a:latin typeface="Calibri" panose="020F0502020204030204" pitchFamily="34" charset="0"/>
              </a:rPr>
              <a:t> trial compared med to low fat and found at 30% lower risk reduction compared to </a:t>
            </a:r>
            <a:r>
              <a:rPr lang="en-US" sz="1200" b="0" i="0" u="none" strike="noStrike" kern="1200" dirty="0" err="1">
                <a:solidFill>
                  <a:srgbClr val="000000"/>
                </a:solidFill>
                <a:effectLst/>
                <a:latin typeface="Calibri" panose="020F0502020204030204" pitchFamily="34" charset="0"/>
              </a:rPr>
              <a:t>lowfat</a:t>
            </a:r>
            <a:r>
              <a:rPr lang="en-US" sz="1200" b="0" i="0" u="none" strike="noStrike" kern="1200" dirty="0">
                <a:solidFill>
                  <a:srgbClr val="000000"/>
                </a:solidFill>
                <a:effectLst/>
                <a:latin typeface="Calibri" panose="020F0502020204030204" pitchFamily="34" charset="0"/>
              </a:rPr>
              <a:t>. </a:t>
            </a:r>
            <a:endParaRPr lang="en-US" sz="1200" b="0" i="0" u="none" strike="noStrike" dirty="0">
              <a:effectLst/>
              <a:latin typeface="Arial" panose="020B0604020202020204" pitchFamily="34" charset="0"/>
            </a:endParaRP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Energy restricted version of this meal plan can improve weight and glycemia</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9217836"/>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algn="l" rtl="0" eaLnBrk="1" fontAlgn="ctr" latinLnBrk="0" hangingPunct="1">
              <a:spcBef>
                <a:spcPts val="0"/>
              </a:spcBef>
              <a:spcAft>
                <a:spcPts val="0"/>
              </a:spcAft>
            </a:pPr>
            <a:r>
              <a:rPr lang="en-US" sz="1200" b="0" i="1" u="none" strike="noStrike" kern="1200" dirty="0">
                <a:solidFill>
                  <a:srgbClr val="000000"/>
                </a:solidFill>
                <a:effectLst/>
                <a:latin typeface="Calibri" panose="020F0502020204030204" pitchFamily="34" charset="0"/>
              </a:rPr>
              <a:t>Dietary Approaches to Stop Hypertension</a:t>
            </a:r>
          </a:p>
          <a:p>
            <a:pPr marL="0" algn="l" rtl="0" eaLnBrk="1" fontAlgn="ctr" latinLnBrk="0" hangingPunct="1">
              <a:spcBef>
                <a:spcPts val="0"/>
              </a:spcBef>
              <a:spcAft>
                <a:spcPts val="0"/>
              </a:spcAft>
            </a:pPr>
            <a:endParaRPr lang="en-US" sz="12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Encouraged foods: Fruits and veg (8-10 servings/day), whole grains (6-8 servings/day), low-fat dairy (2-3 servings/day), poultry and fish (6 servings/week), nuts and seeds (4-5 servings/week)</a:t>
            </a:r>
            <a:endParaRPr lang="en-US" sz="1200" b="0" i="0" u="none" strike="noStrike" dirty="0">
              <a:effectLst/>
              <a:latin typeface="Arial" panose="020B0604020202020204" pitchFamily="34" charset="0"/>
            </a:endParaRPr>
          </a:p>
          <a:p>
            <a:pPr marL="0" indent="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Limitations: Red meat, sweets and sugar-containing beverages, processed foods, excessive alcohol consumption</a:t>
            </a:r>
            <a:endParaRPr lang="en-US" sz="1200" b="0" i="0" u="none" strike="noStrike" kern="1200" dirty="0">
              <a:solidFill>
                <a:schemeClr val="tx1"/>
              </a:solidFill>
              <a:effectLst/>
              <a:latin typeface="Arial" panose="020B0604020202020204" pitchFamily="34" charset="0"/>
            </a:endParaRPr>
          </a:p>
          <a:p>
            <a:pPr marL="0" indent="0"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Current Literature shows this eating plan Improves BP and reduces risk for CVD in people w/o diabetes</a:t>
            </a:r>
            <a:endParaRPr lang="en-US" sz="1200" b="0" i="0" u="none" strike="noStrike" dirty="0">
              <a:effectLst/>
              <a:latin typeface="Arial" panose="020B0604020202020204" pitchFamily="34" charset="0"/>
            </a:endParaRP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Limited evidence exists for people with diabetes but “one would expect similar results”</a:t>
            </a:r>
          </a:p>
          <a:p>
            <a:pPr marL="283464" indent="-283464" algn="l" rtl="0" eaLnBrk="1" fontAlgn="ctr" latinLnBrk="0" hangingPunct="1">
              <a:spcBef>
                <a:spcPts val="0"/>
              </a:spcBef>
              <a:spcAft>
                <a:spcPts val="0"/>
              </a:spcAft>
            </a:pPr>
            <a:endParaRPr lang="en-US" sz="1200" b="0" i="0" u="none" strike="noStrike" kern="1200" dirty="0">
              <a:solidFill>
                <a:srgbClr val="000000"/>
              </a:solidFill>
              <a:effectLst/>
              <a:latin typeface="Calibri" panose="020F0502020204030204" pitchFamily="34" charset="0"/>
            </a:endParaRPr>
          </a:p>
          <a:p>
            <a:r>
              <a:rPr lang="en-US" b="1" dirty="0"/>
              <a:t>DASH4D Diet: Daily Servings (2,000 kcal)</a:t>
            </a: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Reduces grain servings to 3-4 per day. </a:t>
            </a:r>
          </a:p>
          <a:p>
            <a:r>
              <a:rPr lang="en-US" dirty="0"/>
              <a:t>Grain: 1 slice bread or ½ cup rice/pasta </a:t>
            </a:r>
          </a:p>
          <a:p>
            <a:pPr marL="283464" indent="-283464" algn="l" rtl="0" eaLnBrk="1" fontAlgn="ctr" latinLnBrk="0" hangingPunct="1">
              <a:spcBef>
                <a:spcPts val="0"/>
              </a:spcBef>
              <a:spcAft>
                <a:spcPts val="0"/>
              </a:spcAft>
            </a:pPr>
            <a:endParaRPr lang="en-US" sz="1200" b="0" i="0" u="none" strike="noStrike" kern="1200" dirty="0">
              <a:solidFill>
                <a:srgbClr val="000000"/>
              </a:solidFill>
              <a:effectLst/>
              <a:latin typeface="Calibri" panose="020F0502020204030204" pitchFamily="34" charset="0"/>
            </a:endParaRP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showed in T2 DM improved TIR and reduced BP. </a:t>
            </a:r>
          </a:p>
          <a:p>
            <a:pPr marL="283464" indent="-283464" algn="l" rtl="0" eaLnBrk="1" fontAlgn="ctr" latinLnBrk="0" hangingPunct="1">
              <a:spcBef>
                <a:spcPts val="0"/>
              </a:spcBef>
              <a:spcAft>
                <a:spcPts val="0"/>
              </a:spcAft>
            </a:pPr>
            <a:r>
              <a:rPr lang="en-US" sz="1200" b="0" i="0" u="none" strike="noStrike" kern="1200" dirty="0">
                <a:solidFill>
                  <a:srgbClr val="000000"/>
                </a:solidFill>
                <a:effectLst/>
                <a:latin typeface="Calibri" panose="020F0502020204030204" pitchFamily="34" charset="0"/>
              </a:rPr>
              <a:t>The pattern had reduced total number of grain servings and increase in protein, nuts and fish. </a:t>
            </a:r>
          </a:p>
          <a:p>
            <a:endParaRPr lang="en-US" dirty="0"/>
          </a:p>
          <a:p>
            <a:pPr marL="283464" indent="-283464" algn="l" rtl="0" eaLnBrk="1" fontAlgn="ctr" latinLnBrk="0" hangingPunct="1">
              <a:spcBef>
                <a:spcPts val="0"/>
              </a:spcBef>
              <a:spcAft>
                <a:spcPts val="0"/>
              </a:spcAft>
            </a:pPr>
            <a:endParaRPr lang="en-US" sz="12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4577766"/>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Adventist health study concluded that vegetarian and vegan eating patterns were associated with less than ½ the risk of developing type 2 diabetes  compared to general diet. Pattern.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9293526"/>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7FE0E-E86C-6F47-4385-B1F2BC8BE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4A5E6-037B-82F5-15BF-D68B65BF21EB}"/>
              </a:ext>
            </a:extLst>
          </p:cNvPr>
          <p:cNvSpPr>
            <a:spLocks noGrp="1" noRot="1" noChangeAspect="1"/>
          </p:cNvSpPr>
          <p:nvPr>
            <p:ph type="sldImg"/>
          </p:nvPr>
        </p:nvSpPr>
        <p:spPr>
          <a:xfrm>
            <a:off x="1414463" y="1162050"/>
            <a:ext cx="4181475" cy="3136900"/>
          </a:xfrm>
        </p:spPr>
        <p:txBody>
          <a:bodyPr/>
          <a:lstStyle/>
          <a:p>
            <a:endParaRPr lang="en-US"/>
          </a:p>
        </p:txBody>
      </p:sp>
      <p:sp>
        <p:nvSpPr>
          <p:cNvPr id="3" name="Notes Placeholder 2">
            <a:extLst>
              <a:ext uri="{FF2B5EF4-FFF2-40B4-BE49-F238E27FC236}">
                <a16:creationId xmlns:a16="http://schemas.microsoft.com/office/drawing/2014/main" id="{0F8FC657-5C58-7154-D97F-D8DFB8D0643D}"/>
              </a:ext>
            </a:extLst>
          </p:cNvPr>
          <p:cNvSpPr>
            <a:spLocks noGrp="1"/>
          </p:cNvSpPr>
          <p:nvPr>
            <p:ph type="body" idx="1"/>
          </p:nvPr>
        </p:nvSpPr>
        <p:spPr/>
        <p:txBody>
          <a:bodyPr/>
          <a:lstStyle/>
          <a:p>
            <a:r>
              <a:rPr lang="en-US" sz="1200" dirty="0">
                <a:latin typeface="+mn-lt"/>
              </a:rPr>
              <a:t>There is continued debate related to </a:t>
            </a:r>
            <a:r>
              <a:rPr lang="en-US" sz="1200" dirty="0" err="1">
                <a:latin typeface="+mn-lt"/>
              </a:rPr>
              <a:t>wt</a:t>
            </a:r>
            <a:r>
              <a:rPr lang="en-US" sz="1200" dirty="0">
                <a:latin typeface="+mn-lt"/>
              </a:rPr>
              <a:t> loss outcomes of low carbohydrate diets.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2022 trial found </a:t>
            </a:r>
          </a:p>
          <a:p>
            <a:r>
              <a:rPr lang="en-US" sz="1200" b="0" i="0" kern="1200" dirty="0">
                <a:solidFill>
                  <a:schemeClr val="tx1"/>
                </a:solidFill>
                <a:effectLst/>
                <a:latin typeface="+mn-lt"/>
                <a:ea typeface="+mn-ea"/>
                <a:cs typeface="+mn-cs"/>
              </a:rPr>
              <a:t>In the long term (1–2 years), </a:t>
            </a:r>
            <a:r>
              <a:rPr lang="en-US" sz="1200" dirty="0">
                <a:latin typeface="+mn-lt"/>
              </a:rPr>
              <a:t>there is probably </a:t>
            </a:r>
            <a:r>
              <a:rPr lang="en-US" sz="1200" b="1" dirty="0">
                <a:effectLst/>
                <a:latin typeface="+mn-lt"/>
              </a:rPr>
              <a:t>little to no difference</a:t>
            </a:r>
            <a:r>
              <a:rPr lang="en-US" sz="1200" dirty="0">
                <a:latin typeface="+mn-lt"/>
              </a:rPr>
              <a:t> in weight reduction, HbA1c (blood sugar control), or cardiovascular risk factors (like LDL cholesterol) between low-carbohydrate diets and balanced-carbohydrate (45-65%) diets in people with or without Type 2 diabetes</a:t>
            </a:r>
          </a:p>
        </p:txBody>
      </p:sp>
      <p:sp>
        <p:nvSpPr>
          <p:cNvPr id="4" name="Slide Number Placeholder 3">
            <a:extLst>
              <a:ext uri="{FF2B5EF4-FFF2-40B4-BE49-F238E27FC236}">
                <a16:creationId xmlns:a16="http://schemas.microsoft.com/office/drawing/2014/main" id="{51A7102E-9FA2-CB7C-4328-864F8928AB7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7879454"/>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aseline="0" dirty="0"/>
              <a:t>The Mediterranean diet or DASH diet are thought to be beneficial because they reduce saturated/trans fat, increase fiber. These eating plans increase</a:t>
            </a:r>
            <a:r>
              <a:rPr lang="en-US" sz="1200" baseline="0" dirty="0"/>
              <a:t> </a:t>
            </a:r>
            <a:r>
              <a:rPr lang="en-US" sz="1200" dirty="0"/>
              <a:t>fruits, vegetables, whole grains, nuts, seeds, fish while lowering red and processed meats and processed foods. </a:t>
            </a:r>
          </a:p>
          <a:p>
            <a:endParaRPr lang="en-US" baseline="0" dirty="0"/>
          </a:p>
          <a:p>
            <a:r>
              <a:rPr lang="en-US" b="0" i="0" dirty="0">
                <a:solidFill>
                  <a:srgbClr val="545D7E"/>
                </a:solidFill>
                <a:effectLst/>
                <a:highlight>
                  <a:srgbClr val="FFFFFF"/>
                </a:highlight>
                <a:latin typeface="Google Sans"/>
              </a:rPr>
              <a:t>Viscous fibers are a specific type of soluble fiber found in certain plant foods</a:t>
            </a:r>
            <a:endParaRPr lang="en-US" baseline="0" dirty="0"/>
          </a:p>
          <a:p>
            <a:endParaRPr lang="en-US" baseline="0" dirty="0"/>
          </a:p>
          <a:p>
            <a:r>
              <a:rPr lang="en-US" baseline="0" dirty="0"/>
              <a:t>2025- S214</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6712994"/>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1" dirty="0"/>
              <a:t>Why it matters:</a:t>
            </a:r>
            <a:endParaRPr lang="en-US" dirty="0"/>
          </a:p>
          <a:p>
            <a:r>
              <a:rPr lang="en-US" dirty="0"/>
              <a:t>Lowers blood pressure </a:t>
            </a:r>
          </a:p>
          <a:p>
            <a:r>
              <a:rPr lang="en-US" dirty="0"/>
              <a:t>Enhances medication effectiveness </a:t>
            </a:r>
          </a:p>
          <a:p>
            <a:r>
              <a:rPr lang="en-US" dirty="0"/>
              <a:t>Improves metabolic &amp; vascular health </a:t>
            </a:r>
          </a:p>
          <a:p>
            <a:r>
              <a:rPr lang="en-US" dirty="0"/>
              <a:t>Minimal adverse effects </a:t>
            </a:r>
          </a:p>
          <a:p>
            <a:endParaRPr lang="en-US" dirty="0"/>
          </a:p>
          <a:p>
            <a:r>
              <a:rPr lang="en-US" dirty="0"/>
              <a:t>Start with </a:t>
            </a:r>
            <a:r>
              <a:rPr lang="en-US" b="1" dirty="0"/>
              <a:t>lifestyle ± medication</a:t>
            </a:r>
            <a:r>
              <a:rPr lang="en-US" dirty="0"/>
              <a:t> at diagnosis </a:t>
            </a:r>
          </a:p>
          <a:p>
            <a:r>
              <a:rPr lang="en-US" dirty="0"/>
              <a:t>Appropriate for BP &gt;120/&lt;80 mmHg </a:t>
            </a:r>
          </a:p>
          <a:p>
            <a:r>
              <a:rPr lang="en-US" dirty="0"/>
              <a:t>Use </a:t>
            </a:r>
            <a:r>
              <a:rPr lang="en-US" b="1" dirty="0"/>
              <a:t>digital tools/apps</a:t>
            </a:r>
            <a:r>
              <a:rPr lang="en-US" dirty="0"/>
              <a:t> to support behavior change</a:t>
            </a:r>
          </a:p>
          <a:p>
            <a:endParaRPr lang="en-US" dirty="0"/>
          </a:p>
          <a:p>
            <a:r>
              <a:rPr lang="en-US" b="1" dirty="0"/>
              <a:t>Key Recommendations</a:t>
            </a:r>
          </a:p>
          <a:p>
            <a:r>
              <a:rPr lang="en-US" b="1" dirty="0"/>
              <a:t>Weight loss</a:t>
            </a:r>
            <a:r>
              <a:rPr lang="en-US" dirty="0"/>
              <a:t> (if needed) </a:t>
            </a:r>
          </a:p>
          <a:p>
            <a:r>
              <a:rPr lang="en-US" b="1" dirty="0"/>
              <a:t>Physical activity:</a:t>
            </a:r>
            <a:r>
              <a:rPr lang="en-US" dirty="0"/>
              <a:t> ≥150 min/week (moderate intensity) </a:t>
            </a:r>
          </a:p>
          <a:p>
            <a:r>
              <a:rPr lang="en-US" b="1" dirty="0"/>
              <a:t>Sodium:</a:t>
            </a:r>
            <a:r>
              <a:rPr lang="en-US" dirty="0"/>
              <a:t> &lt;2,300 mg/day </a:t>
            </a:r>
          </a:p>
          <a:p>
            <a:r>
              <a:rPr lang="en-US" b="1" dirty="0"/>
              <a:t>Diet:</a:t>
            </a:r>
            <a:r>
              <a:rPr lang="en-US" dirty="0"/>
              <a:t> </a:t>
            </a:r>
          </a:p>
          <a:p>
            <a:pPr lvl="1"/>
            <a:r>
              <a:rPr lang="en-US" dirty="0"/>
              <a:t>8–10 servings fruits &amp; vegetables/day </a:t>
            </a:r>
          </a:p>
          <a:p>
            <a:pPr lvl="1"/>
            <a:r>
              <a:rPr lang="en-US" dirty="0"/>
              <a:t>2–3 servings low-fat dairy or alternatives </a:t>
            </a:r>
          </a:p>
          <a:p>
            <a:pPr lvl="1"/>
            <a:r>
              <a:rPr lang="en-US" dirty="0"/>
              <a:t>Follow </a:t>
            </a:r>
            <a:r>
              <a:rPr lang="en-US" b="1" dirty="0"/>
              <a:t>DASH-style eating pattern</a:t>
            </a:r>
            <a:r>
              <a:rPr lang="en-US" dirty="0"/>
              <a:t> </a:t>
            </a:r>
          </a:p>
          <a:p>
            <a:r>
              <a:rPr lang="en-US" b="1" dirty="0"/>
              <a:t>Alcohol limits:</a:t>
            </a:r>
            <a:r>
              <a:rPr lang="en-US" dirty="0"/>
              <a:t> </a:t>
            </a:r>
          </a:p>
          <a:p>
            <a:pPr lvl="1"/>
            <a:r>
              <a:rPr lang="en-US" dirty="0"/>
              <a:t>≤2 drinks/day (men) </a:t>
            </a:r>
          </a:p>
          <a:p>
            <a:pPr lvl="1"/>
            <a:r>
              <a:rPr lang="en-US" dirty="0"/>
              <a:t>≤1 drink/day (women) </a:t>
            </a:r>
          </a:p>
          <a:p>
            <a:br>
              <a:rPr lang="en-US" dirty="0"/>
            </a:br>
            <a:endParaRPr lang="en-US" dirty="0"/>
          </a:p>
          <a:p>
            <a:r>
              <a:rPr lang="en-US" b="1" dirty="0"/>
              <a:t>Evidence</a:t>
            </a:r>
          </a:p>
          <a:p>
            <a:r>
              <a:rPr lang="en-US" dirty="0"/>
              <a:t>DASH diet ↓ systolic BP ~3 mmHg </a:t>
            </a:r>
          </a:p>
          <a:p>
            <a:r>
              <a:rPr lang="en-US" dirty="0"/>
              <a:t>↓ diastolic BP ~2 mmHg </a:t>
            </a:r>
          </a:p>
          <a:p>
            <a:endParaRPr lang="en-US" dirty="0"/>
          </a:p>
          <a:p>
            <a:r>
              <a:rPr lang="en-US" dirty="0"/>
              <a:t>S221-2026</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5200277"/>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New name for NAFLD </a:t>
            </a:r>
          </a:p>
          <a:p>
            <a:endParaRPr lang="en-US" dirty="0"/>
          </a:p>
          <a:p>
            <a:r>
              <a:rPr lang="en-US" dirty="0"/>
              <a:t>Studies estimate it is prevalent in &gt;70% of people with T2DM</a:t>
            </a:r>
          </a:p>
          <a:p>
            <a:r>
              <a:rPr lang="en-US" dirty="0"/>
              <a:t>Diets high in </a:t>
            </a:r>
            <a:r>
              <a:rPr lang="en-US" b="1" dirty="0"/>
              <a:t>saturated fat and added sugars</a:t>
            </a:r>
            <a:r>
              <a:rPr lang="en-US" dirty="0"/>
              <a:t> (sucrose, high-fructose corn syrup) are linked to: ↑ Triglycerides after meals </a:t>
            </a:r>
          </a:p>
          <a:p>
            <a:r>
              <a:rPr lang="en-US" dirty="0"/>
              <a:t>↑ Insulin resistance </a:t>
            </a:r>
          </a:p>
          <a:p>
            <a:r>
              <a:rPr lang="en-US" dirty="0"/>
              <a:t>↑ Risk of MASLD/MASH and fibrosis progression </a:t>
            </a:r>
          </a:p>
          <a:p>
            <a:r>
              <a:rPr lang="en-US" b="1" dirty="0"/>
              <a:t>Fructose intake</a:t>
            </a:r>
            <a:r>
              <a:rPr lang="en-US" dirty="0"/>
              <a:t> is associated with greater liver fibrosis (independent of calories)</a:t>
            </a:r>
          </a:p>
          <a:p>
            <a:endParaRPr lang="en-US" dirty="0"/>
          </a:p>
          <a:p>
            <a:r>
              <a:rPr lang="en-US" dirty="0"/>
              <a:t>A 5% weight loss has been shown to reduce steatosis, a loss of 7% (or more) improves histology, and 10% or greater weight loss can affect fibrosis regression. </a:t>
            </a:r>
          </a:p>
          <a:p>
            <a:endParaRPr lang="en-US" dirty="0"/>
          </a:p>
          <a:p>
            <a:r>
              <a:rPr lang="en-US" dirty="0"/>
              <a:t>However there is significant individual variability when it comes to histological outcomes with weight loss.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0864888"/>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a:lnSpc>
                <a:spcPct val="100000"/>
              </a:lnSpc>
            </a:pPr>
            <a:r>
              <a:rPr lang="en-US" sz="1200" dirty="0"/>
              <a:t>Gastroparesis: a form of autonomic neuropathy that delays emptying of the stomach.</a:t>
            </a:r>
          </a:p>
          <a:p>
            <a:pPr>
              <a:lnSpc>
                <a:spcPct val="100000"/>
              </a:lnSpc>
            </a:pPr>
            <a:endParaRPr lang="en-US" sz="1200" dirty="0"/>
          </a:p>
          <a:p>
            <a:pPr>
              <a:lnSpc>
                <a:spcPct val="100000"/>
              </a:lnSpc>
            </a:pPr>
            <a:r>
              <a:rPr lang="en-US" sz="1200" dirty="0"/>
              <a:t>affects 20 – 30% of  people w/ longstanding diabetes. </a:t>
            </a:r>
          </a:p>
          <a:p>
            <a:pPr>
              <a:lnSpc>
                <a:spcPct val="100000"/>
              </a:lnSpc>
            </a:pPr>
            <a:endParaRPr lang="en-US" sz="1200" dirty="0"/>
          </a:p>
          <a:p>
            <a:pPr>
              <a:lnSpc>
                <a:spcPct val="100000"/>
              </a:lnSpc>
            </a:pPr>
            <a:r>
              <a:rPr lang="en-US" sz="1200" dirty="0"/>
              <a:t>I have an individual living with type 1 diabetes, whom upon her CGM review while working together I noticed a pattern within her CGM report. </a:t>
            </a:r>
          </a:p>
          <a:p>
            <a:pPr>
              <a:lnSpc>
                <a:spcPct val="100000"/>
              </a:lnSpc>
            </a:pPr>
            <a:endParaRPr lang="en-US" sz="1200" dirty="0"/>
          </a:p>
          <a:p>
            <a:pPr>
              <a:lnSpc>
                <a:spcPct val="100000"/>
              </a:lnSpc>
            </a:pPr>
            <a:r>
              <a:rPr lang="en-US" sz="1200" dirty="0"/>
              <a:t>Symptoms include nausea, vomiting, fullness with little food, bloating, and low appetite.</a:t>
            </a:r>
          </a:p>
          <a:p>
            <a:pPr>
              <a:lnSpc>
                <a:spcPct val="100000"/>
              </a:lnSpc>
            </a:pPr>
            <a:endParaRPr lang="en-US" sz="1200" dirty="0"/>
          </a:p>
          <a:p>
            <a:pPr>
              <a:lnSpc>
                <a:spcPct val="100000"/>
              </a:lnSpc>
            </a:pPr>
            <a:r>
              <a:rPr lang="en-US" sz="1200" dirty="0"/>
              <a:t>Unpredictable movement of food thru GI can cause erratic BGs</a:t>
            </a:r>
          </a:p>
          <a:p>
            <a:pPr>
              <a:lnSpc>
                <a:spcPct val="100000"/>
              </a:lnSpc>
            </a:pPr>
            <a:endParaRPr lang="en-US" sz="1200" dirty="0"/>
          </a:p>
          <a:p>
            <a:pPr>
              <a:lnSpc>
                <a:spcPct val="100000"/>
              </a:lnSpc>
            </a:pPr>
            <a:r>
              <a:rPr lang="en-US" sz="1200" dirty="0"/>
              <a:t>Timing of insulin delivery is important; hypo can result if insulin is given and gastric emptying is delayed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660035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Dietary changes are a high priority in treatment</a:t>
            </a:r>
          </a:p>
          <a:p>
            <a:endParaRPr lang="en-US" sz="1200" dirty="0"/>
          </a:p>
          <a:p>
            <a:r>
              <a:rPr lang="en-US" sz="1200" dirty="0"/>
              <a:t>Most nutrition therapy recommendations for gastroparesis are based on the knowledge of the pathophysiology and clinical judgement due to limited research- there are almost no clinical trial results to determine the success of any nutritional intervention for gastroparesis.</a:t>
            </a:r>
          </a:p>
          <a:p>
            <a:endParaRPr lang="en-US" sz="1200" dirty="0"/>
          </a:p>
          <a:p>
            <a:r>
              <a:rPr lang="en-US" sz="1200" dirty="0"/>
              <a:t>The advice focuses on selecting foods that are easy to digest or modifying foods so that they digest easier and faster. This minimizes symptoms.</a:t>
            </a:r>
          </a:p>
          <a:p>
            <a:endParaRPr lang="en-US" sz="1200" dirty="0"/>
          </a:p>
          <a:p>
            <a:r>
              <a:rPr lang="en-US" sz="1200" dirty="0"/>
              <a:t>Lowering fiber intake can be helpful. We need to consider fat intake more closely because it is a good source of calories and some people with gastroparesis struggle with intake. Liquid fat may be more tolerable</a:t>
            </a:r>
          </a:p>
          <a:p>
            <a:endParaRPr lang="en-US" sz="1200" dirty="0"/>
          </a:p>
          <a:p>
            <a:r>
              <a:rPr lang="en-US" sz="1200" dirty="0"/>
              <a:t>Consider nutrition support if unable to meet nutrition goals and </a:t>
            </a:r>
            <a:r>
              <a:rPr lang="en-US" sz="1200" dirty="0" err="1"/>
              <a:t>wt</a:t>
            </a:r>
            <a:r>
              <a:rPr lang="en-US" sz="1200" dirty="0"/>
              <a:t> loss indicates.</a:t>
            </a:r>
          </a:p>
          <a:p>
            <a:r>
              <a:rPr lang="en-US" sz="1200" dirty="0"/>
              <a:t>Malnutrition: BMI less than 20 kg/m2, or loss of 5 </a:t>
            </a:r>
            <a:r>
              <a:rPr lang="en-US" sz="1200" dirty="0" err="1"/>
              <a:t>lb</a:t>
            </a:r>
            <a:r>
              <a:rPr lang="en-US" sz="1200" dirty="0"/>
              <a:t> or 2.5% of baseline weight within 1 month. </a:t>
            </a:r>
          </a:p>
          <a:p>
            <a:r>
              <a:rPr lang="en-US" sz="1200" dirty="0"/>
              <a:t>Or &gt; 5% in 3 months or &gt; 10% loss over 6 month is indicative of severe malnutrition. </a:t>
            </a:r>
          </a:p>
          <a:p>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9035739"/>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glucose can be absorbed directly through oral tissue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5843433"/>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0231063"/>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No significant difference in eating approach were found between fixed carb plan, standard education and low glycemic index</a:t>
            </a:r>
          </a:p>
          <a:p>
            <a:endParaRPr lang="en-US" dirty="0"/>
          </a:p>
          <a:p>
            <a:r>
              <a:rPr lang="en-US" dirty="0"/>
              <a:t>Diabetes plate method and carbohydrate counting both effective in improving A1c. </a:t>
            </a:r>
          </a:p>
          <a:p>
            <a:endParaRPr lang="en-US" dirty="0"/>
          </a:p>
          <a:p>
            <a:r>
              <a:rPr lang="en-US" dirty="0"/>
              <a:t>Simplified meal size plan showed TIR of 70.5% vs. 74% for carbohydrate counting.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551344"/>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b="0" dirty="0">
                <a:solidFill>
                  <a:schemeClr val="tx1"/>
                </a:solidFill>
              </a:rPr>
              <a:t>Alternate-day fasting (restrict</a:t>
            </a:r>
            <a:r>
              <a:rPr lang="en-US" sz="1200" b="0" baseline="0" dirty="0">
                <a:solidFill>
                  <a:schemeClr val="tx1"/>
                </a:solidFill>
              </a:rPr>
              <a:t> ~500 kcals on alternating days with usual intake the other days)</a:t>
            </a:r>
            <a:endParaRPr lang="en-US" sz="1200" b="0" dirty="0">
              <a:solidFill>
                <a:schemeClr val="tx1"/>
              </a:solidFill>
            </a:endParaRPr>
          </a:p>
          <a:p>
            <a:pPr marL="285750" indent="-285750">
              <a:buFont typeface="Arial" panose="020B0604020202020204" pitchFamily="34" charset="0"/>
              <a:buChar char="•"/>
            </a:pPr>
            <a:r>
              <a:rPr lang="en-US" sz="1200" b="0" dirty="0">
                <a:solidFill>
                  <a:schemeClr val="tx1"/>
                </a:solidFill>
              </a:rPr>
              <a:t>5:2 diet (restrict</a:t>
            </a:r>
            <a:r>
              <a:rPr lang="en-US" sz="1200" b="0" baseline="0" dirty="0">
                <a:solidFill>
                  <a:schemeClr val="tx1"/>
                </a:solidFill>
              </a:rPr>
              <a:t>ion of ~500 kcals 2x per week with usual intake the other days)</a:t>
            </a:r>
            <a:endParaRPr lang="en-US" sz="1200" b="0" dirty="0">
              <a:solidFill>
                <a:schemeClr val="tx1"/>
              </a:solidFill>
            </a:endParaRPr>
          </a:p>
          <a:p>
            <a:pPr marL="285750" indent="-285750">
              <a:buFont typeface="Arial" panose="020B0604020202020204" pitchFamily="34" charset="0"/>
              <a:buChar char="•"/>
            </a:pPr>
            <a:r>
              <a:rPr lang="en-US" sz="1200" b="0" dirty="0">
                <a:solidFill>
                  <a:schemeClr val="tx1"/>
                </a:solidFill>
              </a:rPr>
              <a:t>Time-restricted eating (daily restriction</a:t>
            </a:r>
            <a:r>
              <a:rPr lang="en-US" sz="1200" b="0" baseline="0" dirty="0">
                <a:solidFill>
                  <a:schemeClr val="tx1"/>
                </a:solidFill>
              </a:rPr>
              <a:t> during window of time – typically 8-15 hours)</a:t>
            </a:r>
          </a:p>
          <a:p>
            <a:pPr marL="285750" indent="-285750">
              <a:buFont typeface="Arial" panose="020B0604020202020204" pitchFamily="34" charset="0"/>
              <a:buChar char="•"/>
            </a:pPr>
            <a:endParaRPr lang="en-US" sz="1200" b="0" baseline="0" dirty="0">
              <a:solidFill>
                <a:schemeClr val="tx1"/>
              </a:solidFill>
            </a:endParaRPr>
          </a:p>
          <a:p>
            <a:pPr marL="0" indent="0">
              <a:buFont typeface="Arial" panose="020B0604020202020204" pitchFamily="34" charset="0"/>
              <a:buNone/>
            </a:pPr>
            <a:r>
              <a:rPr lang="en-US" sz="1200" b="0" baseline="0" dirty="0">
                <a:solidFill>
                  <a:schemeClr val="tx1"/>
                </a:solidFill>
              </a:rPr>
              <a:t>Shown to support mild to moderate weight loss of 3-8% </a:t>
            </a:r>
            <a:r>
              <a:rPr lang="en-US" sz="1200" b="0" baseline="0" dirty="0" err="1">
                <a:solidFill>
                  <a:schemeClr val="tx1"/>
                </a:solidFill>
              </a:rPr>
              <a:t>overbaseline</a:t>
            </a:r>
            <a:r>
              <a:rPr lang="en-US" sz="1200" b="0" baseline="0" dirty="0">
                <a:solidFill>
                  <a:schemeClr val="tx1"/>
                </a:solidFill>
              </a:rPr>
              <a:t> during short periods of time</a:t>
            </a:r>
          </a:p>
          <a:p>
            <a:pPr marL="0" indent="0">
              <a:buFont typeface="Arial" panose="020B0604020202020204" pitchFamily="34" charset="0"/>
              <a:buNone/>
            </a:pPr>
            <a:r>
              <a:rPr lang="en-US" sz="1200" b="0" baseline="0" dirty="0">
                <a:solidFill>
                  <a:schemeClr val="tx1"/>
                </a:solidFill>
              </a:rPr>
              <a:t>No difference in weight loss when compared to continuous calorie restriction. </a:t>
            </a:r>
          </a:p>
          <a:p>
            <a:pPr marL="0" indent="0">
              <a:buFont typeface="Arial" panose="020B0604020202020204" pitchFamily="34" charset="0"/>
              <a:buNone/>
            </a:pPr>
            <a:endParaRPr lang="en-US" sz="1200" b="0" baseline="0" dirty="0">
              <a:solidFill>
                <a:schemeClr val="tx1"/>
              </a:solidFill>
            </a:endParaRPr>
          </a:p>
          <a:p>
            <a:pPr marL="0" indent="0">
              <a:buFont typeface="Arial" panose="020B0604020202020204" pitchFamily="34" charset="0"/>
              <a:buNone/>
            </a:pPr>
            <a:r>
              <a:rPr lang="en-US" sz="1200" b="0" baseline="0" dirty="0">
                <a:solidFill>
                  <a:schemeClr val="tx1"/>
                </a:solidFill>
              </a:rPr>
              <a:t>Understanding dx states at risk: diabetes, heart failure, stroke, renal failure and the role of hemodynamic stability </a:t>
            </a:r>
          </a:p>
          <a:p>
            <a:pPr marL="0" indent="0">
              <a:buFont typeface="Arial" panose="020B0604020202020204" pitchFamily="34" charset="0"/>
              <a:buNone/>
            </a:pPr>
            <a:r>
              <a:rPr lang="en-US" sz="1200" b="0" baseline="0" dirty="0">
                <a:solidFill>
                  <a:schemeClr val="tx1"/>
                </a:solidFill>
              </a:rPr>
              <a:t>Understanding hypoglycemia risks of sulfonylureas and </a:t>
            </a:r>
            <a:r>
              <a:rPr lang="en-US" sz="1200" b="0" baseline="0" dirty="0" err="1">
                <a:solidFill>
                  <a:schemeClr val="tx1"/>
                </a:solidFill>
              </a:rPr>
              <a:t>meglnitides</a:t>
            </a:r>
            <a:r>
              <a:rPr lang="en-US" sz="1200" b="0" baseline="0" dirty="0">
                <a:solidFill>
                  <a:schemeClr val="tx1"/>
                </a:solidFill>
              </a:rPr>
              <a:t> or insulin therapy and combination therapy. </a:t>
            </a:r>
            <a:endParaRPr lang="en-US" sz="1200" b="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7466463"/>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Glucose metabolism follows daily peaks and valleys related to hormonal shifts throughout the day. </a:t>
            </a:r>
          </a:p>
          <a:p>
            <a:endParaRPr lang="en-US" dirty="0"/>
          </a:p>
          <a:p>
            <a:r>
              <a:rPr lang="en-US" dirty="0"/>
              <a:t>Look Ahead Trials-  intensive lifestyle intervention (ILI) for weight loss reduced cardiovascular disease (CVD) morbidity and mortality in overweight/obese adults with Type 2 diabetes</a:t>
            </a:r>
            <a:r>
              <a:rPr lang="en-US" sz="1200" b="0" i="0" kern="1200" dirty="0">
                <a:solidFill>
                  <a:schemeClr val="tx1"/>
                </a:solidFill>
                <a:effectLst/>
                <a:latin typeface="+mn-lt"/>
                <a:ea typeface="+mn-ea"/>
                <a:cs typeface="+mn-cs"/>
              </a:rPr>
              <a:t>. Utilized meal replacements.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368823"/>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When working on meal planning, strategies for carbohydrate management may vary depending on the medication therapy being used. When</a:t>
            </a:r>
            <a:r>
              <a:rPr lang="en-US" baseline="0" dirty="0"/>
              <a:t> selecting a strategy, it’s important to consider numeracy and food literacy level as well as abilities, preferences and treatment goals. </a:t>
            </a:r>
          </a:p>
          <a:p>
            <a:endParaRPr lang="en-US" dirty="0"/>
          </a:p>
          <a:p>
            <a:r>
              <a:rPr lang="en-US" dirty="0"/>
              <a:t>For example, if someone is not using medications to manage glucose levels then the plate method may be a very effective education tool.</a:t>
            </a:r>
          </a:p>
          <a:p>
            <a:r>
              <a:rPr lang="en-US" dirty="0"/>
              <a:t>This, compared to someone who is using multiple daily injections of insulin and his or her meal time doses are flexible. In this case, carbohydrate counting and using an ICR may be an excellent strategy. With new AID systems, precise counting may be less important. </a:t>
            </a:r>
          </a:p>
          <a:p>
            <a:endParaRPr lang="en-US" dirty="0"/>
          </a:p>
          <a:p>
            <a:r>
              <a:rPr lang="en-US" dirty="0"/>
              <a:t>We are going to first focus on strategies that are likely more effective for those on oral medications, secretagogues, or fixed doses of insulin.</a:t>
            </a:r>
          </a:p>
          <a:p>
            <a:endParaRPr lang="en-US" dirty="0"/>
          </a:p>
          <a:p>
            <a:r>
              <a:rPr lang="en-US" dirty="0"/>
              <a:t>S90-91 and Franz.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8253833"/>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8132767"/>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sz="1200" dirty="0"/>
              <a:t>Plate Model benefits is it simplicity and way we can communicate different types of foods, portions and general selections. </a:t>
            </a:r>
          </a:p>
          <a:p>
            <a:endParaRPr lang="en-US" sz="1200" dirty="0"/>
          </a:p>
          <a:p>
            <a:r>
              <a:rPr lang="en-US" sz="1200" dirty="0"/>
              <a:t>Harvard School of Public Health alternative =“Healthy Eating Plate” </a:t>
            </a:r>
            <a:r>
              <a:rPr lang="en-US" sz="1200" dirty="0" err="1"/>
              <a:t>inspis</a:t>
            </a:r>
            <a:endParaRPr lang="en-US" sz="1200" dirty="0"/>
          </a:p>
          <a:p>
            <a:pPr lvl="1"/>
            <a:r>
              <a:rPr lang="en-US" sz="1200" dirty="0"/>
              <a:t>Visit </a:t>
            </a:r>
            <a:r>
              <a:rPr lang="en-US" sz="1200" dirty="0" err="1"/>
              <a:t>www.hsph.harvard.edu</a:t>
            </a:r>
            <a:r>
              <a:rPr lang="en-US" sz="1200" dirty="0"/>
              <a:t>/</a:t>
            </a:r>
            <a:r>
              <a:rPr lang="en-US" sz="1200" dirty="0" err="1"/>
              <a:t>nutritionsource</a:t>
            </a:r>
            <a:endParaRPr lang="en-US" sz="1200" dirty="0"/>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2455688"/>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Know what foods contain carbohydrates</a:t>
            </a:r>
          </a:p>
          <a:p>
            <a:r>
              <a:rPr lang="en-US" dirty="0"/>
              <a:t>Portions</a:t>
            </a:r>
          </a:p>
          <a:p>
            <a:r>
              <a:rPr lang="en-US" dirty="0"/>
              <a:t>choices or grams in common foods</a:t>
            </a:r>
          </a:p>
          <a:p>
            <a:r>
              <a:rPr lang="en-US" dirty="0"/>
              <a:t>learn to use the nutrition facts panel.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7927917"/>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1" dirty="0"/>
              <a:t>Basic Carb Counting = General awareness about carb containing foods. </a:t>
            </a:r>
          </a:p>
          <a:p>
            <a:endParaRPr lang="en-US" b="1" dirty="0"/>
          </a:p>
          <a:p>
            <a:r>
              <a:rPr lang="en-US" b="1" dirty="0"/>
              <a:t>Carbohydrate Counting (Simplified)</a:t>
            </a:r>
          </a:p>
          <a:p>
            <a:r>
              <a:rPr lang="en-US" dirty="0"/>
              <a:t>More advanced strategy → requires literacy &amp; numeracy skills </a:t>
            </a:r>
          </a:p>
          <a:p>
            <a:r>
              <a:rPr lang="en-US" dirty="0"/>
              <a:t>Recommended for: </a:t>
            </a:r>
          </a:p>
          <a:p>
            <a:pPr lvl="1"/>
            <a:r>
              <a:rPr lang="en-US" dirty="0"/>
              <a:t>Multiple daily injections (MDI) – fixed dose or can be used in Insulin pump therapy especially with a few of the newer pump algorithms, like </a:t>
            </a:r>
            <a:r>
              <a:rPr lang="en-US" dirty="0" err="1"/>
              <a:t>ilet</a:t>
            </a:r>
            <a:r>
              <a:rPr lang="en-US" dirty="0"/>
              <a:t>, which allows </a:t>
            </a:r>
            <a:r>
              <a:rPr lang="en-US" b="1" dirty="0"/>
              <a:t>meal size estimation</a:t>
            </a:r>
            <a:r>
              <a:rPr lang="en-US" dirty="0"/>
              <a:t> instead and other pumps have shown improved outcomes with use of meal size estimation. </a:t>
            </a:r>
          </a:p>
          <a:p>
            <a:endParaRPr lang="en-US" dirty="0"/>
          </a:p>
          <a:p>
            <a:r>
              <a:rPr lang="en-US" b="1" dirty="0"/>
              <a:t>Fixed Insulin Dosing Approach</a:t>
            </a:r>
          </a:p>
          <a:p>
            <a:r>
              <a:rPr lang="en-US" dirty="0"/>
              <a:t>Use a </a:t>
            </a:r>
            <a:r>
              <a:rPr lang="en-US" b="1" dirty="0"/>
              <a:t>consistent carbohydrate meal plan</a:t>
            </a:r>
            <a:r>
              <a:rPr lang="en-US" dirty="0"/>
              <a:t> </a:t>
            </a:r>
          </a:p>
          <a:p>
            <a:r>
              <a:rPr lang="en-US" dirty="0"/>
              <a:t>Assess current intake → adjust to meet needs </a:t>
            </a:r>
          </a:p>
          <a:p>
            <a:r>
              <a:rPr lang="en-US" dirty="0"/>
              <a:t>Provide </a:t>
            </a:r>
            <a:r>
              <a:rPr lang="en-US" b="1" dirty="0"/>
              <a:t>specific food guidance</a:t>
            </a:r>
            <a:r>
              <a:rPr lang="en-US" dirty="0"/>
              <a:t>, not just numbers </a:t>
            </a:r>
          </a:p>
          <a:p>
            <a:endParaRPr lang="en-US" dirty="0"/>
          </a:p>
          <a:p>
            <a:r>
              <a:rPr lang="en-US" b="1" dirty="0"/>
              <a:t>Determining Carbohydrate Needs</a:t>
            </a:r>
          </a:p>
          <a:p>
            <a:r>
              <a:rPr lang="en-US" dirty="0"/>
              <a:t>Typically ~45% of calories from carbs </a:t>
            </a:r>
          </a:p>
          <a:p>
            <a:pPr lvl="1"/>
            <a:r>
              <a:rPr lang="en-US" dirty="0"/>
              <a:t>Example: 2000 kcal → ~225 g carbs/day </a:t>
            </a:r>
          </a:p>
          <a:p>
            <a:r>
              <a:rPr lang="en-US" dirty="0"/>
              <a:t>Divide across meals/snacks if needed </a:t>
            </a:r>
          </a:p>
          <a:p>
            <a:r>
              <a:rPr lang="en-US" dirty="0"/>
              <a:t>Adjust based on </a:t>
            </a:r>
            <a:r>
              <a:rPr lang="en-US" b="1" dirty="0"/>
              <a:t>individual preferences &amp; patterns</a:t>
            </a:r>
            <a:r>
              <a:rPr lang="en-US" dirty="0"/>
              <a:t> </a:t>
            </a:r>
          </a:p>
          <a:p>
            <a:endParaRPr lang="en-US" dirty="0"/>
          </a:p>
          <a:p>
            <a:r>
              <a:rPr lang="en-US" b="1" dirty="0"/>
              <a:t>Translating Into Practice</a:t>
            </a:r>
          </a:p>
          <a:p>
            <a:r>
              <a:rPr lang="en-US" dirty="0"/>
              <a:t>Move beyond “grams per meal” </a:t>
            </a:r>
          </a:p>
          <a:p>
            <a:r>
              <a:rPr lang="en-US" dirty="0"/>
              <a:t>Teach </a:t>
            </a:r>
            <a:r>
              <a:rPr lang="en-US" b="1" dirty="0"/>
              <a:t>how to apply carbs to real foods and meals</a:t>
            </a:r>
            <a:r>
              <a:rPr lang="en-US" dirty="0"/>
              <a:t> </a:t>
            </a:r>
          </a:p>
          <a:p>
            <a:endParaRPr lang="en-US" dirty="0"/>
          </a:p>
          <a:p>
            <a:r>
              <a:rPr lang="en-US" b="1" dirty="0"/>
              <a:t>Basic Carbohydrate Counting</a:t>
            </a:r>
          </a:p>
          <a:p>
            <a:r>
              <a:rPr lang="en-US" dirty="0"/>
              <a:t>Set a </a:t>
            </a:r>
            <a:r>
              <a:rPr lang="en-US" b="1" dirty="0"/>
              <a:t>fixed carb amount per meal/snack</a:t>
            </a:r>
            <a:r>
              <a:rPr lang="en-US" dirty="0"/>
              <a:t> </a:t>
            </a:r>
          </a:p>
          <a:p>
            <a:r>
              <a:rPr lang="en-US" dirty="0"/>
              <a:t>Teach patients to: </a:t>
            </a:r>
          </a:p>
          <a:p>
            <a:pPr lvl="1"/>
            <a:r>
              <a:rPr lang="en-US" dirty="0"/>
              <a:t>Identify carb-containing foods </a:t>
            </a:r>
          </a:p>
          <a:p>
            <a:pPr lvl="1"/>
            <a:r>
              <a:rPr lang="en-US" dirty="0"/>
              <a:t>Read food labels </a:t>
            </a:r>
          </a:p>
          <a:p>
            <a:pPr lvl="1"/>
            <a:r>
              <a:rPr lang="en-US" dirty="0"/>
              <a:t>Understand portions </a:t>
            </a:r>
          </a:p>
          <a:p>
            <a:pPr lvl="1"/>
            <a:r>
              <a:rPr lang="en-US" dirty="0"/>
              <a:t>Measure foods when needed </a:t>
            </a:r>
          </a:p>
          <a:p>
            <a:r>
              <a:rPr lang="en-US" dirty="0"/>
              <a:t>1 carb serving = </a:t>
            </a:r>
            <a:r>
              <a:rPr lang="en-US" b="1" dirty="0"/>
              <a:t>15 grams carbohydrate</a:t>
            </a:r>
            <a:r>
              <a:rPr lang="en-US" dirty="0"/>
              <a:t> </a:t>
            </a:r>
          </a:p>
          <a:p>
            <a:r>
              <a:rPr lang="en-US" dirty="0"/>
              <a:t>Keep carb amount &amp; timing consistent </a:t>
            </a:r>
          </a:p>
          <a:p>
            <a:r>
              <a:rPr lang="en-US" dirty="0"/>
              <a:t>Encourage </a:t>
            </a:r>
            <a:r>
              <a:rPr lang="en-US" b="1" dirty="0"/>
              <a:t>variety in food choices</a:t>
            </a:r>
            <a:r>
              <a:rPr lang="en-US" dirty="0"/>
              <a:t> </a:t>
            </a:r>
          </a:p>
          <a:p>
            <a:endParaRPr lang="en-US" dirty="0"/>
          </a:p>
          <a:p>
            <a:r>
              <a:rPr lang="en-US" b="1" dirty="0"/>
              <a:t>Consistency Matters</a:t>
            </a:r>
          </a:p>
          <a:p>
            <a:r>
              <a:rPr lang="en-US" dirty="0"/>
              <a:t>Consistent </a:t>
            </a:r>
            <a:r>
              <a:rPr lang="en-US" b="1" dirty="0"/>
              <a:t>carb amount + meal timing</a:t>
            </a:r>
            <a:r>
              <a:rPr lang="en-US" dirty="0"/>
              <a:t> is key </a:t>
            </a:r>
          </a:p>
          <a:p>
            <a:r>
              <a:rPr lang="en-US" dirty="0"/>
              <a:t>Especially important for those on </a:t>
            </a:r>
            <a:r>
              <a:rPr lang="en-US" b="1" dirty="0"/>
              <a:t>fixed insulin regimens</a:t>
            </a:r>
            <a:r>
              <a:rPr lang="en-US" dirty="0"/>
              <a:t> </a:t>
            </a:r>
          </a:p>
          <a:p>
            <a:r>
              <a:rPr lang="en-US" dirty="0"/>
              <a:t>Consider impact of </a:t>
            </a:r>
            <a:r>
              <a:rPr lang="en-US" b="1" dirty="0"/>
              <a:t>protein &amp; fat on glucose</a:t>
            </a:r>
            <a:r>
              <a:rPr lang="en-US" dirty="0"/>
              <a:t> </a:t>
            </a:r>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479877"/>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 first exchange systems in diabetes were first published in the 1950s. </a:t>
            </a:r>
          </a:p>
          <a:p>
            <a:endParaRPr lang="en-US" dirty="0"/>
          </a:p>
          <a:p>
            <a:r>
              <a:rPr lang="en-US" dirty="0"/>
              <a:t>To determine amount of carbohydrate in foods we can use the food lists. </a:t>
            </a:r>
          </a:p>
          <a:p>
            <a:endParaRPr lang="en-US" dirty="0"/>
          </a:p>
          <a:p>
            <a:r>
              <a:rPr lang="en-US" dirty="0"/>
              <a:t>Exchange lists were developed years ago to help standardize meals for people with diabetes. In the original exchange-list system the diet is divided into six major categories, but it has since been expanded upon. Today there are multiple versions of the exchange list available.</a:t>
            </a:r>
          </a:p>
          <a:p>
            <a:endParaRPr lang="en-US" dirty="0"/>
          </a:p>
          <a:p>
            <a:r>
              <a:rPr lang="en-US" dirty="0"/>
              <a:t>The system groups like foods with similar energy and macronutrient content. Each food serving is known as an exchange and can be swapped or “exchanged” for another food within the same group. </a:t>
            </a:r>
          </a:p>
          <a:p>
            <a:r>
              <a:rPr lang="en-US" dirty="0"/>
              <a:t>An individual may count the number of food exchanges in each category at each meal. It can help with carbohydrate counting</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6277624"/>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There are some advantages and disadvantages.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54879"/>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 Exchange groups may include:</a:t>
            </a:r>
          </a:p>
          <a:p>
            <a:endParaRPr lang="en-US" dirty="0"/>
          </a:p>
          <a:p>
            <a:r>
              <a:rPr lang="en-US" dirty="0"/>
              <a:t>Starch (may</a:t>
            </a:r>
            <a:r>
              <a:rPr lang="en-US" baseline="0" dirty="0"/>
              <a:t> be referred to as bread/cereal)</a:t>
            </a:r>
          </a:p>
          <a:p>
            <a:r>
              <a:rPr lang="en-US" baseline="0" dirty="0"/>
              <a:t>Fruit</a:t>
            </a:r>
          </a:p>
          <a:p>
            <a:r>
              <a:rPr lang="en-US" baseline="0" dirty="0"/>
              <a:t>Milk or dairy</a:t>
            </a:r>
          </a:p>
          <a:p>
            <a:r>
              <a:rPr lang="en-US" baseline="0" dirty="0"/>
              <a:t>Sweets / desserts</a:t>
            </a:r>
          </a:p>
          <a:p>
            <a:r>
              <a:rPr lang="en-US" baseline="0" dirty="0"/>
              <a:t>Veggies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Meat / meat substitutes, may be referred to as protein</a:t>
            </a:r>
          </a:p>
          <a:p>
            <a:r>
              <a:rPr lang="en-US" baseline="0" dirty="0"/>
              <a:t>Fat (sometimes called fats/oils)</a:t>
            </a:r>
          </a:p>
          <a:p>
            <a:endParaRPr lang="en-US" baseline="0" dirty="0"/>
          </a:p>
          <a:p>
            <a:r>
              <a:rPr lang="en-US" b="1" baseline="0" dirty="0"/>
              <a:t>Free foods – in the portion sizes described they are generally omitted from calculations since they don’t include significant amounts of macronutrients and usually have &lt;15-20 kcals per serving. However, individuals may be cautioned to limit their intake to no more than 3 servings through the day because they can add up both from a calorie perspective and for their impact on blood glucose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6568665"/>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&lt;&lt;Review how to read the table&gt;&gt;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Notice that each exchange group here has 15g of carb per serving, with the exception of milk which has 12g.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Sometimes we see simplified lists where all servings are 15 grams. It is important to the know the differences</a:t>
            </a:r>
          </a:p>
          <a:p>
            <a:endParaRPr lang="en-US" dirty="0"/>
          </a:p>
          <a:p>
            <a:r>
              <a:rPr lang="en-US" dirty="0"/>
              <a:t>On the exam, exchanges may come up. So aim to understand how</a:t>
            </a:r>
            <a:r>
              <a:rPr lang="en-US" baseline="0" dirty="0"/>
              <a:t> many carbs are in each exchange.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Someone is eating 2/3 cup of rice, 1.25 cups strawberry's, and 3 oz of fish. How many carbs are in the meal.</a:t>
            </a:r>
          </a:p>
          <a:p>
            <a:endParaRPr lang="en-US" baseline="0" dirty="0"/>
          </a:p>
          <a:p>
            <a:endParaRPr lang="en-US" baseline="0" dirty="0"/>
          </a:p>
          <a:p>
            <a:r>
              <a:rPr lang="en-US" baseline="0" dirty="0"/>
              <a:t>__________________</a:t>
            </a:r>
          </a:p>
          <a:p>
            <a:r>
              <a:rPr lang="en-US" baseline="0" dirty="0"/>
              <a:t>_________________</a:t>
            </a:r>
          </a:p>
          <a:p>
            <a:endParaRPr lang="en-US" baseline="0" dirty="0"/>
          </a:p>
          <a:p>
            <a:r>
              <a:rPr lang="en-US" baseline="0" dirty="0"/>
              <a:t>Sweets / desserts = combination food</a:t>
            </a:r>
          </a:p>
          <a:p>
            <a:r>
              <a:rPr lang="en-US" baseline="0" dirty="0"/>
              <a:t>Granola 1 starch, 1 fat</a:t>
            </a:r>
          </a:p>
          <a:p>
            <a:r>
              <a:rPr lang="en-US" baseline="0" dirty="0"/>
              <a:t>1 small granola bar  1 starch 1 fat</a:t>
            </a:r>
          </a:p>
          <a:p>
            <a:r>
              <a:rPr lang="en-US" baseline="0" dirty="0"/>
              <a:t>Frozen yogurt  1 starch</a:t>
            </a:r>
          </a:p>
          <a:p>
            <a:r>
              <a:rPr lang="en-US" baseline="0" dirty="0"/>
              <a:t>Ice c cream 1 starch, 2 fats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C3C44D-18C1-4893-AC3C-6C3B67B376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7658522"/>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baseline="0" dirty="0"/>
              <a:t>And here are the vegetables, protein groups, fat, and the free group. I also want to mention that not all free foods are actually free. It depends on the serving size consumed.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C3C44D-18C1-4893-AC3C-6C3B67B3765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4672299"/>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The next couple of slides provide general guidance on serving sizes within each exchange group. For instance, with fresh fruit, 1 small piece is generally 1 carbohydrate exchange. </a:t>
            </a:r>
          </a:p>
          <a:p>
            <a:endParaRPr lang="en-US" dirty="0"/>
          </a:p>
          <a:p>
            <a:r>
              <a:rPr lang="en-US" dirty="0"/>
              <a:t>I encourage you to spend some time on starches, fruit, dairy, and the sweets  (the</a:t>
            </a:r>
            <a:r>
              <a:rPr lang="en-US" baseline="0" dirty="0"/>
              <a:t> carb foods) to be aware of the general measures for each of these categories. There are a few benefits of doing so:</a:t>
            </a:r>
          </a:p>
          <a:p>
            <a:r>
              <a:rPr lang="en-US" baseline="0" dirty="0"/>
              <a:t>-  that if you’re preparing for the exam, test you’ll able to do the carb counts in any questions</a:t>
            </a:r>
          </a:p>
          <a:p>
            <a:r>
              <a:rPr lang="en-US" baseline="0" dirty="0"/>
              <a:t>- Good to have a baseline knowledge about carb containing foods and their amounts to help you teach this to a person with diabetes or assess someone’s ability to carb count.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5784972"/>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451720"/>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833323"/>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a:p>
            <a:r>
              <a:rPr lang="en-US" dirty="0"/>
              <a:t>The food lists give us general guidelines but we know that foods </a:t>
            </a:r>
            <a:r>
              <a:rPr lang="en-US" dirty="0" err="1"/>
              <a:t>infact</a:t>
            </a:r>
            <a:r>
              <a:rPr lang="en-US" dirty="0"/>
              <a:t> can have </a:t>
            </a:r>
            <a:r>
              <a:rPr lang="en-US" dirty="0" err="1"/>
              <a:t>variyng</a:t>
            </a:r>
            <a:r>
              <a:rPr lang="en-US" dirty="0"/>
              <a:t> about of carbohydrates.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9578862"/>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Next, we are going to review carb counting… </a:t>
            </a:r>
          </a:p>
          <a:p>
            <a:r>
              <a:rPr lang="en-US" dirty="0"/>
              <a:t>Carb counting may be something to do with some clients.  Remember that carbohydrates do have the most significant impact on blood glucose levels, so being aware of carb counts may benefit some persons with diabetes. </a:t>
            </a:r>
          </a:p>
          <a:p>
            <a:endParaRPr lang="en-US" dirty="0"/>
          </a:p>
          <a:p>
            <a:r>
              <a:rPr lang="en-US" dirty="0"/>
              <a:t>The label provides the most detail about portions for foods to carbohydrate count. </a:t>
            </a:r>
          </a:p>
          <a:p>
            <a:r>
              <a:rPr lang="en-US" dirty="0"/>
              <a:t>Here are the steps to carb count…</a:t>
            </a:r>
          </a:p>
          <a:p>
            <a:pPr marL="914400" lvl="1" indent="-457200">
              <a:lnSpc>
                <a:spcPct val="110000"/>
              </a:lnSpc>
              <a:buFont typeface="+mj-lt"/>
              <a:buAutoNum type="arabicPeriod"/>
            </a:pPr>
            <a:r>
              <a:rPr lang="en-US" sz="2800" dirty="0"/>
              <a:t>Look at the serving size</a:t>
            </a:r>
          </a:p>
          <a:p>
            <a:pPr marL="914400" lvl="1" indent="-457200">
              <a:lnSpc>
                <a:spcPct val="110000"/>
              </a:lnSpc>
              <a:buFont typeface="+mj-lt"/>
              <a:buAutoNum type="arabicPeriod"/>
            </a:pPr>
            <a:r>
              <a:rPr lang="en-US" sz="2800" dirty="0"/>
              <a:t>Look at “Total Carbohydrates” </a:t>
            </a:r>
          </a:p>
          <a:p>
            <a:pPr marL="1371600" marR="0" lvl="2" indent="-457200" algn="l" defTabSz="914400" rtl="0" eaLnBrk="1" fontAlgn="auto" latinLnBrk="0" hangingPunct="1">
              <a:lnSpc>
                <a:spcPct val="110000"/>
              </a:lnSpc>
              <a:spcBef>
                <a:spcPts val="0"/>
              </a:spcBef>
              <a:spcAft>
                <a:spcPts val="0"/>
              </a:spcAft>
              <a:buClrTx/>
              <a:buSzTx/>
              <a:buFont typeface="+mj-lt"/>
              <a:buAutoNum type="arabicPeriod"/>
              <a:tabLst/>
              <a:defRPr/>
            </a:pPr>
            <a:r>
              <a:rPr lang="en-US" sz="2800" dirty="0"/>
              <a:t>Consider subtracting ½ of sugar alcohols if dosing for insulin. </a:t>
            </a:r>
          </a:p>
          <a:p>
            <a:pPr marL="914400" marR="0" lvl="1" indent="-457200" algn="l" defTabSz="914400" rtl="0" eaLnBrk="1" fontAlgn="auto" latinLnBrk="0" hangingPunct="1">
              <a:lnSpc>
                <a:spcPct val="110000"/>
              </a:lnSpc>
              <a:spcBef>
                <a:spcPts val="0"/>
              </a:spcBef>
              <a:spcAft>
                <a:spcPts val="0"/>
              </a:spcAft>
              <a:buClrTx/>
              <a:buSzTx/>
              <a:buFont typeface="+mj-lt"/>
              <a:buAutoNum type="arabicPeriod"/>
              <a:tabLst/>
              <a:defRPr/>
            </a:pPr>
            <a:r>
              <a:rPr lang="en-US" sz="2800" dirty="0"/>
              <a:t>Adjust the count depending on the number of servings that will be eaten</a:t>
            </a:r>
          </a:p>
          <a:p>
            <a:pPr marL="914400" lvl="1" indent="-457200">
              <a:lnSpc>
                <a:spcPct val="110000"/>
              </a:lnSpc>
              <a:buFont typeface="+mj-lt"/>
              <a:buAutoNum type="arabicPeriod"/>
            </a:pPr>
            <a:r>
              <a:rPr lang="en-US" sz="2800" dirty="0"/>
              <a:t>Total the carbs for all items in the snack/meal</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7405513"/>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pPr eaLnBrk="1" hangingPunct="1"/>
            <a:r>
              <a:rPr lang="en-US" dirty="0"/>
              <a:t>For this label... (ADVANCE)</a:t>
            </a:r>
          </a:p>
          <a:p>
            <a:pPr eaLnBrk="1" hangingPunct="1"/>
            <a:endParaRPr lang="en-US" dirty="0"/>
          </a:p>
          <a:p>
            <a:pPr eaLnBrk="1" hangingPunct="1"/>
            <a:r>
              <a:rPr lang="en-US" dirty="0"/>
              <a:t>We have 26 grams carb (ADVANCE) in 1 cup of cereal.</a:t>
            </a:r>
          </a:p>
          <a:p>
            <a:pPr eaLnBrk="1" hangingPunct="1"/>
            <a:endParaRPr lang="en-US" dirty="0"/>
          </a:p>
          <a:p>
            <a:pPr eaLnBrk="1" hangingPunct="1"/>
            <a:r>
              <a:rPr lang="en-US" dirty="0"/>
              <a:t>The 1 cup measure at the top of the label is for convenience only.</a:t>
            </a:r>
          </a:p>
          <a:p>
            <a:pPr eaLnBrk="1" hangingPunct="1"/>
            <a:r>
              <a:rPr lang="en-US" dirty="0"/>
              <a:t>The nutrition facts for a food are based on the weight of 1 serving of the food, which is found in parentheses next to that 1 cup measurement (in this case its 31g).</a:t>
            </a:r>
          </a:p>
          <a:p>
            <a:pPr eaLnBrk="1" hangingPunct="1"/>
            <a:endParaRPr lang="en-US" dirty="0"/>
          </a:p>
          <a:p>
            <a:pPr eaLnBrk="1" hangingPunct="1"/>
            <a:r>
              <a:rPr lang="en-US" dirty="0"/>
              <a:t>This can get tricky </a:t>
            </a:r>
          </a:p>
          <a:p>
            <a:pPr eaLnBrk="1" hangingPunct="1"/>
            <a:r>
              <a:rPr lang="en-US" dirty="0"/>
              <a:t>think about when you first open the box of cereal when the pieces are whole vs at the very end, when the pieces are crumbled. You can fit a lot more of those crumbles into a measuring cup, and thus get a lot more carb in your 1 cup. </a:t>
            </a:r>
          </a:p>
          <a:p>
            <a:pPr eaLnBrk="1" hangingPunct="1"/>
            <a:r>
              <a:rPr lang="en-US" dirty="0"/>
              <a:t>If a PWD is calculating an insulin dose based on that incorrect carb count, the dose is likely to be incorrect. </a:t>
            </a:r>
          </a:p>
          <a:p>
            <a:pPr eaLnBrk="1" hangingPunct="1"/>
            <a:endParaRPr lang="en-US" dirty="0"/>
          </a:p>
          <a:p>
            <a:pPr eaLnBrk="1" hangingPunct="1"/>
            <a:r>
              <a:rPr lang="en-US" dirty="0"/>
              <a:t>Another tricky point is counting the carbs in fruit or other foods without labels. How does one really count the carbs in those items, aside from memorizing a list of estimates? there can be a big difference between a small banana and a large banana.</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8026964"/>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8980912"/>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Counting Carbohydrates and Determining What to Eat can be the most challenging part of diabetes management. </a:t>
            </a:r>
          </a:p>
          <a:p>
            <a:r>
              <a:rPr lang="en-US" dirty="0"/>
              <a:t>Tools like apps can provide support. </a:t>
            </a:r>
          </a:p>
          <a:p>
            <a:endParaRPr lang="en-US" dirty="0"/>
          </a:p>
          <a:p>
            <a:r>
              <a:rPr lang="en-US" dirty="0"/>
              <a:t>Others I like include </a:t>
            </a:r>
          </a:p>
          <a:p>
            <a:r>
              <a:rPr lang="en-US" dirty="0"/>
              <a:t>Under My Fork which pairs with Dexcom and BGM to pair pictures of food intake with post-prandial glucose trends. </a:t>
            </a:r>
          </a:p>
          <a:p>
            <a:r>
              <a:rPr lang="en-US" dirty="0"/>
              <a:t>And SNAQ which uses AI to help track carb counts and pairs with CGM data. </a:t>
            </a:r>
          </a:p>
          <a:p>
            <a:endParaRPr lang="en-US" dirty="0"/>
          </a:p>
          <a:p>
            <a:endParaRPr lang="en-US" dirty="0"/>
          </a:p>
          <a:p>
            <a:endParaRPr lang="en-US"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331091"/>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r>
              <a:rPr lang="en-US" dirty="0"/>
              <a:t>So without further ado, I want to introduce smart food scales. </a:t>
            </a:r>
          </a:p>
          <a:p>
            <a:r>
              <a:rPr lang="en-US" dirty="0"/>
              <a:t>These are so cool! ((Describe))</a:t>
            </a:r>
          </a:p>
          <a:p>
            <a:endParaRPr lang="en-US" dirty="0"/>
          </a:p>
          <a:p>
            <a:r>
              <a:rPr lang="en-US" dirty="0"/>
              <a:t>Available on Amazon, Target, home goods, etc. </a:t>
            </a:r>
          </a:p>
          <a:p>
            <a:endParaRPr lang="en-US" dirty="0"/>
          </a:p>
          <a:p>
            <a:pPr eaLnBrk="1" hangingPunct="1"/>
            <a:r>
              <a:rPr lang="en-US" dirty="0"/>
              <a:t>Lets talk a minute about foods scales - food scales can be a great tool for someone with diabetes who carb counts.</a:t>
            </a:r>
          </a:p>
          <a:p>
            <a:pPr eaLnBrk="1" hangingPunct="1"/>
            <a:endParaRPr lang="en-US" dirty="0"/>
          </a:p>
          <a:p>
            <a:pPr eaLnBrk="1" hangingPunct="1"/>
            <a:r>
              <a:rPr lang="en-US" dirty="0"/>
              <a:t>17-45 dollars for the scale. </a:t>
            </a:r>
          </a:p>
          <a:p>
            <a:pPr eaLnBrk="1" hangingPunct="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7028073"/>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1190008"/>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previous strategies we discussed may assist you in guiding the PWD who is using dietary modifications, oral meds, or fixed insulin doses.</a:t>
            </a:r>
          </a:p>
          <a:p>
            <a:endParaRPr lang="en-US" dirty="0"/>
          </a:p>
          <a:p>
            <a:r>
              <a:rPr lang="en-US" dirty="0"/>
              <a:t>Now we are going to move into calculating meal time insulin for those who are on flexible insulin therapy. This will combine carb counting with use of an insulin to carb ratio, and we will also get into how to lower elevated blood sugars using a sensitivity factor. </a:t>
            </a:r>
          </a:p>
          <a:p>
            <a:endParaRPr lang="en-US" dirty="0"/>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multiple daily injection therapy:</a:t>
            </a:r>
            <a:r>
              <a:rPr lang="en-US" b="0" i="0" dirty="0">
                <a:solidFill>
                  <a:srgbClr val="333333"/>
                </a:solidFill>
                <a:effectLst/>
                <a:latin typeface="Arial" panose="020B0604020202020204" pitchFamily="34" charset="0"/>
              </a:rPr>
              <a:t> This consists of injecting basal insulin one to two times per day and bolus insulin at meals. Advanced carbohydrate counting is best suited for this therapy since bolus insulin can be adjusted based on carbohydrate intake to maximize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blood glucose management.</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quantify their food intake:</a:t>
            </a:r>
            <a:r>
              <a:rPr lang="en-US" b="0" i="0" dirty="0">
                <a:solidFill>
                  <a:srgbClr val="333333"/>
                </a:solidFill>
                <a:effectLst/>
                <a:latin typeface="Arial" panose="020B0604020202020204" pitchFamily="34" charset="0"/>
              </a:rPr>
              <a:t> Patients must count the total carbohydrate grams or carbohydrate choices eaten to dose their mealtime insulin adequately. Whether they count carbohydrate grams or choices is a matter of choice and at the educator’s discretion.</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using insulin pump therapy:</a:t>
            </a:r>
            <a:r>
              <a:rPr lang="en-US" b="0" i="0" dirty="0">
                <a:solidFill>
                  <a:srgbClr val="333333"/>
                </a:solidFill>
                <a:effectLst/>
                <a:latin typeface="Arial" panose="020B0604020202020204" pitchFamily="34" charset="0"/>
              </a:rPr>
              <a:t> Insulin pumps are designed to closely mimic normal pancreatic function. A three-day reservoir houses rapid-acting insulin that’s delivered as basal and bolus. Basal is a constant infusion delivered 24 hours per day to mimic pancreatic basal insulin secretion. Bolus is given as needed or on demand in response to meals or to correct high blood glucose. The pump is programmed with the individual’s ICR; the patient inputs the amount of carbohydrates eaten, and the pump calculates the bolus.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who can perform basic math skills:</a:t>
            </a:r>
            <a:r>
              <a:rPr lang="en-US" b="0" i="0" dirty="0">
                <a:solidFill>
                  <a:srgbClr val="333333"/>
                </a:solidFill>
                <a:effectLst/>
                <a:latin typeface="Arial" panose="020B0604020202020204" pitchFamily="34" charset="0"/>
              </a:rPr>
              <a:t> Individuals not using insulin pump therapy must calculate their bolus using their ICR. While those with poor math skills or who are intimidated by math can be taught to identify larger carb vs. smaller carb meals and inject predetermined bolus doses accordingly, this isn’t an optimal approach and should be used at the educator’s discretion after assessing patients’ skills and abilities.</a:t>
            </a:r>
          </a:p>
          <a:p>
            <a:pPr algn="l"/>
            <a:r>
              <a:rPr lang="en-US" b="0" i="0" dirty="0">
                <a:solidFill>
                  <a:srgbClr val="333333"/>
                </a:solidFill>
                <a:effectLst/>
                <a:latin typeface="Arial" panose="020B0604020202020204" pitchFamily="34" charset="0"/>
              </a:rPr>
              <a:t>• </a:t>
            </a:r>
            <a:r>
              <a:rPr lang="en-US" b="1" i="0" dirty="0">
                <a:solidFill>
                  <a:srgbClr val="333333"/>
                </a:solidFill>
                <a:effectLst/>
                <a:latin typeface="Arial" panose="020B0604020202020204" pitchFamily="34" charset="0"/>
              </a:rPr>
              <a:t>Patients willing to check blood glucose before and after meals: </a:t>
            </a:r>
            <a:r>
              <a:rPr lang="en-US" b="0" i="0" dirty="0">
                <a:solidFill>
                  <a:srgbClr val="333333"/>
                </a:solidFill>
                <a:effectLst/>
                <a:latin typeface="Arial" panose="020B0604020202020204" pitchFamily="34" charset="0"/>
              </a:rPr>
              <a:t>A premeal blood glucose reading is necessary to determine whether additional insulin should be added to the bolus to cover premeal blood glucose excursions using a sensitivity factor (SF). Initially after starting advanced carbohydrate counting, blood glucose readings are taken following a meal (about two hours after) to assess the ICR. As the ICR is determined to be correct, </a:t>
            </a:r>
            <a:r>
              <a:rPr lang="en-US" b="0" i="0" dirty="0" err="1">
                <a:solidFill>
                  <a:srgbClr val="333333"/>
                </a:solidFill>
                <a:effectLst/>
                <a:latin typeface="Arial" panose="020B0604020202020204" pitchFamily="34" charset="0"/>
              </a:rPr>
              <a:t>postmeal</a:t>
            </a:r>
            <a:r>
              <a:rPr lang="en-US" b="0" i="0" dirty="0">
                <a:solidFill>
                  <a:srgbClr val="333333"/>
                </a:solidFill>
                <a:effectLst/>
                <a:latin typeface="Arial" panose="020B0604020202020204" pitchFamily="34" charset="0"/>
              </a:rPr>
              <a:t> readings can then be taken periodically as needed.</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2019240"/>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2891915"/>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Carb counting </a:t>
            </a:r>
            <a:r>
              <a:rPr lang="en-US" sz="1200" dirty="0"/>
              <a:t>can be used with flexible insulin therapy, including MDI and CSII, where bolus insulin is used at mealtimes</a:t>
            </a:r>
          </a:p>
          <a:p>
            <a:endParaRPr lang="en-US" dirty="0"/>
          </a:p>
          <a:p>
            <a:r>
              <a:rPr lang="en-US" dirty="0"/>
              <a:t>Pros</a:t>
            </a:r>
          </a:p>
          <a:p>
            <a:r>
              <a:rPr lang="en-US" sz="1200" dirty="0"/>
              <a:t>Flexibility for the PWD</a:t>
            </a:r>
          </a:p>
          <a:p>
            <a:r>
              <a:rPr lang="en-US" sz="1200" dirty="0"/>
              <a:t>Insulin/food matched precisely = improved BGs</a:t>
            </a:r>
          </a:p>
          <a:p>
            <a:endParaRPr lang="en-US" sz="1200" dirty="0"/>
          </a:p>
          <a:p>
            <a:r>
              <a:rPr lang="en-US" sz="1200" dirty="0"/>
              <a:t>Cons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easy to lose sight of overall nutritional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Requires not only basic carbohydrate counting knowledge but also understanding of insulin actions. </a:t>
            </a:r>
          </a:p>
          <a:p>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20070"/>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24367">
              <a:defRPr/>
            </a:pPr>
            <a:r>
              <a:rPr lang="en-US" dirty="0"/>
              <a:t>To calculate mealtime insulin using this method, you will need the following pieces of information: (ADVANCE)</a:t>
            </a:r>
          </a:p>
          <a:p>
            <a:endParaRPr lang="en-US" dirty="0"/>
          </a:p>
          <a:p>
            <a:endParaRPr lang="en-US" dirty="0"/>
          </a:p>
          <a:p>
            <a:r>
              <a:rPr lang="en-US" dirty="0"/>
              <a:t>** We are going to go through the calculation for the food bolus first, then the correction bolus afterwards***</a:t>
            </a:r>
          </a:p>
          <a:p>
            <a:r>
              <a:rPr lang="en-US" dirty="0"/>
              <a:t>To get the total bolus, we then add the two doses together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6187992"/>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24367">
              <a:defRPr/>
            </a:pPr>
            <a:r>
              <a:rPr lang="en-US" i="1" dirty="0"/>
              <a:t>Calculations used to determine need: 350-500*/Total Daily Dose (TDD) = ICR)</a:t>
            </a:r>
          </a:p>
          <a:p>
            <a:pPr defTabSz="924367">
              <a:defRPr/>
            </a:pPr>
            <a:r>
              <a:rPr lang="en-US" dirty="0"/>
              <a:t>*Rule of 450 and 500 are most common, lower are used in AID therapies. </a:t>
            </a:r>
          </a:p>
          <a:p>
            <a:pPr defTabSz="924367">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711233"/>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0613851"/>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6122047"/>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6987153"/>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10000"/>
              </a:lnSpc>
            </a:pPr>
            <a:r>
              <a:rPr lang="en-US" sz="2400" dirty="0"/>
              <a:t>On the exam, round your final answer when using an insulin pen or syringe</a:t>
            </a:r>
          </a:p>
          <a:p>
            <a:pPr lvl="1">
              <a:lnSpc>
                <a:spcPct val="110000"/>
              </a:lnSpc>
            </a:pPr>
            <a:r>
              <a:rPr lang="en-US" dirty="0"/>
              <a:t>Round up to nearest whole unit if ≥ 0.5 </a:t>
            </a:r>
          </a:p>
          <a:p>
            <a:pPr lvl="1">
              <a:lnSpc>
                <a:spcPct val="110000"/>
              </a:lnSpc>
            </a:pPr>
            <a:r>
              <a:rPr lang="en-US" dirty="0"/>
              <a:t>Round down to nearest whole unit if ≤ 0.4</a:t>
            </a:r>
          </a:p>
          <a:p>
            <a:pPr>
              <a:lnSpc>
                <a:spcPct val="110000"/>
              </a:lnSpc>
            </a:pPr>
            <a:r>
              <a:rPr lang="en-US" sz="2400" dirty="0"/>
              <a:t>If a PWD is utilizing an insulin pump it is ok to use decimal places</a:t>
            </a:r>
          </a:p>
          <a:p>
            <a:pPr>
              <a:lnSpc>
                <a:spcPct val="110000"/>
              </a:lnSpc>
            </a:pPr>
            <a:endParaRPr lang="en-US" sz="2400" dirty="0"/>
          </a:p>
          <a:p>
            <a:pPr>
              <a:lnSpc>
                <a:spcPct val="110000"/>
              </a:lnSpc>
            </a:pPr>
            <a:r>
              <a:rPr lang="en-US" sz="2400" dirty="0"/>
              <a:t>In real life, consider:</a:t>
            </a:r>
          </a:p>
          <a:p>
            <a:pPr lvl="1">
              <a:lnSpc>
                <a:spcPct val="110000"/>
              </a:lnSpc>
            </a:pPr>
            <a:r>
              <a:rPr lang="en-US" dirty="0"/>
              <a:t>Insulin sensitivity</a:t>
            </a:r>
          </a:p>
          <a:p>
            <a:pPr lvl="1">
              <a:lnSpc>
                <a:spcPct val="110000"/>
              </a:lnSpc>
            </a:pPr>
            <a:r>
              <a:rPr lang="en-US" dirty="0"/>
              <a:t>Starting blood sugar (rounding up if starting blood sugar is above goal or down if starting blood sugar is below goal)</a:t>
            </a:r>
          </a:p>
          <a:p>
            <a:pPr lvl="1">
              <a:lnSpc>
                <a:spcPct val="110000"/>
              </a:lnSpc>
            </a:pPr>
            <a:r>
              <a:rPr lang="en-US" dirty="0"/>
              <a:t>What’s happening next (round down if activity is expected or up if planning to be sedentary or if glucose elevated due to stress)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9309093"/>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9DF2-E73D-0653-A659-0A22714DF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AE97C-7FE4-AB4F-0F81-C3E3CC8261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A8A97D-751F-EE0F-1596-5620E8C45A11}"/>
              </a:ext>
            </a:extLst>
          </p:cNvPr>
          <p:cNvSpPr>
            <a:spLocks noGrp="1"/>
          </p:cNvSpPr>
          <p:nvPr>
            <p:ph type="body" idx="1"/>
          </p:nvPr>
        </p:nvSpPr>
        <p:spPr/>
        <p:txBody>
          <a:bodyPr/>
          <a:lstStyle/>
          <a:p>
            <a:r>
              <a:rPr lang="en-US" sz="1200" b="0" kern="1200" dirty="0">
                <a:solidFill>
                  <a:schemeClr val="tx1"/>
                </a:solidFill>
                <a:effectLst/>
                <a:latin typeface="+mn-lt"/>
                <a:ea typeface="+mn-ea"/>
                <a:cs typeface="+mn-cs"/>
              </a:rPr>
              <a:t>Mixed Meals have different impacts on glucose trends.</a:t>
            </a:r>
          </a:p>
          <a:p>
            <a:endParaRPr lang="en-US" sz="1200" b="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Fat is very slow to digest relative to carbohydrate alone. When mixed with carb, it may delay the digestion and absorption of the carb to glucose. Also, free-fatty acids may induce insulin resistance, ultimately leading the person with diabetes to need more insulin. There might also be more gluconeogenesis later (and if you’re not remembering from biochemistry, I’ll remind you that gluconeogenesis is when the liver makes glucose from other sources)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Because of these factors, when research looks at the blood sugar levels in someone with diabetes following a meal higher fat meal, it was noted that:</a:t>
            </a:r>
          </a:p>
          <a:p>
            <a:pPr marL="628650" lvl="1" indent="-171450">
              <a:buFontTx/>
              <a:buChar char="-"/>
            </a:pPr>
            <a:r>
              <a:rPr lang="en-US" sz="1200" kern="1200" dirty="0">
                <a:solidFill>
                  <a:schemeClr val="tx1"/>
                </a:solidFill>
                <a:effectLst/>
                <a:latin typeface="+mn-lt"/>
                <a:ea typeface="+mn-ea"/>
                <a:cs typeface="+mn-cs"/>
              </a:rPr>
              <a:t>Blood sugars are reduced in the first 2–3 h</a:t>
            </a:r>
          </a:p>
          <a:p>
            <a:pPr marL="628650" lvl="1" indent="-171450">
              <a:buFontTx/>
              <a:buChar char="-"/>
            </a:pPr>
            <a:endParaRPr lang="en-US" sz="1200" kern="1200" dirty="0">
              <a:solidFill>
                <a:schemeClr val="tx1"/>
              </a:solidFill>
              <a:effectLst/>
              <a:latin typeface="+mn-lt"/>
              <a:ea typeface="+mn-ea"/>
              <a:cs typeface="+mn-cs"/>
            </a:endParaRPr>
          </a:p>
          <a:p>
            <a:pPr marL="628650" lvl="1" indent="-171450">
              <a:buFontTx/>
              <a:buChar char="-"/>
            </a:pPr>
            <a:r>
              <a:rPr lang="en-US" sz="1200" kern="1200" dirty="0">
                <a:solidFill>
                  <a:schemeClr val="tx1"/>
                </a:solidFill>
                <a:effectLst/>
                <a:latin typeface="+mn-lt"/>
                <a:ea typeface="+mn-ea"/>
                <a:cs typeface="+mn-cs"/>
              </a:rPr>
              <a:t>Then this is often followed by: Hyperglycemia, which occurs later in the post-prandial period and can last for several hours, some research shows as long as 5-8 hours afterwards.</a:t>
            </a:r>
          </a:p>
          <a:p>
            <a:pPr marL="628650" lvl="1" indent="-171450">
              <a:buFontTx/>
              <a:buChar char="-"/>
            </a:pPr>
            <a:endParaRPr lang="en-US" sz="1200" kern="1200" dirty="0">
              <a:solidFill>
                <a:schemeClr val="tx1"/>
              </a:solidFill>
              <a:effectLst/>
              <a:latin typeface="+mn-lt"/>
              <a:ea typeface="+mn-ea"/>
              <a:cs typeface="+mn-cs"/>
            </a:endParaRPr>
          </a:p>
          <a:p>
            <a:pPr marL="628650" lvl="1" indent="-171450">
              <a:buFontTx/>
              <a:buChar char="-"/>
            </a:pPr>
            <a:r>
              <a:rPr lang="en-US" sz="1200" kern="1200" dirty="0">
                <a:solidFill>
                  <a:schemeClr val="tx1"/>
                </a:solidFill>
                <a:effectLst/>
                <a:latin typeface="+mn-lt"/>
                <a:ea typeface="+mn-ea"/>
                <a:cs typeface="+mn-cs"/>
              </a:rPr>
              <a:t>The impact appears to be dose dependent; so more dietary fat = more hyperglycemia later.</a:t>
            </a:r>
          </a:p>
          <a:p>
            <a:pPr lvl="1"/>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Lets now talk about protein: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protein is digested and absorbed into the body, the amino acids can be converted into glucose. This takes some time to occur, so we may see a rise in glucose levels later in the post-prandial period. In fact, the research looking at this shows that blood glucose levels may rise between 100 minutes and 4 hours after the meal.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extent to which this occurs appears to depend on the amount of protein consumed. More protein means more of a rise later-on. The effect also changes depending on how much carb is consumed with the protein.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1F16A25-0A52-29DB-D7B7-E90FB2F076C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1456480"/>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Historically, the focus in type 1 diabetes has been to count carbs and match insulin to carb intake only, without considering the other macronutrients. Since 2022 it is been recommended those on MDI receive education on how carbs, fat and protein impact blood sugar. </a:t>
            </a:r>
          </a:p>
          <a:p>
            <a:r>
              <a:rPr lang="en-US" sz="1200" kern="1200" dirty="0">
                <a:solidFill>
                  <a:schemeClr val="tx1"/>
                </a:solidFill>
                <a:effectLst/>
                <a:latin typeface="+mn-lt"/>
                <a:ea typeface="+mn-ea"/>
                <a:cs typeface="+mn-cs"/>
              </a:rPr>
              <a:t>acknowledging that high fat and/or high protein meals may impact the post prandial glucose response in a significant way and require more insulin.</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I want to briefly review some of the thoughts behind how fat and protein impact blood sugar and then talk about strategies to deal with it when counseling individuals with type 1 diabetes.</a:t>
            </a:r>
          </a:p>
          <a:p>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that’s some of the science behind fat and protein metabolism. While the research providing us with this information is strong, and the standards recommend that we educate on this topic, they also note that more research is needed. There is no consensus on optimal dosing strategies to address this.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do some reading online, there are a multitude of strategies that you may see, but none have been formally endorsed by ADA.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our clinic, we do our best to address this issue despite the lack of formal advice. In counseling people with type 1 diabetes: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always start by learning about how the person with diabetes eats. This helps to steer the conversation. Our discussion varies depending on whether the person follows a diet that is more balanced with carb/fat/protein vs if someone follows a lower carb diet.</a:t>
            </a:r>
          </a:p>
          <a:p>
            <a:pPr lvl="1"/>
            <a:r>
              <a:rPr lang="en-US" sz="1200" kern="1200" dirty="0">
                <a:solidFill>
                  <a:schemeClr val="tx1"/>
                </a:solidFill>
                <a:effectLst/>
                <a:latin typeface="+mn-lt"/>
                <a:ea typeface="+mn-ea"/>
                <a:cs typeface="+mn-cs"/>
              </a:rPr>
              <a:t>For the person who follows a more balanced diet, my strategy is to:</a:t>
            </a:r>
          </a:p>
          <a:p>
            <a:pPr lvl="2"/>
            <a:r>
              <a:rPr lang="en-US" sz="1200" kern="1200" dirty="0">
                <a:solidFill>
                  <a:schemeClr val="tx1"/>
                </a:solidFill>
                <a:effectLst/>
                <a:latin typeface="+mn-lt"/>
                <a:ea typeface="+mn-ea"/>
                <a:cs typeface="+mn-cs"/>
              </a:rPr>
              <a:t>Educate and focus on carbohydrate counting, using a ICR, and dosing accordingly. This will work for the majority of meals. </a:t>
            </a:r>
          </a:p>
          <a:p>
            <a:pPr lvl="2"/>
            <a:r>
              <a:rPr lang="en-US" sz="1200" kern="1200" dirty="0">
                <a:solidFill>
                  <a:schemeClr val="tx1"/>
                </a:solidFill>
                <a:effectLst/>
                <a:latin typeface="+mn-lt"/>
                <a:ea typeface="+mn-ea"/>
                <a:cs typeface="+mn-cs"/>
              </a:rPr>
              <a:t>After that… then we talk fat and protein.</a:t>
            </a:r>
          </a:p>
          <a:p>
            <a:pPr marL="1143000" lvl="2" indent="-228600">
              <a:buAutoNum type="arabicParenR"/>
            </a:pPr>
            <a:r>
              <a:rPr lang="en-US" sz="1200" kern="1200" dirty="0">
                <a:solidFill>
                  <a:schemeClr val="tx1"/>
                </a:solidFill>
                <a:effectLst/>
                <a:latin typeface="+mn-lt"/>
                <a:ea typeface="+mn-ea"/>
                <a:cs typeface="+mn-cs"/>
              </a:rPr>
              <a:t>I acknowledge that fat and protein do impact blood sugar</a:t>
            </a:r>
          </a:p>
          <a:p>
            <a:pPr marL="1143000" lvl="2" indent="-228600">
              <a:buAutoNum type="arabicParenR"/>
            </a:pPr>
            <a:r>
              <a:rPr lang="en-US" sz="1200" kern="1200" dirty="0">
                <a:solidFill>
                  <a:schemeClr val="tx1"/>
                </a:solidFill>
                <a:effectLst/>
                <a:latin typeface="+mn-lt"/>
                <a:ea typeface="+mn-ea"/>
                <a:cs typeface="+mn-cs"/>
              </a:rPr>
              <a:t>I then go through examples of high fat and high protein meals that might cause this. Examples might include foods like pizza, fried chicken or steak with mashed potatoes and gravy, or a burger with fries and a milk shake, etc. </a:t>
            </a:r>
          </a:p>
          <a:p>
            <a:pPr marL="1143000" lvl="2" indent="-228600">
              <a:buAutoNum type="arabicParenR"/>
            </a:pPr>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this point we go through practical advice about how to approach these meals. </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The person with diabetes can split doses for meals like this; basically, count the carbs and determine the dose for the carbs. Then, administer the insulin with special consideration to timing.</a:t>
            </a:r>
          </a:p>
          <a:p>
            <a:pPr lvl="3"/>
            <a:r>
              <a:rPr lang="en-US" sz="1200" kern="1200" dirty="0">
                <a:solidFill>
                  <a:schemeClr val="tx1"/>
                </a:solidFill>
                <a:effectLst/>
                <a:latin typeface="+mn-lt"/>
                <a:ea typeface="+mn-ea"/>
                <a:cs typeface="+mn-cs"/>
              </a:rPr>
              <a:t>MDI: half at start of meal, half 1 hour later- we can increase the dose 20-35% based on previous patterns)</a:t>
            </a:r>
          </a:p>
          <a:p>
            <a:pPr lvl="3"/>
            <a:r>
              <a:rPr lang="en-US" sz="1200" kern="1200" dirty="0">
                <a:solidFill>
                  <a:schemeClr val="tx1"/>
                </a:solidFill>
                <a:effectLst/>
                <a:latin typeface="+mn-lt"/>
                <a:ea typeface="+mn-ea"/>
                <a:cs typeface="+mn-cs"/>
              </a:rPr>
              <a:t>Pump: extended doses with ~50/50 split over 1-2.5 hours</a:t>
            </a:r>
          </a:p>
          <a:p>
            <a:pPr lvl="2"/>
            <a:r>
              <a:rPr lang="en-US" sz="1200" kern="1200" dirty="0">
                <a:solidFill>
                  <a:schemeClr val="tx1"/>
                </a:solidFill>
                <a:effectLst/>
                <a:latin typeface="+mn-lt"/>
                <a:ea typeface="+mn-ea"/>
                <a:cs typeface="+mn-cs"/>
              </a:rPr>
              <a:t>4) Encourage monitoring glucose levels in the hours after the meal; administer a correction dose of insulin if needed.</a:t>
            </a:r>
          </a:p>
          <a:p>
            <a:pPr lvl="2"/>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We use this particular strategy of correcting after the fact because much of the available research on other strategies, where additional insulin is taken earlier, shows more hypoglycemia. Plus, the calculations can also be complicated.</a:t>
            </a: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For individuals following low carb diets, other strategies may be necessary. </a:t>
            </a:r>
          </a:p>
          <a:p>
            <a:pPr lvl="2"/>
            <a:r>
              <a:rPr lang="en-US" sz="1200" kern="1200" dirty="0">
                <a:solidFill>
                  <a:schemeClr val="tx1"/>
                </a:solidFill>
                <a:effectLst/>
                <a:latin typeface="+mn-lt"/>
                <a:ea typeface="+mn-ea"/>
                <a:cs typeface="+mn-cs"/>
              </a:rPr>
              <a:t>I’ve found more of these individuals’ dose their insulin from “experience” rather than using a strategy that involves carb counting or use of an ICR. They also may benefit from dosing later – like at the start of the meal or a little after. </a:t>
            </a:r>
          </a:p>
          <a:p>
            <a:pPr lvl="2"/>
            <a:r>
              <a:rPr lang="en-US" sz="1200" kern="1200" dirty="0">
                <a:solidFill>
                  <a:schemeClr val="tx1"/>
                </a:solidFill>
                <a:effectLst/>
                <a:latin typeface="+mn-lt"/>
                <a:ea typeface="+mn-ea"/>
                <a:cs typeface="+mn-cs"/>
              </a:rPr>
              <a:t>Up regular of amino acids conversion and type of protein does appear to make a big difference.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1363873"/>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SHOW BREAKFAST</a:t>
            </a:r>
          </a:p>
          <a:p>
            <a:r>
              <a:rPr lang="en-US" dirty="0"/>
              <a:t>Answer B</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3087074"/>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335674"/>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Answer A</a:t>
            </a:r>
          </a:p>
          <a:p>
            <a:endParaRPr lang="en-US" dirty="0"/>
          </a:p>
          <a:p>
            <a:r>
              <a:rPr lang="en-US" dirty="0"/>
              <a:t>Give longer for this </a:t>
            </a:r>
            <a:r>
              <a:rPr lang="en-US" dirty="0" err="1"/>
              <a:t>calcuation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534835"/>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9347830"/>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8408617"/>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4939577"/>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277978"/>
      </p:ext>
    </p:extLst>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4D86-FBE0-3C73-C509-74A0BB0CC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B4F7B-B696-C8E9-ABF9-058B2B14DF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1D36AE-09E4-212C-D362-5D30967996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E14CCB-EBBD-A700-90F8-5EEFB7CC746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3010010"/>
      </p:ext>
    </p:extLst>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0B8111-2AAA-480F-B4A2-95E9CCEFF56E}"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6353740"/>
      </p:ext>
    </p:extLst>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20000"/>
              </a:lnSpc>
            </a:pPr>
            <a:r>
              <a:rPr lang="en-US" dirty="0"/>
              <a:t>Many healthcare professionals incorrectly assume that people with</a:t>
            </a:r>
          </a:p>
          <a:p>
            <a:pPr>
              <a:lnSpc>
                <a:spcPct val="120000"/>
              </a:lnSpc>
            </a:pPr>
            <a:r>
              <a:rPr lang="en-US" dirty="0"/>
              <a:t>diabetes are not reaching their goals due to a lack of effort. If they</a:t>
            </a:r>
          </a:p>
          <a:p>
            <a:pPr>
              <a:lnSpc>
                <a:spcPct val="120000"/>
              </a:lnSpc>
            </a:pPr>
            <a:r>
              <a:rPr lang="en-US" dirty="0"/>
              <a:t>“just tried hard enough,” they could reach the recommended </a:t>
            </a:r>
            <a:r>
              <a:rPr lang="en-US" dirty="0" err="1"/>
              <a:t>timein</a:t>
            </a:r>
            <a:r>
              <a:rPr lang="en-US" dirty="0"/>
              <a:t>-range target. Unfortunately, this false belief can build a wall of</a:t>
            </a:r>
          </a:p>
          <a:p>
            <a:pPr>
              <a:lnSpc>
                <a:spcPct val="120000"/>
              </a:lnSpc>
            </a:pPr>
            <a:r>
              <a:rPr lang="en-US" dirty="0"/>
              <a:t>misunderstanding between the HCP and the person with diabetes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0B8111-2AAA-480F-B4A2-95E9CCEFF5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0793795"/>
      </p:ext>
    </p:extLst>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0B8111-2AAA-480F-B4A2-95E9CCEFF56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6583186"/>
      </p:ext>
    </p:extLst>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852078-B002-4C6C-A178-9DA0F504D52C}"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371</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0549500"/>
      </p:ext>
    </p:extLst>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0840C3-ED71-476B-B764-DBAF20803A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0214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8.xml"/><Relationship Id="rId1" Type="http://schemas.openxmlformats.org/officeDocument/2006/relationships/themeOverride" Target="../theme/themeOverride1.xml"/><Relationship Id="rId4" Type="http://schemas.openxmlformats.org/officeDocument/2006/relationships/image" Target="../media/image16.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8.xml"/><Relationship Id="rId1" Type="http://schemas.openxmlformats.org/officeDocument/2006/relationships/themeOverride" Target="../theme/themeOverride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8.xml"/><Relationship Id="rId4" Type="http://schemas.openxmlformats.org/officeDocument/2006/relationships/image" Target="../media/image19.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 Id="rId5" Type="http://schemas.openxmlformats.org/officeDocument/2006/relationships/image" Target="../media/image16.png"/><Relationship Id="rId4" Type="http://schemas.microsoft.com/office/2007/relationships/hdphoto" Target="../media/hdphoto1.wdp"/></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0.xml"/><Relationship Id="rId4" Type="http://schemas.microsoft.com/office/2007/relationships/hdphoto" Target="../media/hdphoto2.wdp"/></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276600"/>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120701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50702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7558455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8686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27001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237700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11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55694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3773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54372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265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eaLnBrk="1" fontAlgn="auto" hangingPunct="1">
              <a:spcBef>
                <a:spcPts val="0"/>
              </a:spcBef>
              <a:spcAft>
                <a:spcPts val="0"/>
              </a:spcAft>
              <a:defRPr/>
            </a:pPr>
            <a:fld id="{114813B1-857E-4D46-BE5D-9A28513CA6BB}" type="slidenum">
              <a:rPr lang="en-US" sz="1800">
                <a:solidFill>
                  <a:prstClr val="black"/>
                </a:solidFill>
                <a:latin typeface="Gill Sans MT"/>
              </a:rPr>
              <a:pPr eaLnBrk="1" fontAlgn="auto" hangingPunct="1">
                <a:spcBef>
                  <a:spcPts val="0"/>
                </a:spcBef>
                <a:spcAft>
                  <a:spcPts val="0"/>
                </a:spcAft>
                <a:defRPr/>
              </a:pPr>
              <a:t>‹#›</a:t>
            </a:fld>
            <a:endParaRPr lang="en-US" sz="1800">
              <a:solidFill>
                <a:prstClr val="black"/>
              </a:solidFill>
              <a:latin typeface="Gill Sans MT"/>
            </a:endParaRPr>
          </a:p>
        </p:txBody>
      </p:sp>
    </p:spTree>
    <p:extLst>
      <p:ext uri="{BB962C8B-B14F-4D97-AF65-F5344CB8AC3E}">
        <p14:creationId xmlns:p14="http://schemas.microsoft.com/office/powerpoint/2010/main" val="614907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214931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04800" y="1752600"/>
            <a:ext cx="3810000" cy="4114800"/>
          </a:xfrm>
        </p:spPr>
        <p:txBody>
          <a:bodyPr/>
          <a:lstStyle>
            <a:lvl1pPr>
              <a:buClr>
                <a:schemeClr val="tx1"/>
              </a:buCl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267200" y="1752600"/>
            <a:ext cx="3810000" cy="4114800"/>
          </a:xfrm>
        </p:spPr>
        <p:txBody>
          <a:bodyPr/>
          <a:lstStyle>
            <a:lvl1pPr>
              <a:buClr>
                <a:schemeClr val="tx1"/>
              </a:buCl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2"/>
          <p:cNvSpPr>
            <a:spLocks noGrp="1"/>
          </p:cNvSpPr>
          <p:nvPr>
            <p:ph type="body" sz="quarter" idx="11"/>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4053633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3900"/>
          </a:xfrm>
        </p:spPr>
        <p:txBody>
          <a:bodyPr/>
          <a:lstStyle/>
          <a:p>
            <a:pPr lvl="0"/>
            <a:endParaRPr lang="en-US" noProof="0"/>
          </a:p>
        </p:txBody>
      </p:sp>
      <p:sp>
        <p:nvSpPr>
          <p:cNvPr id="4"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58C7E323-D131-4E3A-9E2F-77C209BD0B77}" type="slidenum">
              <a:rPr lang="en-US"/>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2350524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094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697866"/>
            <a:ext cx="9144000" cy="612775"/>
          </a:xfrm>
        </p:spPr>
        <p:txBody>
          <a:bodyPr/>
          <a:lstStyle>
            <a:lvl1pPr>
              <a:defRPr b="1" i="0">
                <a:latin typeface="+mn-lt"/>
                <a:cs typeface="Gotham Bold" pitchFamily="2" charset="0"/>
              </a:defRPr>
            </a:lvl1pPr>
          </a:lstStyle>
          <a:p>
            <a:r>
              <a:rPr lang="en-US" dirty="0"/>
              <a:t>Click to edit Master title style</a:t>
            </a:r>
          </a:p>
        </p:txBody>
      </p:sp>
      <p:sp>
        <p:nvSpPr>
          <p:cNvPr id="3" name="Content Placeholder 2"/>
          <p:cNvSpPr>
            <a:spLocks noGrp="1"/>
          </p:cNvSpPr>
          <p:nvPr>
            <p:ph idx="1"/>
          </p:nvPr>
        </p:nvSpPr>
        <p:spPr>
          <a:xfrm>
            <a:off x="480060" y="1765300"/>
            <a:ext cx="8237220" cy="3824617"/>
          </a:xfrm>
        </p:spPr>
        <p:txBody>
          <a:bodyPr/>
          <a:lstStyle>
            <a:lvl1pPr marL="214313" indent="-214313" algn="l">
              <a:buClrTx/>
              <a:buFont typeface="Arial" charset="0"/>
              <a:buChar char="•"/>
              <a:defRPr sz="1800" b="0" i="0">
                <a:solidFill>
                  <a:schemeClr val="tx1"/>
                </a:solidFill>
                <a:latin typeface="+mn-lt"/>
                <a:cs typeface="Gotham Book" pitchFamily="2" charset="0"/>
              </a:defRPr>
            </a:lvl1pPr>
            <a:lvl2pPr marL="557213" indent="-214313">
              <a:buClrTx/>
              <a:buFont typeface="Arial" charset="0"/>
              <a:buChar char="•"/>
              <a:defRPr sz="1500" b="0" i="0">
                <a:solidFill>
                  <a:schemeClr val="tx1"/>
                </a:solidFill>
                <a:latin typeface="+mn-lt"/>
                <a:cs typeface="Gotham Book" pitchFamily="2" charset="0"/>
              </a:defRPr>
            </a:lvl2pPr>
            <a:lvl3pPr marL="900113" indent="-214313">
              <a:buClrTx/>
              <a:buFont typeface="Arial" charset="0"/>
              <a:buChar char="•"/>
              <a:defRPr b="0" i="0">
                <a:solidFill>
                  <a:schemeClr val="tx1"/>
                </a:solidFill>
                <a:latin typeface="+mn-lt"/>
                <a:cs typeface="Gotham Book" pitchFamily="2" charset="0"/>
              </a:defRPr>
            </a:lvl3pPr>
            <a:lvl4pPr marL="1243013" indent="-214313">
              <a:buClrTx/>
              <a:buFont typeface="Arial" charset="0"/>
              <a:buChar char="•"/>
              <a:defRPr sz="1200" b="0" i="0">
                <a:solidFill>
                  <a:schemeClr val="tx1"/>
                </a:solidFill>
                <a:latin typeface="+mn-lt"/>
                <a:cs typeface="Gotham Book" pitchFamily="2" charset="0"/>
              </a:defRPr>
            </a:lvl4pPr>
            <a:lvl5pPr marL="1585913" indent="-214313">
              <a:buClrTx/>
              <a:buFont typeface="Arial" charset="0"/>
              <a:buChar char="•"/>
              <a:defRPr sz="1200" b="0" i="0">
                <a:solidFill>
                  <a:schemeClr val="tx1"/>
                </a:solidFill>
                <a:latin typeface="+mn-lt"/>
                <a:cs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B05374F-8FA5-9B0E-EBD7-412C3653D0D5}"/>
              </a:ext>
            </a:extLst>
          </p:cNvPr>
          <p:cNvSpPr>
            <a:spLocks noGrp="1"/>
          </p:cNvSpPr>
          <p:nvPr>
            <p:ph type="body" sz="quarter" idx="13" hasCustomPrompt="1"/>
          </p:nvPr>
        </p:nvSpPr>
        <p:spPr>
          <a:xfrm>
            <a:off x="484378" y="5966477"/>
            <a:ext cx="8232902" cy="298450"/>
          </a:xfrm>
        </p:spPr>
        <p:txBody>
          <a:bodyPr anchor="b">
            <a:normAutofit/>
          </a:bodyPr>
          <a:lstStyle>
            <a:lvl1pPr marL="0" indent="0" algn="l">
              <a:spcBef>
                <a:spcPts val="450"/>
              </a:spcBef>
              <a:buNone/>
              <a:defRPr sz="900" b="0" i="0">
                <a:solidFill>
                  <a:schemeClr val="tx1"/>
                </a:solidFill>
                <a:latin typeface="+mn-lt"/>
                <a:cs typeface="Gotham Book" pitchFamily="2" charset="0"/>
              </a:defRPr>
            </a:lvl1pPr>
            <a:lvl2pPr>
              <a:defRPr sz="900">
                <a:latin typeface="+mn-lt"/>
              </a:defRPr>
            </a:lvl2pPr>
            <a:lvl3pPr>
              <a:defRPr sz="900">
                <a:latin typeface="+mn-lt"/>
              </a:defRPr>
            </a:lvl3pPr>
          </a:lstStyle>
          <a:p>
            <a:pPr lvl="0"/>
            <a:r>
              <a:rPr lang="en-US" dirty="0"/>
              <a:t>References Edit Master text styles</a:t>
            </a:r>
          </a:p>
        </p:txBody>
      </p:sp>
    </p:spTree>
    <p:extLst>
      <p:ext uri="{BB962C8B-B14F-4D97-AF65-F5344CB8AC3E}">
        <p14:creationId xmlns:p14="http://schemas.microsoft.com/office/powerpoint/2010/main" val="3288859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_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7172D1A-18E6-A948-8F16-3DCE4B390141}"/>
              </a:ext>
            </a:extLst>
          </p:cNvPr>
          <p:cNvPicPr>
            <a:picLocks noChangeAspect="1"/>
          </p:cNvPicPr>
          <p:nvPr userDrawn="1"/>
        </p:nvPicPr>
        <p:blipFill>
          <a:blip r:embed="rId2"/>
          <a:srcRect/>
          <a:stretch/>
        </p:blipFill>
        <p:spPr>
          <a:xfrm>
            <a:off x="0" y="0"/>
            <a:ext cx="9144000" cy="6858000"/>
          </a:xfrm>
          <a:prstGeom prst="rect">
            <a:avLst/>
          </a:prstGeom>
        </p:spPr>
      </p:pic>
      <p:sp>
        <p:nvSpPr>
          <p:cNvPr id="2" name="Title 1">
            <a:extLst>
              <a:ext uri="{FF2B5EF4-FFF2-40B4-BE49-F238E27FC236}">
                <a16:creationId xmlns:a16="http://schemas.microsoft.com/office/drawing/2014/main" id="{DA11A107-C3CF-5D45-A3FF-90FF5635B064}"/>
              </a:ext>
            </a:extLst>
          </p:cNvPr>
          <p:cNvSpPr>
            <a:spLocks noGrp="1"/>
          </p:cNvSpPr>
          <p:nvPr>
            <p:ph type="ctrTitle"/>
          </p:nvPr>
        </p:nvSpPr>
        <p:spPr>
          <a:xfrm>
            <a:off x="1076882" y="2476628"/>
            <a:ext cx="3994323" cy="2387600"/>
          </a:xfrm>
        </p:spPr>
        <p:txBody>
          <a:bodyPr anchor="b">
            <a:normAutofit/>
          </a:bodyPr>
          <a:lstStyle>
            <a:lvl1pPr algn="l">
              <a:defRPr sz="6000">
                <a:solidFill>
                  <a:schemeClr val="accent3"/>
                </a:solidFill>
              </a:defRPr>
            </a:lvl1pPr>
          </a:lstStyle>
          <a:p>
            <a:r>
              <a:rPr lang="en-US" dirty="0"/>
              <a:t>Click to edit</a:t>
            </a:r>
          </a:p>
        </p:txBody>
      </p:sp>
      <p:pic>
        <p:nvPicPr>
          <p:cNvPr id="11" name="Picture 10">
            <a:extLst>
              <a:ext uri="{FF2B5EF4-FFF2-40B4-BE49-F238E27FC236}">
                <a16:creationId xmlns:a16="http://schemas.microsoft.com/office/drawing/2014/main" id="{48243BD0-09C3-2948-A481-8FE7956E514F}"/>
              </a:ext>
            </a:extLst>
          </p:cNvPr>
          <p:cNvPicPr>
            <a:picLocks noChangeAspect="1"/>
          </p:cNvPicPr>
          <p:nvPr userDrawn="1"/>
        </p:nvPicPr>
        <p:blipFill>
          <a:blip r:embed="rId3"/>
          <a:srcRect/>
          <a:stretch/>
        </p:blipFill>
        <p:spPr>
          <a:xfrm>
            <a:off x="1006338" y="1313866"/>
            <a:ext cx="1693885" cy="922439"/>
          </a:xfrm>
          <a:prstGeom prst="rect">
            <a:avLst/>
          </a:prstGeom>
        </p:spPr>
      </p:pic>
      <p:sp>
        <p:nvSpPr>
          <p:cNvPr id="4" name="Footer Placeholder 4">
            <a:extLst>
              <a:ext uri="{FF2B5EF4-FFF2-40B4-BE49-F238E27FC236}">
                <a16:creationId xmlns:a16="http://schemas.microsoft.com/office/drawing/2014/main" id="{EAE82552-C7CE-397B-8347-4FE7BF1E3026}"/>
              </a:ext>
            </a:extLst>
          </p:cNvPr>
          <p:cNvSpPr>
            <a:spLocks noGrp="1"/>
          </p:cNvSpPr>
          <p:nvPr>
            <p:ph type="ftr" sz="quarter" idx="3"/>
          </p:nvPr>
        </p:nvSpPr>
        <p:spPr>
          <a:xfrm>
            <a:off x="1076883" y="5179964"/>
            <a:ext cx="3641720" cy="853088"/>
          </a:xfrm>
          <a:prstGeom prst="rect">
            <a:avLst/>
          </a:prstGeom>
        </p:spPr>
        <p:txBody>
          <a:bodyPr vert="horz" lIns="91440" tIns="45720" rIns="91440" bIns="45720" rtlCol="0" anchor="ctr"/>
          <a:lstStyle>
            <a:lvl1pPr algn="l">
              <a:defRPr sz="2100" b="1">
                <a:solidFill>
                  <a:schemeClr val="accent4"/>
                </a:solidFill>
                <a:latin typeface="Arial" panose="020B0604020202020204" pitchFamily="34" charset="0"/>
                <a:cs typeface="Arial" panose="020B0604020202020204" pitchFamily="34" charset="0"/>
              </a:defRPr>
            </a:lvl1pPr>
          </a:lstStyle>
          <a:p>
            <a:r>
              <a:rPr lang="en-US" dirty="0"/>
              <a:t>The NAFLD nomenclature is changing.</a:t>
            </a:r>
          </a:p>
        </p:txBody>
      </p:sp>
      <p:sp>
        <p:nvSpPr>
          <p:cNvPr id="5" name="Picture Placeholder 12">
            <a:extLst>
              <a:ext uri="{FF2B5EF4-FFF2-40B4-BE49-F238E27FC236}">
                <a16:creationId xmlns:a16="http://schemas.microsoft.com/office/drawing/2014/main" id="{4BD86E66-222D-F773-01F2-B2EFA7D9F3C3}"/>
              </a:ext>
            </a:extLst>
          </p:cNvPr>
          <p:cNvSpPr>
            <a:spLocks noGrp="1"/>
          </p:cNvSpPr>
          <p:nvPr>
            <p:ph type="pic" sz="quarter" idx="10"/>
          </p:nvPr>
        </p:nvSpPr>
        <p:spPr>
          <a:xfrm>
            <a:off x="5230423" y="1042744"/>
            <a:ext cx="3579384" cy="4772512"/>
          </a:xfrm>
          <a:prstGeom prst="ellipse">
            <a:avLst/>
          </a:prstGeom>
        </p:spPr>
        <p:txBody>
          <a:bodyPr/>
          <a:lstStyle>
            <a:lvl1pPr marL="0" indent="0" algn="ctr">
              <a:buNone/>
              <a:defRPr/>
            </a:lvl1pPr>
          </a:lstStyle>
          <a:p>
            <a:endParaRPr lang="en-US" dirty="0"/>
          </a:p>
        </p:txBody>
      </p:sp>
    </p:spTree>
    <p:extLst>
      <p:ext uri="{BB962C8B-B14F-4D97-AF65-F5344CB8AC3E}">
        <p14:creationId xmlns:p14="http://schemas.microsoft.com/office/powerpoint/2010/main" val="1751062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 Subhea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1BF295-39C0-E743-8219-739B5AEF8676}"/>
              </a:ext>
            </a:extLst>
          </p:cNvPr>
          <p:cNvSpPr>
            <a:spLocks noGrp="1"/>
          </p:cNvSpPr>
          <p:nvPr>
            <p:ph sz="half" idx="1" hasCustomPrompt="1"/>
          </p:nvPr>
        </p:nvSpPr>
        <p:spPr>
          <a:xfrm>
            <a:off x="594764" y="813733"/>
            <a:ext cx="8293608" cy="764541"/>
          </a:xfrm>
        </p:spPr>
        <p:txBody>
          <a:bodyPr/>
          <a:lstStyle>
            <a:lvl1pPr marL="0" indent="0">
              <a:buClr>
                <a:schemeClr val="accent1"/>
              </a:buClr>
              <a:buNone/>
              <a:defRPr sz="1650">
                <a:solidFill>
                  <a:schemeClr val="accent1"/>
                </a:solidFill>
              </a:defRPr>
            </a:lvl1pPr>
            <a:lvl2pPr marL="203597" indent="0">
              <a:buNone/>
              <a:defRPr sz="1650">
                <a:solidFill>
                  <a:schemeClr val="accent1"/>
                </a:solidFill>
              </a:defRPr>
            </a:lvl2pPr>
            <a:lvl3pPr marL="394097" indent="0">
              <a:buNone/>
              <a:defRPr sz="1650">
                <a:solidFill>
                  <a:schemeClr val="accent1"/>
                </a:solidFill>
              </a:defRPr>
            </a:lvl3pPr>
            <a:lvl4pPr marL="515541" indent="0">
              <a:buNone/>
              <a:defRPr sz="1650">
                <a:solidFill>
                  <a:schemeClr val="accent1"/>
                </a:solidFill>
              </a:defRPr>
            </a:lvl4pPr>
            <a:lvl5pPr marL="665559" indent="0">
              <a:buNone/>
              <a:defRPr sz="1650">
                <a:solidFill>
                  <a:schemeClr val="accent1"/>
                </a:solidFill>
              </a:defRPr>
            </a:lvl5pPr>
            <a:lvl6pPr>
              <a:defRPr sz="1350"/>
            </a:lvl6pPr>
            <a:lvl7pPr>
              <a:defRPr sz="1350"/>
            </a:lvl7pPr>
            <a:lvl8pPr>
              <a:defRPr sz="1350"/>
            </a:lvl8pPr>
            <a:lvl9pPr>
              <a:defRPr sz="1350"/>
            </a:lvl9pPr>
          </a:lstStyle>
          <a:p>
            <a:pPr lvl="0"/>
            <a:r>
              <a:rPr lang="en-US" dirty="0"/>
              <a:t>Click to edit subhead</a:t>
            </a:r>
          </a:p>
        </p:txBody>
      </p:sp>
      <p:sp>
        <p:nvSpPr>
          <p:cNvPr id="5" name="Title 1">
            <a:extLst>
              <a:ext uri="{FF2B5EF4-FFF2-40B4-BE49-F238E27FC236}">
                <a16:creationId xmlns:a16="http://schemas.microsoft.com/office/drawing/2014/main" id="{507B1804-D10E-494D-80BD-4F3005DAF349}"/>
              </a:ext>
            </a:extLst>
          </p:cNvPr>
          <p:cNvSpPr>
            <a:spLocks noGrp="1"/>
          </p:cNvSpPr>
          <p:nvPr>
            <p:ph type="title" hasCustomPrompt="1"/>
          </p:nvPr>
        </p:nvSpPr>
        <p:spPr>
          <a:xfrm>
            <a:off x="594764" y="199171"/>
            <a:ext cx="8293608" cy="512961"/>
          </a:xfrm>
        </p:spPr>
        <p:txBody>
          <a:bodyPr/>
          <a:lstStyle>
            <a:lvl1pPr>
              <a:defRPr>
                <a:solidFill>
                  <a:schemeClr val="accent6"/>
                </a:solidFill>
              </a:defRPr>
            </a:lvl1pPr>
          </a:lstStyle>
          <a:p>
            <a:r>
              <a:rPr lang="en-US" dirty="0"/>
              <a:t>Click to add headline</a:t>
            </a:r>
          </a:p>
        </p:txBody>
      </p:sp>
    </p:spTree>
    <p:extLst>
      <p:ext uri="{BB962C8B-B14F-4D97-AF65-F5344CB8AC3E}">
        <p14:creationId xmlns:p14="http://schemas.microsoft.com/office/powerpoint/2010/main" val="286419343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276600"/>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834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528782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33837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64078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855352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105919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2"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49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29269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1408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74919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389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3900"/>
          </a:xfrm>
        </p:spPr>
        <p:txBody>
          <a:bodyPr/>
          <a:lstStyle/>
          <a:p>
            <a:pPr lvl="0"/>
            <a:endParaRPr lang="en-US" noProof="0"/>
          </a:p>
        </p:txBody>
      </p:sp>
      <p:sp>
        <p:nvSpPr>
          <p:cNvPr id="4"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58C7E323-D131-4E3A-9E2F-77C209BD0B77}" type="slidenum">
              <a:rPr lang="en-US"/>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37212383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Slide Number Placeholder 6">
            <a:extLst>
              <a:ext uri="{FF2B5EF4-FFF2-40B4-BE49-F238E27FC236}">
                <a16:creationId xmlns:a16="http://schemas.microsoft.com/office/drawing/2014/main" id="{E55CA321-8940-4E43-9470-042EA05A7DBC}"/>
              </a:ext>
            </a:extLst>
          </p:cNvPr>
          <p:cNvSpPr>
            <a:spLocks noGrp="1"/>
          </p:cNvSpPr>
          <p:nvPr>
            <p:ph type="sldNum" sz="quarter" idx="4"/>
          </p:nvPr>
        </p:nvSpPr>
        <p:spPr>
          <a:xfrm rot="10800000" flipV="1">
            <a:off x="8785857" y="5832847"/>
            <a:ext cx="246061" cy="283076"/>
          </a:xfrm>
          <a:prstGeom prst="rect">
            <a:avLst/>
          </a:prstGeom>
        </p:spPr>
        <p:txBody>
          <a:bodyPr vert="horz" wrap="square" lIns="0" tIns="0" rIns="0" bIns="0" rtlCol="0" anchor="b" anchorCtr="0"/>
          <a:lstStyle>
            <a:lvl1pPr algn="l">
              <a:defRPr sz="675"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
        <p:nvSpPr>
          <p:cNvPr id="5" name="Rectangle 4">
            <a:extLst>
              <a:ext uri="{FF2B5EF4-FFF2-40B4-BE49-F238E27FC236}">
                <a16:creationId xmlns:a16="http://schemas.microsoft.com/office/drawing/2014/main" id="{8ED1D6E9-2BBE-4B08-92EC-6C28ACB7EB93}"/>
              </a:ext>
            </a:extLst>
          </p:cNvPr>
          <p:cNvSpPr>
            <a:spLocks noChangeArrowheads="1"/>
          </p:cNvSpPr>
          <p:nvPr userDrawn="1"/>
        </p:nvSpPr>
        <p:spPr bwMode="auto">
          <a:xfrm flipV="1">
            <a:off x="511233" y="1209322"/>
            <a:ext cx="8491451" cy="45720"/>
          </a:xfrm>
          <a:prstGeom prst="rect">
            <a:avLst/>
          </a:prstGeom>
          <a:gradFill rotWithShape="0">
            <a:gsLst>
              <a:gs pos="0">
                <a:schemeClr val="tx1"/>
              </a:gs>
              <a:gs pos="89000">
                <a:srgbClr val="EFEAE3">
                  <a:lumMod val="39000"/>
                  <a:lumOff val="61000"/>
                </a:srgbClr>
              </a:gs>
              <a:gs pos="29000">
                <a:srgbClr val="7A5F46"/>
              </a:gs>
            </a:gsLst>
            <a:lin ang="0" scaled="1"/>
          </a:gradFill>
          <a:ln>
            <a:noFill/>
          </a:ln>
          <a:effectLst/>
        </p:spPr>
        <p:txBody>
          <a:bodyPr wrap="none"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Times" charset="0"/>
              <a:ea typeface="+mn-ea"/>
              <a:cs typeface="+mn-cs"/>
            </a:endParaRPr>
          </a:p>
        </p:txBody>
      </p:sp>
      <p:sp>
        <p:nvSpPr>
          <p:cNvPr id="7" name="TextBox 6">
            <a:extLst>
              <a:ext uri="{FF2B5EF4-FFF2-40B4-BE49-F238E27FC236}">
                <a16:creationId xmlns:a16="http://schemas.microsoft.com/office/drawing/2014/main" id="{D6776BE1-D95C-4B0F-9057-6772C2E4A7A6}"/>
              </a:ext>
            </a:extLst>
          </p:cNvPr>
          <p:cNvSpPr txBox="1"/>
          <p:nvPr userDrawn="1"/>
        </p:nvSpPr>
        <p:spPr>
          <a:xfrm>
            <a:off x="511234" y="1637774"/>
            <a:ext cx="8382044" cy="664284"/>
          </a:xfrm>
          <a:prstGeom prst="rect">
            <a:avLst/>
          </a:prstGeom>
          <a:noFill/>
        </p:spPr>
        <p:txBody>
          <a:bodyPr wrap="square" rtlCol="0">
            <a:spAutoFit/>
          </a:bodyPr>
          <a:lstStyle/>
          <a:p>
            <a:pPr marL="257175" indent="-257175">
              <a:spcAft>
                <a:spcPts val="450"/>
              </a:spcAft>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endParaRPr lang="en-US" sz="1500" dirty="0"/>
          </a:p>
        </p:txBody>
      </p:sp>
      <p:sp>
        <p:nvSpPr>
          <p:cNvPr id="8" name="Title 1">
            <a:extLst>
              <a:ext uri="{FF2B5EF4-FFF2-40B4-BE49-F238E27FC236}">
                <a16:creationId xmlns:a16="http://schemas.microsoft.com/office/drawing/2014/main" id="{597F347E-A677-4B2B-BB35-6EA06ABFBBC8}"/>
              </a:ext>
            </a:extLst>
          </p:cNvPr>
          <p:cNvSpPr>
            <a:spLocks noGrp="1"/>
          </p:cNvSpPr>
          <p:nvPr>
            <p:ph type="title"/>
          </p:nvPr>
        </p:nvSpPr>
        <p:spPr>
          <a:xfrm>
            <a:off x="511233" y="-276551"/>
            <a:ext cx="6959089" cy="1450757"/>
          </a:xfrm>
          <a:prstGeom prst="rect">
            <a:avLst/>
          </a:prstGeom>
        </p:spPr>
        <p:txBody>
          <a:bodyPr>
            <a:normAutofit/>
          </a:bodyPr>
          <a:lstStyle/>
          <a:p>
            <a:r>
              <a:rPr lang="en-US" sz="3300" dirty="0">
                <a:solidFill>
                  <a:schemeClr val="tx1"/>
                </a:solidFill>
              </a:rPr>
              <a:t>Capitalize First Word In Calibri Light 44</a:t>
            </a:r>
          </a:p>
        </p:txBody>
      </p:sp>
      <p:sp>
        <p:nvSpPr>
          <p:cNvPr id="10" name="TextBox 9">
            <a:extLst>
              <a:ext uri="{FF2B5EF4-FFF2-40B4-BE49-F238E27FC236}">
                <a16:creationId xmlns:a16="http://schemas.microsoft.com/office/drawing/2014/main" id="{66E36132-BCF6-4AB0-9559-4264AFBDE442}"/>
              </a:ext>
            </a:extLst>
          </p:cNvPr>
          <p:cNvSpPr txBox="1"/>
          <p:nvPr userDrawn="1"/>
        </p:nvSpPr>
        <p:spPr>
          <a:xfrm>
            <a:off x="511234" y="1637774"/>
            <a:ext cx="8382044" cy="664284"/>
          </a:xfrm>
          <a:prstGeom prst="rect">
            <a:avLst/>
          </a:prstGeom>
          <a:noFill/>
        </p:spPr>
        <p:txBody>
          <a:bodyPr wrap="square" rtlCol="0">
            <a:spAutoFit/>
          </a:bodyPr>
          <a:lstStyle/>
          <a:p>
            <a:pPr marL="257175" indent="-257175">
              <a:spcAft>
                <a:spcPts val="450"/>
              </a:spcAft>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endParaRPr lang="en-US" sz="1500" dirty="0"/>
          </a:p>
        </p:txBody>
      </p:sp>
    </p:spTree>
    <p:extLst>
      <p:ext uri="{BB962C8B-B14F-4D97-AF65-F5344CB8AC3E}">
        <p14:creationId xmlns:p14="http://schemas.microsoft.com/office/powerpoint/2010/main" val="30455999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eaLnBrk="1" fontAlgn="auto" hangingPunct="1">
              <a:spcBef>
                <a:spcPts val="0"/>
              </a:spcBef>
              <a:spcAft>
                <a:spcPts val="0"/>
              </a:spcAft>
              <a:defRPr/>
            </a:pPr>
            <a:fld id="{114813B1-857E-4D46-BE5D-9A28513CA6BB}" type="slidenum">
              <a:rPr lang="en-US" sz="1800">
                <a:solidFill>
                  <a:prstClr val="black"/>
                </a:solidFill>
                <a:latin typeface="Gill Sans MT"/>
              </a:rPr>
              <a:pPr eaLnBrk="1" fontAlgn="auto" hangingPunct="1">
                <a:spcBef>
                  <a:spcPts val="0"/>
                </a:spcBef>
                <a:spcAft>
                  <a:spcPts val="0"/>
                </a:spcAft>
                <a:defRPr/>
              </a:pPr>
              <a:t>‹#›</a:t>
            </a:fld>
            <a:endParaRPr lang="en-US" sz="1800">
              <a:solidFill>
                <a:prstClr val="black"/>
              </a:solidFill>
              <a:latin typeface="Gill Sans MT"/>
            </a:endParaRPr>
          </a:p>
        </p:txBody>
      </p:sp>
    </p:spTree>
    <p:extLst>
      <p:ext uri="{BB962C8B-B14F-4D97-AF65-F5344CB8AC3E}">
        <p14:creationId xmlns:p14="http://schemas.microsoft.com/office/powerpoint/2010/main" val="33412245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mediaAndTx">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a:t>Click to edit Master title style</a:t>
            </a:r>
          </a:p>
        </p:txBody>
      </p:sp>
      <p:sp>
        <p:nvSpPr>
          <p:cNvPr id="3" name="Media Placeholder 2"/>
          <p:cNvSpPr>
            <a:spLocks noGrp="1"/>
          </p:cNvSpPr>
          <p:nvPr>
            <p:ph type="media" sz="half" idx="1"/>
          </p:nvPr>
        </p:nvSpPr>
        <p:spPr>
          <a:xfrm>
            <a:off x="1169988" y="1946275"/>
            <a:ext cx="3810000" cy="4114800"/>
          </a:xfrm>
        </p:spPr>
        <p:txBody>
          <a:bodyPr/>
          <a:lstStyle/>
          <a:p>
            <a:pPr lvl="0"/>
            <a:endParaRPr lang="en-US" noProof="0"/>
          </a:p>
        </p:txBody>
      </p:sp>
      <p:sp>
        <p:nvSpPr>
          <p:cNvPr id="4" name="Text Placeholder 3"/>
          <p:cNvSpPr>
            <a:spLocks noGrp="1"/>
          </p:cNvSpPr>
          <p:nvPr>
            <p:ph type="body" sz="half" idx="2"/>
          </p:nvPr>
        </p:nvSpPr>
        <p:spPr>
          <a:xfrm>
            <a:off x="5132388" y="1946275"/>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88710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3"/>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eaLnBrk="1" fontAlgn="auto" hangingPunct="1">
              <a:spcBef>
                <a:spcPts val="0"/>
              </a:spcBef>
              <a:spcAft>
                <a:spcPts val="0"/>
              </a:spcAft>
              <a:defRPr/>
            </a:pPr>
            <a:fld id="{BD444616-E14A-46A0-A6D3-6E66F6B1A6DF}" type="slidenum">
              <a:rPr lang="en-US" sz="1800">
                <a:solidFill>
                  <a:prstClr val="black"/>
                </a:solidFill>
                <a:latin typeface="Gill Sans MT"/>
              </a:rPr>
              <a:pPr eaLnBrk="1" fontAlgn="auto" hangingPunct="1">
                <a:spcBef>
                  <a:spcPts val="0"/>
                </a:spcBef>
                <a:spcAft>
                  <a:spcPts val="0"/>
                </a:spcAft>
                <a:defRPr/>
              </a:pPr>
              <a:t>‹#›</a:t>
            </a:fld>
            <a:endParaRPr lang="en-US" sz="1800">
              <a:solidFill>
                <a:prstClr val="black"/>
              </a:solidFill>
              <a:latin typeface="Gill Sans MT"/>
            </a:endParaRPr>
          </a:p>
        </p:txBody>
      </p:sp>
    </p:spTree>
    <p:extLst>
      <p:ext uri="{BB962C8B-B14F-4D97-AF65-F5344CB8AC3E}">
        <p14:creationId xmlns:p14="http://schemas.microsoft.com/office/powerpoint/2010/main" val="3707698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5614" y="273050"/>
            <a:ext cx="8226425" cy="1143000"/>
          </a:xfrm>
        </p:spPr>
        <p:txBody>
          <a:bodyPr/>
          <a:lstStyle/>
          <a:p>
            <a:r>
              <a:rPr lang="en-US"/>
              <a:t>Click to edit Master title style</a:t>
            </a:r>
          </a:p>
        </p:txBody>
      </p:sp>
      <p:sp>
        <p:nvSpPr>
          <p:cNvPr id="3" name="Content Placeholder 2"/>
          <p:cNvSpPr>
            <a:spLocks noGrp="1"/>
          </p:cNvSpPr>
          <p:nvPr>
            <p:ph sz="quarter" idx="1"/>
          </p:nvPr>
        </p:nvSpPr>
        <p:spPr>
          <a:xfrm>
            <a:off x="455614" y="1598613"/>
            <a:ext cx="4037012"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5614" y="3922715"/>
            <a:ext cx="4037012"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0"/>
          <p:cNvSpPr>
            <a:spLocks noGrp="1" noChangeArrowheads="1"/>
          </p:cNvSpPr>
          <p:nvPr>
            <p:ph type="sldNum" sz="quarter" idx="10"/>
          </p:nvPr>
        </p:nvSpPr>
        <p:spPr>
          <a:xfrm>
            <a:off x="6553201" y="6242052"/>
            <a:ext cx="2130425" cy="474663"/>
          </a:xfrm>
          <a:prstGeom prst="rect">
            <a:avLst/>
          </a:prstGeom>
        </p:spPr>
        <p:txBody>
          <a:bodyPr vert="horz" wrap="square" lIns="91440" tIns="45720" rIns="91440" bIns="45720" numCol="1" anchor="t" anchorCtr="0" compatLnSpc="1">
            <a:prstTxWarp prst="textNoShape">
              <a:avLst/>
            </a:prstTxWarp>
          </a:bodyPr>
          <a:lstStyle>
            <a:lvl1pPr>
              <a:defRPr/>
            </a:lvl1pPr>
          </a:lstStyle>
          <a:p>
            <a:fld id="{C4B60773-B98C-4109-B941-042E7687E890}" type="slidenum">
              <a:rPr lang="en-US"/>
              <a:pPr/>
              <a:t>‹#›</a:t>
            </a:fld>
            <a:endParaRPr lang="en-US"/>
          </a:p>
        </p:txBody>
      </p:sp>
    </p:spTree>
    <p:extLst>
      <p:ext uri="{BB962C8B-B14F-4D97-AF65-F5344CB8AC3E}">
        <p14:creationId xmlns:p14="http://schemas.microsoft.com/office/powerpoint/2010/main" val="876863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6193" y="1567537"/>
            <a:ext cx="8313823" cy="2387600"/>
          </a:xfrm>
        </p:spPr>
        <p:txBody>
          <a:bodyPr anchor="t"/>
          <a:lstStyle>
            <a:lvl1pPr algn="l">
              <a:defRPr sz="4050" cap="none" baseline="0"/>
            </a:lvl1pPr>
          </a:lstStyle>
          <a:p>
            <a:r>
              <a:rPr lang="en-US" dirty="0"/>
              <a:t>Click to edit Master title style</a:t>
            </a:r>
          </a:p>
        </p:txBody>
      </p:sp>
      <p:sp>
        <p:nvSpPr>
          <p:cNvPr id="3" name="Subtitle 2"/>
          <p:cNvSpPr>
            <a:spLocks noGrp="1"/>
          </p:cNvSpPr>
          <p:nvPr>
            <p:ph type="subTitle" idx="1"/>
          </p:nvPr>
        </p:nvSpPr>
        <p:spPr>
          <a:xfrm>
            <a:off x="845219" y="2610852"/>
            <a:ext cx="6858000" cy="1311440"/>
          </a:xfrm>
        </p:spPr>
        <p:txBody>
          <a:bodyPr>
            <a:normAutofit/>
          </a:bodyPr>
          <a:lstStyle>
            <a:lvl1pPr marL="0" indent="0" algn="l">
              <a:buNone/>
              <a:defRPr sz="27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3761064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defRPr sz="3000"/>
            </a:lvl1pPr>
            <a:lvl2pPr marL="685800" indent="-342900">
              <a:defRPr sz="2700"/>
            </a:lvl2pPr>
            <a:lvl3pPr marL="1028700" indent="-342900">
              <a:defRPr sz="2400"/>
            </a:lvl3pPr>
            <a:lvl4pPr marL="1371600" indent="-342900">
              <a:defRPr sz="2100"/>
            </a:lvl4pPr>
            <a:lvl5pPr marL="1714500" indent="-342900">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196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42900" indent="-342900">
              <a:defRPr sz="3000"/>
            </a:lvl1pPr>
            <a:lvl2pPr marL="685800" indent="-342900">
              <a:defRPr sz="2700"/>
            </a:lvl2pPr>
            <a:lvl3pPr marL="1028700" indent="-342900">
              <a:defRPr sz="2400"/>
            </a:lvl3pPr>
            <a:lvl4pPr marL="1371600" indent="-342900">
              <a:defRPr sz="2100"/>
            </a:lvl4pPr>
            <a:lvl5pPr marL="1714500" indent="-342900">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Tree>
    <p:extLst>
      <p:ext uri="{BB962C8B-B14F-4D97-AF65-F5344CB8AC3E}">
        <p14:creationId xmlns:p14="http://schemas.microsoft.com/office/powerpoint/2010/main" val="26485126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sz="3000"/>
            </a:lvl1pPr>
            <a:lvl2pPr>
              <a:defRPr sz="2700"/>
            </a:lvl2pPr>
            <a:lvl3pPr>
              <a:defRPr sz="2400"/>
            </a:lvl3pPr>
            <a:lvl4pPr>
              <a:defRPr sz="2100"/>
            </a:lvl4pPr>
            <a:lvl5pPr>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6261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82" y="365126"/>
            <a:ext cx="9141618"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43504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303707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72306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919A55CC-0216-ED30-D812-1986D18824E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02682" y="2438400"/>
            <a:ext cx="4512469"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0770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40516611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501349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FAC4C38B-FAAD-B9B5-BF31-19A3353CA01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35441" y="5908676"/>
            <a:ext cx="1808559"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idx="1"/>
          </p:nvPr>
        </p:nvSpPr>
        <p:spPr>
          <a:xfrm>
            <a:off x="305830" y="1647826"/>
            <a:ext cx="8209520" cy="4364037"/>
          </a:xfrm>
        </p:spPr>
        <p:txBody>
          <a:bodyPr/>
          <a:lstStyle>
            <a:lvl1pPr>
              <a:defRPr b="0" i="0">
                <a:solidFill>
                  <a:schemeClr val="tx1"/>
                </a:solidFill>
                <a:latin typeface="Arial" panose="020B0604020202020204" pitchFamily="34" charset="0"/>
                <a:cs typeface="Arial" panose="020B0604020202020204" pitchFamily="34" charset="0"/>
              </a:defRPr>
            </a:lvl1pPr>
            <a:lvl2pPr>
              <a:defRPr b="0" i="0">
                <a:solidFill>
                  <a:schemeClr val="tx1"/>
                </a:solidFill>
                <a:latin typeface="Arial" panose="020B0604020202020204" pitchFamily="34" charset="0"/>
                <a:cs typeface="Arial" panose="020B0604020202020204" pitchFamily="34" charset="0"/>
              </a:defRPr>
            </a:lvl2pPr>
            <a:lvl3pPr>
              <a:defRPr b="0" i="0">
                <a:solidFill>
                  <a:schemeClr val="tx1"/>
                </a:solidFill>
                <a:latin typeface="Arial" panose="020B0604020202020204" pitchFamily="34" charset="0"/>
                <a:cs typeface="Arial" panose="020B0604020202020204" pitchFamily="34" charset="0"/>
              </a:defRPr>
            </a:lvl3pPr>
            <a:lvl4pPr>
              <a:defRPr b="0" i="0">
                <a:solidFill>
                  <a:schemeClr val="tx1"/>
                </a:solidFill>
                <a:latin typeface="Arial" panose="020B0604020202020204" pitchFamily="34" charset="0"/>
                <a:cs typeface="Arial" panose="020B0604020202020204" pitchFamily="34" charset="0"/>
              </a:defRPr>
            </a:lvl4pPr>
            <a:lvl5pPr>
              <a:defRPr b="0" i="0">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305830" y="363519"/>
            <a:ext cx="5809220" cy="536822"/>
          </a:xfrm>
        </p:spPr>
        <p:txBody>
          <a:bodyPr>
            <a:normAutofit/>
          </a:bodyPr>
          <a:lstStyle>
            <a:lvl1pPr>
              <a:defRPr sz="2475" b="1" i="0">
                <a:solidFill>
                  <a:srgbClr val="742F82"/>
                </a:solidFill>
                <a:latin typeface="Arial Black" panose="020B0A04020102020204" pitchFamily="34" charset="0"/>
                <a:cs typeface="Arial" panose="020B0604020202020204" pitchFamily="34" charset="0"/>
              </a:defRPr>
            </a:lvl1pPr>
          </a:lstStyle>
          <a:p>
            <a:r>
              <a:rPr lang="en-US" dirty="0"/>
              <a:t>Click to edit Master title style</a:t>
            </a:r>
          </a:p>
        </p:txBody>
      </p:sp>
      <p:sp>
        <p:nvSpPr>
          <p:cNvPr id="3" name="Slide Number Placeholder 4">
            <a:extLst>
              <a:ext uri="{FF2B5EF4-FFF2-40B4-BE49-F238E27FC236}">
                <a16:creationId xmlns:a16="http://schemas.microsoft.com/office/drawing/2014/main" id="{283C993C-8173-A1A9-5602-F254363281FC}"/>
              </a:ext>
            </a:extLst>
          </p:cNvPr>
          <p:cNvSpPr>
            <a:spLocks noGrp="1"/>
          </p:cNvSpPr>
          <p:nvPr>
            <p:ph type="sldNum" sz="quarter" idx="10"/>
          </p:nvPr>
        </p:nvSpPr>
        <p:spPr>
          <a:xfrm>
            <a:off x="6780610" y="449264"/>
            <a:ext cx="2057400" cy="365125"/>
          </a:xfrm>
        </p:spPr>
        <p:txBody>
          <a:bodyPr/>
          <a:lstStyle>
            <a:lvl1pPr>
              <a:defRPr b="0" i="0">
                <a:solidFill>
                  <a:srgbClr val="742F82"/>
                </a:solidFill>
                <a:latin typeface="Arial" panose="020B0604020202020204" pitchFamily="34" charset="0"/>
                <a:cs typeface="Arial" panose="020B0604020202020204" pitchFamily="34" charset="0"/>
              </a:defRPr>
            </a:lvl1pPr>
          </a:lstStyle>
          <a:p>
            <a:pPr>
              <a:defRPr/>
            </a:pPr>
            <a:fld id="{57246EC5-0F6C-43BD-B343-F224504DD18E}" type="slidenum">
              <a:rPr lang="en-US"/>
              <a:pPr>
                <a:defRPr/>
              </a:pPr>
              <a:t>‹#›</a:t>
            </a:fld>
            <a:endParaRPr lang="en-US" dirty="0"/>
          </a:p>
        </p:txBody>
      </p:sp>
    </p:spTree>
    <p:extLst>
      <p:ext uri="{BB962C8B-B14F-4D97-AF65-F5344CB8AC3E}">
        <p14:creationId xmlns:p14="http://schemas.microsoft.com/office/powerpoint/2010/main" val="31110352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DA68DD0-FB95-FD9C-FA00-9B326AAD5A5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BCE17F2A-9049-2E17-D467-B255E9CB3E48}"/>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16A5F25-B755-49CE-8F00-BDD1D6CC3A40}"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46282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D52A8B67-B39B-6F6A-34FB-E3A7FADF8B1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460CE16F-96E4-D4D3-F15F-CADA7B72DA61}"/>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3DA6CA5-410C-44F6-85DA-3E34622ACD60}"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67326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AECB1DB-A5DA-C438-FD7F-4E48B883C9E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E46041C3-7F7F-4644-7A30-45483F095C2A}"/>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015C2BB-2485-4918-9494-377129268587}"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752202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3E7344F6-AFBD-1CF4-B85F-AA0D5200BB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EB3CD800-BBA2-042B-895B-54630F42700C}"/>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ACF8FE4-A90C-4453-BA7A-EF778A0532AA}"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6411204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94C9EDB-A513-278F-C09B-AEE02A10D84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93820C92-D82D-23A5-B386-8B74BB38DE3E}"/>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8F51B80E-4010-4A54-80E2-4EE62443BA93}"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8002651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6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8746C3F0-99E5-158C-B37A-9158641E85E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7B0B586F-5D16-6F55-77AC-CF37BF7124AA}"/>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68F32D9-05CE-481C-92AC-5FE9540DE0E7}"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782558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7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7DB2C51A-EE40-EA19-E391-D6CD061FE7D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FDEFE409-D243-C0B6-7E83-B4F6795E621D}"/>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C6A5F99-A71D-4D65-8235-2D5534B39F70}"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46411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8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7866F2DC-455D-F391-2BE2-1E1CB517D59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5D7FE7CA-59B2-244E-E787-F2B02172E4EE}"/>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DF12FB0-A1F7-4AA4-A06C-ED3314FD6E7C}"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953293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9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DFB106F-18D1-D531-1AE0-42567A06017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B1F7C6D1-F95A-136F-7D61-005BFBC1FF11}"/>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1DEF129-8E0A-4577-B2C2-5BE4F58BF93A}"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3630220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0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AE1BD6FA-4B06-A3CE-0182-F721554617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1107704C-0578-36C2-53D2-E02B588C9446}"/>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732629F-1A95-4D18-8E86-C78436E822FE}"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57071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1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5AE99B23-E46C-97A2-7EF5-13524D7EE8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89E7ABC0-B3D0-D362-008D-4572C7C9F2BC}"/>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284DF51-3630-4BD5-A008-F8AB28E36B06}"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054314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2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C33E4077-64F3-DE41-4D44-47B4C4EB9CB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8FD3F74A-7C8B-0E13-2F15-0A821436C212}"/>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29B4F5A-A6B0-48BE-A426-D0BAE54BBD81}"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1700741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3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76A70A3-4B92-8F70-FD3C-7FAE2FF4F29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79B37782-11BB-FBC2-E535-71FDF1882113}"/>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FF2BD7A-D8C1-40B7-B2CA-3EA560B96363}"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323081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4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E9B83B2D-F6FD-6D8A-92A1-3A8EDD7758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1C1FCCBD-E05F-8D44-59FE-F587ABB7B648}"/>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6FD0CF4-1E58-47A3-88FB-2E32C2FBC2BD}"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390217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344013-AE37-466B-D097-E5B19813C5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81" y="1589"/>
            <a:ext cx="9139238"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4793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8346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19933462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697866"/>
            <a:ext cx="9144000" cy="612775"/>
          </a:xfrm>
        </p:spPr>
        <p:txBody>
          <a:bodyPr/>
          <a:lstStyle>
            <a:lvl1pPr>
              <a:defRPr b="1" i="0">
                <a:latin typeface="+mn-lt"/>
                <a:cs typeface="Gotham Bold" pitchFamily="2" charset="0"/>
              </a:defRPr>
            </a:lvl1pPr>
          </a:lstStyle>
          <a:p>
            <a:r>
              <a:rPr lang="en-US" dirty="0"/>
              <a:t>Click to edit Master title style</a:t>
            </a:r>
          </a:p>
        </p:txBody>
      </p:sp>
      <p:sp>
        <p:nvSpPr>
          <p:cNvPr id="3" name="Content Placeholder 2"/>
          <p:cNvSpPr>
            <a:spLocks noGrp="1"/>
          </p:cNvSpPr>
          <p:nvPr>
            <p:ph idx="1"/>
          </p:nvPr>
        </p:nvSpPr>
        <p:spPr>
          <a:xfrm>
            <a:off x="480060" y="1765300"/>
            <a:ext cx="8237220" cy="3824617"/>
          </a:xfrm>
        </p:spPr>
        <p:txBody>
          <a:bodyPr/>
          <a:lstStyle>
            <a:lvl1pPr marL="214313" indent="-214313" algn="l">
              <a:buClrTx/>
              <a:buFont typeface="Arial" charset="0"/>
              <a:buChar char="•"/>
              <a:defRPr sz="1800" b="0" i="0">
                <a:solidFill>
                  <a:schemeClr val="tx1"/>
                </a:solidFill>
                <a:latin typeface="+mn-lt"/>
                <a:cs typeface="Gotham Book" pitchFamily="2" charset="0"/>
              </a:defRPr>
            </a:lvl1pPr>
            <a:lvl2pPr marL="557213" indent="-214313">
              <a:buClrTx/>
              <a:buFont typeface="Arial" charset="0"/>
              <a:buChar char="•"/>
              <a:defRPr sz="1500" b="0" i="0">
                <a:solidFill>
                  <a:schemeClr val="tx1"/>
                </a:solidFill>
                <a:latin typeface="+mn-lt"/>
                <a:cs typeface="Gotham Book" pitchFamily="2" charset="0"/>
              </a:defRPr>
            </a:lvl2pPr>
            <a:lvl3pPr marL="900113" indent="-214313">
              <a:buClrTx/>
              <a:buFont typeface="Arial" charset="0"/>
              <a:buChar char="•"/>
              <a:defRPr b="0" i="0">
                <a:solidFill>
                  <a:schemeClr val="tx1"/>
                </a:solidFill>
                <a:latin typeface="+mn-lt"/>
                <a:cs typeface="Gotham Book" pitchFamily="2" charset="0"/>
              </a:defRPr>
            </a:lvl3pPr>
            <a:lvl4pPr marL="1243013" indent="-214313">
              <a:buClrTx/>
              <a:buFont typeface="Arial" charset="0"/>
              <a:buChar char="•"/>
              <a:defRPr sz="1200" b="0" i="0">
                <a:solidFill>
                  <a:schemeClr val="tx1"/>
                </a:solidFill>
                <a:latin typeface="+mn-lt"/>
                <a:cs typeface="Gotham Book" pitchFamily="2" charset="0"/>
              </a:defRPr>
            </a:lvl4pPr>
            <a:lvl5pPr marL="1585913" indent="-214313">
              <a:buClrTx/>
              <a:buFont typeface="Arial" charset="0"/>
              <a:buChar char="•"/>
              <a:defRPr sz="1200" b="0" i="0">
                <a:solidFill>
                  <a:schemeClr val="tx1"/>
                </a:solidFill>
                <a:latin typeface="+mn-lt"/>
                <a:cs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B05374F-8FA5-9B0E-EBD7-412C3653D0D5}"/>
              </a:ext>
            </a:extLst>
          </p:cNvPr>
          <p:cNvSpPr>
            <a:spLocks noGrp="1"/>
          </p:cNvSpPr>
          <p:nvPr>
            <p:ph type="body" sz="quarter" idx="13" hasCustomPrompt="1"/>
          </p:nvPr>
        </p:nvSpPr>
        <p:spPr>
          <a:xfrm>
            <a:off x="484378" y="5966477"/>
            <a:ext cx="8232902" cy="298450"/>
          </a:xfrm>
        </p:spPr>
        <p:txBody>
          <a:bodyPr anchor="b">
            <a:normAutofit/>
          </a:bodyPr>
          <a:lstStyle>
            <a:lvl1pPr marL="0" indent="0" algn="l">
              <a:spcBef>
                <a:spcPts val="450"/>
              </a:spcBef>
              <a:buNone/>
              <a:defRPr sz="900" b="0" i="0">
                <a:solidFill>
                  <a:schemeClr val="tx1"/>
                </a:solidFill>
                <a:latin typeface="+mn-lt"/>
                <a:cs typeface="Gotham Book" pitchFamily="2" charset="0"/>
              </a:defRPr>
            </a:lvl1pPr>
            <a:lvl2pPr>
              <a:defRPr sz="900">
                <a:latin typeface="+mn-lt"/>
              </a:defRPr>
            </a:lvl2pPr>
            <a:lvl3pPr>
              <a:defRPr sz="900">
                <a:latin typeface="+mn-lt"/>
              </a:defRPr>
            </a:lvl3pPr>
          </a:lstStyle>
          <a:p>
            <a:pPr lvl="0"/>
            <a:r>
              <a:rPr lang="en-US" dirty="0"/>
              <a:t>References Edit Master text styles</a:t>
            </a:r>
          </a:p>
        </p:txBody>
      </p:sp>
    </p:spTree>
    <p:extLst>
      <p:ext uri="{BB962C8B-B14F-4D97-AF65-F5344CB8AC3E}">
        <p14:creationId xmlns:p14="http://schemas.microsoft.com/office/powerpoint/2010/main" val="4894276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0723BCD-FE2A-574F-A554-0E2ED1CA6285}"/>
              </a:ext>
            </a:extLst>
          </p:cNvPr>
          <p:cNvSpPr>
            <a:spLocks noGrp="1"/>
          </p:cNvSpPr>
          <p:nvPr>
            <p:ph sz="quarter" idx="12"/>
          </p:nvPr>
        </p:nvSpPr>
        <p:spPr>
          <a:xfrm>
            <a:off x="457201" y="1232454"/>
            <a:ext cx="8229599" cy="48023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48121C72-9261-504D-8F1B-943FA17B9CB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67612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8AE6070-D4AC-C397-FFC1-B05D188E55F8}"/>
              </a:ext>
            </a:extLst>
          </p:cNvPr>
          <p:cNvSpPr>
            <a:spLocks noGrp="1"/>
          </p:cNvSpPr>
          <p:nvPr>
            <p:ph type="dt" sz="half" idx="10"/>
          </p:nvPr>
        </p:nvSpPr>
        <p:spPr/>
        <p:txBody>
          <a:bodyPr/>
          <a:lstStyle>
            <a:lvl1pPr>
              <a:defRPr/>
            </a:lvl1pPr>
          </a:lstStyle>
          <a:p>
            <a:pPr>
              <a:defRPr/>
            </a:pPr>
            <a:fld id="{ACC28C68-46CD-41F3-943D-16FB342FC1CD}" type="datetimeFigureOut">
              <a:rPr lang="en-US"/>
              <a:pPr>
                <a:defRPr/>
              </a:pPr>
              <a:t>10/19/2026</a:t>
            </a:fld>
            <a:endParaRPr lang="en-US"/>
          </a:p>
        </p:txBody>
      </p:sp>
      <p:sp>
        <p:nvSpPr>
          <p:cNvPr id="5" name="Footer Placeholder 4">
            <a:extLst>
              <a:ext uri="{FF2B5EF4-FFF2-40B4-BE49-F238E27FC236}">
                <a16:creationId xmlns:a16="http://schemas.microsoft.com/office/drawing/2014/main" id="{831AE4C1-BD9E-4191-D2BC-683A5993A7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617920-EC75-EC7C-18FF-B60B3CE26426}"/>
              </a:ext>
            </a:extLst>
          </p:cNvPr>
          <p:cNvSpPr>
            <a:spLocks noGrp="1"/>
          </p:cNvSpPr>
          <p:nvPr>
            <p:ph type="sldNum" sz="quarter" idx="12"/>
          </p:nvPr>
        </p:nvSpPr>
        <p:spPr/>
        <p:txBody>
          <a:bodyPr/>
          <a:lstStyle>
            <a:lvl1pPr>
              <a:defRPr/>
            </a:lvl1pPr>
          </a:lstStyle>
          <a:p>
            <a:pPr>
              <a:defRPr/>
            </a:pPr>
            <a:fld id="{DBC0E2EF-2430-4E5E-A941-86C4F41CC112}" type="slidenum">
              <a:rPr lang="en-US"/>
              <a:pPr>
                <a:defRPr/>
              </a:pPr>
              <a:t>‹#›</a:t>
            </a:fld>
            <a:endParaRPr lang="en-US"/>
          </a:p>
        </p:txBody>
      </p:sp>
    </p:spTree>
    <p:extLst>
      <p:ext uri="{BB962C8B-B14F-4D97-AF65-F5344CB8AC3E}">
        <p14:creationId xmlns:p14="http://schemas.microsoft.com/office/powerpoint/2010/main" val="39570971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3EAB8-DBE8-36E3-D400-89BCCC8CCD52}"/>
              </a:ext>
            </a:extLst>
          </p:cNvPr>
          <p:cNvSpPr>
            <a:spLocks noGrp="1"/>
          </p:cNvSpPr>
          <p:nvPr>
            <p:ph type="dt" sz="half" idx="10"/>
          </p:nvPr>
        </p:nvSpPr>
        <p:spPr/>
        <p:txBody>
          <a:bodyPr/>
          <a:lstStyle>
            <a:lvl1pPr>
              <a:defRPr/>
            </a:lvl1pPr>
          </a:lstStyle>
          <a:p>
            <a:pPr>
              <a:defRPr/>
            </a:pPr>
            <a:fld id="{3D92BB16-9965-4979-A273-1D536BDB181F}" type="datetimeFigureOut">
              <a:rPr lang="en-US"/>
              <a:pPr>
                <a:defRPr/>
              </a:pPr>
              <a:t>10/19/2026</a:t>
            </a:fld>
            <a:endParaRPr lang="en-US"/>
          </a:p>
        </p:txBody>
      </p:sp>
      <p:sp>
        <p:nvSpPr>
          <p:cNvPr id="5" name="Footer Placeholder 4">
            <a:extLst>
              <a:ext uri="{FF2B5EF4-FFF2-40B4-BE49-F238E27FC236}">
                <a16:creationId xmlns:a16="http://schemas.microsoft.com/office/drawing/2014/main" id="{ABDB6EA6-F547-286A-C9DC-CE34EFAFFC9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9A761B-E5DC-3BFE-CF84-67B37F3F2D1D}"/>
              </a:ext>
            </a:extLst>
          </p:cNvPr>
          <p:cNvSpPr>
            <a:spLocks noGrp="1"/>
          </p:cNvSpPr>
          <p:nvPr>
            <p:ph type="sldNum" sz="quarter" idx="12"/>
          </p:nvPr>
        </p:nvSpPr>
        <p:spPr/>
        <p:txBody>
          <a:bodyPr/>
          <a:lstStyle>
            <a:lvl1pPr>
              <a:defRPr/>
            </a:lvl1pPr>
          </a:lstStyle>
          <a:p>
            <a:pPr>
              <a:defRPr/>
            </a:pPr>
            <a:fld id="{F77CF8EB-AC1A-447B-9246-15E4D83B3218}" type="slidenum">
              <a:rPr lang="en-US"/>
              <a:pPr>
                <a:defRPr/>
              </a:pPr>
              <a:t>‹#›</a:t>
            </a:fld>
            <a:endParaRPr lang="en-US"/>
          </a:p>
        </p:txBody>
      </p:sp>
    </p:spTree>
    <p:extLst>
      <p:ext uri="{BB962C8B-B14F-4D97-AF65-F5344CB8AC3E}">
        <p14:creationId xmlns:p14="http://schemas.microsoft.com/office/powerpoint/2010/main" val="8822916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5BA8CF-8AB7-9683-B607-BE435E7BF3FB}"/>
              </a:ext>
            </a:extLst>
          </p:cNvPr>
          <p:cNvSpPr>
            <a:spLocks noGrp="1"/>
          </p:cNvSpPr>
          <p:nvPr>
            <p:ph type="dt" sz="half" idx="10"/>
          </p:nvPr>
        </p:nvSpPr>
        <p:spPr/>
        <p:txBody>
          <a:bodyPr/>
          <a:lstStyle>
            <a:lvl1pPr>
              <a:defRPr/>
            </a:lvl1pPr>
          </a:lstStyle>
          <a:p>
            <a:pPr>
              <a:defRPr/>
            </a:pPr>
            <a:fld id="{1AEB2413-B0B8-4A85-A7C1-63AC86CD56A0}" type="datetimeFigureOut">
              <a:rPr lang="en-US"/>
              <a:pPr>
                <a:defRPr/>
              </a:pPr>
              <a:t>10/19/2026</a:t>
            </a:fld>
            <a:endParaRPr lang="en-US"/>
          </a:p>
        </p:txBody>
      </p:sp>
      <p:sp>
        <p:nvSpPr>
          <p:cNvPr id="5" name="Footer Placeholder 4">
            <a:extLst>
              <a:ext uri="{FF2B5EF4-FFF2-40B4-BE49-F238E27FC236}">
                <a16:creationId xmlns:a16="http://schemas.microsoft.com/office/drawing/2014/main" id="{5115D5DC-DD30-01D1-E0EA-4A1DFD8DE24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ACAD09-271B-E909-4399-8100A8B120D5}"/>
              </a:ext>
            </a:extLst>
          </p:cNvPr>
          <p:cNvSpPr>
            <a:spLocks noGrp="1"/>
          </p:cNvSpPr>
          <p:nvPr>
            <p:ph type="sldNum" sz="quarter" idx="12"/>
          </p:nvPr>
        </p:nvSpPr>
        <p:spPr/>
        <p:txBody>
          <a:bodyPr/>
          <a:lstStyle>
            <a:lvl1pPr>
              <a:defRPr/>
            </a:lvl1pPr>
          </a:lstStyle>
          <a:p>
            <a:pPr>
              <a:defRPr/>
            </a:pPr>
            <a:fld id="{667EA809-8A38-4895-82E3-61E4492CF75D}" type="slidenum">
              <a:rPr lang="en-US"/>
              <a:pPr>
                <a:defRPr/>
              </a:pPr>
              <a:t>‹#›</a:t>
            </a:fld>
            <a:endParaRPr lang="en-US"/>
          </a:p>
        </p:txBody>
      </p:sp>
    </p:spTree>
    <p:extLst>
      <p:ext uri="{BB962C8B-B14F-4D97-AF65-F5344CB8AC3E}">
        <p14:creationId xmlns:p14="http://schemas.microsoft.com/office/powerpoint/2010/main" val="312256700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C1280F9-7769-D1FA-2C70-BD6D627FE9A5}"/>
              </a:ext>
            </a:extLst>
          </p:cNvPr>
          <p:cNvSpPr>
            <a:spLocks noGrp="1"/>
          </p:cNvSpPr>
          <p:nvPr>
            <p:ph type="dt" sz="half" idx="10"/>
          </p:nvPr>
        </p:nvSpPr>
        <p:spPr/>
        <p:txBody>
          <a:bodyPr/>
          <a:lstStyle>
            <a:lvl1pPr>
              <a:defRPr/>
            </a:lvl1pPr>
          </a:lstStyle>
          <a:p>
            <a:pPr>
              <a:defRPr/>
            </a:pPr>
            <a:fld id="{5B080AC4-1B67-445E-B26B-78B0626B5BF8}" type="datetimeFigureOut">
              <a:rPr lang="en-US"/>
              <a:pPr>
                <a:defRPr/>
              </a:pPr>
              <a:t>10/19/2026</a:t>
            </a:fld>
            <a:endParaRPr lang="en-US"/>
          </a:p>
        </p:txBody>
      </p:sp>
      <p:sp>
        <p:nvSpPr>
          <p:cNvPr id="6" name="Footer Placeholder 4">
            <a:extLst>
              <a:ext uri="{FF2B5EF4-FFF2-40B4-BE49-F238E27FC236}">
                <a16:creationId xmlns:a16="http://schemas.microsoft.com/office/drawing/2014/main" id="{98E38E5B-1CDF-9E13-23C0-042A8ACEBB3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1C0C4CF-49ED-AA71-43B7-282E8BF61CC8}"/>
              </a:ext>
            </a:extLst>
          </p:cNvPr>
          <p:cNvSpPr>
            <a:spLocks noGrp="1"/>
          </p:cNvSpPr>
          <p:nvPr>
            <p:ph type="sldNum" sz="quarter" idx="12"/>
          </p:nvPr>
        </p:nvSpPr>
        <p:spPr/>
        <p:txBody>
          <a:bodyPr/>
          <a:lstStyle>
            <a:lvl1pPr>
              <a:defRPr/>
            </a:lvl1pPr>
          </a:lstStyle>
          <a:p>
            <a:pPr>
              <a:defRPr/>
            </a:pPr>
            <a:fld id="{4A2F5311-B85D-4E4C-BB1B-66A3AE544C7F}" type="slidenum">
              <a:rPr lang="en-US"/>
              <a:pPr>
                <a:defRPr/>
              </a:pPr>
              <a:t>‹#›</a:t>
            </a:fld>
            <a:endParaRPr lang="en-US"/>
          </a:p>
        </p:txBody>
      </p:sp>
    </p:spTree>
    <p:extLst>
      <p:ext uri="{BB962C8B-B14F-4D97-AF65-F5344CB8AC3E}">
        <p14:creationId xmlns:p14="http://schemas.microsoft.com/office/powerpoint/2010/main" val="8476190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D6CC9A5-34D9-5D60-D427-8C3D8908AC98}"/>
              </a:ext>
            </a:extLst>
          </p:cNvPr>
          <p:cNvSpPr>
            <a:spLocks noGrp="1"/>
          </p:cNvSpPr>
          <p:nvPr>
            <p:ph type="dt" sz="half" idx="10"/>
          </p:nvPr>
        </p:nvSpPr>
        <p:spPr/>
        <p:txBody>
          <a:bodyPr/>
          <a:lstStyle>
            <a:lvl1pPr>
              <a:defRPr/>
            </a:lvl1pPr>
          </a:lstStyle>
          <a:p>
            <a:pPr>
              <a:defRPr/>
            </a:pPr>
            <a:fld id="{5BA569F6-1E76-4A04-9C38-5DEDEB4BB35A}" type="datetimeFigureOut">
              <a:rPr lang="en-US"/>
              <a:pPr>
                <a:defRPr/>
              </a:pPr>
              <a:t>10/19/2026</a:t>
            </a:fld>
            <a:endParaRPr lang="en-US"/>
          </a:p>
        </p:txBody>
      </p:sp>
      <p:sp>
        <p:nvSpPr>
          <p:cNvPr id="8" name="Footer Placeholder 4">
            <a:extLst>
              <a:ext uri="{FF2B5EF4-FFF2-40B4-BE49-F238E27FC236}">
                <a16:creationId xmlns:a16="http://schemas.microsoft.com/office/drawing/2014/main" id="{9133E798-289D-A26F-927B-42047AD1926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96B284F-2E36-AF0E-2385-5EF162E2AF49}"/>
              </a:ext>
            </a:extLst>
          </p:cNvPr>
          <p:cNvSpPr>
            <a:spLocks noGrp="1"/>
          </p:cNvSpPr>
          <p:nvPr>
            <p:ph type="sldNum" sz="quarter" idx="12"/>
          </p:nvPr>
        </p:nvSpPr>
        <p:spPr/>
        <p:txBody>
          <a:bodyPr/>
          <a:lstStyle>
            <a:lvl1pPr>
              <a:defRPr/>
            </a:lvl1pPr>
          </a:lstStyle>
          <a:p>
            <a:pPr>
              <a:defRPr/>
            </a:pPr>
            <a:fld id="{F0807147-79F6-4731-B193-A965B69F2901}" type="slidenum">
              <a:rPr lang="en-US"/>
              <a:pPr>
                <a:defRPr/>
              </a:pPr>
              <a:t>‹#›</a:t>
            </a:fld>
            <a:endParaRPr lang="en-US"/>
          </a:p>
        </p:txBody>
      </p:sp>
    </p:spTree>
    <p:extLst>
      <p:ext uri="{BB962C8B-B14F-4D97-AF65-F5344CB8AC3E}">
        <p14:creationId xmlns:p14="http://schemas.microsoft.com/office/powerpoint/2010/main" val="35779391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7B20FF6-EBD5-E994-9CF4-D20282076837}"/>
              </a:ext>
            </a:extLst>
          </p:cNvPr>
          <p:cNvSpPr>
            <a:spLocks noGrp="1"/>
          </p:cNvSpPr>
          <p:nvPr>
            <p:ph type="dt" sz="half" idx="10"/>
          </p:nvPr>
        </p:nvSpPr>
        <p:spPr/>
        <p:txBody>
          <a:bodyPr/>
          <a:lstStyle>
            <a:lvl1pPr>
              <a:defRPr/>
            </a:lvl1pPr>
          </a:lstStyle>
          <a:p>
            <a:pPr>
              <a:defRPr/>
            </a:pPr>
            <a:fld id="{B1E5E7EE-7D48-4C61-B9F2-BB076A3D0631}" type="datetimeFigureOut">
              <a:rPr lang="en-US"/>
              <a:pPr>
                <a:defRPr/>
              </a:pPr>
              <a:t>10/19/2026</a:t>
            </a:fld>
            <a:endParaRPr lang="en-US"/>
          </a:p>
        </p:txBody>
      </p:sp>
      <p:sp>
        <p:nvSpPr>
          <p:cNvPr id="4" name="Footer Placeholder 4">
            <a:extLst>
              <a:ext uri="{FF2B5EF4-FFF2-40B4-BE49-F238E27FC236}">
                <a16:creationId xmlns:a16="http://schemas.microsoft.com/office/drawing/2014/main" id="{D2FEA296-6A74-E786-398F-B8C2FF2910E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CE70F039-73A2-836C-3C5B-1FADBA8E6D5C}"/>
              </a:ext>
            </a:extLst>
          </p:cNvPr>
          <p:cNvSpPr>
            <a:spLocks noGrp="1"/>
          </p:cNvSpPr>
          <p:nvPr>
            <p:ph type="sldNum" sz="quarter" idx="12"/>
          </p:nvPr>
        </p:nvSpPr>
        <p:spPr/>
        <p:txBody>
          <a:bodyPr/>
          <a:lstStyle>
            <a:lvl1pPr>
              <a:defRPr/>
            </a:lvl1pPr>
          </a:lstStyle>
          <a:p>
            <a:pPr>
              <a:defRPr/>
            </a:pPr>
            <a:fld id="{D0368753-23EF-433A-A5CC-94965B67654C}" type="slidenum">
              <a:rPr lang="en-US"/>
              <a:pPr>
                <a:defRPr/>
              </a:pPr>
              <a:t>‹#›</a:t>
            </a:fld>
            <a:endParaRPr lang="en-US"/>
          </a:p>
        </p:txBody>
      </p:sp>
    </p:spTree>
    <p:extLst>
      <p:ext uri="{BB962C8B-B14F-4D97-AF65-F5344CB8AC3E}">
        <p14:creationId xmlns:p14="http://schemas.microsoft.com/office/powerpoint/2010/main" val="39947534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6A6B540-6218-B684-8BB3-24E48B3DEC0F}"/>
              </a:ext>
            </a:extLst>
          </p:cNvPr>
          <p:cNvSpPr>
            <a:spLocks noGrp="1"/>
          </p:cNvSpPr>
          <p:nvPr>
            <p:ph type="dt" sz="half" idx="10"/>
          </p:nvPr>
        </p:nvSpPr>
        <p:spPr/>
        <p:txBody>
          <a:bodyPr/>
          <a:lstStyle>
            <a:lvl1pPr>
              <a:defRPr/>
            </a:lvl1pPr>
          </a:lstStyle>
          <a:p>
            <a:pPr>
              <a:defRPr/>
            </a:pPr>
            <a:fld id="{D2C397D8-9BBC-4E30-A828-6D4D26BB7CFD}" type="datetimeFigureOut">
              <a:rPr lang="en-US"/>
              <a:pPr>
                <a:defRPr/>
              </a:pPr>
              <a:t>10/19/2026</a:t>
            </a:fld>
            <a:endParaRPr lang="en-US"/>
          </a:p>
        </p:txBody>
      </p:sp>
      <p:sp>
        <p:nvSpPr>
          <p:cNvPr id="3" name="Footer Placeholder 4">
            <a:extLst>
              <a:ext uri="{FF2B5EF4-FFF2-40B4-BE49-F238E27FC236}">
                <a16:creationId xmlns:a16="http://schemas.microsoft.com/office/drawing/2014/main" id="{30D30FD5-9136-D17C-7966-8815BDA585A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D17807C-D2C7-33F9-6DA9-45D8D42F0F14}"/>
              </a:ext>
            </a:extLst>
          </p:cNvPr>
          <p:cNvSpPr>
            <a:spLocks noGrp="1"/>
          </p:cNvSpPr>
          <p:nvPr>
            <p:ph type="sldNum" sz="quarter" idx="12"/>
          </p:nvPr>
        </p:nvSpPr>
        <p:spPr/>
        <p:txBody>
          <a:bodyPr/>
          <a:lstStyle>
            <a:lvl1pPr>
              <a:defRPr/>
            </a:lvl1pPr>
          </a:lstStyle>
          <a:p>
            <a:pPr>
              <a:defRPr/>
            </a:pPr>
            <a:fld id="{E22D132C-213F-400A-AA71-7688F434F603}" type="slidenum">
              <a:rPr lang="en-US"/>
              <a:pPr>
                <a:defRPr/>
              </a:pPr>
              <a:t>‹#›</a:t>
            </a:fld>
            <a:endParaRPr lang="en-US"/>
          </a:p>
        </p:txBody>
      </p:sp>
    </p:spTree>
    <p:extLst>
      <p:ext uri="{BB962C8B-B14F-4D97-AF65-F5344CB8AC3E}">
        <p14:creationId xmlns:p14="http://schemas.microsoft.com/office/powerpoint/2010/main" val="13016201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53C6C72A-35FD-3AC9-6D82-1AD2C5017E10}"/>
              </a:ext>
            </a:extLst>
          </p:cNvPr>
          <p:cNvSpPr>
            <a:spLocks noGrp="1"/>
          </p:cNvSpPr>
          <p:nvPr>
            <p:ph type="dt" sz="half" idx="10"/>
          </p:nvPr>
        </p:nvSpPr>
        <p:spPr/>
        <p:txBody>
          <a:bodyPr/>
          <a:lstStyle>
            <a:lvl1pPr>
              <a:defRPr/>
            </a:lvl1pPr>
          </a:lstStyle>
          <a:p>
            <a:pPr>
              <a:defRPr/>
            </a:pPr>
            <a:fld id="{129F1E25-060C-46DC-8DA2-9FD532CD12C9}" type="datetimeFigureOut">
              <a:rPr lang="en-US"/>
              <a:pPr>
                <a:defRPr/>
              </a:pPr>
              <a:t>10/19/2026</a:t>
            </a:fld>
            <a:endParaRPr lang="en-US"/>
          </a:p>
        </p:txBody>
      </p:sp>
      <p:sp>
        <p:nvSpPr>
          <p:cNvPr id="6" name="Footer Placeholder 4">
            <a:extLst>
              <a:ext uri="{FF2B5EF4-FFF2-40B4-BE49-F238E27FC236}">
                <a16:creationId xmlns:a16="http://schemas.microsoft.com/office/drawing/2014/main" id="{BFAE4E00-1A88-A4FF-729D-9B80CC79583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68C277D-D31D-8AD6-CCF4-540AD015533D}"/>
              </a:ext>
            </a:extLst>
          </p:cNvPr>
          <p:cNvSpPr>
            <a:spLocks noGrp="1"/>
          </p:cNvSpPr>
          <p:nvPr>
            <p:ph type="sldNum" sz="quarter" idx="12"/>
          </p:nvPr>
        </p:nvSpPr>
        <p:spPr/>
        <p:txBody>
          <a:bodyPr/>
          <a:lstStyle>
            <a:lvl1pPr>
              <a:defRPr/>
            </a:lvl1pPr>
          </a:lstStyle>
          <a:p>
            <a:pPr>
              <a:defRPr/>
            </a:pPr>
            <a:fld id="{8AB1BC47-3F77-4D0C-92BC-18A826B6587E}" type="slidenum">
              <a:rPr lang="en-US"/>
              <a:pPr>
                <a:defRPr/>
              </a:pPr>
              <a:t>‹#›</a:t>
            </a:fld>
            <a:endParaRPr lang="en-US"/>
          </a:p>
        </p:txBody>
      </p:sp>
    </p:spTree>
    <p:extLst>
      <p:ext uri="{BB962C8B-B14F-4D97-AF65-F5344CB8AC3E}">
        <p14:creationId xmlns:p14="http://schemas.microsoft.com/office/powerpoint/2010/main" val="28726408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FB72D29F-0211-6AB5-237F-0F435693666C}"/>
              </a:ext>
            </a:extLst>
          </p:cNvPr>
          <p:cNvSpPr>
            <a:spLocks noGrp="1"/>
          </p:cNvSpPr>
          <p:nvPr>
            <p:ph type="dt" sz="half" idx="10"/>
          </p:nvPr>
        </p:nvSpPr>
        <p:spPr/>
        <p:txBody>
          <a:bodyPr/>
          <a:lstStyle>
            <a:lvl1pPr>
              <a:defRPr/>
            </a:lvl1pPr>
          </a:lstStyle>
          <a:p>
            <a:pPr>
              <a:defRPr/>
            </a:pPr>
            <a:fld id="{12195D40-E301-4F99-B44C-530713592F26}" type="datetimeFigureOut">
              <a:rPr lang="en-US"/>
              <a:pPr>
                <a:defRPr/>
              </a:pPr>
              <a:t>10/19/2026</a:t>
            </a:fld>
            <a:endParaRPr lang="en-US"/>
          </a:p>
        </p:txBody>
      </p:sp>
      <p:sp>
        <p:nvSpPr>
          <p:cNvPr id="6" name="Footer Placeholder 4">
            <a:extLst>
              <a:ext uri="{FF2B5EF4-FFF2-40B4-BE49-F238E27FC236}">
                <a16:creationId xmlns:a16="http://schemas.microsoft.com/office/drawing/2014/main" id="{0EEC1FA4-801D-A133-F143-39894367FFA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4596787-D2A5-58BC-BFEE-CA8C15D34990}"/>
              </a:ext>
            </a:extLst>
          </p:cNvPr>
          <p:cNvSpPr>
            <a:spLocks noGrp="1"/>
          </p:cNvSpPr>
          <p:nvPr>
            <p:ph type="sldNum" sz="quarter" idx="12"/>
          </p:nvPr>
        </p:nvSpPr>
        <p:spPr/>
        <p:txBody>
          <a:bodyPr/>
          <a:lstStyle>
            <a:lvl1pPr>
              <a:defRPr/>
            </a:lvl1pPr>
          </a:lstStyle>
          <a:p>
            <a:pPr>
              <a:defRPr/>
            </a:pPr>
            <a:fld id="{1BC140F1-9189-4E31-8E85-B8F767943377}" type="slidenum">
              <a:rPr lang="en-US"/>
              <a:pPr>
                <a:defRPr/>
              </a:pPr>
              <a:t>‹#›</a:t>
            </a:fld>
            <a:endParaRPr lang="en-US"/>
          </a:p>
        </p:txBody>
      </p:sp>
    </p:spTree>
    <p:extLst>
      <p:ext uri="{BB962C8B-B14F-4D97-AF65-F5344CB8AC3E}">
        <p14:creationId xmlns:p14="http://schemas.microsoft.com/office/powerpoint/2010/main" val="3972646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8CC17D-5111-DC36-25BB-E42222C84509}"/>
              </a:ext>
            </a:extLst>
          </p:cNvPr>
          <p:cNvSpPr>
            <a:spLocks noGrp="1"/>
          </p:cNvSpPr>
          <p:nvPr>
            <p:ph type="dt" sz="half" idx="10"/>
          </p:nvPr>
        </p:nvSpPr>
        <p:spPr/>
        <p:txBody>
          <a:bodyPr/>
          <a:lstStyle>
            <a:lvl1pPr>
              <a:defRPr/>
            </a:lvl1pPr>
          </a:lstStyle>
          <a:p>
            <a:pPr>
              <a:defRPr/>
            </a:pPr>
            <a:fld id="{35B00A36-F1DD-4561-B1FA-8095E38B2D8D}" type="datetimeFigureOut">
              <a:rPr lang="en-US"/>
              <a:pPr>
                <a:defRPr/>
              </a:pPr>
              <a:t>10/19/2026</a:t>
            </a:fld>
            <a:endParaRPr lang="en-US"/>
          </a:p>
        </p:txBody>
      </p:sp>
      <p:sp>
        <p:nvSpPr>
          <p:cNvPr id="5" name="Footer Placeholder 4">
            <a:extLst>
              <a:ext uri="{FF2B5EF4-FFF2-40B4-BE49-F238E27FC236}">
                <a16:creationId xmlns:a16="http://schemas.microsoft.com/office/drawing/2014/main" id="{1269911A-2901-478F-6561-3E87A53660B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74391B7-4877-426E-718A-EB82B5E2C22B}"/>
              </a:ext>
            </a:extLst>
          </p:cNvPr>
          <p:cNvSpPr>
            <a:spLocks noGrp="1"/>
          </p:cNvSpPr>
          <p:nvPr>
            <p:ph type="sldNum" sz="quarter" idx="12"/>
          </p:nvPr>
        </p:nvSpPr>
        <p:spPr/>
        <p:txBody>
          <a:bodyPr/>
          <a:lstStyle>
            <a:lvl1pPr>
              <a:defRPr/>
            </a:lvl1pPr>
          </a:lstStyle>
          <a:p>
            <a:pPr>
              <a:defRPr/>
            </a:pPr>
            <a:fld id="{10EB16A8-BB95-4F94-9E27-0F808C22F014}" type="slidenum">
              <a:rPr lang="en-US"/>
              <a:pPr>
                <a:defRPr/>
              </a:pPr>
              <a:t>‹#›</a:t>
            </a:fld>
            <a:endParaRPr lang="en-US"/>
          </a:p>
        </p:txBody>
      </p:sp>
    </p:spTree>
    <p:extLst>
      <p:ext uri="{BB962C8B-B14F-4D97-AF65-F5344CB8AC3E}">
        <p14:creationId xmlns:p14="http://schemas.microsoft.com/office/powerpoint/2010/main" val="6770398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0B1A4-C424-269C-182A-0DD250398993}"/>
              </a:ext>
            </a:extLst>
          </p:cNvPr>
          <p:cNvSpPr>
            <a:spLocks noGrp="1"/>
          </p:cNvSpPr>
          <p:nvPr>
            <p:ph type="dt" sz="half" idx="10"/>
          </p:nvPr>
        </p:nvSpPr>
        <p:spPr/>
        <p:txBody>
          <a:bodyPr/>
          <a:lstStyle>
            <a:lvl1pPr>
              <a:defRPr/>
            </a:lvl1pPr>
          </a:lstStyle>
          <a:p>
            <a:pPr>
              <a:defRPr/>
            </a:pPr>
            <a:fld id="{508923A6-793F-4956-B8BB-98B36FA062F8}" type="datetimeFigureOut">
              <a:rPr lang="en-US"/>
              <a:pPr>
                <a:defRPr/>
              </a:pPr>
              <a:t>10/19/2026</a:t>
            </a:fld>
            <a:endParaRPr lang="en-US"/>
          </a:p>
        </p:txBody>
      </p:sp>
      <p:sp>
        <p:nvSpPr>
          <p:cNvPr id="5" name="Footer Placeholder 4">
            <a:extLst>
              <a:ext uri="{FF2B5EF4-FFF2-40B4-BE49-F238E27FC236}">
                <a16:creationId xmlns:a16="http://schemas.microsoft.com/office/drawing/2014/main" id="{75075593-593D-3DC5-AC0C-02965EDD4E7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10A0A36-677B-86E3-987F-6153672A8E56}"/>
              </a:ext>
            </a:extLst>
          </p:cNvPr>
          <p:cNvSpPr>
            <a:spLocks noGrp="1"/>
          </p:cNvSpPr>
          <p:nvPr>
            <p:ph type="sldNum" sz="quarter" idx="12"/>
          </p:nvPr>
        </p:nvSpPr>
        <p:spPr/>
        <p:txBody>
          <a:bodyPr/>
          <a:lstStyle>
            <a:lvl1pPr>
              <a:defRPr/>
            </a:lvl1pPr>
          </a:lstStyle>
          <a:p>
            <a:pPr>
              <a:defRPr/>
            </a:pPr>
            <a:fld id="{A86E7785-868A-48FA-A97A-3EC55FD58716}" type="slidenum">
              <a:rPr lang="en-US"/>
              <a:pPr>
                <a:defRPr/>
              </a:pPr>
              <a:t>‹#›</a:t>
            </a:fld>
            <a:endParaRPr lang="en-US"/>
          </a:p>
        </p:txBody>
      </p:sp>
    </p:spTree>
    <p:extLst>
      <p:ext uri="{BB962C8B-B14F-4D97-AF65-F5344CB8AC3E}">
        <p14:creationId xmlns:p14="http://schemas.microsoft.com/office/powerpoint/2010/main" val="23087371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5"/>
          </p:nvPr>
        </p:nvSpPr>
        <p:spPr>
          <a:xfrm>
            <a:off x="332184" y="6051958"/>
            <a:ext cx="8479631" cy="412750"/>
          </a:xfrm>
          <a:noFill/>
        </p:spPr>
        <p:txBody>
          <a:bodyPr lIns="0" tIns="0" rIns="0" bIns="0" rtlCol="0" anchor="b">
            <a:noAutofit/>
          </a:bodyPr>
          <a:lstStyle>
            <a:lvl1pPr>
              <a:defRPr lang="en-DE" sz="600" dirty="0">
                <a:solidFill>
                  <a:schemeClr val="tx1">
                    <a:lumMod val="60000"/>
                    <a:lumOff val="40000"/>
                  </a:schemeClr>
                </a:solidFill>
              </a:defRPr>
            </a:lvl1pPr>
          </a:lstStyle>
          <a:p>
            <a:pPr lvl="0"/>
            <a:r>
              <a:rPr lang="en-US"/>
              <a:t>Click to edit Master text styles</a:t>
            </a:r>
            <a:endParaRPr lang="en-DE"/>
          </a:p>
        </p:txBody>
      </p:sp>
      <p:sp>
        <p:nvSpPr>
          <p:cNvPr id="2" name="Footer Placeholder 1">
            <a:extLst>
              <a:ext uri="{FF2B5EF4-FFF2-40B4-BE49-F238E27FC236}">
                <a16:creationId xmlns:a16="http://schemas.microsoft.com/office/drawing/2014/main" id="{9D683B33-586F-97B8-624F-30DAE596996C}"/>
              </a:ext>
            </a:extLst>
          </p:cNvPr>
          <p:cNvSpPr>
            <a:spLocks noGrp="1"/>
          </p:cNvSpPr>
          <p:nvPr>
            <p:ph type="ftr" sz="quarter" idx="16"/>
          </p:nvPr>
        </p:nvSpPr>
        <p:spPr>
          <a:xfrm>
            <a:off x="2500313" y="6491288"/>
            <a:ext cx="4143375" cy="247650"/>
          </a:xfrm>
        </p:spPr>
        <p:txBody>
          <a:bodyPr/>
          <a:lstStyle>
            <a:lvl1pPr>
              <a:defRPr/>
            </a:lvl1pPr>
          </a:lstStyle>
          <a:p>
            <a:pPr>
              <a:defRPr/>
            </a:pPr>
            <a:r>
              <a:rPr lang="en-US"/>
              <a:t>MAT-1397 v1.0</a:t>
            </a:r>
          </a:p>
        </p:txBody>
      </p:sp>
      <p:sp>
        <p:nvSpPr>
          <p:cNvPr id="5" name="Slide Number Placeholder 5">
            <a:extLst>
              <a:ext uri="{FF2B5EF4-FFF2-40B4-BE49-F238E27FC236}">
                <a16:creationId xmlns:a16="http://schemas.microsoft.com/office/drawing/2014/main" id="{F01C2CD2-EAC6-AB59-7B4A-28AC7B2618A2}"/>
              </a:ext>
            </a:extLst>
          </p:cNvPr>
          <p:cNvSpPr>
            <a:spLocks noGrp="1"/>
          </p:cNvSpPr>
          <p:nvPr>
            <p:ph type="sldNum" sz="quarter" idx="17"/>
          </p:nvPr>
        </p:nvSpPr>
        <p:spPr>
          <a:xfrm>
            <a:off x="8297466" y="6491288"/>
            <a:ext cx="514350" cy="247650"/>
          </a:xfrm>
        </p:spPr>
        <p:txBody>
          <a:bodyPr/>
          <a:lstStyle>
            <a:lvl1pPr>
              <a:defRPr/>
            </a:lvl1pPr>
          </a:lstStyle>
          <a:p>
            <a:pPr>
              <a:defRPr/>
            </a:pPr>
            <a:fld id="{E96946D7-EE17-4C33-B66C-632E3CC43E33}" type="slidenum">
              <a:rPr lang="en-US"/>
              <a:pPr>
                <a:defRPr/>
              </a:pPr>
              <a:t>‹#›</a:t>
            </a:fld>
            <a:endParaRPr lang="en-US"/>
          </a:p>
        </p:txBody>
      </p:sp>
    </p:spTree>
    <p:extLst>
      <p:ext uri="{BB962C8B-B14F-4D97-AF65-F5344CB8AC3E}">
        <p14:creationId xmlns:p14="http://schemas.microsoft.com/office/powerpoint/2010/main" val="1481915822"/>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747986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14313708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 Column Layout A">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32EFFAE-9F79-C2DF-98D0-C0E266C1CAF9}"/>
              </a:ext>
            </a:extLst>
          </p:cNvPr>
          <p:cNvSpPr/>
          <p:nvPr userDrawn="1"/>
        </p:nvSpPr>
        <p:spPr>
          <a:xfrm>
            <a:off x="342900" y="1638301"/>
            <a:ext cx="4057650" cy="4314825"/>
          </a:xfrm>
          <a:prstGeom prst="roundRect">
            <a:avLst>
              <a:gd name="adj" fmla="val 3655"/>
            </a:avLst>
          </a:prstGeom>
          <a:solidFill>
            <a:schemeClr val="bg1"/>
          </a:solidFill>
          <a:ln>
            <a:solidFill>
              <a:schemeClr val="bg1">
                <a:lumMod val="95000"/>
              </a:schemeClr>
            </a:solidFill>
          </a:ln>
          <a:effectLst>
            <a:outerShdw blurRad="1270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eaLnBrk="1" fontAlgn="auto" hangingPunct="1">
              <a:spcBef>
                <a:spcPts val="0"/>
              </a:spcBef>
              <a:spcAft>
                <a:spcPts val="0"/>
              </a:spcAft>
              <a:defRPr/>
            </a:pPr>
            <a:endParaRPr lang="en-US" sz="1800">
              <a:solidFill>
                <a:prstClr val="white"/>
              </a:solidFill>
              <a:latin typeface="Arial"/>
            </a:endParaRPr>
          </a:p>
        </p:txBody>
      </p:sp>
      <p:sp>
        <p:nvSpPr>
          <p:cNvPr id="4" name="Rectangle: Top Corners Rounded 3">
            <a:extLst>
              <a:ext uri="{FF2B5EF4-FFF2-40B4-BE49-F238E27FC236}">
                <a16:creationId xmlns:a16="http://schemas.microsoft.com/office/drawing/2014/main" id="{5B7081D5-FC93-2539-328D-D9A0EF015AB9}"/>
              </a:ext>
            </a:extLst>
          </p:cNvPr>
          <p:cNvSpPr/>
          <p:nvPr userDrawn="1"/>
        </p:nvSpPr>
        <p:spPr>
          <a:xfrm flipH="1">
            <a:off x="342900" y="1638301"/>
            <a:ext cx="4057650" cy="739775"/>
          </a:xfrm>
          <a:prstGeom prst="round2SameRect">
            <a:avLst>
              <a:gd name="adj1" fmla="val 23102"/>
              <a:gd name="adj2" fmla="val 0"/>
            </a:avLst>
          </a:prstGeom>
          <a:solidFill>
            <a:schemeClr val="accent1"/>
          </a:solidFill>
          <a:ln w="12700" cap="flat" cmpd="sng" algn="ctr">
            <a:noFill/>
            <a:prstDash val="solid"/>
            <a:miter lim="800000"/>
          </a:ln>
          <a:effectLst/>
        </p:spPr>
        <p:txBody>
          <a:bodyPr lIns="0" tIns="0" rIns="0" bIns="0" anchor="ctr"/>
          <a:lstStyle/>
          <a:p>
            <a:pPr algn="ctr">
              <a:spcBef>
                <a:spcPts val="0"/>
              </a:spcBef>
              <a:defRPr/>
            </a:pPr>
            <a:endParaRPr lang="en-US" sz="1800" b="1" kern="0" dirty="0">
              <a:solidFill>
                <a:srgbClr val="FFFFFF"/>
              </a:solidFill>
              <a:latin typeface="+mj-lt"/>
            </a:endParaRPr>
          </a:p>
        </p:txBody>
      </p:sp>
      <p:sp>
        <p:nvSpPr>
          <p:cNvPr id="5" name="Rectangle: Rounded Corners 4">
            <a:extLst>
              <a:ext uri="{FF2B5EF4-FFF2-40B4-BE49-F238E27FC236}">
                <a16:creationId xmlns:a16="http://schemas.microsoft.com/office/drawing/2014/main" id="{4F787C69-209D-6B8E-881C-ACB2A223D9B8}"/>
              </a:ext>
            </a:extLst>
          </p:cNvPr>
          <p:cNvSpPr/>
          <p:nvPr userDrawn="1"/>
        </p:nvSpPr>
        <p:spPr>
          <a:xfrm>
            <a:off x="4743450" y="1638301"/>
            <a:ext cx="4057650" cy="4314825"/>
          </a:xfrm>
          <a:prstGeom prst="roundRect">
            <a:avLst>
              <a:gd name="adj" fmla="val 3655"/>
            </a:avLst>
          </a:prstGeom>
          <a:solidFill>
            <a:schemeClr val="bg1"/>
          </a:solidFill>
          <a:ln>
            <a:solidFill>
              <a:schemeClr val="bg1">
                <a:lumMod val="95000"/>
              </a:schemeClr>
            </a:solidFill>
          </a:ln>
          <a:effectLst>
            <a:outerShdw blurRad="1270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eaLnBrk="1" fontAlgn="auto" hangingPunct="1">
              <a:spcBef>
                <a:spcPts val="0"/>
              </a:spcBef>
              <a:spcAft>
                <a:spcPts val="0"/>
              </a:spcAft>
              <a:defRPr/>
            </a:pPr>
            <a:endParaRPr lang="en-US" sz="1800">
              <a:solidFill>
                <a:prstClr val="white"/>
              </a:solidFill>
              <a:latin typeface="Arial"/>
            </a:endParaRPr>
          </a:p>
        </p:txBody>
      </p:sp>
      <p:sp>
        <p:nvSpPr>
          <p:cNvPr id="6" name="Rectangle: Top Corners Rounded 5">
            <a:extLst>
              <a:ext uri="{FF2B5EF4-FFF2-40B4-BE49-F238E27FC236}">
                <a16:creationId xmlns:a16="http://schemas.microsoft.com/office/drawing/2014/main" id="{626424A0-FD20-252F-6FBC-BEC19187C16A}"/>
              </a:ext>
            </a:extLst>
          </p:cNvPr>
          <p:cNvSpPr/>
          <p:nvPr userDrawn="1"/>
        </p:nvSpPr>
        <p:spPr>
          <a:xfrm flipH="1">
            <a:off x="4743450" y="1638301"/>
            <a:ext cx="4057650" cy="739775"/>
          </a:xfrm>
          <a:prstGeom prst="round2SameRect">
            <a:avLst>
              <a:gd name="adj1" fmla="val 23102"/>
              <a:gd name="adj2" fmla="val 0"/>
            </a:avLst>
          </a:prstGeom>
          <a:solidFill>
            <a:schemeClr val="accent1"/>
          </a:solidFill>
          <a:ln w="12700" cap="flat" cmpd="sng" algn="ctr">
            <a:noFill/>
            <a:prstDash val="solid"/>
            <a:miter lim="800000"/>
          </a:ln>
          <a:effectLst/>
        </p:spPr>
        <p:txBody>
          <a:bodyPr lIns="0" tIns="0" rIns="0" bIns="0" anchor="ctr"/>
          <a:lstStyle/>
          <a:p>
            <a:pPr algn="ctr">
              <a:spcBef>
                <a:spcPts val="0"/>
              </a:spcBef>
              <a:defRPr/>
            </a:pPr>
            <a:endParaRPr lang="en-US" sz="1800" b="1" kern="0" dirty="0">
              <a:solidFill>
                <a:srgbClr val="FFFFFF"/>
              </a:solidFill>
              <a:latin typeface="+mj-lt"/>
            </a:endParaRPr>
          </a:p>
        </p:txBody>
      </p:sp>
      <p:sp>
        <p:nvSpPr>
          <p:cNvPr id="3" name="Title 2"/>
          <p:cNvSpPr>
            <a:spLocks noGrp="1"/>
          </p:cNvSpPr>
          <p:nvPr>
            <p:ph type="title"/>
          </p:nvPr>
        </p:nvSpPr>
        <p:spPr>
          <a:xfrm>
            <a:off x="345185" y="460693"/>
            <a:ext cx="8455914" cy="429348"/>
          </a:xfrm>
        </p:spPr>
        <p:txBody>
          <a:bodyPr/>
          <a:lstStyle>
            <a:lvl1pPr>
              <a:spcBef>
                <a:spcPts val="0"/>
              </a:spcBef>
              <a:defRPr/>
            </a:lvl1pPr>
          </a:lstStyle>
          <a:p>
            <a:r>
              <a:rPr lang="en-US"/>
              <a:t>Click to edit Master title style</a:t>
            </a:r>
            <a:endParaRPr lang="en-US" dirty="0"/>
          </a:p>
        </p:txBody>
      </p:sp>
      <p:sp>
        <p:nvSpPr>
          <p:cNvPr id="10" name="Text Placeholder 8"/>
          <p:cNvSpPr>
            <a:spLocks noGrp="1"/>
          </p:cNvSpPr>
          <p:nvPr>
            <p:ph type="body" sz="quarter" idx="14"/>
          </p:nvPr>
        </p:nvSpPr>
        <p:spPr>
          <a:xfrm>
            <a:off x="345185" y="924071"/>
            <a:ext cx="8455914" cy="429347"/>
          </a:xfrm>
        </p:spPr>
        <p:txBody>
          <a:bodyPr lIns="0" tIns="0" rIns="0" bIns="0" rtlCol="0">
            <a:noAutofit/>
          </a:bodyPr>
          <a:lstStyle>
            <a:lvl1pPr>
              <a:lnSpc>
                <a:spcPct val="90000"/>
              </a:lnSpc>
              <a:spcBef>
                <a:spcPts val="0"/>
              </a:spcBef>
              <a:defRPr lang="en-US" dirty="0">
                <a:solidFill>
                  <a:schemeClr val="bg1">
                    <a:lumMod val="65000"/>
                  </a:schemeClr>
                </a:solidFill>
              </a:defRPr>
            </a:lvl1pPr>
          </a:lstStyle>
          <a:p>
            <a:pPr lvl="0"/>
            <a:r>
              <a:rPr lang="en-US"/>
              <a:t>Click to edit Master text styles</a:t>
            </a:r>
          </a:p>
        </p:txBody>
      </p:sp>
      <p:sp>
        <p:nvSpPr>
          <p:cNvPr id="8" name="Text Placeholder 7"/>
          <p:cNvSpPr>
            <a:spLocks noGrp="1"/>
          </p:cNvSpPr>
          <p:nvPr>
            <p:ph type="body" sz="quarter" idx="16"/>
          </p:nvPr>
        </p:nvSpPr>
        <p:spPr>
          <a:xfrm>
            <a:off x="345185" y="5960360"/>
            <a:ext cx="8455914" cy="246888"/>
          </a:xfrm>
        </p:spPr>
        <p:txBody>
          <a:bodyPr anchor="b"/>
          <a:lstStyle>
            <a:lvl1pPr>
              <a:spcBef>
                <a:spcPts val="0"/>
              </a:spcBef>
              <a:defRPr lang="en-US" sz="600" kern="1200" dirty="0">
                <a:solidFill>
                  <a:schemeClr val="tx2">
                    <a:lumMod val="60000"/>
                    <a:lumOff val="40000"/>
                  </a:schemeClr>
                </a:solidFill>
                <a:latin typeface="+mn-lt"/>
                <a:ea typeface="+mn-ea"/>
                <a:cs typeface="+mn-cs"/>
              </a:defRPr>
            </a:lvl1pPr>
          </a:lstStyle>
          <a:p>
            <a:pPr lvl="0"/>
            <a:r>
              <a:rPr lang="en-US"/>
              <a:t>Click to edit Master text styles</a:t>
            </a:r>
          </a:p>
        </p:txBody>
      </p:sp>
      <p:sp>
        <p:nvSpPr>
          <p:cNvPr id="13" name="Text Placeholder 12"/>
          <p:cNvSpPr>
            <a:spLocks noGrp="1"/>
          </p:cNvSpPr>
          <p:nvPr>
            <p:ph type="body" sz="quarter" idx="18"/>
          </p:nvPr>
        </p:nvSpPr>
        <p:spPr>
          <a:xfrm>
            <a:off x="342901" y="1638301"/>
            <a:ext cx="4057643" cy="739293"/>
          </a:xfrm>
        </p:spPr>
        <p:txBody>
          <a:bodyPr anchor="ctr"/>
          <a:lstStyle>
            <a:lvl1pPr algn="ctr">
              <a:defRPr sz="1350" b="1">
                <a:solidFill>
                  <a:schemeClr val="bg1"/>
                </a:solidFill>
              </a:defRPr>
            </a:lvl1pPr>
            <a:lvl2pPr marL="0" indent="0">
              <a:buNone/>
              <a:defRPr/>
            </a:lvl2pPr>
          </a:lstStyle>
          <a:p>
            <a:pPr lvl="0"/>
            <a:r>
              <a:rPr lang="en-US"/>
              <a:t>Click to edit Master text styles</a:t>
            </a:r>
          </a:p>
        </p:txBody>
      </p:sp>
      <p:sp>
        <p:nvSpPr>
          <p:cNvPr id="14" name="Text Placeholder 12"/>
          <p:cNvSpPr>
            <a:spLocks noGrp="1"/>
          </p:cNvSpPr>
          <p:nvPr>
            <p:ph type="body" sz="quarter" idx="19"/>
          </p:nvPr>
        </p:nvSpPr>
        <p:spPr>
          <a:xfrm>
            <a:off x="4743451" y="1638301"/>
            <a:ext cx="4057643" cy="739293"/>
          </a:xfrm>
        </p:spPr>
        <p:txBody>
          <a:bodyPr anchor="ctr"/>
          <a:lstStyle>
            <a:lvl1pPr algn="ctr">
              <a:defRPr sz="1350" b="1">
                <a:solidFill>
                  <a:schemeClr val="bg1"/>
                </a:solidFill>
              </a:defRPr>
            </a:lvl1pPr>
            <a:lvl2pPr marL="0" indent="0">
              <a:buNone/>
              <a:defRPr/>
            </a:lvl2pPr>
          </a:lstStyle>
          <a:p>
            <a:pPr lvl="0"/>
            <a:r>
              <a:rPr lang="en-US"/>
              <a:t>Click to edit Master text styles</a:t>
            </a:r>
          </a:p>
        </p:txBody>
      </p:sp>
      <p:sp>
        <p:nvSpPr>
          <p:cNvPr id="17" name="Content Placeholder 3"/>
          <p:cNvSpPr>
            <a:spLocks noGrp="1"/>
          </p:cNvSpPr>
          <p:nvPr>
            <p:ph sz="quarter" idx="10"/>
          </p:nvPr>
        </p:nvSpPr>
        <p:spPr>
          <a:xfrm>
            <a:off x="524436" y="2580563"/>
            <a:ext cx="3721810" cy="3184264"/>
          </a:xfrm>
        </p:spPr>
        <p:txBody>
          <a:bodyPr/>
          <a:lstStyle>
            <a:lvl1pPr>
              <a:defRPr sz="1200"/>
            </a:lvl1pPr>
            <a:lvl2pPr>
              <a:defRPr sz="1050"/>
            </a:lvl2pPr>
            <a:lvl3pPr>
              <a:defRPr sz="900"/>
            </a:lvl3pPr>
            <a:lvl4pPr>
              <a:defRPr sz="75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3"/>
          <p:cNvSpPr>
            <a:spLocks noGrp="1"/>
          </p:cNvSpPr>
          <p:nvPr>
            <p:ph sz="quarter" idx="20"/>
          </p:nvPr>
        </p:nvSpPr>
        <p:spPr>
          <a:xfrm>
            <a:off x="4911372" y="2580563"/>
            <a:ext cx="3721810" cy="3184264"/>
          </a:xfrm>
        </p:spPr>
        <p:txBody>
          <a:bodyPr/>
          <a:lstStyle>
            <a:lvl1pPr>
              <a:defRPr sz="1200"/>
            </a:lvl1pPr>
            <a:lvl2pPr>
              <a:defRPr sz="1050"/>
            </a:lvl2pPr>
            <a:lvl3pPr>
              <a:defRPr sz="900"/>
            </a:lvl3pPr>
            <a:lvl4pPr>
              <a:defRPr sz="750"/>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1">
            <a:extLst>
              <a:ext uri="{FF2B5EF4-FFF2-40B4-BE49-F238E27FC236}">
                <a16:creationId xmlns:a16="http://schemas.microsoft.com/office/drawing/2014/main" id="{EF8BB656-8DB9-2880-93ED-D79EEF22C0DB}"/>
              </a:ext>
            </a:extLst>
          </p:cNvPr>
          <p:cNvSpPr>
            <a:spLocks noGrp="1"/>
          </p:cNvSpPr>
          <p:nvPr>
            <p:ph type="ftr" sz="quarter" idx="21"/>
          </p:nvPr>
        </p:nvSpPr>
        <p:spPr>
          <a:xfrm>
            <a:off x="3028950" y="6502400"/>
            <a:ext cx="3086100" cy="254000"/>
          </a:xfrm>
        </p:spPr>
        <p:txBody>
          <a:bodyPr/>
          <a:lstStyle>
            <a:lvl1pPr>
              <a:defRPr/>
            </a:lvl1pPr>
          </a:lstStyle>
          <a:p>
            <a:pPr>
              <a:defRPr/>
            </a:pPr>
            <a:r>
              <a:rPr lang="en-US"/>
              <a:t>CONFIDENTIAL – DO NOT DISTRIBUTE</a:t>
            </a:r>
          </a:p>
        </p:txBody>
      </p:sp>
    </p:spTree>
    <p:extLst>
      <p:ext uri="{BB962C8B-B14F-4D97-AF65-F5344CB8AC3E}">
        <p14:creationId xmlns:p14="http://schemas.microsoft.com/office/powerpoint/2010/main" val="4883566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Content Placeholder 9"/>
          <p:cNvSpPr>
            <a:spLocks noGrp="1"/>
          </p:cNvSpPr>
          <p:nvPr>
            <p:ph sz="quarter" idx="12"/>
          </p:nvPr>
        </p:nvSpPr>
        <p:spPr>
          <a:xfrm>
            <a:off x="457201" y="1232454"/>
            <a:ext cx="8229599" cy="48023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51515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Title 2"/>
          <p:cNvSpPr>
            <a:spLocks noGrp="1"/>
          </p:cNvSpPr>
          <p:nvPr>
            <p:ph type="title"/>
          </p:nvPr>
        </p:nvSpPr>
        <p:spPr>
          <a:xfrm>
            <a:off x="345185" y="460693"/>
            <a:ext cx="8455914" cy="429348"/>
          </a:xfrm>
        </p:spPr>
        <p:txBody>
          <a:bodyPr/>
          <a:lstStyle>
            <a:lvl1pPr>
              <a:spcBef>
                <a:spcPts val="0"/>
              </a:spcBef>
              <a:defRPr/>
            </a:lvl1pPr>
          </a:lstStyle>
          <a:p>
            <a:r>
              <a:rPr lang="en-US"/>
              <a:t>Click to edit Master title style</a:t>
            </a:r>
          </a:p>
        </p:txBody>
      </p:sp>
      <p:sp>
        <p:nvSpPr>
          <p:cNvPr id="8" name="Text Placeholder 7"/>
          <p:cNvSpPr>
            <a:spLocks noGrp="1"/>
          </p:cNvSpPr>
          <p:nvPr>
            <p:ph type="body" sz="quarter" idx="16"/>
          </p:nvPr>
        </p:nvSpPr>
        <p:spPr>
          <a:xfrm>
            <a:off x="345185" y="6103113"/>
            <a:ext cx="8455914" cy="246887"/>
          </a:xfrm>
        </p:spPr>
        <p:txBody>
          <a:bodyPr lIns="0" tIns="0" rIns="0" bIns="0" rtlCol="0" anchor="b">
            <a:noAutofit/>
          </a:bodyPr>
          <a:lstStyle>
            <a:lvl1pPr>
              <a:defRPr lang="en-US" sz="600" dirty="0">
                <a:solidFill>
                  <a:schemeClr val="tx2">
                    <a:lumMod val="60000"/>
                    <a:lumOff val="40000"/>
                  </a:schemeClr>
                </a:solidFill>
                <a:latin typeface="+mj-lt"/>
              </a:defRPr>
            </a:lvl1pPr>
          </a:lstStyle>
          <a:p>
            <a:pPr lvl="0"/>
            <a:r>
              <a:rPr lang="en-US"/>
              <a:t>Click to edit Master text styles</a:t>
            </a:r>
          </a:p>
        </p:txBody>
      </p:sp>
      <p:sp>
        <p:nvSpPr>
          <p:cNvPr id="2" name="Footer Placeholder 1">
            <a:extLst>
              <a:ext uri="{FF2B5EF4-FFF2-40B4-BE49-F238E27FC236}">
                <a16:creationId xmlns:a16="http://schemas.microsoft.com/office/drawing/2014/main" id="{80A6347B-ED42-89F5-E673-66A7A2F2332F}"/>
              </a:ext>
            </a:extLst>
          </p:cNvPr>
          <p:cNvSpPr>
            <a:spLocks noGrp="1"/>
          </p:cNvSpPr>
          <p:nvPr>
            <p:ph type="ftr" sz="quarter" idx="17"/>
          </p:nvPr>
        </p:nvSpPr>
        <p:spPr>
          <a:xfrm>
            <a:off x="3028950" y="6502400"/>
            <a:ext cx="3086100" cy="254000"/>
          </a:xfrm>
        </p:spPr>
        <p:txBody>
          <a:bodyPr/>
          <a:lstStyle>
            <a:lvl1pPr>
              <a:defRPr/>
            </a:lvl1pPr>
          </a:lstStyle>
          <a:p>
            <a:pPr>
              <a:defRPr/>
            </a:pPr>
            <a:r>
              <a:rPr lang="en-US"/>
              <a:t>CONFIDENTIAL – DO NOT DISTRIBUTE</a:t>
            </a:r>
          </a:p>
        </p:txBody>
      </p:sp>
    </p:spTree>
    <p:extLst>
      <p:ext uri="{BB962C8B-B14F-4D97-AF65-F5344CB8AC3E}">
        <p14:creationId xmlns:p14="http://schemas.microsoft.com/office/powerpoint/2010/main" val="35916719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ntent With Photo A">
    <p:bg>
      <p:bgPr>
        <a:solidFill>
          <a:schemeClr val="bg2"/>
        </a:solidFill>
        <a:effectLst/>
      </p:bgPr>
    </p:bg>
    <p:spTree>
      <p:nvGrpSpPr>
        <p:cNvPr id="1" name=""/>
        <p:cNvGrpSpPr/>
        <p:nvPr/>
      </p:nvGrpSpPr>
      <p:grpSpPr>
        <a:xfrm>
          <a:off x="0" y="0"/>
          <a:ext cx="0" cy="0"/>
          <a:chOff x="0" y="0"/>
          <a:chExt cx="0" cy="0"/>
        </a:xfrm>
      </p:grpSpPr>
      <p:sp>
        <p:nvSpPr>
          <p:cNvPr id="3" name="Round Same Side Corner Rectangle 4">
            <a:extLst>
              <a:ext uri="{FF2B5EF4-FFF2-40B4-BE49-F238E27FC236}">
                <a16:creationId xmlns:a16="http://schemas.microsoft.com/office/drawing/2014/main" id="{A94A60E3-6944-C923-2DC5-4C30EBBE4C63}"/>
              </a:ext>
            </a:extLst>
          </p:cNvPr>
          <p:cNvSpPr/>
          <p:nvPr userDrawn="1"/>
        </p:nvSpPr>
        <p:spPr>
          <a:xfrm rot="5400000">
            <a:off x="-1282700" y="1739900"/>
            <a:ext cx="5499100" cy="2933700"/>
          </a:xfrm>
          <a:prstGeom prst="round2SameRect">
            <a:avLst>
              <a:gd name="adj1" fmla="val 3531"/>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6" name="Text Placeholder 7"/>
          <p:cNvSpPr>
            <a:spLocks noGrp="1"/>
          </p:cNvSpPr>
          <p:nvPr>
            <p:ph type="body" sz="quarter" idx="16"/>
          </p:nvPr>
        </p:nvSpPr>
        <p:spPr>
          <a:xfrm>
            <a:off x="345185" y="6103112"/>
            <a:ext cx="8455914" cy="246888"/>
          </a:xfrm>
        </p:spPr>
        <p:txBody>
          <a:bodyPr anchor="b"/>
          <a:lstStyle>
            <a:lvl1pPr>
              <a:spcBef>
                <a:spcPts val="0"/>
              </a:spcBef>
              <a:defRPr lang="en-US" sz="600" kern="1200" dirty="0">
                <a:solidFill>
                  <a:schemeClr val="tx2">
                    <a:lumMod val="60000"/>
                    <a:lumOff val="40000"/>
                  </a:schemeClr>
                </a:solidFill>
                <a:latin typeface="+mn-lt"/>
                <a:ea typeface="+mn-ea"/>
                <a:cs typeface="+mn-cs"/>
              </a:defRPr>
            </a:lvl1pPr>
          </a:lstStyle>
          <a:p>
            <a:pPr lvl="0"/>
            <a:r>
              <a:rPr lang="en-US"/>
              <a:t>Click to edit Master text styles</a:t>
            </a:r>
          </a:p>
        </p:txBody>
      </p:sp>
      <p:sp>
        <p:nvSpPr>
          <p:cNvPr id="13" name="Picture Placeholder 12"/>
          <p:cNvSpPr>
            <a:spLocks noGrp="1"/>
          </p:cNvSpPr>
          <p:nvPr>
            <p:ph type="pic" sz="quarter" idx="19"/>
          </p:nvPr>
        </p:nvSpPr>
        <p:spPr>
          <a:xfrm>
            <a:off x="-11907" y="457201"/>
            <a:ext cx="2945607" cy="5499101"/>
          </a:xfrm>
          <a:custGeom>
            <a:avLst/>
            <a:gdLst>
              <a:gd name="connsiteX0" fmla="*/ 0 w 3927476"/>
              <a:gd name="connsiteY0" fmla="*/ 0 h 5503160"/>
              <a:gd name="connsiteX1" fmla="*/ 3805718 w 3927476"/>
              <a:gd name="connsiteY1" fmla="*/ 0 h 5503160"/>
              <a:gd name="connsiteX2" fmla="*/ 3927476 w 3927476"/>
              <a:gd name="connsiteY2" fmla="*/ 121758 h 5503160"/>
              <a:gd name="connsiteX3" fmla="*/ 3927476 w 3927476"/>
              <a:gd name="connsiteY3" fmla="*/ 5381402 h 5503160"/>
              <a:gd name="connsiteX4" fmla="*/ 3805718 w 3927476"/>
              <a:gd name="connsiteY4" fmla="*/ 5503160 h 5503160"/>
              <a:gd name="connsiteX5" fmla="*/ 0 w 3927476"/>
              <a:gd name="connsiteY5" fmla="*/ 5503160 h 550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7476" h="5503160">
                <a:moveTo>
                  <a:pt x="0" y="0"/>
                </a:moveTo>
                <a:lnTo>
                  <a:pt x="3805718" y="0"/>
                </a:lnTo>
                <a:cubicBezTo>
                  <a:pt x="3872963" y="0"/>
                  <a:pt x="3927476" y="54513"/>
                  <a:pt x="3927476" y="121758"/>
                </a:cubicBezTo>
                <a:lnTo>
                  <a:pt x="3927476" y="5381402"/>
                </a:lnTo>
                <a:cubicBezTo>
                  <a:pt x="3927476" y="5448647"/>
                  <a:pt x="3872963" y="5503160"/>
                  <a:pt x="3805718" y="5503160"/>
                </a:cubicBezTo>
                <a:lnTo>
                  <a:pt x="0" y="5503160"/>
                </a:lnTo>
                <a:close/>
              </a:path>
            </a:pathLst>
          </a:custGeom>
        </p:spPr>
        <p:txBody>
          <a:bodyPr tIns="274320" rtlCol="0">
            <a:noAutofit/>
          </a:bodyPr>
          <a:lstStyle>
            <a:lvl1pPr algn="ctr">
              <a:defRPr/>
            </a:lvl1pPr>
          </a:lstStyle>
          <a:p>
            <a:pPr lvl="0"/>
            <a:r>
              <a:rPr lang="en-US" noProof="0"/>
              <a:t>Click icon to add picture</a:t>
            </a:r>
          </a:p>
        </p:txBody>
      </p:sp>
      <p:sp>
        <p:nvSpPr>
          <p:cNvPr id="14" name="Content Placeholder 3"/>
          <p:cNvSpPr>
            <a:spLocks noGrp="1"/>
          </p:cNvSpPr>
          <p:nvPr>
            <p:ph sz="quarter" idx="10"/>
          </p:nvPr>
        </p:nvSpPr>
        <p:spPr>
          <a:xfrm>
            <a:off x="3277882" y="1638300"/>
            <a:ext cx="5523218" cy="431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2"/>
          <p:cNvSpPr>
            <a:spLocks noGrp="1"/>
          </p:cNvSpPr>
          <p:nvPr>
            <p:ph type="title"/>
          </p:nvPr>
        </p:nvSpPr>
        <p:spPr>
          <a:xfrm>
            <a:off x="3277791" y="399202"/>
            <a:ext cx="5524688" cy="552331"/>
          </a:xfrm>
        </p:spPr>
        <p:txBody>
          <a:bodyPr>
            <a:spAutoFit/>
          </a:bodyPr>
          <a:lstStyle>
            <a:lvl1pPr>
              <a:spcBef>
                <a:spcPts val="0"/>
              </a:spcBef>
              <a:defRPr/>
            </a:lvl1pPr>
          </a:lstStyle>
          <a:p>
            <a:r>
              <a:rPr lang="en-US"/>
              <a:t>Click to edit Master title style</a:t>
            </a:r>
          </a:p>
        </p:txBody>
      </p:sp>
      <p:sp>
        <p:nvSpPr>
          <p:cNvPr id="2" name="Text Placeholder 8"/>
          <p:cNvSpPr>
            <a:spLocks noGrp="1"/>
          </p:cNvSpPr>
          <p:nvPr>
            <p:ph type="body" sz="quarter" idx="14"/>
          </p:nvPr>
        </p:nvSpPr>
        <p:spPr>
          <a:xfrm>
            <a:off x="3277791" y="926290"/>
            <a:ext cx="5524688" cy="426791"/>
          </a:xfrm>
        </p:spPr>
        <p:txBody>
          <a:bodyPr lIns="0" tIns="0" rIns="0" bIns="0" rtlCol="0">
            <a:noAutofit/>
          </a:bodyPr>
          <a:lstStyle>
            <a:lvl1pPr>
              <a:lnSpc>
                <a:spcPct val="90000"/>
              </a:lnSpc>
              <a:spcBef>
                <a:spcPts val="0"/>
              </a:spcBef>
              <a:defRPr lang="en-US" dirty="0">
                <a:solidFill>
                  <a:schemeClr val="bg1">
                    <a:lumMod val="65000"/>
                  </a:schemeClr>
                </a:solidFill>
              </a:defRPr>
            </a:lvl1pPr>
          </a:lstStyle>
          <a:p>
            <a:pPr lvl="0"/>
            <a:r>
              <a:rPr lang="en-US"/>
              <a:t>Click to edit Master text styles</a:t>
            </a:r>
          </a:p>
        </p:txBody>
      </p:sp>
      <p:sp>
        <p:nvSpPr>
          <p:cNvPr id="4" name="Footer Placeholder 1">
            <a:extLst>
              <a:ext uri="{FF2B5EF4-FFF2-40B4-BE49-F238E27FC236}">
                <a16:creationId xmlns:a16="http://schemas.microsoft.com/office/drawing/2014/main" id="{FD26AAEF-EC26-7A7B-7D57-BC558BB6DE62}"/>
              </a:ext>
            </a:extLst>
          </p:cNvPr>
          <p:cNvSpPr>
            <a:spLocks noGrp="1"/>
          </p:cNvSpPr>
          <p:nvPr>
            <p:ph type="ftr" sz="quarter" idx="20"/>
          </p:nvPr>
        </p:nvSpPr>
        <p:spPr>
          <a:xfrm>
            <a:off x="3028950" y="6502400"/>
            <a:ext cx="3086100" cy="254000"/>
          </a:xfrm>
        </p:spPr>
        <p:txBody>
          <a:bodyPr/>
          <a:lstStyle>
            <a:lvl1pPr>
              <a:defRPr/>
            </a:lvl1pPr>
          </a:lstStyle>
          <a:p>
            <a:pPr>
              <a:defRPr/>
            </a:pPr>
            <a:r>
              <a:rPr lang="en-US"/>
              <a:t>CONFIDENTIAL – DO NOT DISTRIBUTE</a:t>
            </a:r>
          </a:p>
        </p:txBody>
      </p:sp>
    </p:spTree>
    <p:extLst>
      <p:ext uri="{BB962C8B-B14F-4D97-AF65-F5344CB8AC3E}">
        <p14:creationId xmlns:p14="http://schemas.microsoft.com/office/powerpoint/2010/main" val="39400855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26849415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6_Title, content, footer">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01D75A36-AE7D-E196-1BED-BDCAC9B2223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24737" y="6400800"/>
            <a:ext cx="1624013"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itle 41"/>
          <p:cNvSpPr>
            <a:spLocks noGrp="1"/>
          </p:cNvSpPr>
          <p:nvPr>
            <p:ph type="title"/>
          </p:nvPr>
        </p:nvSpPr>
        <p:spPr>
          <a:xfrm>
            <a:off x="496004" y="690580"/>
            <a:ext cx="8289221" cy="549361"/>
          </a:xfrm>
          <a:prstGeom prst="rect">
            <a:avLst/>
          </a:prstGeom>
        </p:spPr>
        <p:txBody>
          <a:bodyPr anchor="b">
            <a:noAutofit/>
          </a:bodyPr>
          <a:lstStyle>
            <a:lvl1pPr algn="l">
              <a:defRPr sz="2800" b="1">
                <a:solidFill>
                  <a:schemeClr val="accent1"/>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495301" y="1679429"/>
            <a:ext cx="8289925" cy="4497005"/>
          </a:xfrm>
          <a:prstGeom prst="rect">
            <a:avLst/>
          </a:prstGeom>
        </p:spPr>
        <p:txBody>
          <a:bodyPr/>
          <a:lstStyle>
            <a:lvl1pPr>
              <a:defRPr sz="2000"/>
            </a:lvl1pPr>
            <a:lvl2pPr>
              <a:defRPr sz="2000"/>
            </a:lvl2pPr>
            <a:lvl3pPr>
              <a:defRPr sz="20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levelv</a:t>
            </a:r>
            <a:endParaRPr lang="en-US" dirty="0"/>
          </a:p>
        </p:txBody>
      </p:sp>
      <p:sp>
        <p:nvSpPr>
          <p:cNvPr id="3" name="Slide Number Placeholder 5">
            <a:extLst>
              <a:ext uri="{FF2B5EF4-FFF2-40B4-BE49-F238E27FC236}">
                <a16:creationId xmlns:a16="http://schemas.microsoft.com/office/drawing/2014/main" id="{7FECAFA7-9EF3-F060-68E7-9F2C68E9AFA1}"/>
              </a:ext>
            </a:extLst>
          </p:cNvPr>
          <p:cNvSpPr>
            <a:spLocks noGrp="1"/>
          </p:cNvSpPr>
          <p:nvPr>
            <p:ph type="sldNum" sz="quarter" idx="14"/>
          </p:nvPr>
        </p:nvSpPr>
        <p:spPr>
          <a:xfrm>
            <a:off x="-210741" y="6570664"/>
            <a:ext cx="594122" cy="365125"/>
          </a:xfrm>
        </p:spPr>
        <p:txBody>
          <a:bodyPr/>
          <a:lstStyle>
            <a:lvl1pPr algn="r">
              <a:defRPr sz="800">
                <a:solidFill>
                  <a:srgbClr val="666666"/>
                </a:solidFill>
              </a:defRPr>
            </a:lvl1pPr>
          </a:lstStyle>
          <a:p>
            <a:pPr>
              <a:defRPr/>
            </a:pPr>
            <a:fld id="{34C39671-8039-44DB-A6D2-4110D2C41299}" type="slidenum">
              <a:rPr lang="en-US"/>
              <a:pPr>
                <a:defRPr/>
              </a:pPr>
              <a:t>‹#›</a:t>
            </a:fld>
            <a:r>
              <a:rPr lang="en-US" dirty="0">
                <a:solidFill>
                  <a:schemeClr val="accent1"/>
                </a:solidFill>
              </a:rPr>
              <a:t>  |</a:t>
            </a:r>
          </a:p>
        </p:txBody>
      </p:sp>
      <p:sp>
        <p:nvSpPr>
          <p:cNvPr id="4" name="Footer Placeholder 4">
            <a:extLst>
              <a:ext uri="{FF2B5EF4-FFF2-40B4-BE49-F238E27FC236}">
                <a16:creationId xmlns:a16="http://schemas.microsoft.com/office/drawing/2014/main" id="{9EE28379-4111-7B38-0A43-C0A9EC65D81D}"/>
              </a:ext>
            </a:extLst>
          </p:cNvPr>
          <p:cNvSpPr>
            <a:spLocks noGrp="1"/>
          </p:cNvSpPr>
          <p:nvPr>
            <p:ph type="ftr" sz="quarter" idx="15"/>
          </p:nvPr>
        </p:nvSpPr>
        <p:spPr>
          <a:xfrm>
            <a:off x="322660" y="6570664"/>
            <a:ext cx="5962650" cy="365125"/>
          </a:xfrm>
        </p:spPr>
        <p:txBody>
          <a:bodyPr/>
          <a:lstStyle>
            <a:lvl1pPr>
              <a:defRPr sz="800">
                <a:solidFill>
                  <a:srgbClr val="666666"/>
                </a:solidFill>
              </a:defRPr>
            </a:lvl1pPr>
          </a:lstStyle>
          <a:p>
            <a:pPr>
              <a:defRPr/>
            </a:pPr>
            <a:r>
              <a:rPr lang="en-US"/>
              <a:t>Trade Secret, Confidential, Proprietary, Do Not Copy  |  OSU Wexner Medical Center  © 2018 </a:t>
            </a:r>
            <a:endParaRPr lang="en-US" dirty="0"/>
          </a:p>
        </p:txBody>
      </p:sp>
    </p:spTree>
    <p:extLst>
      <p:ext uri="{BB962C8B-B14F-4D97-AF65-F5344CB8AC3E}">
        <p14:creationId xmlns:p14="http://schemas.microsoft.com/office/powerpoint/2010/main" val="17958086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DA61-09A2-8670-616E-8B8422505DE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8F05972-128E-40C4-F5E4-76F5D9A1DCA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145D534-9E86-95D5-F946-0E5B77B41AF6}"/>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6FABE4EC-FE67-6375-3A4D-58A53A8FA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CB5284-5647-C4D1-BD6B-57D770D8B1E6}"/>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4049230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BA51-69E5-B662-5706-492B4AB4E0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E3B65-023E-794D-1EA3-AA25EDFEA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22707-FCAA-C0F3-AECE-3FD594C48C2B}"/>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F35AD1D0-425E-E5B0-1700-1AFD27D8EE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FFBC33-63E3-F8AB-C433-BC1C4F2E751C}"/>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6977991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C3F0-C4B0-513B-A1BD-AACA2DDB5CB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86D88B3-FAB8-B700-CD55-163DE536AF67}"/>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16A362-1149-7103-4FB0-C91EB0A9D85E}"/>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2DFB5FAE-A304-63B2-647D-5BC83E2024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84B11-3523-649E-A592-E08E1ED97A41}"/>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7912179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F5AF-7C48-6D8B-F5B1-ACCA2ED8D6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206C48-02DA-0428-2B7E-4A5F7A84038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2F2D56-7169-A9F3-650D-D183778620C7}"/>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D4AF18-9D04-D474-0D93-BA6722FA6E41}"/>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6" name="Footer Placeholder 5">
            <a:extLst>
              <a:ext uri="{FF2B5EF4-FFF2-40B4-BE49-F238E27FC236}">
                <a16:creationId xmlns:a16="http://schemas.microsoft.com/office/drawing/2014/main" id="{B24E64E0-9EEA-565D-1987-F102381E6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642A96-92F1-5637-6BF6-8DD7B388E9B3}"/>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19500218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33ED6-E515-5372-894E-F51E0305B92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3D5FC2-8C7E-6718-7645-4ABBA9EC05E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4F3EB-822B-7D4F-FFB2-69534CE02B8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09CA63-68B6-F164-0775-032C74AAD41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2228ED2-86A8-215C-300F-FF47A9C213C6}"/>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BA61DE-8C82-9E87-B6A5-E185D860FDAC}"/>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8" name="Footer Placeholder 7">
            <a:extLst>
              <a:ext uri="{FF2B5EF4-FFF2-40B4-BE49-F238E27FC236}">
                <a16:creationId xmlns:a16="http://schemas.microsoft.com/office/drawing/2014/main" id="{AE41218E-E36F-D895-3C59-FBA28AD9DF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A9B12F-28F8-C035-A0A5-B1AE29A692DB}"/>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9607020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9D16-CAE0-0C72-1729-4A58524F71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2315B-F7D6-06D7-BD9C-1FD9CEA0C903}"/>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4" name="Footer Placeholder 3">
            <a:extLst>
              <a:ext uri="{FF2B5EF4-FFF2-40B4-BE49-F238E27FC236}">
                <a16:creationId xmlns:a16="http://schemas.microsoft.com/office/drawing/2014/main" id="{771B0B8A-CC76-A953-1CCC-E73237570F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92948B-939E-04BA-CB07-67C8C10044A8}"/>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7226786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8945B-1F71-D448-D93F-1E6864B39EDC}"/>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3" name="Footer Placeholder 2">
            <a:extLst>
              <a:ext uri="{FF2B5EF4-FFF2-40B4-BE49-F238E27FC236}">
                <a16:creationId xmlns:a16="http://schemas.microsoft.com/office/drawing/2014/main" id="{FDEF9BA0-62AD-D785-5931-EFACD4E506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036529-32A7-06FC-3A4E-F4836BF5D252}"/>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423922676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89933-E071-2EE6-36B1-B9E5D87F2A3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F00C68-C440-CA61-2A20-EE1BFEFC3CD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699A12-D6CA-10AE-4FCE-3D3E49EF611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1F267DD-7EEC-F7A7-9A07-2F5F16F95E2C}"/>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6" name="Footer Placeholder 5">
            <a:extLst>
              <a:ext uri="{FF2B5EF4-FFF2-40B4-BE49-F238E27FC236}">
                <a16:creationId xmlns:a16="http://schemas.microsoft.com/office/drawing/2014/main" id="{0DCB1F30-4E48-650D-6819-5AA3541228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2AE97-B877-FF7E-BCBC-D6F4EF0E0142}"/>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9192495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97913-C15D-1F90-78FD-6F4F9B7097D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F0431AE-DFF8-B484-478B-5C6A123510C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12A8CA7-8E15-1814-33C8-653F7A40865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11385A2-C9C0-6FF0-6674-F138EDDE6530}"/>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6" name="Footer Placeholder 5">
            <a:extLst>
              <a:ext uri="{FF2B5EF4-FFF2-40B4-BE49-F238E27FC236}">
                <a16:creationId xmlns:a16="http://schemas.microsoft.com/office/drawing/2014/main" id="{3A4807DC-8E05-4D1B-4CBE-F1A7D1A293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F8B543-9DFD-B034-55ED-2D1C3FBA0381}"/>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13485907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9A53-8E5E-CBC2-D40E-243E9506D1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DF378C-CE2F-70CE-2C1E-886B037D67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21C56-4A16-0225-B68D-C341AA493D70}"/>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5E47146D-995C-4F63-87B5-6AD17EF9A3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45B26B-DD20-1666-6A77-C7BD9851587D}"/>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36672314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533ECD-3414-F46F-7873-88E3767C29D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5D5BC-A996-4070-3A1C-AF459BA54A3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A60D33-D4D1-DA45-F4E5-F6D8BBCDBC27}"/>
              </a:ext>
            </a:extLst>
          </p:cNvPr>
          <p:cNvSpPr>
            <a:spLocks noGrp="1"/>
          </p:cNvSpPr>
          <p:nvPr>
            <p:ph type="dt" sz="half" idx="10"/>
          </p:nvPr>
        </p:nvSpPr>
        <p:spPr/>
        <p:txBody>
          <a:body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5958EC77-50F3-6EB7-3E46-ADD3C3FA5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6077F-3934-A39F-5AF8-80FDE06E6356}"/>
              </a:ext>
            </a:extLst>
          </p:cNvPr>
          <p:cNvSpPr>
            <a:spLocks noGrp="1"/>
          </p:cNvSpPr>
          <p:nvPr>
            <p:ph type="sldNum" sz="quarter" idx="12"/>
          </p:nvPr>
        </p:nvSpPr>
        <p:spPr/>
        <p:txBody>
          <a:bodyPr/>
          <a:lstStyle/>
          <a:p>
            <a:fld id="{A0046F8E-F8DD-4788-A433-4298FE85F928}" type="slidenum">
              <a:rPr lang="en-US" smtClean="0"/>
              <a:t>‹#›</a:t>
            </a:fld>
            <a:endParaRPr lang="en-US"/>
          </a:p>
        </p:txBody>
      </p:sp>
    </p:spTree>
    <p:extLst>
      <p:ext uri="{BB962C8B-B14F-4D97-AF65-F5344CB8AC3E}">
        <p14:creationId xmlns:p14="http://schemas.microsoft.com/office/powerpoint/2010/main" val="23991076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4494021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926B54D6-7EBE-00A9-5A23-C31266F735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4810" y="2862264"/>
            <a:ext cx="2427684"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6194" y="1567537"/>
            <a:ext cx="8313823" cy="2387600"/>
          </a:xfrm>
        </p:spPr>
        <p:txBody>
          <a:bodyPr anchor="t"/>
          <a:lstStyle>
            <a:lvl1pPr algn="l">
              <a:defRPr sz="4050" cap="none" baseline="0"/>
            </a:lvl1pPr>
          </a:lstStyle>
          <a:p>
            <a:r>
              <a:rPr lang="en-US"/>
              <a:t>Click to edit Master title style</a:t>
            </a:r>
            <a:endParaRPr lang="en-US" dirty="0"/>
          </a:p>
        </p:txBody>
      </p:sp>
      <p:sp>
        <p:nvSpPr>
          <p:cNvPr id="3" name="Subtitle 2"/>
          <p:cNvSpPr>
            <a:spLocks noGrp="1"/>
          </p:cNvSpPr>
          <p:nvPr>
            <p:ph type="subTitle" idx="1"/>
          </p:nvPr>
        </p:nvSpPr>
        <p:spPr>
          <a:xfrm>
            <a:off x="845219" y="2610852"/>
            <a:ext cx="6858000" cy="1311440"/>
          </a:xfrm>
        </p:spPr>
        <p:txBody>
          <a:bodyPr>
            <a:normAutofit/>
          </a:bodyPr>
          <a:lstStyle>
            <a:lvl1pPr marL="0" indent="0" algn="l">
              <a:buNone/>
              <a:defRPr sz="2700">
                <a:solidFill>
                  <a:schemeClr val="accent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1531925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892" indent="-342892">
              <a:defRPr sz="3000"/>
            </a:lvl1pPr>
            <a:lvl2pPr marL="685783" indent="-342892">
              <a:defRPr sz="2700"/>
            </a:lvl2pPr>
            <a:lvl3pPr marL="1028675" indent="-342892">
              <a:defRPr sz="2400"/>
            </a:lvl3pPr>
            <a:lvl4pPr marL="1371566" indent="-342892">
              <a:defRPr sz="2100"/>
            </a:lvl4pPr>
            <a:lvl5pPr marL="1714457" indent="-342892">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52822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D8BC4202-1B3B-64CA-1BB4-2C7FD3465CB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8600" y="6324600"/>
            <a:ext cx="14287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lvl1pPr marL="342892" indent="-342892">
              <a:defRPr sz="3000"/>
            </a:lvl1pPr>
            <a:lvl2pPr marL="685783" indent="-342892">
              <a:defRPr sz="2700"/>
            </a:lvl2pPr>
            <a:lvl3pPr marL="1028675" indent="-342892">
              <a:defRPr sz="2400"/>
            </a:lvl3pPr>
            <a:lvl4pPr marL="1371566" indent="-342892">
              <a:defRPr sz="2100"/>
            </a:lvl4pPr>
            <a:lvl5pPr marL="1714457" indent="-342892">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Tree>
    <p:extLst>
      <p:ext uri="{BB962C8B-B14F-4D97-AF65-F5344CB8AC3E}">
        <p14:creationId xmlns:p14="http://schemas.microsoft.com/office/powerpoint/2010/main" val="40820177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9"/>
          </a:xfrm>
        </p:spPr>
        <p:txBody>
          <a:bodyPr/>
          <a:lstStyle>
            <a:lvl1pPr>
              <a:defRPr sz="3000"/>
            </a:lvl1pPr>
            <a:lvl2pPr>
              <a:defRPr sz="2700"/>
            </a:lvl2pPr>
            <a:lvl3pPr>
              <a:defRPr sz="2400"/>
            </a:lvl3pPr>
            <a:lvl4pPr>
              <a:defRPr sz="2100"/>
            </a:lvl4pPr>
            <a:lvl5pPr>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9"/>
          </a:xfrm>
        </p:spPr>
        <p:txBody>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3002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82" y="365126"/>
            <a:ext cx="9141618"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05424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3884669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3470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CE06DC28-3793-F550-078F-8825DC244EF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02682" y="2438400"/>
            <a:ext cx="4512469"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295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29622180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7"/>
            <a:ext cx="4629150" cy="4873625"/>
          </a:xfrm>
        </p:spPr>
        <p:txBody>
          <a:bodyPr rtlCol="0">
            <a:no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38877285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8815" y="228603"/>
            <a:ext cx="7826375" cy="1139825"/>
          </a:xfrm>
        </p:spPr>
        <p:txBody>
          <a:bodyPr/>
          <a:lstStyle/>
          <a:p>
            <a:r>
              <a:rPr lang="en-US"/>
              <a:t>Click to edit Master title style</a:t>
            </a:r>
          </a:p>
        </p:txBody>
      </p:sp>
      <p:sp>
        <p:nvSpPr>
          <p:cNvPr id="3" name="Text Placeholder 2"/>
          <p:cNvSpPr>
            <a:spLocks noGrp="1"/>
          </p:cNvSpPr>
          <p:nvPr>
            <p:ph type="body" sz="half" idx="1"/>
          </p:nvPr>
        </p:nvSpPr>
        <p:spPr>
          <a:xfrm>
            <a:off x="658815" y="1962152"/>
            <a:ext cx="3836987" cy="4156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62152"/>
            <a:ext cx="3836988" cy="4156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63383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F7D685AD-0E24-B615-7411-50D66BA7BA1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35441" y="5908676"/>
            <a:ext cx="1808559"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idx="1"/>
          </p:nvPr>
        </p:nvSpPr>
        <p:spPr>
          <a:xfrm>
            <a:off x="305830" y="1647827"/>
            <a:ext cx="8209520" cy="4364037"/>
          </a:xfrm>
        </p:spPr>
        <p:txBody>
          <a:bodyPr/>
          <a:lstStyle>
            <a:lvl1pPr>
              <a:defRPr b="0" i="0">
                <a:solidFill>
                  <a:schemeClr val="tx1"/>
                </a:solidFill>
                <a:latin typeface="Arial" panose="020B0604020202020204" pitchFamily="34" charset="0"/>
                <a:cs typeface="Arial" panose="020B0604020202020204" pitchFamily="34" charset="0"/>
              </a:defRPr>
            </a:lvl1pPr>
            <a:lvl2pPr>
              <a:defRPr b="0" i="0">
                <a:solidFill>
                  <a:schemeClr val="tx1"/>
                </a:solidFill>
                <a:latin typeface="Arial" panose="020B0604020202020204" pitchFamily="34" charset="0"/>
                <a:cs typeface="Arial" panose="020B0604020202020204" pitchFamily="34" charset="0"/>
              </a:defRPr>
            </a:lvl2pPr>
            <a:lvl3pPr>
              <a:defRPr b="0" i="0">
                <a:solidFill>
                  <a:schemeClr val="tx1"/>
                </a:solidFill>
                <a:latin typeface="Arial" panose="020B0604020202020204" pitchFamily="34" charset="0"/>
                <a:cs typeface="Arial" panose="020B0604020202020204" pitchFamily="34" charset="0"/>
              </a:defRPr>
            </a:lvl3pPr>
            <a:lvl4pPr>
              <a:defRPr b="0" i="0">
                <a:solidFill>
                  <a:schemeClr val="tx1"/>
                </a:solidFill>
                <a:latin typeface="Arial" panose="020B0604020202020204" pitchFamily="34" charset="0"/>
                <a:cs typeface="Arial" panose="020B0604020202020204" pitchFamily="34" charset="0"/>
              </a:defRPr>
            </a:lvl4pPr>
            <a:lvl5pPr>
              <a:defRPr b="0" i="0">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305830" y="363520"/>
            <a:ext cx="5809220" cy="536823"/>
          </a:xfrm>
        </p:spPr>
        <p:txBody>
          <a:bodyPr>
            <a:normAutofit/>
          </a:bodyPr>
          <a:lstStyle>
            <a:lvl1pPr>
              <a:defRPr sz="2475" b="1" i="0">
                <a:solidFill>
                  <a:srgbClr val="742F82"/>
                </a:solidFill>
                <a:latin typeface="Arial Black" panose="020B0A04020102020204" pitchFamily="34" charset="0"/>
                <a:cs typeface="Arial" panose="020B0604020202020204" pitchFamily="34" charset="0"/>
              </a:defRPr>
            </a:lvl1pPr>
          </a:lstStyle>
          <a:p>
            <a:r>
              <a:rPr lang="en-US" dirty="0"/>
              <a:t>Click to edit Master title style</a:t>
            </a:r>
          </a:p>
        </p:txBody>
      </p:sp>
      <p:sp>
        <p:nvSpPr>
          <p:cNvPr id="3" name="Slide Number Placeholder 4">
            <a:extLst>
              <a:ext uri="{FF2B5EF4-FFF2-40B4-BE49-F238E27FC236}">
                <a16:creationId xmlns:a16="http://schemas.microsoft.com/office/drawing/2014/main" id="{52CC04C0-F4C9-AC96-F0D0-B56492C6A4B3}"/>
              </a:ext>
            </a:extLst>
          </p:cNvPr>
          <p:cNvSpPr>
            <a:spLocks noGrp="1"/>
          </p:cNvSpPr>
          <p:nvPr>
            <p:ph type="sldNum" sz="quarter" idx="10"/>
          </p:nvPr>
        </p:nvSpPr>
        <p:spPr>
          <a:xfrm>
            <a:off x="6780610" y="449264"/>
            <a:ext cx="2057400" cy="365125"/>
          </a:xfrm>
        </p:spPr>
        <p:txBody>
          <a:bodyPr vert="horz" wrap="square" lIns="91440" tIns="45720" rIns="91440" bIns="45720" numCol="1" anchor="t" anchorCtr="0" compatLnSpc="1">
            <a:prstTxWarp prst="textNoShape">
              <a:avLst/>
            </a:prstTxWarp>
          </a:bodyPr>
          <a:lstStyle>
            <a:lvl1pPr>
              <a:defRPr>
                <a:solidFill>
                  <a:srgbClr val="742F82"/>
                </a:solidFill>
                <a:cs typeface="Arial" panose="020B0604020202020204" pitchFamily="34" charset="0"/>
              </a:defRPr>
            </a:lvl1pPr>
          </a:lstStyle>
          <a:p>
            <a:pPr>
              <a:defRPr/>
            </a:pPr>
            <a:fld id="{BDC2A1FB-2176-4BD2-A394-834486FE5ED0}" type="slidenum">
              <a:rPr lang="en-US" altLang="en-US"/>
              <a:pPr>
                <a:defRPr/>
              </a:pPr>
              <a:t>‹#›</a:t>
            </a:fld>
            <a:endParaRPr lang="en-US" altLang="en-US"/>
          </a:p>
        </p:txBody>
      </p:sp>
    </p:spTree>
    <p:extLst>
      <p:ext uri="{BB962C8B-B14F-4D97-AF65-F5344CB8AC3E}">
        <p14:creationId xmlns:p14="http://schemas.microsoft.com/office/powerpoint/2010/main" val="29484310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0723BCD-FE2A-574F-A554-0E2ED1CA6285}"/>
              </a:ext>
            </a:extLst>
          </p:cNvPr>
          <p:cNvSpPr>
            <a:spLocks noGrp="1"/>
          </p:cNvSpPr>
          <p:nvPr>
            <p:ph sz="quarter" idx="12"/>
          </p:nvPr>
        </p:nvSpPr>
        <p:spPr>
          <a:xfrm>
            <a:off x="457201" y="1232454"/>
            <a:ext cx="8229599" cy="4802395"/>
          </a:xfrm>
          <a:prstGeom prst="rect">
            <a:avLst/>
          </a:prstGeo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48121C72-9261-504D-8F1B-943FA17B9CBC}"/>
              </a:ext>
            </a:extLst>
          </p:cNvPr>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41040048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2E99C3DB-28D7-2D37-421E-2E2BC826B4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4810" y="2862264"/>
            <a:ext cx="2427684" cy="315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36193" y="1567537"/>
            <a:ext cx="8313823" cy="2387600"/>
          </a:xfrm>
        </p:spPr>
        <p:txBody>
          <a:bodyPr anchor="t"/>
          <a:lstStyle>
            <a:lvl1pPr algn="l">
              <a:defRPr sz="4050" cap="none" baseline="0"/>
            </a:lvl1pPr>
          </a:lstStyle>
          <a:p>
            <a:r>
              <a:rPr lang="en-US"/>
              <a:t>Click to edit Master title style</a:t>
            </a:r>
            <a:endParaRPr lang="en-US" dirty="0"/>
          </a:p>
        </p:txBody>
      </p:sp>
      <p:sp>
        <p:nvSpPr>
          <p:cNvPr id="3" name="Subtitle 2"/>
          <p:cNvSpPr>
            <a:spLocks noGrp="1"/>
          </p:cNvSpPr>
          <p:nvPr>
            <p:ph type="subTitle" idx="1"/>
          </p:nvPr>
        </p:nvSpPr>
        <p:spPr>
          <a:xfrm>
            <a:off x="845219" y="2610852"/>
            <a:ext cx="6858000" cy="1311440"/>
          </a:xfrm>
        </p:spPr>
        <p:txBody>
          <a:bodyPr>
            <a:normAutofit/>
          </a:bodyPr>
          <a:lstStyle>
            <a:lvl1pPr marL="0" indent="0" algn="l">
              <a:buNone/>
              <a:defRPr sz="27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9103927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2900" indent="-342900">
              <a:defRPr sz="3000"/>
            </a:lvl1pPr>
            <a:lvl2pPr marL="685800" indent="-342900">
              <a:defRPr sz="2700"/>
            </a:lvl2pPr>
            <a:lvl3pPr marL="1028700" indent="-342900">
              <a:defRPr sz="2400"/>
            </a:lvl3pPr>
            <a:lvl4pPr marL="1371600" indent="-342900">
              <a:defRPr sz="2100"/>
            </a:lvl4pPr>
            <a:lvl5pPr marL="1714500" indent="-342900">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394073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1E0F66C8-C269-B072-7EF5-4DA36384CB8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8600" y="6324600"/>
            <a:ext cx="14287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lvl1pPr marL="342900" indent="-342900">
              <a:defRPr sz="3000"/>
            </a:lvl1pPr>
            <a:lvl2pPr marL="685800" indent="-342900">
              <a:defRPr sz="2700"/>
            </a:lvl2pPr>
            <a:lvl3pPr marL="1028700" indent="-342900">
              <a:defRPr sz="2400"/>
            </a:lvl3pPr>
            <a:lvl4pPr marL="1371600" indent="-342900">
              <a:defRPr sz="2100"/>
            </a:lvl4pPr>
            <a:lvl5pPr marL="1714500" indent="-342900">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Tree>
    <p:extLst>
      <p:ext uri="{BB962C8B-B14F-4D97-AF65-F5344CB8AC3E}">
        <p14:creationId xmlns:p14="http://schemas.microsoft.com/office/powerpoint/2010/main" val="37614489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sz="3000"/>
            </a:lvl1pPr>
            <a:lvl2pPr>
              <a:defRPr sz="2700"/>
            </a:lvl2pPr>
            <a:lvl3pPr>
              <a:defRPr sz="2400"/>
            </a:lvl3pPr>
            <a:lvl4pPr>
              <a:defRPr sz="2100"/>
            </a:lvl4pPr>
            <a:lvl5pPr>
              <a:defRPr sz="2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lvl1pPr>
              <a:defRPr sz="3000"/>
            </a:lvl1pPr>
            <a:lvl2pPr>
              <a:defRPr sz="2700"/>
            </a:lvl2pPr>
            <a:lvl3pPr>
              <a:defRPr sz="2400"/>
            </a:lvl3pPr>
            <a:lvl4pPr>
              <a:defRPr sz="2100"/>
            </a:lvl4pPr>
            <a:lvl5pPr>
              <a:defRPr sz="2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35210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382" y="365126"/>
            <a:ext cx="9141618"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145368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1379578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200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6BC6DFAD-5A97-B698-9A00-640548127D9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02682" y="2438400"/>
            <a:ext cx="4512469"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68965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21860653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2158089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B5D9FA5A-0D01-C826-C93A-58CEAC3EB4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35441" y="5908676"/>
            <a:ext cx="1808559"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2"/>
          <p:cNvSpPr>
            <a:spLocks noGrp="1"/>
          </p:cNvSpPr>
          <p:nvPr>
            <p:ph idx="1"/>
          </p:nvPr>
        </p:nvSpPr>
        <p:spPr>
          <a:xfrm>
            <a:off x="305830" y="1647826"/>
            <a:ext cx="8209520" cy="4364037"/>
          </a:xfrm>
        </p:spPr>
        <p:txBody>
          <a:bodyPr/>
          <a:lstStyle>
            <a:lvl1pPr>
              <a:defRPr b="0" i="0">
                <a:solidFill>
                  <a:schemeClr val="tx1"/>
                </a:solidFill>
                <a:latin typeface="Arial" panose="020B0604020202020204" pitchFamily="34" charset="0"/>
                <a:cs typeface="Arial" panose="020B0604020202020204" pitchFamily="34" charset="0"/>
              </a:defRPr>
            </a:lvl1pPr>
            <a:lvl2pPr>
              <a:defRPr b="0" i="0">
                <a:solidFill>
                  <a:schemeClr val="tx1"/>
                </a:solidFill>
                <a:latin typeface="Arial" panose="020B0604020202020204" pitchFamily="34" charset="0"/>
                <a:cs typeface="Arial" panose="020B0604020202020204" pitchFamily="34" charset="0"/>
              </a:defRPr>
            </a:lvl2pPr>
            <a:lvl3pPr>
              <a:defRPr b="0" i="0">
                <a:solidFill>
                  <a:schemeClr val="tx1"/>
                </a:solidFill>
                <a:latin typeface="Arial" panose="020B0604020202020204" pitchFamily="34" charset="0"/>
                <a:cs typeface="Arial" panose="020B0604020202020204" pitchFamily="34" charset="0"/>
              </a:defRPr>
            </a:lvl3pPr>
            <a:lvl4pPr>
              <a:defRPr b="0" i="0">
                <a:solidFill>
                  <a:schemeClr val="tx1"/>
                </a:solidFill>
                <a:latin typeface="Arial" panose="020B0604020202020204" pitchFamily="34" charset="0"/>
                <a:cs typeface="Arial" panose="020B0604020202020204" pitchFamily="34" charset="0"/>
              </a:defRPr>
            </a:lvl4pPr>
            <a:lvl5pPr>
              <a:defRPr b="0" i="0">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305830" y="363519"/>
            <a:ext cx="5809220" cy="536822"/>
          </a:xfrm>
        </p:spPr>
        <p:txBody>
          <a:bodyPr>
            <a:normAutofit/>
          </a:bodyPr>
          <a:lstStyle>
            <a:lvl1pPr>
              <a:defRPr sz="2475" b="1" i="0">
                <a:solidFill>
                  <a:srgbClr val="742F82"/>
                </a:solidFill>
                <a:latin typeface="Arial Black" panose="020B0A04020102020204" pitchFamily="34" charset="0"/>
                <a:cs typeface="Arial" panose="020B0604020202020204" pitchFamily="34" charset="0"/>
              </a:defRPr>
            </a:lvl1pPr>
          </a:lstStyle>
          <a:p>
            <a:r>
              <a:rPr lang="en-US" dirty="0"/>
              <a:t>Click to edit Master title style</a:t>
            </a:r>
          </a:p>
        </p:txBody>
      </p:sp>
      <p:sp>
        <p:nvSpPr>
          <p:cNvPr id="3" name="Slide Number Placeholder 4">
            <a:extLst>
              <a:ext uri="{FF2B5EF4-FFF2-40B4-BE49-F238E27FC236}">
                <a16:creationId xmlns:a16="http://schemas.microsoft.com/office/drawing/2014/main" id="{6EBFAC07-00C8-2F9E-46C0-A58E2B332E35}"/>
              </a:ext>
            </a:extLst>
          </p:cNvPr>
          <p:cNvSpPr>
            <a:spLocks noGrp="1"/>
          </p:cNvSpPr>
          <p:nvPr>
            <p:ph type="sldNum" sz="quarter" idx="10"/>
          </p:nvPr>
        </p:nvSpPr>
        <p:spPr>
          <a:xfrm>
            <a:off x="6780610" y="449264"/>
            <a:ext cx="2057400" cy="365125"/>
          </a:xfrm>
        </p:spPr>
        <p:txBody>
          <a:bodyPr/>
          <a:lstStyle>
            <a:lvl1pPr>
              <a:defRPr b="0" i="0">
                <a:solidFill>
                  <a:srgbClr val="742F82"/>
                </a:solidFill>
                <a:latin typeface="Arial" panose="020B0604020202020204" pitchFamily="34" charset="0"/>
                <a:cs typeface="Arial" panose="020B0604020202020204" pitchFamily="34" charset="0"/>
              </a:defRPr>
            </a:lvl1pPr>
          </a:lstStyle>
          <a:p>
            <a:pPr>
              <a:defRPr/>
            </a:pPr>
            <a:fld id="{FC0FDE7E-0DDB-4A3F-92DE-948B389E7963}" type="slidenum">
              <a:rPr lang="en-US"/>
              <a:pPr>
                <a:defRPr/>
              </a:pPr>
              <a:t>‹#›</a:t>
            </a:fld>
            <a:endParaRPr lang="en-US" dirty="0"/>
          </a:p>
        </p:txBody>
      </p:sp>
    </p:spTree>
    <p:extLst>
      <p:ext uri="{BB962C8B-B14F-4D97-AF65-F5344CB8AC3E}">
        <p14:creationId xmlns:p14="http://schemas.microsoft.com/office/powerpoint/2010/main" val="17523481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AEF10BFE-8AB2-CA03-CD33-86B5B20AC3C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2C517736-0D8C-9269-0D66-E4C83CCB7B09}"/>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ADEEAFA-09B6-4FE7-82C7-2BF680B1AB2E}"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70438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DEFCB98B-0EB8-9342-8D01-F444A7D74E4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0D57B9C3-5667-38C3-2149-64A6B1AF5BE4}"/>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49C09A9-6CF1-4758-9585-07C76C6CC431}"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426494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3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A71273C1-A90B-FC05-A68F-14B49BF9296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A97B51E6-3002-07B8-D6C7-3B0634EF22EE}"/>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8F036268-3723-4DCD-8BF2-5170A844FF7D}"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5131797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4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3ADAE010-EBE6-5D40-6FB6-05ABCD3DFDF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3254239A-73C4-AA6E-77CA-80F14A094079}"/>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4F33225-4AFD-438A-B68E-A5E5FF45BEEC}"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077059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5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6F5EC7CB-AE9B-D7C7-2BDD-F5B3B11E52A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74B9F20C-9D23-E863-FF3D-B630CA4901DC}"/>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981E094-6592-458A-AAD8-B17334681773}"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7923658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6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2E7B85AC-7CC6-CBD9-130E-F4462ACDB5C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BCB0C2CB-D060-AEA6-0479-2592D12BE9A7}"/>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E78D006-0505-4B73-A63B-104DEA4AD4AF}"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7087572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7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F11ED7B8-E155-A8FE-318B-21E262B3507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CDD12D37-143D-6250-3DC5-8DAEA356E8F6}"/>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DE564A4-4CB5-455F-88ED-DD5AD7EE8CFE}"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000038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8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EE435A99-EDE7-E7B8-947D-D3A0028E970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DF9945D3-13B5-234E-EECE-1492FC62888A}"/>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246F523-55D6-40AB-AE15-6A19C706E731}"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46522888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9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5884F550-4DF4-2BD9-9BBD-7FDF369ADA3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6265E740-76F8-D3F1-894C-774BE7FB74B2}"/>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68413CE-541D-4632-80FF-EA86C6DBDEC9}"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8272590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0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1F7C4309-1FBC-1BF6-9378-DEE9117EBB2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E7D38CCC-22A4-4463-A132-6D2394F83D6C}"/>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397FEEF-5119-4EBE-BFCF-9F58DE5B46F7}"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076739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1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CA217D28-1905-5FEE-A04C-CEF65FDA60C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CA804F60-1E4F-6CF6-907C-27C422ACD5ED}"/>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E09841E-7D46-4B98-8F2E-A8ABF8A21195}"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440833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2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0C10E8DA-50AA-528B-52C0-39F624ADBE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2013D97F-2856-FC66-8F3B-F8651C0A96C0}"/>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272EEBC-940F-44C6-9F94-ACC05E039415}"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07506261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3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55467BB1-342B-E81D-D55A-E2C205D859D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AD3E2A30-FA19-5E0C-29FE-D0E8DE5E62FE}"/>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080AB4F-36E8-4D51-8612-78C510D1A2B1}"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9791957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4_Content with Caption">
    <p:spTree>
      <p:nvGrpSpPr>
        <p:cNvPr id="1" name=""/>
        <p:cNvGrpSpPr/>
        <p:nvPr/>
      </p:nvGrpSpPr>
      <p:grpSpPr>
        <a:xfrm>
          <a:off x="0" y="0"/>
          <a:ext cx="0" cy="0"/>
          <a:chOff x="0" y="0"/>
          <a:chExt cx="0" cy="0"/>
        </a:xfrm>
      </p:grpSpPr>
      <p:pic>
        <p:nvPicPr>
          <p:cNvPr id="2" name="Picture 6" descr="A picture containing bird&#10;&#10;Description automatically generated">
            <a:extLst>
              <a:ext uri="{FF2B5EF4-FFF2-40B4-BE49-F238E27FC236}">
                <a16:creationId xmlns:a16="http://schemas.microsoft.com/office/drawing/2014/main" id="{2674E216-C23E-D169-B75D-8172F1EBEB1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97" y="-11113"/>
            <a:ext cx="9157097" cy="163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EAC98735-379D-DAF4-5A93-87B9AD7822CE}"/>
              </a:ext>
            </a:extLst>
          </p:cNvPr>
          <p:cNvSpPr txBox="1">
            <a:spLocks/>
          </p:cNvSpPr>
          <p:nvPr userDrawn="1"/>
        </p:nvSpPr>
        <p:spPr>
          <a:xfrm>
            <a:off x="7573566" y="7059613"/>
            <a:ext cx="634603" cy="296862"/>
          </a:xfrm>
          <a:prstGeom prst="rect">
            <a:avLst/>
          </a:prstGeom>
        </p:spPr>
        <p:txBody>
          <a:bodyPr lIns="91355" tIns="45678" rIns="91355" bIns="45678" anchor="ctr"/>
          <a:lstStyle>
            <a:defPPr>
              <a:defRPr lang="en-US"/>
            </a:defPPr>
            <a:lvl1pPr marL="0" algn="r" defTabSz="914400" rtl="0" eaLnBrk="1" latinLnBrk="0" hangingPunct="1">
              <a:defRPr sz="1000" b="0" kern="1200">
                <a:solidFill>
                  <a:schemeClr val="bg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74B154E-D167-4FE8-ACA1-C033CF992590}" type="slidenum">
              <a:rPr lang="en-US" sz="999" smtClean="0">
                <a:solidFill>
                  <a:schemeClr val="tx1"/>
                </a:solidFill>
                <a:latin typeface="+mj-lt"/>
              </a:rPr>
              <a:pPr>
                <a:defRPr/>
              </a:pPr>
              <a:t>‹#›</a:t>
            </a:fld>
            <a:endParaRPr lang="en-US" sz="999" dirty="0">
              <a:solidFill>
                <a:schemeClr val="tx1"/>
              </a:solidFill>
              <a:latin typeface="+mj-lt"/>
            </a:endParaRPr>
          </a:p>
        </p:txBody>
      </p:sp>
      <p:sp>
        <p:nvSpPr>
          <p:cNvPr id="10" name="Title 1"/>
          <p:cNvSpPr>
            <a:spLocks noGrp="1"/>
          </p:cNvSpPr>
          <p:nvPr>
            <p:ph type="title"/>
          </p:nvPr>
        </p:nvSpPr>
        <p:spPr>
          <a:xfrm>
            <a:off x="633467" y="350581"/>
            <a:ext cx="6171646" cy="837831"/>
          </a:xfrm>
        </p:spPr>
        <p:txBody>
          <a:bodyPr anchor="b">
            <a:normAutofit/>
          </a:bodyPr>
          <a:lstStyle>
            <a:lvl1pPr algn="l">
              <a:defRPr sz="2798">
                <a:solidFill>
                  <a:schemeClr val="bg1"/>
                </a:solidFill>
              </a:defRPr>
            </a:lvl1pPr>
          </a:lstStyle>
          <a:p>
            <a:r>
              <a:rPr lang="en-US" dirty="0"/>
              <a:t>Click to edit Master title style</a:t>
            </a:r>
          </a:p>
        </p:txBody>
      </p:sp>
      <p:sp>
        <p:nvSpPr>
          <p:cNvPr id="11" name="Text Placeholder 2"/>
          <p:cNvSpPr>
            <a:spLocks noGrp="1"/>
          </p:cNvSpPr>
          <p:nvPr>
            <p:ph type="body" idx="1"/>
          </p:nvPr>
        </p:nvSpPr>
        <p:spPr>
          <a:xfrm>
            <a:off x="633468" y="2194998"/>
            <a:ext cx="8205734" cy="3776940"/>
          </a:xfrm>
        </p:spPr>
        <p:txBody>
          <a:bodyPr/>
          <a:lstStyle>
            <a:lvl1pPr marL="0" indent="0">
              <a:buNone/>
              <a:defRPr sz="2398">
                <a:solidFill>
                  <a:schemeClr val="tx2"/>
                </a:solidFill>
              </a:defRPr>
            </a:lvl1pPr>
            <a:lvl2pPr marL="456777" indent="0">
              <a:buNone/>
              <a:defRPr sz="1998">
                <a:solidFill>
                  <a:schemeClr val="tx1">
                    <a:tint val="75000"/>
                  </a:schemeClr>
                </a:solidFill>
              </a:defRPr>
            </a:lvl2pPr>
            <a:lvl3pPr marL="913554" indent="0">
              <a:buNone/>
              <a:defRPr sz="1799">
                <a:solidFill>
                  <a:schemeClr val="tx1">
                    <a:tint val="75000"/>
                  </a:schemeClr>
                </a:solidFill>
              </a:defRPr>
            </a:lvl3pPr>
            <a:lvl4pPr marL="1370331" indent="0">
              <a:buNone/>
              <a:defRPr sz="1598">
                <a:solidFill>
                  <a:schemeClr val="tx1">
                    <a:tint val="75000"/>
                  </a:schemeClr>
                </a:solidFill>
              </a:defRPr>
            </a:lvl4pPr>
            <a:lvl5pPr marL="1827108" indent="0">
              <a:buNone/>
              <a:defRPr sz="1598">
                <a:solidFill>
                  <a:schemeClr val="tx1">
                    <a:tint val="75000"/>
                  </a:schemeClr>
                </a:solidFill>
              </a:defRPr>
            </a:lvl5pPr>
            <a:lvl6pPr marL="2283886" indent="0">
              <a:buNone/>
              <a:defRPr sz="1598">
                <a:solidFill>
                  <a:schemeClr val="tx1">
                    <a:tint val="75000"/>
                  </a:schemeClr>
                </a:solidFill>
              </a:defRPr>
            </a:lvl6pPr>
            <a:lvl7pPr marL="2740663" indent="0">
              <a:buNone/>
              <a:defRPr sz="1598">
                <a:solidFill>
                  <a:schemeClr val="tx1">
                    <a:tint val="75000"/>
                  </a:schemeClr>
                </a:solidFill>
              </a:defRPr>
            </a:lvl7pPr>
            <a:lvl8pPr marL="3197440" indent="0">
              <a:buNone/>
              <a:defRPr sz="1598">
                <a:solidFill>
                  <a:schemeClr val="tx1">
                    <a:tint val="75000"/>
                  </a:schemeClr>
                </a:solidFill>
              </a:defRPr>
            </a:lvl8pPr>
            <a:lvl9pPr marL="3654217" indent="0">
              <a:buNone/>
              <a:defRPr sz="159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155419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EA79F9-A9CF-07B2-B834-96C300A4BC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81" y="1589"/>
            <a:ext cx="9139238"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478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userDrawn="1">
  <p:cSld name="6_Title, content, foo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91A49BB-CB21-56F1-471D-D47588D922A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24737" y="6400800"/>
            <a:ext cx="1624013"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itle 41"/>
          <p:cNvSpPr>
            <a:spLocks noGrp="1"/>
          </p:cNvSpPr>
          <p:nvPr>
            <p:ph type="title"/>
          </p:nvPr>
        </p:nvSpPr>
        <p:spPr>
          <a:xfrm>
            <a:off x="496004" y="690580"/>
            <a:ext cx="8289221" cy="549361"/>
          </a:xfrm>
          <a:prstGeom prst="rect">
            <a:avLst/>
          </a:prstGeom>
        </p:spPr>
        <p:txBody>
          <a:bodyPr anchor="b">
            <a:noAutofit/>
          </a:bodyPr>
          <a:lstStyle>
            <a:lvl1pPr algn="l">
              <a:defRPr sz="2800" b="1">
                <a:solidFill>
                  <a:schemeClr val="accent1"/>
                </a:solidFill>
              </a:defRPr>
            </a:lvl1pPr>
          </a:lstStyle>
          <a:p>
            <a:r>
              <a:rPr lang="en-US"/>
              <a:t>Click to edit Master title style</a:t>
            </a:r>
            <a:endParaRPr lang="en-US" dirty="0"/>
          </a:p>
        </p:txBody>
      </p:sp>
      <p:sp>
        <p:nvSpPr>
          <p:cNvPr id="5" name="Text Placeholder 4"/>
          <p:cNvSpPr>
            <a:spLocks noGrp="1"/>
          </p:cNvSpPr>
          <p:nvPr>
            <p:ph type="body" sz="quarter" idx="13"/>
          </p:nvPr>
        </p:nvSpPr>
        <p:spPr>
          <a:xfrm>
            <a:off x="495301" y="1679429"/>
            <a:ext cx="8289925" cy="4497005"/>
          </a:xfrm>
          <a:prstGeom prst="rect">
            <a:avLst/>
          </a:prstGeom>
        </p:spPr>
        <p:txBody>
          <a:bodyPr/>
          <a:lstStyle>
            <a:lvl1pPr>
              <a:defRPr sz="2000"/>
            </a:lvl1pPr>
            <a:lvl2pPr>
              <a:defRPr sz="2000"/>
            </a:lvl2pPr>
            <a:lvl3pPr>
              <a:defRPr sz="20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levelv</a:t>
            </a:r>
            <a:endParaRPr lang="en-US" dirty="0"/>
          </a:p>
        </p:txBody>
      </p:sp>
      <p:sp>
        <p:nvSpPr>
          <p:cNvPr id="3" name="Slide Number Placeholder 5">
            <a:extLst>
              <a:ext uri="{FF2B5EF4-FFF2-40B4-BE49-F238E27FC236}">
                <a16:creationId xmlns:a16="http://schemas.microsoft.com/office/drawing/2014/main" id="{BCD6D4A5-29CE-55E6-CBF5-C3C713738CB4}"/>
              </a:ext>
            </a:extLst>
          </p:cNvPr>
          <p:cNvSpPr>
            <a:spLocks noGrp="1"/>
          </p:cNvSpPr>
          <p:nvPr>
            <p:ph type="sldNum" sz="quarter" idx="14"/>
          </p:nvPr>
        </p:nvSpPr>
        <p:spPr>
          <a:xfrm>
            <a:off x="-210741" y="6570664"/>
            <a:ext cx="594122" cy="365125"/>
          </a:xfrm>
          <a:prstGeom prst="rect">
            <a:avLst/>
          </a:prstGeom>
        </p:spPr>
        <p:txBody>
          <a:bodyPr/>
          <a:lstStyle>
            <a:lvl1pPr algn="r">
              <a:defRPr sz="800">
                <a:solidFill>
                  <a:srgbClr val="666666"/>
                </a:solidFill>
              </a:defRPr>
            </a:lvl1pPr>
          </a:lstStyle>
          <a:p>
            <a:pPr>
              <a:defRPr/>
            </a:pPr>
            <a:fld id="{E1C0DE9C-760C-4577-84B1-E3BC4FD1DDA3}" type="slidenum">
              <a:rPr lang="en-US"/>
              <a:pPr>
                <a:defRPr/>
              </a:pPr>
              <a:t>‹#›</a:t>
            </a:fld>
            <a:r>
              <a:rPr lang="en-US" dirty="0">
                <a:solidFill>
                  <a:schemeClr val="accent1"/>
                </a:solidFill>
              </a:rPr>
              <a:t>  |</a:t>
            </a:r>
          </a:p>
        </p:txBody>
      </p:sp>
      <p:sp>
        <p:nvSpPr>
          <p:cNvPr id="4" name="Footer Placeholder 4">
            <a:extLst>
              <a:ext uri="{FF2B5EF4-FFF2-40B4-BE49-F238E27FC236}">
                <a16:creationId xmlns:a16="http://schemas.microsoft.com/office/drawing/2014/main" id="{05C02C0E-86A4-2BD0-F821-1CD91521BBFB}"/>
              </a:ext>
            </a:extLst>
          </p:cNvPr>
          <p:cNvSpPr>
            <a:spLocks noGrp="1"/>
          </p:cNvSpPr>
          <p:nvPr>
            <p:ph type="ftr" sz="quarter" idx="15"/>
          </p:nvPr>
        </p:nvSpPr>
        <p:spPr>
          <a:xfrm>
            <a:off x="322660" y="6570664"/>
            <a:ext cx="5962650" cy="365125"/>
          </a:xfrm>
          <a:prstGeom prst="rect">
            <a:avLst/>
          </a:prstGeom>
        </p:spPr>
        <p:txBody>
          <a:bodyPr/>
          <a:lstStyle>
            <a:lvl1pPr>
              <a:defRPr sz="800">
                <a:solidFill>
                  <a:srgbClr val="666666"/>
                </a:solidFill>
              </a:defRPr>
            </a:lvl1pPr>
          </a:lstStyle>
          <a:p>
            <a:pPr>
              <a:defRPr/>
            </a:pPr>
            <a:r>
              <a:rPr lang="en-US"/>
              <a:t>Trade Secret, Confidential, Proprietary, Do Not Copy  |  OSU Wexner Medical Center  © 2018 </a:t>
            </a:r>
            <a:endParaRPr lang="en-US" dirty="0"/>
          </a:p>
        </p:txBody>
      </p:sp>
    </p:spTree>
    <p:extLst>
      <p:ext uri="{BB962C8B-B14F-4D97-AF65-F5344CB8AC3E}">
        <p14:creationId xmlns:p14="http://schemas.microsoft.com/office/powerpoint/2010/main" val="32855318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0723BCD-FE2A-574F-A554-0E2ED1CA6285}"/>
              </a:ext>
            </a:extLst>
          </p:cNvPr>
          <p:cNvSpPr>
            <a:spLocks noGrp="1"/>
          </p:cNvSpPr>
          <p:nvPr>
            <p:ph sz="quarter" idx="12"/>
          </p:nvPr>
        </p:nvSpPr>
        <p:spPr>
          <a:xfrm>
            <a:off x="457200" y="1232453"/>
            <a:ext cx="8229599" cy="48023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48121C72-9261-504D-8F1B-943FA17B9CB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109108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238950030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10267"/>
            <a:ext cx="9144000" cy="612775"/>
          </a:xfrm>
        </p:spPr>
        <p:txBody>
          <a:bodyPr/>
          <a:lstStyle/>
          <a:p>
            <a:r>
              <a:rPr lang="en-US" dirty="0"/>
              <a:t>Click to edit Master title style</a:t>
            </a:r>
          </a:p>
        </p:txBody>
      </p:sp>
      <p:sp>
        <p:nvSpPr>
          <p:cNvPr id="3" name="Content Placeholder 2"/>
          <p:cNvSpPr>
            <a:spLocks noGrp="1"/>
          </p:cNvSpPr>
          <p:nvPr>
            <p:ph sz="half" idx="1"/>
          </p:nvPr>
        </p:nvSpPr>
        <p:spPr>
          <a:xfrm>
            <a:off x="730526" y="1393826"/>
            <a:ext cx="3784324" cy="4049443"/>
          </a:xfrm>
        </p:spPr>
        <p:txBody>
          <a:bodyPr>
            <a:normAutofit/>
          </a:bodyPr>
          <a:lstStyle>
            <a:lvl1pPr marL="214313" indent="-214313" algn="l">
              <a:buClrTx/>
              <a:buFont typeface="Arial" charset="0"/>
              <a:buChar char="•"/>
              <a:defRPr sz="1800" b="0" i="0">
                <a:solidFill>
                  <a:schemeClr val="tx1"/>
                </a:solidFill>
                <a:latin typeface="+mn-lt"/>
                <a:cs typeface="Gotham Book" pitchFamily="2" charset="0"/>
              </a:defRPr>
            </a:lvl1pPr>
            <a:lvl2pPr marL="557213" indent="-214313">
              <a:buClrTx/>
              <a:buFont typeface="Arial" charset="0"/>
              <a:buChar char="•"/>
              <a:defRPr sz="1500" b="0" i="0">
                <a:solidFill>
                  <a:schemeClr val="tx1"/>
                </a:solidFill>
                <a:latin typeface="+mn-lt"/>
                <a:cs typeface="Gotham Book" pitchFamily="2" charset="0"/>
              </a:defRPr>
            </a:lvl2pPr>
            <a:lvl3pPr marL="900113" indent="-214313">
              <a:buClrTx/>
              <a:buFont typeface="Arial" charset="0"/>
              <a:buChar char="•"/>
              <a:defRPr sz="1350" b="0" i="0">
                <a:solidFill>
                  <a:schemeClr val="tx1"/>
                </a:solidFill>
                <a:latin typeface="+mn-lt"/>
                <a:cs typeface="Gotham Book" pitchFamily="2" charset="0"/>
              </a:defRPr>
            </a:lvl3pPr>
            <a:lvl4pPr marL="1243013" indent="-214313">
              <a:buClrTx/>
              <a:buFont typeface="Arial" charset="0"/>
              <a:buChar char="•"/>
              <a:defRPr sz="1200" b="0" i="0">
                <a:solidFill>
                  <a:schemeClr val="tx1"/>
                </a:solidFill>
                <a:latin typeface="+mn-lt"/>
                <a:cs typeface="Gotham Book" pitchFamily="2" charset="0"/>
              </a:defRPr>
            </a:lvl4pPr>
            <a:lvl5pPr marL="1585913" indent="-214313">
              <a:buClrTx/>
              <a:buFont typeface="Arial" charset="0"/>
              <a:buChar char="•"/>
              <a:defRPr sz="1200" b="0" i="0">
                <a:solidFill>
                  <a:schemeClr val="tx1"/>
                </a:solidFill>
                <a:latin typeface="+mn-lt"/>
                <a:cs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3" y="1393826"/>
            <a:ext cx="3784324" cy="4049443"/>
          </a:xfrm>
        </p:spPr>
        <p:txBody>
          <a:bodyPr/>
          <a:lstStyle>
            <a:lvl1pPr marL="214313" indent="-214313" algn="l">
              <a:buClrTx/>
              <a:buFont typeface="Arial" charset="0"/>
              <a:buChar char="•"/>
              <a:defRPr sz="1800" b="0" i="0">
                <a:solidFill>
                  <a:schemeClr val="tx1"/>
                </a:solidFill>
                <a:latin typeface="+mn-lt"/>
                <a:cs typeface="Gotham Book" pitchFamily="2" charset="0"/>
              </a:defRPr>
            </a:lvl1pPr>
            <a:lvl2pPr marL="557213" indent="-214313">
              <a:buClrTx/>
              <a:buFont typeface="Arial" charset="0"/>
              <a:buChar char="•"/>
              <a:defRPr sz="1500" b="0" i="0">
                <a:solidFill>
                  <a:schemeClr val="tx1"/>
                </a:solidFill>
                <a:latin typeface="+mn-lt"/>
                <a:cs typeface="Gotham Book" pitchFamily="2" charset="0"/>
              </a:defRPr>
            </a:lvl2pPr>
            <a:lvl3pPr marL="900113" indent="-214313">
              <a:buClrTx/>
              <a:buFont typeface="Arial" charset="0"/>
              <a:buChar char="•"/>
              <a:defRPr b="0" i="0">
                <a:solidFill>
                  <a:schemeClr val="tx1"/>
                </a:solidFill>
                <a:latin typeface="+mn-lt"/>
                <a:cs typeface="Gotham Book" pitchFamily="2" charset="0"/>
              </a:defRPr>
            </a:lvl3pPr>
            <a:lvl4pPr marL="1243013" indent="-214313">
              <a:buClrTx/>
              <a:buFont typeface="Arial" charset="0"/>
              <a:buChar char="•"/>
              <a:defRPr sz="1200" b="0" i="0">
                <a:solidFill>
                  <a:schemeClr val="tx1"/>
                </a:solidFill>
                <a:latin typeface="+mn-lt"/>
                <a:cs typeface="Gotham Book" pitchFamily="2" charset="0"/>
              </a:defRPr>
            </a:lvl4pPr>
            <a:lvl5pPr marL="1585913" indent="-214313">
              <a:buClrTx/>
              <a:buFont typeface="Arial" charset="0"/>
              <a:buChar char="•"/>
              <a:defRPr sz="1200" b="0" i="0">
                <a:solidFill>
                  <a:schemeClr val="tx1"/>
                </a:solidFill>
                <a:latin typeface="+mn-lt"/>
                <a:cs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5">
            <a:extLst>
              <a:ext uri="{FF2B5EF4-FFF2-40B4-BE49-F238E27FC236}">
                <a16:creationId xmlns:a16="http://schemas.microsoft.com/office/drawing/2014/main" id="{5920F41B-186F-14EE-1B86-EBE1578EAB0C}"/>
              </a:ext>
            </a:extLst>
          </p:cNvPr>
          <p:cNvSpPr>
            <a:spLocks noGrp="1"/>
          </p:cNvSpPr>
          <p:nvPr>
            <p:ph type="body" sz="quarter" idx="12" hasCustomPrompt="1"/>
          </p:nvPr>
        </p:nvSpPr>
        <p:spPr>
          <a:xfrm>
            <a:off x="725902" y="5814077"/>
            <a:ext cx="7687574" cy="298450"/>
          </a:xfrm>
        </p:spPr>
        <p:txBody>
          <a:bodyPr anchor="b">
            <a:normAutofit/>
          </a:bodyPr>
          <a:lstStyle>
            <a:lvl1pPr marL="0" indent="0" algn="l">
              <a:spcBef>
                <a:spcPts val="450"/>
              </a:spcBef>
              <a:buNone/>
              <a:defRPr sz="900" b="0" i="0">
                <a:solidFill>
                  <a:schemeClr val="tx1"/>
                </a:solidFill>
                <a:latin typeface="+mn-lt"/>
                <a:cs typeface="Gotham Book" pitchFamily="2" charset="0"/>
              </a:defRPr>
            </a:lvl1pPr>
            <a:lvl2pPr>
              <a:defRPr sz="900">
                <a:latin typeface="+mn-lt"/>
              </a:defRPr>
            </a:lvl2pPr>
            <a:lvl3pPr>
              <a:defRPr sz="900">
                <a:latin typeface="+mn-lt"/>
              </a:defRPr>
            </a:lvl3pPr>
          </a:lstStyle>
          <a:p>
            <a:pPr lvl="0"/>
            <a:r>
              <a:rPr lang="en-US" dirty="0"/>
              <a:t>References Edit Master text styles</a:t>
            </a:r>
          </a:p>
        </p:txBody>
      </p:sp>
    </p:spTree>
    <p:extLst>
      <p:ext uri="{BB962C8B-B14F-4D97-AF65-F5344CB8AC3E}">
        <p14:creationId xmlns:p14="http://schemas.microsoft.com/office/powerpoint/2010/main" val="387573983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3_Heading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9361516-AF97-A227-35CC-ADC353177DC4}"/>
              </a:ext>
            </a:extLst>
          </p:cNvPr>
          <p:cNvSpPr>
            <a:spLocks noGrp="1"/>
          </p:cNvSpPr>
          <p:nvPr>
            <p:ph type="title"/>
          </p:nvPr>
        </p:nvSpPr>
        <p:spPr>
          <a:xfrm>
            <a:off x="342900" y="457200"/>
            <a:ext cx="8455914" cy="674704"/>
          </a:xfrm>
        </p:spPr>
        <p:txBody>
          <a:bodyPr anchor="ctr" anchorCtr="0"/>
          <a:lstStyle>
            <a:lvl1pPr>
              <a:defRPr sz="2700">
                <a:solidFill>
                  <a:schemeClr val="accent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D4F15EA5-6F98-6E87-E3C4-0656AD32CB71}"/>
              </a:ext>
            </a:extLst>
          </p:cNvPr>
          <p:cNvCxnSpPr/>
          <p:nvPr userDrawn="1"/>
        </p:nvCxnSpPr>
        <p:spPr>
          <a:xfrm>
            <a:off x="342900" y="1224502"/>
            <a:ext cx="84559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70C6D33-D14C-D71A-C048-28D592FA8009}"/>
              </a:ext>
            </a:extLst>
          </p:cNvPr>
          <p:cNvGrpSpPr/>
          <p:nvPr userDrawn="1"/>
        </p:nvGrpSpPr>
        <p:grpSpPr>
          <a:xfrm>
            <a:off x="0" y="6227180"/>
            <a:ext cx="9144000" cy="630820"/>
            <a:chOff x="0" y="6227180"/>
            <a:chExt cx="12192000" cy="630820"/>
          </a:xfrm>
        </p:grpSpPr>
        <p:sp>
          <p:nvSpPr>
            <p:cNvPr id="7" name="Rectangle 6">
              <a:extLst>
                <a:ext uri="{FF2B5EF4-FFF2-40B4-BE49-F238E27FC236}">
                  <a16:creationId xmlns:a16="http://schemas.microsoft.com/office/drawing/2014/main" id="{E545C857-C128-4DFE-DC92-DF5AD5ACD0FC}"/>
                </a:ext>
              </a:extLst>
            </p:cNvPr>
            <p:cNvSpPr/>
            <p:nvPr userDrawn="1"/>
          </p:nvSpPr>
          <p:spPr>
            <a:xfrm>
              <a:off x="0" y="6227180"/>
              <a:ext cx="12192000" cy="6308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a:extLst>
                <a:ext uri="{FF2B5EF4-FFF2-40B4-BE49-F238E27FC236}">
                  <a16:creationId xmlns:a16="http://schemas.microsoft.com/office/drawing/2014/main" id="{C525862A-59DA-67AD-5731-BB7DEB9AA56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227864" y="6302796"/>
              <a:ext cx="2776449" cy="492518"/>
            </a:xfrm>
            <a:prstGeom prst="rect">
              <a:avLst/>
            </a:prstGeom>
          </p:spPr>
        </p:pic>
      </p:grpSp>
    </p:spTree>
    <p:extLst>
      <p:ext uri="{BB962C8B-B14F-4D97-AF65-F5344CB8AC3E}">
        <p14:creationId xmlns:p14="http://schemas.microsoft.com/office/powerpoint/2010/main" val="23394699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_Heading + Text Whit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9C4832-3630-4AB5-AD55-81BEFD3A3030}"/>
              </a:ext>
            </a:extLst>
          </p:cNvPr>
          <p:cNvSpPr>
            <a:spLocks noGrp="1"/>
          </p:cNvSpPr>
          <p:nvPr>
            <p:ph idx="1"/>
          </p:nvPr>
        </p:nvSpPr>
        <p:spPr>
          <a:xfrm>
            <a:off x="342900" y="1528204"/>
            <a:ext cx="8455914" cy="4456961"/>
          </a:xfrm>
        </p:spPr>
        <p:txBody>
          <a:bodyPr>
            <a:noAutofit/>
          </a:bodyPr>
          <a:lstStyle>
            <a:lvl1pPr marL="0" indent="0">
              <a:lnSpc>
                <a:spcPct val="100000"/>
              </a:lnSpc>
              <a:spcAft>
                <a:spcPts val="450"/>
              </a:spcAft>
              <a:buFont typeface="+mj-lt"/>
              <a:buNone/>
              <a:defRPr sz="1800" b="0">
                <a:solidFill>
                  <a:schemeClr val="tx1"/>
                </a:solidFill>
              </a:defRPr>
            </a:lvl1pPr>
            <a:lvl2pPr marL="514350" indent="-171450">
              <a:lnSpc>
                <a:spcPct val="100000"/>
              </a:lnSpc>
              <a:spcBef>
                <a:spcPts val="375"/>
              </a:spcBef>
              <a:spcAft>
                <a:spcPts val="450"/>
              </a:spcAft>
              <a:buClr>
                <a:schemeClr val="accent2"/>
              </a:buClr>
              <a:buFont typeface="Arial" panose="020B0604020202020204" pitchFamily="34" charset="0"/>
              <a:buChar char="•"/>
              <a:defRPr sz="1350">
                <a:solidFill>
                  <a:schemeClr val="tx1"/>
                </a:solidFill>
              </a:defRPr>
            </a:lvl2pPr>
            <a:lvl3pPr marL="342900" indent="0">
              <a:buNone/>
              <a:defRPr>
                <a:solidFill>
                  <a:schemeClr val="tx1"/>
                </a:solidFill>
              </a:defRPr>
            </a:lvl3pPr>
            <a:lvl4pPr>
              <a:defRPr sz="1350">
                <a:solidFill>
                  <a:schemeClr val="tx1"/>
                </a:solidFill>
              </a:defRPr>
            </a:lvl4pPr>
            <a:lvl5pPr>
              <a:defRPr>
                <a:solidFill>
                  <a:schemeClr val="tx1"/>
                </a:solidFill>
              </a:defRPr>
            </a:lvl5pPr>
          </a:lstStyle>
          <a:p>
            <a:pPr lvl="0"/>
            <a:r>
              <a:rPr lang="en-US"/>
              <a:t>Click to edit Master text styles</a:t>
            </a:r>
          </a:p>
          <a:p>
            <a:pPr lvl="1"/>
            <a:r>
              <a:rPr lang="en-US"/>
              <a:t>Second level</a:t>
            </a:r>
          </a:p>
        </p:txBody>
      </p:sp>
      <p:pic>
        <p:nvPicPr>
          <p:cNvPr id="5" name="Picture 4" descr="A blue lines and dots on a black background&#10;&#10;AI-generated content may be incorrect.">
            <a:extLst>
              <a:ext uri="{FF2B5EF4-FFF2-40B4-BE49-F238E27FC236}">
                <a16:creationId xmlns:a16="http://schemas.microsoft.com/office/drawing/2014/main" id="{85614D10-56A6-0821-F376-43D8B1080EEC}"/>
              </a:ext>
            </a:extLst>
          </p:cNvPr>
          <p:cNvPicPr>
            <a:picLocks noChangeAspect="1"/>
          </p:cNvPicPr>
          <p:nvPr userDrawn="1"/>
        </p:nvPicPr>
        <p:blipFill>
          <a:blip r:embed="rId2" cstate="screen">
            <a:alphaModFix amt="50000"/>
            <a:extLst>
              <a:ext uri="{28A0092B-C50C-407E-A947-70E740481C1C}">
                <a14:useLocalDpi xmlns:a14="http://schemas.microsoft.com/office/drawing/2010/main"/>
              </a:ext>
            </a:extLst>
          </a:blip>
          <a:srcRect t="-18206"/>
          <a:stretch>
            <a:fillRect/>
          </a:stretch>
        </p:blipFill>
        <p:spPr>
          <a:xfrm>
            <a:off x="7024923" y="2314940"/>
            <a:ext cx="2119078" cy="4085861"/>
          </a:xfrm>
          <a:prstGeom prst="rect">
            <a:avLst/>
          </a:prstGeom>
        </p:spPr>
      </p:pic>
      <p:sp>
        <p:nvSpPr>
          <p:cNvPr id="8" name="Title 1">
            <a:extLst>
              <a:ext uri="{FF2B5EF4-FFF2-40B4-BE49-F238E27FC236}">
                <a16:creationId xmlns:a16="http://schemas.microsoft.com/office/drawing/2014/main" id="{09361516-AF97-A227-35CC-ADC353177DC4}"/>
              </a:ext>
            </a:extLst>
          </p:cNvPr>
          <p:cNvSpPr>
            <a:spLocks noGrp="1"/>
          </p:cNvSpPr>
          <p:nvPr>
            <p:ph type="title"/>
          </p:nvPr>
        </p:nvSpPr>
        <p:spPr>
          <a:xfrm>
            <a:off x="342900" y="457200"/>
            <a:ext cx="8455914" cy="674704"/>
          </a:xfrm>
        </p:spPr>
        <p:txBody>
          <a:bodyPr anchor="ctr" anchorCtr="0"/>
          <a:lstStyle>
            <a:lvl1pPr>
              <a:defRPr sz="2700">
                <a:solidFill>
                  <a:schemeClr val="accent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D4F15EA5-6F98-6E87-E3C4-0656AD32CB71}"/>
              </a:ext>
            </a:extLst>
          </p:cNvPr>
          <p:cNvCxnSpPr/>
          <p:nvPr userDrawn="1"/>
        </p:nvCxnSpPr>
        <p:spPr>
          <a:xfrm>
            <a:off x="342900" y="1224502"/>
            <a:ext cx="84559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8132CFB1-B615-51A5-0999-FF9FB79AEFA4}"/>
              </a:ext>
            </a:extLst>
          </p:cNvPr>
          <p:cNvGrpSpPr/>
          <p:nvPr userDrawn="1"/>
        </p:nvGrpSpPr>
        <p:grpSpPr>
          <a:xfrm>
            <a:off x="0" y="6227180"/>
            <a:ext cx="9144000" cy="630820"/>
            <a:chOff x="0" y="6227180"/>
            <a:chExt cx="12192000" cy="630820"/>
          </a:xfrm>
        </p:grpSpPr>
        <p:sp>
          <p:nvSpPr>
            <p:cNvPr id="7" name="Rectangle 6">
              <a:extLst>
                <a:ext uri="{FF2B5EF4-FFF2-40B4-BE49-F238E27FC236}">
                  <a16:creationId xmlns:a16="http://schemas.microsoft.com/office/drawing/2014/main" id="{ED2BB4C4-731B-5844-257C-E1FBA65D01ED}"/>
                </a:ext>
              </a:extLst>
            </p:cNvPr>
            <p:cNvSpPr/>
            <p:nvPr userDrawn="1"/>
          </p:nvSpPr>
          <p:spPr>
            <a:xfrm>
              <a:off x="0" y="6227180"/>
              <a:ext cx="12192000" cy="6308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A3B57876-C51B-2DE3-C93E-1317AA5037E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227864" y="6302796"/>
              <a:ext cx="2776449" cy="492518"/>
            </a:xfrm>
            <a:prstGeom prst="rect">
              <a:avLst/>
            </a:prstGeom>
          </p:spPr>
        </p:pic>
      </p:grpSp>
    </p:spTree>
    <p:extLst>
      <p:ext uri="{BB962C8B-B14F-4D97-AF65-F5344CB8AC3E}">
        <p14:creationId xmlns:p14="http://schemas.microsoft.com/office/powerpoint/2010/main" val="355553180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697866"/>
            <a:ext cx="9144000" cy="612775"/>
          </a:xfrm>
        </p:spPr>
        <p:txBody>
          <a:bodyPr/>
          <a:lstStyle>
            <a:lvl1pPr>
              <a:defRPr b="1" i="0">
                <a:latin typeface="+mn-lt"/>
                <a:cs typeface="Gotham Bold" pitchFamily="2" charset="0"/>
              </a:defRPr>
            </a:lvl1pPr>
          </a:lstStyle>
          <a:p>
            <a:r>
              <a:rPr lang="en-US" dirty="0"/>
              <a:t>Click to edit Master title style</a:t>
            </a:r>
          </a:p>
        </p:txBody>
      </p:sp>
      <p:sp>
        <p:nvSpPr>
          <p:cNvPr id="3" name="Content Placeholder 2"/>
          <p:cNvSpPr>
            <a:spLocks noGrp="1"/>
          </p:cNvSpPr>
          <p:nvPr>
            <p:ph idx="1"/>
          </p:nvPr>
        </p:nvSpPr>
        <p:spPr>
          <a:xfrm>
            <a:off x="480060" y="1765300"/>
            <a:ext cx="8237220" cy="3824617"/>
          </a:xfrm>
        </p:spPr>
        <p:txBody>
          <a:bodyPr/>
          <a:lstStyle>
            <a:lvl1pPr marL="214313" indent="-214313" algn="l">
              <a:buClrTx/>
              <a:buFont typeface="Arial" charset="0"/>
              <a:buChar char="•"/>
              <a:defRPr sz="1800" b="0" i="0">
                <a:solidFill>
                  <a:schemeClr val="tx1"/>
                </a:solidFill>
                <a:latin typeface="+mn-lt"/>
                <a:cs typeface="Gotham Book" pitchFamily="2" charset="0"/>
              </a:defRPr>
            </a:lvl1pPr>
            <a:lvl2pPr marL="557213" indent="-214313">
              <a:buClrTx/>
              <a:buFont typeface="Arial" charset="0"/>
              <a:buChar char="•"/>
              <a:defRPr sz="1500" b="0" i="0">
                <a:solidFill>
                  <a:schemeClr val="tx1"/>
                </a:solidFill>
                <a:latin typeface="+mn-lt"/>
                <a:cs typeface="Gotham Book" pitchFamily="2" charset="0"/>
              </a:defRPr>
            </a:lvl2pPr>
            <a:lvl3pPr marL="900113" indent="-214313">
              <a:buClrTx/>
              <a:buFont typeface="Arial" charset="0"/>
              <a:buChar char="•"/>
              <a:defRPr b="0" i="0">
                <a:solidFill>
                  <a:schemeClr val="tx1"/>
                </a:solidFill>
                <a:latin typeface="+mn-lt"/>
                <a:cs typeface="Gotham Book" pitchFamily="2" charset="0"/>
              </a:defRPr>
            </a:lvl3pPr>
            <a:lvl4pPr marL="1243013" indent="-214313">
              <a:buClrTx/>
              <a:buFont typeface="Arial" charset="0"/>
              <a:buChar char="•"/>
              <a:defRPr sz="1200" b="0" i="0">
                <a:solidFill>
                  <a:schemeClr val="tx1"/>
                </a:solidFill>
                <a:latin typeface="+mn-lt"/>
                <a:cs typeface="Gotham Book" pitchFamily="2" charset="0"/>
              </a:defRPr>
            </a:lvl4pPr>
            <a:lvl5pPr marL="1585913" indent="-214313">
              <a:buClrTx/>
              <a:buFont typeface="Arial" charset="0"/>
              <a:buChar char="•"/>
              <a:defRPr sz="1200" b="0" i="0">
                <a:solidFill>
                  <a:schemeClr val="tx1"/>
                </a:solidFill>
                <a:latin typeface="+mn-lt"/>
                <a:cs typeface="Gotham Book"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B05374F-8FA5-9B0E-EBD7-412C3653D0D5}"/>
              </a:ext>
            </a:extLst>
          </p:cNvPr>
          <p:cNvSpPr>
            <a:spLocks noGrp="1"/>
          </p:cNvSpPr>
          <p:nvPr>
            <p:ph type="body" sz="quarter" idx="13" hasCustomPrompt="1"/>
          </p:nvPr>
        </p:nvSpPr>
        <p:spPr>
          <a:xfrm>
            <a:off x="484378" y="5966477"/>
            <a:ext cx="8232902" cy="298450"/>
          </a:xfrm>
        </p:spPr>
        <p:txBody>
          <a:bodyPr anchor="b">
            <a:normAutofit/>
          </a:bodyPr>
          <a:lstStyle>
            <a:lvl1pPr marL="0" indent="0" algn="l">
              <a:spcBef>
                <a:spcPts val="450"/>
              </a:spcBef>
              <a:buNone/>
              <a:defRPr sz="900" b="0" i="0">
                <a:solidFill>
                  <a:schemeClr val="tx1"/>
                </a:solidFill>
                <a:latin typeface="+mn-lt"/>
                <a:cs typeface="Gotham Book" pitchFamily="2" charset="0"/>
              </a:defRPr>
            </a:lvl1pPr>
            <a:lvl2pPr>
              <a:defRPr sz="900">
                <a:latin typeface="+mn-lt"/>
              </a:defRPr>
            </a:lvl2pPr>
            <a:lvl3pPr>
              <a:defRPr sz="900">
                <a:latin typeface="+mn-lt"/>
              </a:defRPr>
            </a:lvl3pPr>
          </a:lstStyle>
          <a:p>
            <a:pPr lvl="0"/>
            <a:r>
              <a:rPr lang="en-US" dirty="0"/>
              <a:t>References Edit Master text styles</a:t>
            </a:r>
          </a:p>
        </p:txBody>
      </p:sp>
    </p:spTree>
    <p:extLst>
      <p:ext uri="{BB962C8B-B14F-4D97-AF65-F5344CB8AC3E}">
        <p14:creationId xmlns:p14="http://schemas.microsoft.com/office/powerpoint/2010/main" val="1930322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LBU Cl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0611FB-30E8-9A78-D235-32980648BCEC}"/>
              </a:ext>
            </a:extLst>
          </p:cNvPr>
          <p:cNvSpPr/>
          <p:nvPr userDrawn="1"/>
        </p:nvSpPr>
        <p:spPr>
          <a:xfrm>
            <a:off x="0" y="1"/>
            <a:ext cx="9144000" cy="1090241"/>
          </a:xfrm>
          <a:prstGeom prst="rect">
            <a:avLst/>
          </a:prstGeom>
          <a:gradFill>
            <a:gsLst>
              <a:gs pos="0">
                <a:schemeClr val="tx2">
                  <a:lumMod val="50000"/>
                </a:schemeClr>
              </a:gs>
              <a:gs pos="100000">
                <a:schemeClr val="tx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endParaRPr>
          </a:p>
        </p:txBody>
      </p:sp>
      <p:sp>
        <p:nvSpPr>
          <p:cNvPr id="2" name="Title 1">
            <a:extLst>
              <a:ext uri="{FF2B5EF4-FFF2-40B4-BE49-F238E27FC236}">
                <a16:creationId xmlns:a16="http://schemas.microsoft.com/office/drawing/2014/main" id="{564B210F-77FA-3B44-A84B-F5738364EAE1}"/>
              </a:ext>
            </a:extLst>
          </p:cNvPr>
          <p:cNvSpPr>
            <a:spLocks noGrp="1"/>
          </p:cNvSpPr>
          <p:nvPr>
            <p:ph type="title"/>
          </p:nvPr>
        </p:nvSpPr>
        <p:spPr>
          <a:xfrm>
            <a:off x="539752" y="132516"/>
            <a:ext cx="8064500" cy="828675"/>
          </a:xfrm>
          <a:prstGeom prst="rect">
            <a:avLst/>
          </a:prstGeom>
        </p:spPr>
        <p:txBody>
          <a:bodyPr lIns="0" tIns="0" rIns="0" bIns="0" anchor="ctr" anchorCtr="0">
            <a:noAutofit/>
          </a:bodyPr>
          <a:lstStyle>
            <a:lvl1pPr>
              <a:lnSpc>
                <a:spcPct val="90000"/>
              </a:lnSpc>
              <a:defRPr sz="2400" b="1" i="0">
                <a:solidFill>
                  <a:schemeClr val="bg1"/>
                </a:solidFill>
                <a:latin typeface="+mj-lt"/>
              </a:defRPr>
            </a:lvl1pPr>
          </a:lstStyle>
          <a:p>
            <a:r>
              <a:rPr lang="en-US" dirty="0"/>
              <a:t>Click to edit Master title style</a:t>
            </a:r>
          </a:p>
        </p:txBody>
      </p:sp>
      <p:sp>
        <p:nvSpPr>
          <p:cNvPr id="5" name="TextBox 4">
            <a:extLst>
              <a:ext uri="{FF2B5EF4-FFF2-40B4-BE49-F238E27FC236}">
                <a16:creationId xmlns:a16="http://schemas.microsoft.com/office/drawing/2014/main" id="{39AE5706-83D8-4AE4-247E-ADC340EEA474}"/>
              </a:ext>
            </a:extLst>
          </p:cNvPr>
          <p:cNvSpPr txBox="1"/>
          <p:nvPr userDrawn="1"/>
        </p:nvSpPr>
        <p:spPr>
          <a:xfrm>
            <a:off x="0" y="6661793"/>
            <a:ext cx="9141714" cy="170175"/>
          </a:xfrm>
          <a:prstGeom prst="rect">
            <a:avLst/>
          </a:prstGeom>
          <a:noFill/>
        </p:spPr>
        <p:txBody>
          <a:bodyPr wrap="square" rtlCol="0">
            <a:spAutoFit/>
          </a:bodyPr>
          <a:lstStyle>
            <a:defPPr>
              <a:defRPr lang="de-DE"/>
            </a:defPPr>
            <a:lvl1pPr marL="0" marR="0" lvl="0" indent="0" algn="ctr" defTabSz="914400" latinLnBrk="0">
              <a:lnSpc>
                <a:spcPct val="100000"/>
              </a:lnSpc>
              <a:buClrTx/>
              <a:buSzTx/>
              <a:buFontTx/>
              <a:buNone/>
              <a:tabLst/>
              <a:defRPr kumimoji="0" sz="900" b="0" i="0" u="none" strike="noStrike" cap="none" normalizeH="0" baseline="0">
                <a:ln>
                  <a:noFill/>
                </a:ln>
                <a:solidFill>
                  <a:schemeClr val="accent6"/>
                </a:solidFill>
                <a:effectLst/>
                <a:latin typeface="+mj-lt"/>
                <a:cs typeface="Segoe UI" panose="020B0502040204020203" pitchFamily="34" charset="0"/>
              </a:defRPr>
            </a:lvl1pPr>
          </a:lstStyle>
          <a:p>
            <a:pPr lvl="0"/>
            <a:r>
              <a:rPr lang="en-US" altLang="en-US" sz="506" spc="-23" baseline="0" dirty="0">
                <a:solidFill>
                  <a:srgbClr val="7F7F7F"/>
                </a:solidFill>
                <a:latin typeface="Arial" panose="020B0604020202020204" pitchFamily="34" charset="0"/>
              </a:rPr>
              <a:t>These materials are provided to you solely as an educational resource for your personal use. Any commercial use or distribution of these materials or any portion thereof is strictly prohibited.</a:t>
            </a:r>
          </a:p>
        </p:txBody>
      </p:sp>
    </p:spTree>
    <p:extLst>
      <p:ext uri="{BB962C8B-B14F-4D97-AF65-F5344CB8AC3E}">
        <p14:creationId xmlns:p14="http://schemas.microsoft.com/office/powerpoint/2010/main" val="17443674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C53F7C73-11D7-5C8D-6A43-5BA95BFFDAED}"/>
              </a:ext>
            </a:extLst>
          </p:cNvPr>
          <p:cNvSpPr/>
          <p:nvPr userDrawn="1"/>
        </p:nvSpPr>
        <p:spPr>
          <a:xfrm>
            <a:off x="381000" y="412751"/>
            <a:ext cx="5181600" cy="457200"/>
          </a:xfrm>
          <a:prstGeom prst="rect">
            <a:avLst/>
          </a:prstGeom>
          <a:noFill/>
          <a:ln/>
        </p:spPr>
        <p:txBody>
          <a:bodyPr/>
          <a:lstStyle/>
          <a:p>
            <a:endParaRPr lang="en-US" sz="1800"/>
          </a:p>
        </p:txBody>
      </p:sp>
      <p:pic>
        <p:nvPicPr>
          <p:cNvPr id="8" name="Image 0" descr="preencoded.png">
            <a:extLst>
              <a:ext uri="{FF2B5EF4-FFF2-40B4-BE49-F238E27FC236}">
                <a16:creationId xmlns:a16="http://schemas.microsoft.com/office/drawing/2014/main" id="{E51557BE-C574-B721-70C5-B38D42FA7AE9}"/>
              </a:ext>
            </a:extLst>
          </p:cNvPr>
          <p:cNvPicPr>
            <a:picLocks noChangeAspect="1"/>
          </p:cNvPicPr>
          <p:nvPr userDrawn="1"/>
        </p:nvPicPr>
        <p:blipFill>
          <a:blip r:embed="rId2"/>
          <a:stretch>
            <a:fillRect/>
          </a:stretch>
        </p:blipFill>
        <p:spPr>
          <a:xfrm>
            <a:off x="7643814" y="5958346"/>
            <a:ext cx="1320208" cy="658355"/>
          </a:xfrm>
          <a:prstGeom prst="rect">
            <a:avLst/>
          </a:prstGeom>
        </p:spPr>
      </p:pic>
      <p:sp>
        <p:nvSpPr>
          <p:cNvPr id="9" name="Text Placeholder 8">
            <a:extLst>
              <a:ext uri="{FF2B5EF4-FFF2-40B4-BE49-F238E27FC236}">
                <a16:creationId xmlns:a16="http://schemas.microsoft.com/office/drawing/2014/main" id="{0B830248-206B-3002-9DC8-9EA7EC2921C8}"/>
              </a:ext>
            </a:extLst>
          </p:cNvPr>
          <p:cNvSpPr>
            <a:spLocks noGrp="1"/>
          </p:cNvSpPr>
          <p:nvPr>
            <p:ph type="body" sz="quarter" idx="10"/>
          </p:nvPr>
        </p:nvSpPr>
        <p:spPr>
          <a:xfrm>
            <a:off x="381000" y="1115518"/>
            <a:ext cx="8382000" cy="46387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1">
            <a:extLst>
              <a:ext uri="{FF2B5EF4-FFF2-40B4-BE49-F238E27FC236}">
                <a16:creationId xmlns:a16="http://schemas.microsoft.com/office/drawing/2014/main" id="{22235D86-D6D8-D328-349E-2A4D03A3EB53}"/>
              </a:ext>
            </a:extLst>
          </p:cNvPr>
          <p:cNvSpPr>
            <a:spLocks noGrp="1"/>
          </p:cNvSpPr>
          <p:nvPr>
            <p:ph type="title"/>
          </p:nvPr>
        </p:nvSpPr>
        <p:spPr>
          <a:xfrm>
            <a:off x="381000" y="379890"/>
            <a:ext cx="8382000" cy="589929"/>
          </a:xfrm>
        </p:spPr>
        <p:txBody>
          <a:bodyPr/>
          <a:lstStyle/>
          <a:p>
            <a:r>
              <a:rPr lang="en-US" dirty="0"/>
              <a:t>Click to edit Master title style</a:t>
            </a:r>
          </a:p>
        </p:txBody>
      </p:sp>
    </p:spTree>
    <p:extLst>
      <p:ext uri="{BB962C8B-B14F-4D97-AF65-F5344CB8AC3E}">
        <p14:creationId xmlns:p14="http://schemas.microsoft.com/office/powerpoint/2010/main" val="675898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0723BCD-FE2A-574F-A554-0E2ED1CA6285}"/>
              </a:ext>
            </a:extLst>
          </p:cNvPr>
          <p:cNvSpPr>
            <a:spLocks noGrp="1"/>
          </p:cNvSpPr>
          <p:nvPr>
            <p:ph sz="quarter" idx="12"/>
          </p:nvPr>
        </p:nvSpPr>
        <p:spPr>
          <a:xfrm>
            <a:off x="457201" y="1232454"/>
            <a:ext cx="8229599" cy="4802395"/>
          </a:xfrm>
          <a:prstGeom prst="rect">
            <a:avLst/>
          </a:prstGeo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48121C72-9261-504D-8F1B-943FA17B9CBC}"/>
              </a:ext>
            </a:extLst>
          </p:cNvPr>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171481278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276600"/>
            <a:ext cx="7315200" cy="165100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5" name="Rectangle 4"/>
          <p:cNvSpPr/>
          <p:nvPr/>
        </p:nvSpPr>
        <p:spPr>
          <a:xfrm>
            <a:off x="904875" y="3276600"/>
            <a:ext cx="228600" cy="16510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6" name="Rectangle 5"/>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8" name="Title 7"/>
          <p:cNvSpPr>
            <a:spLocks noGrp="1"/>
          </p:cNvSpPr>
          <p:nvPr>
            <p:ph type="ctrTitle"/>
          </p:nvPr>
        </p:nvSpPr>
        <p:spPr>
          <a:xfrm>
            <a:off x="1219200" y="3352800"/>
            <a:ext cx="6858000" cy="1524000"/>
          </a:xfrm>
          <a:noFill/>
        </p:spPr>
        <p:txBody>
          <a:bodyPr anchor="t">
            <a:normAutofit/>
          </a:bodyPr>
          <a:lstStyle>
            <a:lvl1pPr algn="r">
              <a:defRPr sz="4400">
                <a:solidFill>
                  <a:schemeClr val="tx1"/>
                </a:solidFill>
              </a:defRPr>
            </a:lvl1pPr>
          </a:lstStyle>
          <a:p>
            <a:r>
              <a:rPr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Tree>
    <p:extLst>
      <p:ext uri="{BB962C8B-B14F-4D97-AF65-F5344CB8AC3E}">
        <p14:creationId xmlns:p14="http://schemas.microsoft.com/office/powerpoint/2010/main" val="1093441925"/>
      </p:ext>
    </p:extLst>
  </p:cSld>
  <p:clrMapOvr>
    <a:masterClrMapping/>
  </p:clrMapOvr>
  <p:transition spd="med">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719698"/>
      </p:ext>
    </p:extLst>
  </p:cSld>
  <p:clrMapOvr>
    <a:masterClrMapping/>
  </p:clrMapOvr>
  <p:transition spd="med">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sp>
        <p:nvSpPr>
          <p:cNvPr id="5" name="Rectangle 4"/>
          <p:cNvSpPr/>
          <p:nvPr/>
        </p:nvSpPr>
        <p:spPr>
          <a:xfrm>
            <a:off x="914400" y="2819400"/>
            <a:ext cx="228600" cy="127952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pic>
        <p:nvPicPr>
          <p:cNvPr id="7" name="Picture 2"/>
          <p:cNvPicPr>
            <a:picLocks noChangeAspect="1" noChangeArrowheads="1"/>
          </p:cNvPicPr>
          <p:nvPr userDrawn="1"/>
        </p:nvPicPr>
        <p:blipFill>
          <a:blip r:embed="rId3">
            <a:clrChange>
              <a:clrFrom>
                <a:srgbClr val="BFBFBF"/>
              </a:clrFrom>
              <a:clrTo>
                <a:srgbClr val="BFBFBF">
                  <a:alpha val="0"/>
                </a:srgbClr>
              </a:clrTo>
            </a:clrChange>
            <a:grayscl/>
            <a:biLevel thresh="50000"/>
            <a:extLst>
              <a:ext uri="{28A0092B-C50C-407E-A947-70E740481C1C}">
                <a14:useLocalDpi xmlns:a14="http://schemas.microsoft.com/office/drawing/2010/main" val="0"/>
              </a:ext>
            </a:extLst>
          </a:blip>
          <a:srcRect/>
          <a:stretch>
            <a:fillRect/>
          </a:stretch>
        </p:blipFill>
        <p:spPr bwMode="auto">
          <a:xfrm>
            <a:off x="304800" y="6276975"/>
            <a:ext cx="1371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13"/>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78625" y="6108700"/>
            <a:ext cx="221297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19200" y="2971800"/>
            <a:ext cx="6858000" cy="1066800"/>
          </a:xfrm>
        </p:spPr>
        <p:txBody>
          <a:bodyPr anchor="t">
            <a:normAutofit/>
          </a:bodyPr>
          <a:lstStyle>
            <a:lvl1pPr algn="r">
              <a:buNone/>
              <a:defRPr sz="4400"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Tree>
    <p:extLst>
      <p:ext uri="{BB962C8B-B14F-4D97-AF65-F5344CB8AC3E}">
        <p14:creationId xmlns:p14="http://schemas.microsoft.com/office/powerpoint/2010/main" val="114005709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1201404"/>
      </p:ext>
    </p:extLst>
  </p:cSld>
  <p:clrMapOvr>
    <a:masterClrMapping/>
  </p:clrMapOvr>
  <p:transition spd="med">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a:r>
              <a:rPr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anchor="b">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a:r>
              <a:rPr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0990130"/>
      </p:ext>
    </p:extLst>
  </p:cSld>
  <p:clrMapOvr>
    <a:masterClrMapping/>
  </p:clrMapOvr>
  <p:transition spd="med">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Tree>
    <p:extLst>
      <p:ext uri="{BB962C8B-B14F-4D97-AF65-F5344CB8AC3E}">
        <p14:creationId xmlns:p14="http://schemas.microsoft.com/office/powerpoint/2010/main" val="460198579"/>
      </p:ext>
    </p:extLst>
  </p:cSld>
  <p:clrMapOvr>
    <a:masterClrMapping/>
  </p:clrMapOvr>
  <p:transition spd="med">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492256"/>
      </p:ext>
    </p:extLst>
  </p:cSld>
  <p:clrMapOvr>
    <a:masterClrMapping/>
  </p:clrMapOvr>
  <p:transition spd="med">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8"/>
          <p:cNvSpPr>
            <a:spLocks noChangeShapeType="1"/>
          </p:cNvSpPr>
          <p:nvPr/>
        </p:nvSpPr>
        <p:spPr bwMode="auto">
          <a:xfrm rot="5400000">
            <a:off x="3160712"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bg1"/>
                </a:solidFill>
                <a:latin typeface="Calibri" panose="020F0502020204030204" pitchFamily="34" charset="0"/>
                <a:ea typeface="+mn-ea"/>
                <a:cs typeface="+mn-cs"/>
              </a:defRPr>
            </a:lvl1pPr>
          </a:lstStyle>
          <a:p>
            <a:r>
              <a:rPr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5894213"/>
      </p:ext>
    </p:extLst>
  </p:cSld>
  <p:clrMapOvr>
    <a:masterClrMapping/>
  </p:clrMapOvr>
  <p:transition spd="med">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457200" y="500063"/>
            <a:ext cx="182563"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endParaRPr>
          </a:p>
        </p:txBody>
      </p:sp>
      <p:pic>
        <p:nvPicPr>
          <p:cNvPr id="8" name="Picture 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78625" y="6108700"/>
            <a:ext cx="2212975"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457200" y="1219200"/>
            <a:ext cx="8229600" cy="533400"/>
          </a:xfrm>
        </p:spPr>
        <p:txBody>
          <a:bodyPr anchor="ctr">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a:r>
              <a:rPr lang="en-US" dirty="0"/>
              <a:t>Click to edit Master text styles</a:t>
            </a:r>
          </a:p>
        </p:txBody>
      </p:sp>
    </p:spTree>
    <p:extLst>
      <p:ext uri="{BB962C8B-B14F-4D97-AF65-F5344CB8AC3E}">
        <p14:creationId xmlns:p14="http://schemas.microsoft.com/office/powerpoint/2010/main" val="172285559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9875370"/>
      </p:ext>
    </p:extLst>
  </p:cSld>
  <p:clrMapOvr>
    <a:masterClrMapping/>
  </p:clrMapOvr>
  <p:transition spd="med">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8"/>
          <p:cNvSpPr>
            <a:spLocks noChangeShapeType="1"/>
          </p:cNvSpPr>
          <p:nvPr/>
        </p:nvSpPr>
        <p:spPr bwMode="auto">
          <a:xfrm rot="5400000">
            <a:off x="3630612"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1463" y="274638"/>
            <a:ext cx="476250" cy="585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userDrawn="1"/>
        </p:nvPicPr>
        <p:blipFill>
          <a:blip r:embed="rId3">
            <a:clrChange>
              <a:clrFrom>
                <a:srgbClr val="BFBFBF"/>
              </a:clrFrom>
              <a:clrTo>
                <a:srgbClr val="BFBFBF">
                  <a:alpha val="0"/>
                </a:srgbClr>
              </a:clrTo>
            </a:clrChange>
            <a:grayscl/>
            <a:biLevel thresh="50000"/>
            <a:extLst>
              <a:ext uri="{28A0092B-C50C-407E-A947-70E740481C1C}">
                <a14:useLocalDpi xmlns:a14="http://schemas.microsoft.com/office/drawing/2010/main" val="0"/>
              </a:ext>
            </a:extLst>
          </a:blip>
          <a:srcRect/>
          <a:stretch>
            <a:fillRect/>
          </a:stretch>
        </p:blipFill>
        <p:spPr bwMode="auto">
          <a:xfrm>
            <a:off x="228600" y="76200"/>
            <a:ext cx="5334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1"/>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7175" y="4191000"/>
            <a:ext cx="6731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9416649"/>
      </p:ext>
    </p:extLst>
  </p:cSld>
  <p:clrMapOvr>
    <a:masterClrMapping/>
  </p:clrMapOvr>
  <p:transition spd="med">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22612957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81174333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49555966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74967152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48546449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39005344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48793669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286271521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370202737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34745584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507A03-6C83-463E-BC33-EA31CEC32295}"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4B78B-F039-402F-9689-3CF654918538}" type="slidenum">
              <a:rPr lang="en-US" smtClean="0"/>
              <a:pPr/>
              <a:t>‹#›</a:t>
            </a:fld>
            <a:endParaRPr lang="en-US"/>
          </a:p>
        </p:txBody>
      </p:sp>
    </p:spTree>
    <p:extLst>
      <p:ext uri="{BB962C8B-B14F-4D97-AF65-F5344CB8AC3E}">
        <p14:creationId xmlns:p14="http://schemas.microsoft.com/office/powerpoint/2010/main" val="19672388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206514880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BD444616-E14A-46A0-A6D3-6E66F6B1A6DF}" type="slidenum">
              <a:rPr lang="en-US"/>
              <a:pPr>
                <a:defRPr/>
              </a:pPr>
              <a:t>‹#›</a:t>
            </a:fld>
            <a:endParaRPr lang="en-US"/>
          </a:p>
        </p:txBody>
      </p:sp>
    </p:spTree>
    <p:extLst>
      <p:ext uri="{BB962C8B-B14F-4D97-AF65-F5344CB8AC3E}">
        <p14:creationId xmlns:p14="http://schemas.microsoft.com/office/powerpoint/2010/main" val="22367494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5_Three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3"/>
            <a:ext cx="8458200" cy="678611"/>
          </a:xfrm>
          <a:prstGeom prst="rect">
            <a:avLst/>
          </a:prstGeom>
        </p:spPr>
        <p:txBody>
          <a:bodyPr anchor="ctr">
            <a:noAutofit/>
          </a:bodyPr>
          <a:lstStyle>
            <a:lvl1pPr>
              <a:lnSpc>
                <a:spcPct val="100000"/>
              </a:lnSpc>
              <a:defRPr sz="135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2926080"/>
          </a:xfrm>
          <a:prstGeom prst="rect">
            <a:avLst/>
          </a:prstGeom>
        </p:spPr>
        <p:txBody>
          <a:bodyPr>
            <a:noAutofit/>
          </a:bodyPr>
          <a:lstStyle>
            <a:lvl1pPr>
              <a:defRPr sz="1350"/>
            </a:lvl1pPr>
            <a:lvl2pPr>
              <a:defRPr sz="1350"/>
            </a:lvl2pPr>
            <a:lvl3pPr marL="360045">
              <a:defRPr sz="1125"/>
            </a:lvl3pPr>
          </a:lstStyle>
          <a:p>
            <a:pPr lvl="0"/>
            <a:r>
              <a:rPr lang="en-US" dirty="0"/>
              <a:t>Slide Content</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4422246"/>
            <a:ext cx="5486400" cy="1828800"/>
          </a:xfrm>
        </p:spPr>
        <p:txBody>
          <a:bodyPr>
            <a:noAutofit/>
          </a:bodyPr>
          <a:lstStyle>
            <a:lvl1pPr>
              <a:defRPr sz="1350"/>
            </a:lvl1pPr>
            <a:lvl2pPr>
              <a:defRPr sz="1350"/>
            </a:lvl2pPr>
            <a:lvl3pPr marL="360045">
              <a:defRPr sz="1125"/>
            </a:lvl3pPr>
          </a:lstStyle>
          <a:p>
            <a:pPr lvl="0"/>
            <a:r>
              <a:rPr lang="en-US" dirty="0"/>
              <a:t>Slide Content 2</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6057900" y="4422246"/>
            <a:ext cx="2743200" cy="1828800"/>
          </a:xfrm>
        </p:spPr>
        <p:txBody>
          <a:bodyPr>
            <a:noAutofit/>
          </a:bodyPr>
          <a:lstStyle>
            <a:lvl1pPr>
              <a:defRPr sz="1350"/>
            </a:lvl1pPr>
            <a:lvl2pPr>
              <a:defRPr sz="1350"/>
            </a:lvl2pPr>
            <a:lvl3pPr marL="360045">
              <a:defRPr sz="1125"/>
            </a:lvl3pPr>
          </a:lstStyle>
          <a:p>
            <a:pPr lvl="0"/>
            <a:r>
              <a:rPr lang="en-US" dirty="0"/>
              <a:t>Slide Content 3</a:t>
            </a:r>
          </a:p>
          <a:p>
            <a:pPr lvl="1"/>
            <a:r>
              <a:rPr lang="en-US" dirty="0"/>
              <a:t>Second level</a:t>
            </a:r>
          </a:p>
          <a:p>
            <a:pPr lvl="2"/>
            <a:r>
              <a:rPr lang="en-US" dirty="0"/>
              <a:t>Third level</a:t>
            </a:r>
          </a:p>
        </p:txBody>
      </p:sp>
      <p:sp>
        <p:nvSpPr>
          <p:cNvPr id="7" name="Credit line">
            <a:extLst>
              <a:ext uri="{FF2B5EF4-FFF2-40B4-BE49-F238E27FC236}">
                <a16:creationId xmlns:a16="http://schemas.microsoft.com/office/drawing/2014/main" id="{4F4C45E4-CD91-4C4D-90C5-CE1268255E49}"/>
              </a:ext>
            </a:extLst>
          </p:cNvPr>
          <p:cNvSpPr>
            <a:spLocks noGrp="1"/>
          </p:cNvSpPr>
          <p:nvPr>
            <p:ph type="body" sz="quarter" idx="39" hasCustomPrompt="1"/>
          </p:nvPr>
        </p:nvSpPr>
        <p:spPr>
          <a:xfrm>
            <a:off x="1528379" y="6676644"/>
            <a:ext cx="6993321" cy="181356"/>
          </a:xfrm>
        </p:spPr>
        <p:txBody>
          <a:bodyPr anchor="ctr">
            <a:noAutofit/>
          </a:bodyPr>
          <a:lstStyle>
            <a:lvl1pPr algn="r">
              <a:defRPr sz="450">
                <a:solidFill>
                  <a:srgbClr val="595959"/>
                </a:solidFill>
              </a:defRPr>
            </a:lvl1pPr>
            <a:lvl2pPr marL="893" indent="0">
              <a:buNone/>
              <a:defRPr/>
            </a:lvl2pPr>
          </a:lstStyle>
          <a:p>
            <a:pPr lvl="0"/>
            <a:r>
              <a:rPr lang="en-US" dirty="0"/>
              <a:t>Insert Image Credit Here</a:t>
            </a:r>
          </a:p>
        </p:txBody>
      </p:sp>
      <p:sp>
        <p:nvSpPr>
          <p:cNvPr id="10" name="Appendix Link">
            <a:extLst>
              <a:ext uri="{FF2B5EF4-FFF2-40B4-BE49-F238E27FC236}">
                <a16:creationId xmlns:a16="http://schemas.microsoft.com/office/drawing/2014/main" id="{38C03353-129A-498A-99BD-29531E469E65}"/>
              </a:ext>
            </a:extLst>
          </p:cNvPr>
          <p:cNvSpPr>
            <a:spLocks noGrp="1"/>
          </p:cNvSpPr>
          <p:nvPr>
            <p:ph type="body" sz="quarter" idx="40" hasCustomPrompt="1"/>
          </p:nvPr>
        </p:nvSpPr>
        <p:spPr>
          <a:xfrm>
            <a:off x="3200400" y="6345620"/>
            <a:ext cx="2743200" cy="192024"/>
          </a:xfrm>
        </p:spPr>
        <p:txBody>
          <a:bodyPr anchor="ctr">
            <a:noAutofit/>
          </a:bodyPr>
          <a:lstStyle>
            <a:lvl1pPr algn="ctr">
              <a:defRPr sz="506"/>
            </a:lvl1pPr>
          </a:lstStyle>
          <a:p>
            <a:pPr lvl="0"/>
            <a:r>
              <a:rPr lang="en-US" dirty="0"/>
              <a:t>Add text alternative link, if needed.</a:t>
            </a:r>
          </a:p>
        </p:txBody>
      </p:sp>
      <p:sp>
        <p:nvSpPr>
          <p:cNvPr id="31" name="Slide Number Placeholder">
            <a:extLst>
              <a:ext uri="{FF2B5EF4-FFF2-40B4-BE49-F238E27FC236}">
                <a16:creationId xmlns:a16="http://schemas.microsoft.com/office/drawing/2014/main" id="{CE77652B-FD88-422C-A2E9-12671FF17F5E}"/>
              </a:ext>
            </a:extLst>
          </p:cNvPr>
          <p:cNvSpPr>
            <a:spLocks noGrp="1"/>
          </p:cNvSpPr>
          <p:nvPr>
            <p:ph type="sldNum" sz="quarter" idx="10"/>
          </p:nvPr>
        </p:nvSpPr>
        <p:spPr>
          <a:xfrm>
            <a:off x="8647434" y="6684041"/>
            <a:ext cx="355840" cy="161396"/>
          </a:xfrm>
          <a:prstGeom prst="rect">
            <a:avLst/>
          </a:prstGeom>
        </p:spPr>
        <p:txBody>
          <a:bodyPr rIns="45720" anchor="ctr"/>
          <a:lstStyle>
            <a:lvl1pPr algn="r">
              <a:defRPr sz="450">
                <a:solidFill>
                  <a:srgbClr val="595959"/>
                </a:solidFill>
              </a:defRPr>
            </a:lvl1pPr>
          </a:lstStyle>
          <a:p>
            <a:fld id="{68151E55-6873-49E2-B8D5-2F265E6F1973}" type="slidenum">
              <a:rPr lang="en-US" smtClean="0"/>
              <a:pPr/>
              <a:t>‹#›</a:t>
            </a:fld>
            <a:endParaRPr lang="en-US"/>
          </a:p>
        </p:txBody>
      </p:sp>
    </p:spTree>
    <p:extLst>
      <p:ext uri="{BB962C8B-B14F-4D97-AF65-F5344CB8AC3E}">
        <p14:creationId xmlns:p14="http://schemas.microsoft.com/office/powerpoint/2010/main" val="2561655533"/>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105829247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endParaRPr kumimoji="0" lang="en-US" dirty="0"/>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506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22" name="Rectangle 21"/>
          <p:cNvSpPr/>
          <p:nvPr/>
        </p:nvSpPr>
        <p:spPr>
          <a:xfrm>
            <a:off x="904875" y="3276600"/>
            <a:ext cx="228600" cy="165163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2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6"/>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71385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3"/>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32736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bg1"/>
                </a:solidFill>
              </a:defRPr>
            </a:lvl1pPr>
          </a:lstStyle>
          <a:p>
            <a:r>
              <a:rPr kumimoji="0" lang="en-US" dirty="0"/>
              <a:t>Click to edit Master title style</a:t>
            </a:r>
          </a:p>
        </p:txBody>
      </p:sp>
      <p:sp>
        <p:nvSpPr>
          <p:cNvPr id="3" name="Text Placeholder 2"/>
          <p:cNvSpPr>
            <a:spLocks noGrp="1"/>
          </p:cNvSpPr>
          <p:nvPr>
            <p:ph type="body" idx="1"/>
          </p:nvPr>
        </p:nvSpPr>
        <p:spPr>
          <a:xfrm>
            <a:off x="914400" y="4267200"/>
            <a:ext cx="73152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12" name="Subtitle 8"/>
          <p:cNvSpPr txBox="1">
            <a:spLocks/>
          </p:cNvSpPr>
          <p:nvPr userDrawn="1"/>
        </p:nvSpPr>
        <p:spPr>
          <a:xfrm>
            <a:off x="1219200" y="4572000"/>
            <a:ext cx="6858000" cy="533400"/>
          </a:xfrm>
          <a:prstGeom prst="rect">
            <a:avLst/>
          </a:prstGeom>
        </p:spPr>
        <p:txBody>
          <a:bodyPr vert="horz">
            <a:noAutofit/>
          </a:bodyPr>
          <a:lstStyle>
            <a:lvl1pPr marL="0" indent="0" algn="r" rtl="0" eaLnBrk="1" latinLnBrk="0" hangingPunct="1">
              <a:spcBef>
                <a:spcPts val="600"/>
              </a:spcBef>
              <a:buClr>
                <a:srgbClr val="5E3886"/>
              </a:buClr>
              <a:buSzPct val="76000"/>
              <a:buFont typeface="Wingdings 3"/>
              <a:buNone/>
              <a:defRPr kumimoji="0" sz="2000" kern="1200">
                <a:solidFill>
                  <a:schemeClr val="tx1"/>
                </a:solidFill>
                <a:latin typeface="Calibri" panose="020F0502020204030204" pitchFamily="34" charset="0"/>
                <a:ea typeface="+mj-ea"/>
                <a:cs typeface="+mj-cs"/>
              </a:defRPr>
            </a:lvl1pPr>
            <a:lvl2pPr marL="457200" indent="0" algn="ctr" rtl="0" eaLnBrk="1" latinLnBrk="0" hangingPunct="1">
              <a:spcBef>
                <a:spcPts val="500"/>
              </a:spcBef>
              <a:buClr>
                <a:srgbClr val="5E3886"/>
              </a:buClr>
              <a:buSzPct val="76000"/>
              <a:buFont typeface="Wingdings 3"/>
              <a:buNone/>
              <a:defRPr kumimoji="0" sz="2300" kern="1200">
                <a:solidFill>
                  <a:schemeClr val="tx1"/>
                </a:solidFill>
                <a:latin typeface="Calibri" panose="020F0502020204030204" pitchFamily="34" charset="0"/>
                <a:ea typeface="+mn-ea"/>
                <a:cs typeface="+mn-cs"/>
              </a:defRPr>
            </a:lvl2pPr>
            <a:lvl3pPr marL="914400" indent="0" algn="ctr" rtl="0" eaLnBrk="1" latinLnBrk="0" hangingPunct="1">
              <a:spcBef>
                <a:spcPts val="500"/>
              </a:spcBef>
              <a:buClr>
                <a:srgbClr val="5E3886"/>
              </a:buClr>
              <a:buSzPct val="76000"/>
              <a:buFont typeface="Wingdings 3"/>
              <a:buNone/>
              <a:defRPr kumimoji="0" sz="2000" kern="1200">
                <a:solidFill>
                  <a:schemeClr val="tx1"/>
                </a:solidFill>
                <a:latin typeface="Calibri" panose="020F0502020204030204" pitchFamily="34" charset="0"/>
                <a:ea typeface="+mn-ea"/>
                <a:cs typeface="+mn-cs"/>
              </a:defRPr>
            </a:lvl3pPr>
            <a:lvl4pPr marL="1371600" indent="0" algn="ctr" rtl="0" eaLnBrk="1" latinLnBrk="0" hangingPunct="1">
              <a:spcBef>
                <a:spcPts val="400"/>
              </a:spcBef>
              <a:buClr>
                <a:srgbClr val="5E3886"/>
              </a:buClr>
              <a:buSzPct val="70000"/>
              <a:buFont typeface="Wingdings"/>
              <a:buNone/>
              <a:defRPr kumimoji="0" sz="1800" kern="1200">
                <a:solidFill>
                  <a:schemeClr val="tx1"/>
                </a:solidFill>
                <a:latin typeface="Calibri" panose="020F0502020204030204" pitchFamily="34" charset="0"/>
                <a:ea typeface="+mn-ea"/>
                <a:cs typeface="+mn-cs"/>
              </a:defRPr>
            </a:lvl4pPr>
            <a:lvl5pPr marL="1828800" indent="0" algn="ctr" rtl="0" eaLnBrk="1" latinLnBrk="0" hangingPunct="1">
              <a:spcBef>
                <a:spcPts val="300"/>
              </a:spcBef>
              <a:buClr>
                <a:srgbClr val="5E3886"/>
              </a:buClr>
              <a:buSzPct val="70000"/>
              <a:buFont typeface="Wingdings"/>
              <a:buNone/>
              <a:defRPr kumimoji="0" sz="1600" kern="1200">
                <a:solidFill>
                  <a:schemeClr val="tx1"/>
                </a:solidFill>
                <a:latin typeface="Calibri" panose="020F0502020204030204" pitchFamily="34" charset="0"/>
                <a:ea typeface="+mn-ea"/>
                <a:cs typeface="+mn-cs"/>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fontAlgn="auto">
              <a:spcAft>
                <a:spcPts val="0"/>
              </a:spcAft>
              <a:defRPr/>
            </a:pPr>
            <a:r>
              <a:rPr lang="en-US" sz="3200" dirty="0">
                <a:solidFill>
                  <a:sysClr val="windowText" lastClr="000000"/>
                </a:solidFill>
              </a:rPr>
              <a:t>Click to edit Master subtitle style</a:t>
            </a:r>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26989790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dirty="0"/>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pic>
        <p:nvPicPr>
          <p:cNvPr id="1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248009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83973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26356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393111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1"/>
                </a:solidFill>
                <a:latin typeface="+mn-lt"/>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dirty="0">
              <a:solidFill>
                <a:prstClr val="black"/>
              </a:solidFill>
              <a:latin typeface="Gill Sans MT"/>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93008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1630469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108558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394473" y="2957775"/>
            <a:ext cx="586426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160911" y="432965"/>
            <a:ext cx="745466"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499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22171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theme" Target="../theme/theme4.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heme" Target="../theme/theme5.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26" Type="http://schemas.openxmlformats.org/officeDocument/2006/relationships/slideLayout" Target="../slideLayouts/slideLayout137.xml"/><Relationship Id="rId21" Type="http://schemas.openxmlformats.org/officeDocument/2006/relationships/slideLayout" Target="../slideLayouts/slideLayout132.xml"/><Relationship Id="rId34" Type="http://schemas.openxmlformats.org/officeDocument/2006/relationships/slideLayout" Target="../slideLayouts/slideLayout145.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38" Type="http://schemas.openxmlformats.org/officeDocument/2006/relationships/image" Target="../media/image10.png"/><Relationship Id="rId2" Type="http://schemas.openxmlformats.org/officeDocument/2006/relationships/slideLayout" Target="../slideLayouts/slideLayout113.xml"/><Relationship Id="rId16" Type="http://schemas.openxmlformats.org/officeDocument/2006/relationships/slideLayout" Target="../slideLayouts/slideLayout127.xml"/><Relationship Id="rId20" Type="http://schemas.openxmlformats.org/officeDocument/2006/relationships/slideLayout" Target="../slideLayouts/slideLayout131.xml"/><Relationship Id="rId29" Type="http://schemas.openxmlformats.org/officeDocument/2006/relationships/slideLayout" Target="../slideLayouts/slideLayout140.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24" Type="http://schemas.openxmlformats.org/officeDocument/2006/relationships/slideLayout" Target="../slideLayouts/slideLayout135.xml"/><Relationship Id="rId32" Type="http://schemas.openxmlformats.org/officeDocument/2006/relationships/slideLayout" Target="../slideLayouts/slideLayout143.xml"/><Relationship Id="rId37" Type="http://schemas.openxmlformats.org/officeDocument/2006/relationships/theme" Target="../theme/theme7.xml"/><Relationship Id="rId5" Type="http://schemas.openxmlformats.org/officeDocument/2006/relationships/slideLayout" Target="../slideLayouts/slideLayout116.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10" Type="http://schemas.openxmlformats.org/officeDocument/2006/relationships/slideLayout" Target="../slideLayouts/slideLayout121.xml"/><Relationship Id="rId19" Type="http://schemas.openxmlformats.org/officeDocument/2006/relationships/slideLayout" Target="../slideLayouts/slideLayout130.xml"/><Relationship Id="rId31" Type="http://schemas.openxmlformats.org/officeDocument/2006/relationships/slideLayout" Target="../slideLayouts/slideLayout142.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slideLayout" Target="../slideLayouts/slideLayout125.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8" Type="http://schemas.openxmlformats.org/officeDocument/2006/relationships/slideLayout" Target="../slideLayouts/slideLayout119.xml"/><Relationship Id="rId3" Type="http://schemas.openxmlformats.org/officeDocument/2006/relationships/slideLayout" Target="../slideLayouts/slideLayout11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8.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2" Type="http://schemas.openxmlformats.org/officeDocument/2006/relationships/slideLayout" Target="../slideLayouts/slideLayout160.xml"/><Relationship Id="rId16" Type="http://schemas.openxmlformats.org/officeDocument/2006/relationships/theme" Target="../theme/theme9.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1.xml"/><Relationship Id="rId13" Type="http://schemas.openxmlformats.org/officeDocument/2006/relationships/image" Target="../media/image20.png"/><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theme" Target="../theme/theme10.xml"/><Relationship Id="rId2" Type="http://schemas.openxmlformats.org/officeDocument/2006/relationships/slideLayout" Target="../slideLayouts/slideLayout175.xml"/><Relationship Id="rId16" Type="http://schemas.openxmlformats.org/officeDocument/2006/relationships/image" Target="../media/image16.png"/><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5" Type="http://schemas.microsoft.com/office/2007/relationships/hdphoto" Target="../media/hdphoto1.wdp"/><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image" Target="../media/image21.png"/></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3059368662"/>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916" r:id="rId12"/>
    <p:sldLayoutId id="2147483948" r:id="rId13"/>
    <p:sldLayoutId id="2147483949" r:id="rId14"/>
    <p:sldLayoutId id="2147483950" r:id="rId15"/>
    <p:sldLayoutId id="2147483952" r:id="rId16"/>
    <p:sldLayoutId id="2147483957" r:id="rId17"/>
    <p:sldLayoutId id="2147483959" r:id="rId18"/>
    <p:sldLayoutId id="2147483960"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283650619"/>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AB6776A-1562-D1A2-0B8E-3A2E567BCB89}"/>
              </a:ext>
            </a:extLst>
          </p:cNvPr>
          <p:cNvSpPr>
            <a:spLocks noGrp="1"/>
          </p:cNvSpPr>
          <p:nvPr>
            <p:ph type="title"/>
          </p:nvPr>
        </p:nvSpPr>
        <p:spPr bwMode="auto">
          <a:xfrm>
            <a:off x="0" y="228601"/>
            <a:ext cx="91440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5A61A3A-1F99-C3DC-5D14-A576DFB87CB6}"/>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65592623"/>
      </p:ext>
    </p:extLst>
  </p:cSld>
  <p:clrMap bg1="dk1" tx1="lt1" bg2="dk2" tx2="lt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 id="2147483979" r:id="rId18"/>
    <p:sldLayoutId id="2147483980" r:id="rId19"/>
    <p:sldLayoutId id="2147483981" r:id="rId20"/>
    <p:sldLayoutId id="2147483982" r:id="rId21"/>
    <p:sldLayoutId id="2147483983" r:id="rId22"/>
    <p:sldLayoutId id="2147483984" r:id="rId23"/>
    <p:sldLayoutId id="2147483985" r:id="rId24"/>
    <p:sldLayoutId id="2147483986" r:id="rId25"/>
    <p:sldLayoutId id="2147483987" r:id="rId26"/>
    <p:sldLayoutId id="2147483988" r:id="rId27"/>
    <p:sldLayoutId id="2147483989" r:id="rId28"/>
    <p:sldLayoutId id="2147483990" r:id="rId29"/>
    <p:sldLayoutId id="2147483991" r:id="rId30"/>
  </p:sldLayoutIdLst>
  <p:txStyles>
    <p:titleStyle>
      <a:lvl1pPr algn="ctr" rtl="0" eaLnBrk="0" fontAlgn="base" hangingPunct="0">
        <a:lnSpc>
          <a:spcPct val="90000"/>
        </a:lnSpc>
        <a:spcBef>
          <a:spcPct val="0"/>
        </a:spcBef>
        <a:spcAft>
          <a:spcPct val="0"/>
        </a:spcAft>
        <a:defRPr sz="4050" kern="1200">
          <a:solidFill>
            <a:schemeClr val="bg2"/>
          </a:solidFill>
          <a:latin typeface="Arial" panose="020B0604020202020204" pitchFamily="34" charset="0"/>
          <a:ea typeface="+mj-ea"/>
          <a:cs typeface="Arial" panose="020B0604020202020204" pitchFamily="34" charset="0"/>
        </a:defRPr>
      </a:lvl1pPr>
      <a:lvl2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2pPr>
      <a:lvl3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3pPr>
      <a:lvl4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4pPr>
      <a:lvl5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5pPr>
      <a:lvl6pPr marL="342900" algn="ctr" rtl="0" fontAlgn="base">
        <a:lnSpc>
          <a:spcPct val="90000"/>
        </a:lnSpc>
        <a:spcBef>
          <a:spcPct val="0"/>
        </a:spcBef>
        <a:spcAft>
          <a:spcPct val="0"/>
        </a:spcAft>
        <a:defRPr sz="4050">
          <a:solidFill>
            <a:schemeClr val="bg2"/>
          </a:solidFill>
          <a:latin typeface="Arial" pitchFamily="34" charset="0"/>
          <a:cs typeface="Arial" pitchFamily="34" charset="0"/>
        </a:defRPr>
      </a:lvl6pPr>
      <a:lvl7pPr marL="685800" algn="ctr" rtl="0" fontAlgn="base">
        <a:lnSpc>
          <a:spcPct val="90000"/>
        </a:lnSpc>
        <a:spcBef>
          <a:spcPct val="0"/>
        </a:spcBef>
        <a:spcAft>
          <a:spcPct val="0"/>
        </a:spcAft>
        <a:defRPr sz="4050">
          <a:solidFill>
            <a:schemeClr val="bg2"/>
          </a:solidFill>
          <a:latin typeface="Arial" pitchFamily="34" charset="0"/>
          <a:cs typeface="Arial" pitchFamily="34" charset="0"/>
        </a:defRPr>
      </a:lvl7pPr>
      <a:lvl8pPr marL="1028700" algn="ctr" rtl="0" fontAlgn="base">
        <a:lnSpc>
          <a:spcPct val="90000"/>
        </a:lnSpc>
        <a:spcBef>
          <a:spcPct val="0"/>
        </a:spcBef>
        <a:spcAft>
          <a:spcPct val="0"/>
        </a:spcAft>
        <a:defRPr sz="4050">
          <a:solidFill>
            <a:schemeClr val="bg2"/>
          </a:solidFill>
          <a:latin typeface="Arial" pitchFamily="34" charset="0"/>
          <a:cs typeface="Arial" pitchFamily="34" charset="0"/>
        </a:defRPr>
      </a:lvl8pPr>
      <a:lvl9pPr marL="1371600" algn="ctr" rtl="0" fontAlgn="base">
        <a:lnSpc>
          <a:spcPct val="90000"/>
        </a:lnSpc>
        <a:spcBef>
          <a:spcPct val="0"/>
        </a:spcBef>
        <a:spcAft>
          <a:spcPct val="0"/>
        </a:spcAft>
        <a:defRPr sz="4050">
          <a:solidFill>
            <a:schemeClr val="bg2"/>
          </a:solidFill>
          <a:latin typeface="Arial" pitchFamily="34" charset="0"/>
          <a:cs typeface="Arial" pitchFamily="34" charset="0"/>
        </a:defRPr>
      </a:lvl9pPr>
    </p:titleStyle>
    <p:bodyStyle>
      <a:lvl1pPr marL="342900" indent="-342900" algn="l" rtl="0" eaLnBrk="0" fontAlgn="base" hangingPunct="0">
        <a:lnSpc>
          <a:spcPct val="90000"/>
        </a:lnSpc>
        <a:spcBef>
          <a:spcPts val="750"/>
        </a:spcBef>
        <a:spcAft>
          <a:spcPct val="0"/>
        </a:spcAft>
        <a:buFont typeface="Arial" panose="020B0604020202020204" pitchFamily="34" charset="0"/>
        <a:buChar char="•"/>
        <a:defRPr sz="3300" kern="1200">
          <a:solidFill>
            <a:schemeClr val="bg2"/>
          </a:solidFill>
          <a:latin typeface="Arial" panose="020B0604020202020204" pitchFamily="34" charset="0"/>
          <a:ea typeface="+mn-ea"/>
          <a:cs typeface="Arial" panose="020B0604020202020204" pitchFamily="34" charset="0"/>
        </a:defRPr>
      </a:lvl1pPr>
      <a:lvl2pPr marL="685800" indent="-342900" algn="l" rtl="0" eaLnBrk="0" fontAlgn="base" hangingPunct="0">
        <a:lnSpc>
          <a:spcPct val="90000"/>
        </a:lnSpc>
        <a:spcBef>
          <a:spcPts val="375"/>
        </a:spcBef>
        <a:spcAft>
          <a:spcPct val="0"/>
        </a:spcAft>
        <a:buFont typeface="Arial" panose="020B0604020202020204" pitchFamily="34" charset="0"/>
        <a:buChar char="-"/>
        <a:defRPr sz="3000" kern="1200">
          <a:solidFill>
            <a:schemeClr val="bg2"/>
          </a:solidFill>
          <a:latin typeface="Arial" panose="020B0604020202020204" pitchFamily="34" charset="0"/>
          <a:ea typeface="+mn-ea"/>
          <a:cs typeface="Arial" panose="020B0604020202020204" pitchFamily="34" charset="0"/>
        </a:defRPr>
      </a:lvl2pPr>
      <a:lvl3pPr marL="1028700" indent="-342900" algn="l" rtl="0" eaLnBrk="0" fontAlgn="base" hangingPunct="0">
        <a:lnSpc>
          <a:spcPct val="90000"/>
        </a:lnSpc>
        <a:spcBef>
          <a:spcPts val="375"/>
        </a:spcBef>
        <a:spcAft>
          <a:spcPct val="0"/>
        </a:spcAft>
        <a:buFont typeface="Arial" panose="020B0604020202020204" pitchFamily="34" charset="0"/>
        <a:buChar char="•"/>
        <a:defRPr sz="2700" kern="1200">
          <a:solidFill>
            <a:schemeClr val="bg2"/>
          </a:solidFill>
          <a:latin typeface="Arial" panose="020B0604020202020204" pitchFamily="34" charset="0"/>
          <a:ea typeface="+mn-ea"/>
          <a:cs typeface="Arial" panose="020B0604020202020204" pitchFamily="34" charset="0"/>
        </a:defRPr>
      </a:lvl3pPr>
      <a:lvl4pPr marL="1371600" indent="-34290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4pPr>
      <a:lvl5pPr marL="1714500" indent="-34290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itle Placeholder 1">
            <a:extLst>
              <a:ext uri="{FF2B5EF4-FFF2-40B4-BE49-F238E27FC236}">
                <a16:creationId xmlns:a16="http://schemas.microsoft.com/office/drawing/2014/main" id="{D9603119-2861-1980-EC48-8F2044F0B533}"/>
              </a:ext>
            </a:extLst>
          </p:cNvPr>
          <p:cNvSpPr>
            <a:spLocks noGrp="1" noChangeArrowheads="1"/>
          </p:cNvSpPr>
          <p:nvPr>
            <p:ph type="title"/>
          </p:nvPr>
        </p:nvSpPr>
        <p:spPr bwMode="auto">
          <a:xfrm>
            <a:off x="628650" y="365126"/>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9219" name="Text Placeholder 2">
            <a:extLst>
              <a:ext uri="{FF2B5EF4-FFF2-40B4-BE49-F238E27FC236}">
                <a16:creationId xmlns:a16="http://schemas.microsoft.com/office/drawing/2014/main" id="{D9D02E35-16B8-4517-9D5A-DA4F0B41BBCB}"/>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CC8C148-3F50-531E-9070-97203C6AD17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smtClean="0">
                <a:solidFill>
                  <a:schemeClr val="tx1">
                    <a:tint val="82000"/>
                  </a:schemeClr>
                </a:solidFill>
              </a:defRPr>
            </a:lvl1pPr>
          </a:lstStyle>
          <a:p>
            <a:pPr>
              <a:defRPr/>
            </a:pPr>
            <a:fld id="{4AB2074D-9108-4497-AA42-4A74EA3E1197}" type="datetimeFigureOut">
              <a:rPr lang="en-US"/>
              <a:pPr>
                <a:defRPr/>
              </a:pPr>
              <a:t>10/19/2026</a:t>
            </a:fld>
            <a:endParaRPr lang="en-US"/>
          </a:p>
        </p:txBody>
      </p:sp>
      <p:sp>
        <p:nvSpPr>
          <p:cNvPr id="5" name="Footer Placeholder 4">
            <a:extLst>
              <a:ext uri="{FF2B5EF4-FFF2-40B4-BE49-F238E27FC236}">
                <a16:creationId xmlns:a16="http://schemas.microsoft.com/office/drawing/2014/main" id="{B6D1A8ED-B64E-8079-E099-BA0CFA28C60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F08BA57-C8C3-A014-DA9B-2B908B1D19E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smtClean="0">
                <a:solidFill>
                  <a:schemeClr val="tx1">
                    <a:tint val="82000"/>
                  </a:schemeClr>
                </a:solidFill>
              </a:defRPr>
            </a:lvl1pPr>
          </a:lstStyle>
          <a:p>
            <a:pPr>
              <a:defRPr/>
            </a:pPr>
            <a:fld id="{E40C648B-E7F0-43FB-98A0-226E5A42DB38}" type="slidenum">
              <a:rPr lang="en-US"/>
              <a:pPr>
                <a:defRPr/>
              </a:pPr>
              <a:t>‹#›</a:t>
            </a:fld>
            <a:endParaRPr lang="en-US"/>
          </a:p>
        </p:txBody>
      </p:sp>
    </p:spTree>
    <p:extLst>
      <p:ext uri="{BB962C8B-B14F-4D97-AF65-F5344CB8AC3E}">
        <p14:creationId xmlns:p14="http://schemas.microsoft.com/office/powerpoint/2010/main" val="122426890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 id="2147484009" r:id="rId17"/>
    <p:sldLayoutId id="2147484010" r:id="rId18"/>
    <p:sldLayoutId id="2147484011" r:id="rId19"/>
    <p:sldLayoutId id="2147484012" r:id="rId20"/>
  </p:sldLayoutIdLst>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Aptos Display" panose="020B0004020202020204" pitchFamily="34" charset="0"/>
        </a:defRPr>
      </a:lvl2pPr>
      <a:lvl3pPr algn="l" rtl="0" fontAlgn="base">
        <a:lnSpc>
          <a:spcPct val="90000"/>
        </a:lnSpc>
        <a:spcBef>
          <a:spcPct val="0"/>
        </a:spcBef>
        <a:spcAft>
          <a:spcPct val="0"/>
        </a:spcAft>
        <a:defRPr sz="3300">
          <a:solidFill>
            <a:schemeClr val="tx1"/>
          </a:solidFill>
          <a:latin typeface="Aptos Display" panose="020B0004020202020204" pitchFamily="34" charset="0"/>
        </a:defRPr>
      </a:lvl3pPr>
      <a:lvl4pPr algn="l" rtl="0" fontAlgn="base">
        <a:lnSpc>
          <a:spcPct val="90000"/>
        </a:lnSpc>
        <a:spcBef>
          <a:spcPct val="0"/>
        </a:spcBef>
        <a:spcAft>
          <a:spcPct val="0"/>
        </a:spcAft>
        <a:defRPr sz="3300">
          <a:solidFill>
            <a:schemeClr val="tx1"/>
          </a:solidFill>
          <a:latin typeface="Aptos Display" panose="020B0004020202020204" pitchFamily="34" charset="0"/>
        </a:defRPr>
      </a:lvl4pPr>
      <a:lvl5pPr algn="l" rtl="0" fontAlgn="base">
        <a:lnSpc>
          <a:spcPct val="90000"/>
        </a:lnSpc>
        <a:spcBef>
          <a:spcPct val="0"/>
        </a:spcBef>
        <a:spcAft>
          <a:spcPct val="0"/>
        </a:spcAft>
        <a:defRPr sz="3300">
          <a:solidFill>
            <a:schemeClr val="tx1"/>
          </a:solidFill>
          <a:latin typeface="Aptos Display" panose="020B0004020202020204" pitchFamily="34" charset="0"/>
        </a:defRPr>
      </a:lvl5pPr>
      <a:lvl6pPr marL="342900" algn="l" rtl="0" fontAlgn="base">
        <a:lnSpc>
          <a:spcPct val="90000"/>
        </a:lnSpc>
        <a:spcBef>
          <a:spcPct val="0"/>
        </a:spcBef>
        <a:spcAft>
          <a:spcPct val="0"/>
        </a:spcAft>
        <a:defRPr sz="3300">
          <a:solidFill>
            <a:schemeClr val="tx1"/>
          </a:solidFill>
          <a:latin typeface="Aptos Display" panose="020B0004020202020204" pitchFamily="34" charset="0"/>
        </a:defRPr>
      </a:lvl6pPr>
      <a:lvl7pPr marL="685800" algn="l" rtl="0" fontAlgn="base">
        <a:lnSpc>
          <a:spcPct val="90000"/>
        </a:lnSpc>
        <a:spcBef>
          <a:spcPct val="0"/>
        </a:spcBef>
        <a:spcAft>
          <a:spcPct val="0"/>
        </a:spcAft>
        <a:defRPr sz="3300">
          <a:solidFill>
            <a:schemeClr val="tx1"/>
          </a:solidFill>
          <a:latin typeface="Aptos Display" panose="020B0004020202020204" pitchFamily="34" charset="0"/>
        </a:defRPr>
      </a:lvl7pPr>
      <a:lvl8pPr marL="1028700" algn="l" rtl="0" fontAlgn="base">
        <a:lnSpc>
          <a:spcPct val="90000"/>
        </a:lnSpc>
        <a:spcBef>
          <a:spcPct val="0"/>
        </a:spcBef>
        <a:spcAft>
          <a:spcPct val="0"/>
        </a:spcAft>
        <a:defRPr sz="3300">
          <a:solidFill>
            <a:schemeClr val="tx1"/>
          </a:solidFill>
          <a:latin typeface="Aptos Display" panose="020B0004020202020204" pitchFamily="34" charset="0"/>
        </a:defRPr>
      </a:lvl8pPr>
      <a:lvl9pPr marL="1371600" algn="l" rtl="0" fontAlgn="base">
        <a:lnSpc>
          <a:spcPct val="90000"/>
        </a:lnSpc>
        <a:spcBef>
          <a:spcPct val="0"/>
        </a:spcBef>
        <a:spcAft>
          <a:spcPct val="0"/>
        </a:spcAft>
        <a:defRPr sz="3300">
          <a:solidFill>
            <a:schemeClr val="tx1"/>
          </a:solidFill>
          <a:latin typeface="Aptos Display" panose="020B0004020202020204" pitchFamily="34" charset="0"/>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523A1-236D-71C2-6806-AC1EEDE64FF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BAFE63-A4BE-23AC-59AD-B77943C9E7B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37E0AC-D49B-3CF9-AC41-9808557D77E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BDD82FD-615A-4BF2-9DBE-801C55559089}" type="datetimeFigureOut">
              <a:rPr lang="en-US" smtClean="0"/>
              <a:t>10/19/2026</a:t>
            </a:fld>
            <a:endParaRPr lang="en-US"/>
          </a:p>
        </p:txBody>
      </p:sp>
      <p:sp>
        <p:nvSpPr>
          <p:cNvPr id="5" name="Footer Placeholder 4">
            <a:extLst>
              <a:ext uri="{FF2B5EF4-FFF2-40B4-BE49-F238E27FC236}">
                <a16:creationId xmlns:a16="http://schemas.microsoft.com/office/drawing/2014/main" id="{F828C301-88A7-7460-4414-28085EC71E3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736BDE-3D31-74B7-F75D-6367949D8B0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A0046F8E-F8DD-4788-A433-4298FE85F928}" type="slidenum">
              <a:rPr lang="en-US" smtClean="0"/>
              <a:t>‹#›</a:t>
            </a:fld>
            <a:endParaRPr lang="en-US"/>
          </a:p>
        </p:txBody>
      </p:sp>
    </p:spTree>
    <p:extLst>
      <p:ext uri="{BB962C8B-B14F-4D97-AF65-F5344CB8AC3E}">
        <p14:creationId xmlns:p14="http://schemas.microsoft.com/office/powerpoint/2010/main" val="946851985"/>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F38269E7-9178-2857-B78E-4F2543BE9F49}"/>
              </a:ext>
            </a:extLst>
          </p:cNvPr>
          <p:cNvSpPr>
            <a:spLocks noGrp="1"/>
          </p:cNvSpPr>
          <p:nvPr>
            <p:ph type="title"/>
          </p:nvPr>
        </p:nvSpPr>
        <p:spPr bwMode="auto">
          <a:xfrm>
            <a:off x="0" y="228601"/>
            <a:ext cx="91440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ECACA279-98F5-BE75-7D7C-3166574A5261}"/>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21193831"/>
      </p:ext>
    </p:extLst>
  </p:cSld>
  <p:clrMap bg1="dk1" tx1="lt1" bg2="dk2" tx2="lt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 id="2147484035" r:id="rId9"/>
    <p:sldLayoutId id="2147484036" r:id="rId10"/>
    <p:sldLayoutId id="2147484037" r:id="rId11"/>
    <p:sldLayoutId id="2147484038" r:id="rId12"/>
    <p:sldLayoutId id="2147484039" r:id="rId13"/>
  </p:sldLayoutIdLst>
  <p:txStyles>
    <p:titleStyle>
      <a:lvl1pPr algn="ctr" rtl="0" eaLnBrk="0" fontAlgn="base" hangingPunct="0">
        <a:lnSpc>
          <a:spcPct val="90000"/>
        </a:lnSpc>
        <a:spcBef>
          <a:spcPct val="0"/>
        </a:spcBef>
        <a:spcAft>
          <a:spcPct val="0"/>
        </a:spcAft>
        <a:defRPr sz="4050" kern="1200">
          <a:solidFill>
            <a:schemeClr val="bg2"/>
          </a:solidFill>
          <a:latin typeface="Arial" panose="020B0604020202020204" pitchFamily="34" charset="0"/>
          <a:ea typeface="+mj-ea"/>
          <a:cs typeface="Arial" panose="020B0604020202020204" pitchFamily="34" charset="0"/>
        </a:defRPr>
      </a:lvl1pPr>
      <a:lvl2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2pPr>
      <a:lvl3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3pPr>
      <a:lvl4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4pPr>
      <a:lvl5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5pPr>
      <a:lvl6pPr marL="342892" algn="ctr" rtl="0" fontAlgn="base">
        <a:lnSpc>
          <a:spcPct val="90000"/>
        </a:lnSpc>
        <a:spcBef>
          <a:spcPct val="0"/>
        </a:spcBef>
        <a:spcAft>
          <a:spcPct val="0"/>
        </a:spcAft>
        <a:defRPr sz="4050">
          <a:solidFill>
            <a:schemeClr val="bg2"/>
          </a:solidFill>
          <a:latin typeface="Arial" pitchFamily="34" charset="0"/>
          <a:cs typeface="Arial" pitchFamily="34" charset="0"/>
        </a:defRPr>
      </a:lvl6pPr>
      <a:lvl7pPr marL="685783" algn="ctr" rtl="0" fontAlgn="base">
        <a:lnSpc>
          <a:spcPct val="90000"/>
        </a:lnSpc>
        <a:spcBef>
          <a:spcPct val="0"/>
        </a:spcBef>
        <a:spcAft>
          <a:spcPct val="0"/>
        </a:spcAft>
        <a:defRPr sz="4050">
          <a:solidFill>
            <a:schemeClr val="bg2"/>
          </a:solidFill>
          <a:latin typeface="Arial" pitchFamily="34" charset="0"/>
          <a:cs typeface="Arial" pitchFamily="34" charset="0"/>
        </a:defRPr>
      </a:lvl7pPr>
      <a:lvl8pPr marL="1028675" algn="ctr" rtl="0" fontAlgn="base">
        <a:lnSpc>
          <a:spcPct val="90000"/>
        </a:lnSpc>
        <a:spcBef>
          <a:spcPct val="0"/>
        </a:spcBef>
        <a:spcAft>
          <a:spcPct val="0"/>
        </a:spcAft>
        <a:defRPr sz="4050">
          <a:solidFill>
            <a:schemeClr val="bg2"/>
          </a:solidFill>
          <a:latin typeface="Arial" pitchFamily="34" charset="0"/>
          <a:cs typeface="Arial" pitchFamily="34" charset="0"/>
        </a:defRPr>
      </a:lvl8pPr>
      <a:lvl9pPr marL="1371566" algn="ctr" rtl="0" fontAlgn="base">
        <a:lnSpc>
          <a:spcPct val="90000"/>
        </a:lnSpc>
        <a:spcBef>
          <a:spcPct val="0"/>
        </a:spcBef>
        <a:spcAft>
          <a:spcPct val="0"/>
        </a:spcAft>
        <a:defRPr sz="4050">
          <a:solidFill>
            <a:schemeClr val="bg2"/>
          </a:solidFill>
          <a:latin typeface="Arial" pitchFamily="34" charset="0"/>
          <a:cs typeface="Arial" pitchFamily="34" charset="0"/>
        </a:defRPr>
      </a:lvl9pPr>
    </p:titleStyle>
    <p:bodyStyle>
      <a:lvl1pPr marL="341710" indent="-341710" algn="l" rtl="0" eaLnBrk="0" fontAlgn="base" hangingPunct="0">
        <a:lnSpc>
          <a:spcPct val="90000"/>
        </a:lnSpc>
        <a:spcBef>
          <a:spcPts val="750"/>
        </a:spcBef>
        <a:spcAft>
          <a:spcPct val="0"/>
        </a:spcAft>
        <a:buFont typeface="Arial" panose="020B0604020202020204" pitchFamily="34" charset="0"/>
        <a:buChar char="•"/>
        <a:defRPr sz="3300" kern="1200">
          <a:solidFill>
            <a:schemeClr val="bg2"/>
          </a:solidFill>
          <a:latin typeface="Arial" panose="020B0604020202020204" pitchFamily="34" charset="0"/>
          <a:ea typeface="+mn-ea"/>
          <a:cs typeface="Arial" panose="020B0604020202020204" pitchFamily="34" charset="0"/>
        </a:defRPr>
      </a:lvl1pPr>
      <a:lvl2pPr marL="684610" indent="-341710" algn="l" rtl="0" eaLnBrk="0" fontAlgn="base" hangingPunct="0">
        <a:lnSpc>
          <a:spcPct val="90000"/>
        </a:lnSpc>
        <a:spcBef>
          <a:spcPts val="375"/>
        </a:spcBef>
        <a:spcAft>
          <a:spcPct val="0"/>
        </a:spcAft>
        <a:buFont typeface="Arial" panose="020B0604020202020204" pitchFamily="34" charset="0"/>
        <a:buChar char="-"/>
        <a:defRPr sz="3000" kern="1200">
          <a:solidFill>
            <a:schemeClr val="bg2"/>
          </a:solidFill>
          <a:latin typeface="Arial" panose="020B0604020202020204" pitchFamily="34" charset="0"/>
          <a:ea typeface="+mn-ea"/>
          <a:cs typeface="Arial" panose="020B0604020202020204" pitchFamily="34" charset="0"/>
        </a:defRPr>
      </a:lvl2pPr>
      <a:lvl3pPr marL="1027510" indent="-341710" algn="l" rtl="0" eaLnBrk="0" fontAlgn="base" hangingPunct="0">
        <a:lnSpc>
          <a:spcPct val="90000"/>
        </a:lnSpc>
        <a:spcBef>
          <a:spcPts val="375"/>
        </a:spcBef>
        <a:spcAft>
          <a:spcPct val="0"/>
        </a:spcAft>
        <a:buFont typeface="Arial" panose="020B0604020202020204" pitchFamily="34" charset="0"/>
        <a:buChar char="•"/>
        <a:defRPr sz="2700" kern="1200">
          <a:solidFill>
            <a:schemeClr val="bg2"/>
          </a:solidFill>
          <a:latin typeface="Arial" panose="020B0604020202020204" pitchFamily="34" charset="0"/>
          <a:ea typeface="+mn-ea"/>
          <a:cs typeface="Arial" panose="020B0604020202020204" pitchFamily="34" charset="0"/>
        </a:defRPr>
      </a:lvl3pPr>
      <a:lvl4pPr marL="1370410" indent="-34171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4pPr>
      <a:lvl5pPr marL="1713310" indent="-34171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026" name="Group 4">
            <a:extLst>
              <a:ext uri="{FF2B5EF4-FFF2-40B4-BE49-F238E27FC236}">
                <a16:creationId xmlns:a16="http://schemas.microsoft.com/office/drawing/2014/main" id="{A3372339-B7C3-DC37-A7C2-6C0EAE725131}"/>
              </a:ext>
            </a:extLst>
          </p:cNvPr>
          <p:cNvGrpSpPr>
            <a:grpSpLocks/>
          </p:cNvGrpSpPr>
          <p:nvPr userDrawn="1"/>
        </p:nvGrpSpPr>
        <p:grpSpPr bwMode="auto">
          <a:xfrm>
            <a:off x="7200900" y="4648200"/>
            <a:ext cx="1943100" cy="2209800"/>
            <a:chOff x="9601200" y="4648200"/>
            <a:chExt cx="2590801" cy="2209800"/>
          </a:xfrm>
        </p:grpSpPr>
        <p:pic>
          <p:nvPicPr>
            <p:cNvPr id="1029" name="Picture 6">
              <a:extLst>
                <a:ext uri="{FF2B5EF4-FFF2-40B4-BE49-F238E27FC236}">
                  <a16:creationId xmlns:a16="http://schemas.microsoft.com/office/drawing/2014/main" id="{96F69FC4-F8A3-08DA-80DA-B648448354F9}"/>
                </a:ext>
              </a:extLst>
            </p:cNvPr>
            <p:cNvPicPr>
              <a:picLocks noChangeAspect="1"/>
            </p:cNvPicPr>
            <p:nvPr userDrawn="1"/>
          </p:nvPicPr>
          <p:blipFill>
            <a:blip r:embed="rId38">
              <a:extLst>
                <a:ext uri="{28A0092B-C50C-407E-A947-70E740481C1C}">
                  <a14:useLocalDpi xmlns:a14="http://schemas.microsoft.com/office/drawing/2010/main" val="0"/>
                </a:ext>
              </a:extLst>
            </a:blip>
            <a:srcRect r="11935" b="19354"/>
            <a:stretch>
              <a:fillRect/>
            </a:stretch>
          </p:blipFill>
          <p:spPr bwMode="auto">
            <a:xfrm>
              <a:off x="10058401" y="4953000"/>
              <a:ext cx="2133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95CE348-B2BE-DAB6-1AA7-E479345321BE}"/>
                </a:ext>
              </a:extLst>
            </p:cNvPr>
            <p:cNvSpPr/>
            <p:nvPr userDrawn="1"/>
          </p:nvSpPr>
          <p:spPr>
            <a:xfrm>
              <a:off x="9601200" y="4648200"/>
              <a:ext cx="2590801" cy="2209800"/>
            </a:xfrm>
            <a:prstGeom prst="rect">
              <a:avLst/>
            </a:prstGeom>
            <a:solidFill>
              <a:schemeClr val="tx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p>
          </p:txBody>
        </p:sp>
      </p:grpSp>
      <p:sp>
        <p:nvSpPr>
          <p:cNvPr id="1027" name="Title Placeholder 1">
            <a:extLst>
              <a:ext uri="{FF2B5EF4-FFF2-40B4-BE49-F238E27FC236}">
                <a16:creationId xmlns:a16="http://schemas.microsoft.com/office/drawing/2014/main" id="{B2B9CBC7-54D6-8BC0-4E00-E0EF44DA080A}"/>
              </a:ext>
            </a:extLst>
          </p:cNvPr>
          <p:cNvSpPr>
            <a:spLocks noGrp="1"/>
          </p:cNvSpPr>
          <p:nvPr>
            <p:ph type="title"/>
          </p:nvPr>
        </p:nvSpPr>
        <p:spPr bwMode="auto">
          <a:xfrm>
            <a:off x="0" y="228601"/>
            <a:ext cx="91440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DE8B413F-9698-E844-C2A7-BF965540CCCD}"/>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30633054"/>
      </p:ext>
    </p:extLst>
  </p:cSld>
  <p:clrMap bg1="dk1" tx1="lt1" bg2="dk2" tx2="lt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 id="2147484054" r:id="rId14"/>
    <p:sldLayoutId id="2147484055" r:id="rId15"/>
    <p:sldLayoutId id="2147484056" r:id="rId16"/>
    <p:sldLayoutId id="2147484057" r:id="rId17"/>
    <p:sldLayoutId id="2147484058" r:id="rId18"/>
    <p:sldLayoutId id="2147484059" r:id="rId19"/>
    <p:sldLayoutId id="2147484060" r:id="rId20"/>
    <p:sldLayoutId id="2147484061" r:id="rId21"/>
    <p:sldLayoutId id="2147484062" r:id="rId22"/>
    <p:sldLayoutId id="2147484063" r:id="rId23"/>
    <p:sldLayoutId id="2147484064" r:id="rId24"/>
    <p:sldLayoutId id="2147484065" r:id="rId25"/>
    <p:sldLayoutId id="2147484066" r:id="rId26"/>
    <p:sldLayoutId id="2147484067" r:id="rId27"/>
    <p:sldLayoutId id="2147484068" r:id="rId28"/>
    <p:sldLayoutId id="2147484069" r:id="rId29"/>
    <p:sldLayoutId id="2147484070" r:id="rId30"/>
    <p:sldLayoutId id="2147484071" r:id="rId31"/>
    <p:sldLayoutId id="2147484072" r:id="rId32"/>
    <p:sldLayoutId id="2147484073" r:id="rId33"/>
    <p:sldLayoutId id="2147484074" r:id="rId34"/>
    <p:sldLayoutId id="2147484075" r:id="rId35"/>
    <p:sldLayoutId id="2147484076" r:id="rId36"/>
  </p:sldLayoutIdLst>
  <p:txStyles>
    <p:titleStyle>
      <a:lvl1pPr algn="ctr" rtl="0" eaLnBrk="0" fontAlgn="base" hangingPunct="0">
        <a:lnSpc>
          <a:spcPct val="90000"/>
        </a:lnSpc>
        <a:spcBef>
          <a:spcPct val="0"/>
        </a:spcBef>
        <a:spcAft>
          <a:spcPct val="0"/>
        </a:spcAft>
        <a:defRPr sz="4050" kern="1200">
          <a:solidFill>
            <a:schemeClr val="bg2"/>
          </a:solidFill>
          <a:latin typeface="Arial" panose="020B0604020202020204" pitchFamily="34" charset="0"/>
          <a:ea typeface="+mj-ea"/>
          <a:cs typeface="Arial" panose="020B0604020202020204" pitchFamily="34" charset="0"/>
        </a:defRPr>
      </a:lvl1pPr>
      <a:lvl2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2pPr>
      <a:lvl3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3pPr>
      <a:lvl4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4pPr>
      <a:lvl5pPr algn="ctr" rtl="0" eaLnBrk="0" fontAlgn="base" hangingPunct="0">
        <a:lnSpc>
          <a:spcPct val="90000"/>
        </a:lnSpc>
        <a:spcBef>
          <a:spcPct val="0"/>
        </a:spcBef>
        <a:spcAft>
          <a:spcPct val="0"/>
        </a:spcAft>
        <a:defRPr sz="4050">
          <a:solidFill>
            <a:schemeClr val="bg2"/>
          </a:solidFill>
          <a:latin typeface="Arial" pitchFamily="34" charset="0"/>
          <a:cs typeface="Arial" pitchFamily="34" charset="0"/>
        </a:defRPr>
      </a:lvl5pPr>
      <a:lvl6pPr marL="342900" algn="ctr" rtl="0" fontAlgn="base">
        <a:lnSpc>
          <a:spcPct val="90000"/>
        </a:lnSpc>
        <a:spcBef>
          <a:spcPct val="0"/>
        </a:spcBef>
        <a:spcAft>
          <a:spcPct val="0"/>
        </a:spcAft>
        <a:defRPr sz="4050">
          <a:solidFill>
            <a:schemeClr val="bg2"/>
          </a:solidFill>
          <a:latin typeface="Arial" pitchFamily="34" charset="0"/>
          <a:cs typeface="Arial" pitchFamily="34" charset="0"/>
        </a:defRPr>
      </a:lvl6pPr>
      <a:lvl7pPr marL="685800" algn="ctr" rtl="0" fontAlgn="base">
        <a:lnSpc>
          <a:spcPct val="90000"/>
        </a:lnSpc>
        <a:spcBef>
          <a:spcPct val="0"/>
        </a:spcBef>
        <a:spcAft>
          <a:spcPct val="0"/>
        </a:spcAft>
        <a:defRPr sz="4050">
          <a:solidFill>
            <a:schemeClr val="bg2"/>
          </a:solidFill>
          <a:latin typeface="Arial" pitchFamily="34" charset="0"/>
          <a:cs typeface="Arial" pitchFamily="34" charset="0"/>
        </a:defRPr>
      </a:lvl7pPr>
      <a:lvl8pPr marL="1028700" algn="ctr" rtl="0" fontAlgn="base">
        <a:lnSpc>
          <a:spcPct val="90000"/>
        </a:lnSpc>
        <a:spcBef>
          <a:spcPct val="0"/>
        </a:spcBef>
        <a:spcAft>
          <a:spcPct val="0"/>
        </a:spcAft>
        <a:defRPr sz="4050">
          <a:solidFill>
            <a:schemeClr val="bg2"/>
          </a:solidFill>
          <a:latin typeface="Arial" pitchFamily="34" charset="0"/>
          <a:cs typeface="Arial" pitchFamily="34" charset="0"/>
        </a:defRPr>
      </a:lvl8pPr>
      <a:lvl9pPr marL="1371600" algn="ctr" rtl="0" fontAlgn="base">
        <a:lnSpc>
          <a:spcPct val="90000"/>
        </a:lnSpc>
        <a:spcBef>
          <a:spcPct val="0"/>
        </a:spcBef>
        <a:spcAft>
          <a:spcPct val="0"/>
        </a:spcAft>
        <a:defRPr sz="4050">
          <a:solidFill>
            <a:schemeClr val="bg2"/>
          </a:solidFill>
          <a:latin typeface="Arial" pitchFamily="34" charset="0"/>
          <a:cs typeface="Arial" pitchFamily="34" charset="0"/>
        </a:defRPr>
      </a:lvl9pPr>
    </p:titleStyle>
    <p:bodyStyle>
      <a:lvl1pPr marL="342900" indent="-342900" algn="l" rtl="0" eaLnBrk="0" fontAlgn="base" hangingPunct="0">
        <a:lnSpc>
          <a:spcPct val="90000"/>
        </a:lnSpc>
        <a:spcBef>
          <a:spcPts val="750"/>
        </a:spcBef>
        <a:spcAft>
          <a:spcPct val="0"/>
        </a:spcAft>
        <a:buFont typeface="Arial" panose="020B0604020202020204" pitchFamily="34" charset="0"/>
        <a:buChar char="•"/>
        <a:defRPr sz="3300" kern="1200">
          <a:solidFill>
            <a:schemeClr val="bg2"/>
          </a:solidFill>
          <a:latin typeface="Arial" panose="020B0604020202020204" pitchFamily="34" charset="0"/>
          <a:ea typeface="+mn-ea"/>
          <a:cs typeface="Arial" panose="020B0604020202020204" pitchFamily="34" charset="0"/>
        </a:defRPr>
      </a:lvl1pPr>
      <a:lvl2pPr marL="685800" indent="-342900" algn="l" rtl="0" eaLnBrk="0" fontAlgn="base" hangingPunct="0">
        <a:lnSpc>
          <a:spcPct val="90000"/>
        </a:lnSpc>
        <a:spcBef>
          <a:spcPts val="375"/>
        </a:spcBef>
        <a:spcAft>
          <a:spcPct val="0"/>
        </a:spcAft>
        <a:buFont typeface="Arial" panose="020B0604020202020204" pitchFamily="34" charset="0"/>
        <a:buChar char="-"/>
        <a:defRPr sz="3000" kern="1200">
          <a:solidFill>
            <a:schemeClr val="bg2"/>
          </a:solidFill>
          <a:latin typeface="Arial" panose="020B0604020202020204" pitchFamily="34" charset="0"/>
          <a:ea typeface="+mn-ea"/>
          <a:cs typeface="Arial" panose="020B0604020202020204" pitchFamily="34" charset="0"/>
        </a:defRPr>
      </a:lvl2pPr>
      <a:lvl3pPr marL="1028700" indent="-342900" algn="l" rtl="0" eaLnBrk="0" fontAlgn="base" hangingPunct="0">
        <a:lnSpc>
          <a:spcPct val="90000"/>
        </a:lnSpc>
        <a:spcBef>
          <a:spcPts val="375"/>
        </a:spcBef>
        <a:spcAft>
          <a:spcPct val="0"/>
        </a:spcAft>
        <a:buFont typeface="Arial" panose="020B0604020202020204" pitchFamily="34" charset="0"/>
        <a:buChar char="•"/>
        <a:defRPr sz="2700" kern="1200">
          <a:solidFill>
            <a:schemeClr val="bg2"/>
          </a:solidFill>
          <a:latin typeface="Arial" panose="020B0604020202020204" pitchFamily="34" charset="0"/>
          <a:ea typeface="+mn-ea"/>
          <a:cs typeface="Arial" panose="020B0604020202020204" pitchFamily="34" charset="0"/>
        </a:defRPr>
      </a:lvl3pPr>
      <a:lvl4pPr marL="1371600" indent="-34290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4pPr>
      <a:lvl5pPr marL="1714500" indent="-342900" algn="l" rtl="0" eaLnBrk="0" fontAlgn="base" hangingPunct="0">
        <a:lnSpc>
          <a:spcPct val="90000"/>
        </a:lnSpc>
        <a:spcBef>
          <a:spcPts val="375"/>
        </a:spcBef>
        <a:spcAft>
          <a:spcPct val="0"/>
        </a:spcAft>
        <a:buFont typeface="Arial" panose="020B0604020202020204" pitchFamily="34" charset="0"/>
        <a:buChar char="•"/>
        <a:defRPr sz="2400" kern="1200">
          <a:solidFill>
            <a:schemeClr val="bg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21"/>
          <p:cNvSpPr>
            <a:spLocks noGrp="1"/>
          </p:cNvSpPr>
          <p:nvPr>
            <p:ph type="title"/>
          </p:nvPr>
        </p:nvSpPr>
        <p:spPr bwMode="auto">
          <a:xfrm>
            <a:off x="457200" y="152400"/>
            <a:ext cx="8229600" cy="990600"/>
          </a:xfrm>
          <a:prstGeom prst="rect">
            <a:avLst/>
          </a:prstGeom>
          <a:solidFill>
            <a:srgbClr val="5E3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099" name="Text Placeholder 12"/>
          <p:cNvSpPr>
            <a:spLocks noGrp="1"/>
          </p:cNvSpPr>
          <p:nvPr>
            <p:ph type="body" idx="1"/>
          </p:nvPr>
        </p:nvSpPr>
        <p:spPr bwMode="auto">
          <a:xfrm>
            <a:off x="457200" y="1219200"/>
            <a:ext cx="82296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Straight Connector 28"/>
          <p:cNvSpPr>
            <a:spLocks noChangeShapeType="1"/>
          </p:cNvSpPr>
          <p:nvPr/>
        </p:nvSpPr>
        <p:spPr bwMode="auto">
          <a:xfrm>
            <a:off x="457200" y="1143000"/>
            <a:ext cx="82296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344986681"/>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8" r:id="rId11"/>
  </p:sldLayoutIdLst>
  <p:transition spd="med">
    <p:fade/>
  </p:transition>
  <p:txStyles>
    <p:titleStyle>
      <a:lvl1pPr algn="l" rtl="0" eaLnBrk="0" fontAlgn="base" hangingPunct="0">
        <a:spcBef>
          <a:spcPct val="0"/>
        </a:spcBef>
        <a:spcAft>
          <a:spcPct val="0"/>
        </a:spcAft>
        <a:defRPr sz="4400" kern="1200">
          <a:solidFill>
            <a:schemeClr val="bg1"/>
          </a:solidFill>
          <a:latin typeface="Calibri" panose="020F0502020204030204" pitchFamily="34" charset="0"/>
          <a:ea typeface="+mj-ea"/>
          <a:cs typeface="+mj-cs"/>
        </a:defRPr>
      </a:lvl1pPr>
      <a:lvl2pPr algn="l" rtl="0" eaLnBrk="0" fontAlgn="base" hangingPunct="0">
        <a:spcBef>
          <a:spcPct val="0"/>
        </a:spcBef>
        <a:spcAft>
          <a:spcPct val="0"/>
        </a:spcAft>
        <a:defRPr sz="4400">
          <a:solidFill>
            <a:schemeClr val="bg1"/>
          </a:solidFill>
          <a:latin typeface="Calibri" panose="020F0502020204030204" pitchFamily="34" charset="0"/>
        </a:defRPr>
      </a:lvl2pPr>
      <a:lvl3pPr algn="l" rtl="0" eaLnBrk="0" fontAlgn="base" hangingPunct="0">
        <a:spcBef>
          <a:spcPct val="0"/>
        </a:spcBef>
        <a:spcAft>
          <a:spcPct val="0"/>
        </a:spcAft>
        <a:defRPr sz="4400">
          <a:solidFill>
            <a:schemeClr val="bg1"/>
          </a:solidFill>
          <a:latin typeface="Calibri" panose="020F0502020204030204" pitchFamily="34" charset="0"/>
        </a:defRPr>
      </a:lvl3pPr>
      <a:lvl4pPr algn="l" rtl="0" eaLnBrk="0" fontAlgn="base" hangingPunct="0">
        <a:spcBef>
          <a:spcPct val="0"/>
        </a:spcBef>
        <a:spcAft>
          <a:spcPct val="0"/>
        </a:spcAft>
        <a:defRPr sz="4400">
          <a:solidFill>
            <a:schemeClr val="bg1"/>
          </a:solidFill>
          <a:latin typeface="Calibri" panose="020F0502020204030204" pitchFamily="34" charset="0"/>
        </a:defRPr>
      </a:lvl4pPr>
      <a:lvl5pPr algn="l" rtl="0" eaLnBrk="0" fontAlgn="base" hangingPunct="0">
        <a:spcBef>
          <a:spcPct val="0"/>
        </a:spcBef>
        <a:spcAft>
          <a:spcPct val="0"/>
        </a:spcAft>
        <a:defRPr sz="4400">
          <a:solidFill>
            <a:schemeClr val="bg1"/>
          </a:solidFill>
          <a:latin typeface="Calibri" panose="020F0502020204030204" pitchFamily="34" charset="0"/>
        </a:defRPr>
      </a:lvl5pPr>
      <a:lvl6pPr marL="457200" algn="l" rtl="0" fontAlgn="base">
        <a:spcBef>
          <a:spcPct val="0"/>
        </a:spcBef>
        <a:spcAft>
          <a:spcPct val="0"/>
        </a:spcAft>
        <a:defRPr sz="4400">
          <a:solidFill>
            <a:schemeClr val="bg1"/>
          </a:solidFill>
          <a:latin typeface="Calibri" panose="020F0502020204030204" pitchFamily="34" charset="0"/>
        </a:defRPr>
      </a:lvl6pPr>
      <a:lvl7pPr marL="914400" algn="l" rtl="0" fontAlgn="base">
        <a:spcBef>
          <a:spcPct val="0"/>
        </a:spcBef>
        <a:spcAft>
          <a:spcPct val="0"/>
        </a:spcAft>
        <a:defRPr sz="4400">
          <a:solidFill>
            <a:schemeClr val="bg1"/>
          </a:solidFill>
          <a:latin typeface="Calibri" panose="020F0502020204030204" pitchFamily="34" charset="0"/>
        </a:defRPr>
      </a:lvl7pPr>
      <a:lvl8pPr marL="1371600" algn="l" rtl="0" fontAlgn="base">
        <a:spcBef>
          <a:spcPct val="0"/>
        </a:spcBef>
        <a:spcAft>
          <a:spcPct val="0"/>
        </a:spcAft>
        <a:defRPr sz="4400">
          <a:solidFill>
            <a:schemeClr val="bg1"/>
          </a:solidFill>
          <a:latin typeface="Calibri" panose="020F0502020204030204" pitchFamily="34" charset="0"/>
        </a:defRPr>
      </a:lvl8pPr>
      <a:lvl9pPr marL="1828800" algn="l" rtl="0" fontAlgn="base">
        <a:spcBef>
          <a:spcPct val="0"/>
        </a:spcBef>
        <a:spcAft>
          <a:spcPct val="0"/>
        </a:spcAft>
        <a:defRPr sz="4400">
          <a:solidFill>
            <a:schemeClr val="bg1"/>
          </a:solidFill>
          <a:latin typeface="Calibri" panose="020F0502020204030204" pitchFamily="34" charset="0"/>
        </a:defRPr>
      </a:lvl9pPr>
    </p:titleStyle>
    <p:bodyStyle>
      <a:lvl1pPr marL="273050" indent="-273050" algn="l" rtl="0" eaLnBrk="0" fontAlgn="base" hangingPunct="0">
        <a:spcBef>
          <a:spcPts val="600"/>
        </a:spcBef>
        <a:spcAft>
          <a:spcPct val="0"/>
        </a:spcAft>
        <a:buClr>
          <a:srgbClr val="86AA2C"/>
        </a:buClr>
        <a:buSzPct val="76000"/>
        <a:buFont typeface="Wingdings 3" panose="05040102010807070707" pitchFamily="18" charset="2"/>
        <a:buChar char=""/>
        <a:defRPr sz="3200" kern="1200">
          <a:solidFill>
            <a:schemeClr val="tx1"/>
          </a:solidFill>
          <a:latin typeface="Calibri" panose="020F0502020204030204" pitchFamily="34" charset="0"/>
          <a:ea typeface="+mn-ea"/>
          <a:cs typeface="+mn-cs"/>
        </a:defRPr>
      </a:lvl1pPr>
      <a:lvl2pPr marL="547688" indent="-273050" algn="l" rtl="0" eaLnBrk="0" fontAlgn="base" hangingPunct="0">
        <a:spcBef>
          <a:spcPts val="500"/>
        </a:spcBef>
        <a:spcAft>
          <a:spcPct val="0"/>
        </a:spcAft>
        <a:buClr>
          <a:srgbClr val="86AA2C"/>
        </a:buClr>
        <a:buSzPct val="76000"/>
        <a:buFont typeface="Wingdings 3" panose="05040102010807070707" pitchFamily="18" charset="2"/>
        <a:buChar char=""/>
        <a:defRPr sz="2600" kern="1200">
          <a:solidFill>
            <a:schemeClr val="tx1"/>
          </a:solidFill>
          <a:latin typeface="Calibri" panose="020F0502020204030204" pitchFamily="34" charset="0"/>
          <a:ea typeface="+mn-ea"/>
          <a:cs typeface="+mn-cs"/>
        </a:defRPr>
      </a:lvl2pPr>
      <a:lvl3pPr marL="822325" indent="-228600" algn="l" rtl="0" eaLnBrk="0" fontAlgn="base" hangingPunct="0">
        <a:spcBef>
          <a:spcPts val="500"/>
        </a:spcBef>
        <a:spcAft>
          <a:spcPct val="0"/>
        </a:spcAft>
        <a:buClr>
          <a:srgbClr val="86AA2C"/>
        </a:buClr>
        <a:buSzPct val="76000"/>
        <a:buFont typeface="Wingdings 3" panose="05040102010807070707" pitchFamily="18" charset="2"/>
        <a:buChar char=""/>
        <a:defRPr sz="2200" kern="1200">
          <a:solidFill>
            <a:schemeClr val="tx1"/>
          </a:solidFill>
          <a:latin typeface="Calibri" panose="020F0502020204030204" pitchFamily="34" charset="0"/>
          <a:ea typeface="+mn-ea"/>
          <a:cs typeface="+mn-cs"/>
        </a:defRPr>
      </a:lvl3pPr>
      <a:lvl4pPr marL="1096963" indent="-228600" algn="l" rtl="0" eaLnBrk="0" fontAlgn="base" hangingPunct="0">
        <a:spcBef>
          <a:spcPts val="400"/>
        </a:spcBef>
        <a:spcAft>
          <a:spcPct val="0"/>
        </a:spcAft>
        <a:buClr>
          <a:srgbClr val="86AA2C"/>
        </a:buClr>
        <a:buSzPct val="70000"/>
        <a:buFont typeface="Wingdings" panose="05000000000000000000" pitchFamily="2" charset="2"/>
        <a:buChar char=""/>
        <a:defRPr kern="1200">
          <a:solidFill>
            <a:schemeClr val="tx1"/>
          </a:solidFill>
          <a:latin typeface="Calibri" panose="020F0502020204030204" pitchFamily="34" charset="0"/>
          <a:ea typeface="+mn-ea"/>
          <a:cs typeface="+mn-cs"/>
        </a:defRPr>
      </a:lvl4pPr>
      <a:lvl5pPr marL="1371600" indent="-228600" algn="l" rtl="0" eaLnBrk="0" fontAlgn="base" hangingPunct="0">
        <a:spcBef>
          <a:spcPts val="300"/>
        </a:spcBef>
        <a:spcAft>
          <a:spcPct val="0"/>
        </a:spcAft>
        <a:buClr>
          <a:srgbClr val="86AA2C"/>
        </a:buClr>
        <a:buSzPct val="70000"/>
        <a:buFont typeface="Wingdings" panose="05000000000000000000" pitchFamily="2" charset="2"/>
        <a:buChar char=""/>
        <a:defRPr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507A03-6C83-463E-BC33-EA31CEC32295}" type="datetimeFigureOut">
              <a:rPr lang="en-US" smtClean="0"/>
              <a:pPr/>
              <a:t>10/19/2026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4B78B-F039-402F-9689-3CF654918538}" type="slidenum">
              <a:rPr lang="en-US" smtClean="0"/>
              <a:pPr/>
              <a:t>‹#›</a:t>
            </a:fld>
            <a:endParaRPr lang="en-US"/>
          </a:p>
        </p:txBody>
      </p:sp>
    </p:spTree>
    <p:extLst>
      <p:ext uri="{BB962C8B-B14F-4D97-AF65-F5344CB8AC3E}">
        <p14:creationId xmlns:p14="http://schemas.microsoft.com/office/powerpoint/2010/main" val="3617704459"/>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B1D45A"/>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pic>
        <p:nvPicPr>
          <p:cNvPr id="12"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userDrawn="1"/>
        </p:nvPicPr>
        <p:blipFill>
          <a:blip r:embed="rId14"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15">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3"/>
          <p:cNvPicPr>
            <a:picLocks noChangeAspect="1"/>
          </p:cNvPicPr>
          <p:nvPr userDrawn="1"/>
        </p:nvPicPr>
        <p:blipFill>
          <a:blip r:embed="rId16"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469880803"/>
      </p:ext>
    </p:extLst>
  </p:cSld>
  <p:clrMap bg1="lt1" tx1="dk1" bg2="lt2" tx2="dk2" accent1="accent1" accent2="accent2" accent3="accent3" accent4="accent4" accent5="accent5" accent6="accent6" hlink="hlink" folHlink="folHlink"/>
  <p:sldLayoutIdLst>
    <p:sldLayoutId id="2147484106" r:id="rId1"/>
    <p:sldLayoutId id="2147484107" r:id="rId2"/>
    <p:sldLayoutId id="2147484108" r:id="rId3"/>
    <p:sldLayoutId id="2147484109" r:id="rId4"/>
    <p:sldLayoutId id="2147484110" r:id="rId5"/>
    <p:sldLayoutId id="2147484111" r:id="rId6"/>
    <p:sldLayoutId id="2147484112" r:id="rId7"/>
    <p:sldLayoutId id="2147484113" r:id="rId8"/>
    <p:sldLayoutId id="2147484114" r:id="rId9"/>
    <p:sldLayoutId id="2147484115" r:id="rId10"/>
    <p:sldLayoutId id="214748411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tx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5E3886"/>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5E3886"/>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5E3886"/>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5E3886"/>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5E3886"/>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spTree>
    <p:extLst>
      <p:ext uri="{BB962C8B-B14F-4D97-AF65-F5344CB8AC3E}">
        <p14:creationId xmlns:p14="http://schemas.microsoft.com/office/powerpoint/2010/main" val="2654018333"/>
      </p:ext>
    </p:extLst>
  </p:cSld>
  <p:clrMap bg1="lt1" tx1="dk1" bg2="lt2" tx2="dk2" accent1="accent1" accent2="accent2" accent3="accent3" accent4="accent4" accent5="accent5" accent6="accent6" hlink="hlink" folHlink="folHlink"/>
  <p:sldLayoutIdLst>
    <p:sldLayoutId id="214748411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05735" indent="-205735" algn="l" rtl="0" eaLnBrk="1" latinLnBrk="0" hangingPunct="1">
        <a:spcBef>
          <a:spcPts val="450"/>
        </a:spcBef>
        <a:buClr>
          <a:srgbClr val="86AA2C"/>
        </a:buClr>
        <a:buSzPct val="76000"/>
        <a:buFont typeface="Wingdings 3"/>
        <a:buChar char=""/>
        <a:defRPr kumimoji="0" sz="4000" kern="1200">
          <a:solidFill>
            <a:schemeClr val="tx1"/>
          </a:solidFill>
          <a:latin typeface="Calibri" panose="020F0502020204030204" pitchFamily="34" charset="0"/>
          <a:ea typeface="+mn-ea"/>
          <a:cs typeface="+mn-cs"/>
        </a:defRPr>
      </a:lvl1pPr>
      <a:lvl2pPr marL="411470" indent="-205735" algn="l" rtl="0" eaLnBrk="1" latinLnBrk="0" hangingPunct="1">
        <a:spcBef>
          <a:spcPts val="375"/>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2pPr>
      <a:lvl3pPr marL="617204" indent="-171446" algn="l" rtl="0" eaLnBrk="1" latinLnBrk="0" hangingPunct="1">
        <a:spcBef>
          <a:spcPts val="375"/>
        </a:spcBef>
        <a:buClr>
          <a:srgbClr val="86AA2C"/>
        </a:buClr>
        <a:buSzPct val="76000"/>
        <a:buFont typeface="Wingdings 3"/>
        <a:buChar char=""/>
        <a:defRPr kumimoji="0" sz="2800" kern="1200">
          <a:solidFill>
            <a:schemeClr val="tx1"/>
          </a:solidFill>
          <a:latin typeface="Calibri" panose="020F0502020204030204" pitchFamily="34" charset="0"/>
          <a:ea typeface="+mn-ea"/>
          <a:cs typeface="+mn-cs"/>
        </a:defRPr>
      </a:lvl3pPr>
      <a:lvl4pPr marL="822940" indent="-171446" algn="l" rtl="0" eaLnBrk="1" latinLnBrk="0" hangingPunct="1">
        <a:spcBef>
          <a:spcPts val="300"/>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4pPr>
      <a:lvl5pPr marL="1028675" indent="-171446" algn="l" rtl="0" eaLnBrk="1" latinLnBrk="0" hangingPunct="1">
        <a:spcBef>
          <a:spcPts val="225"/>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5pPr>
      <a:lvl6pPr marL="1234409" indent="-137156"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566" indent="-137156"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23" indent="-137156"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879" indent="-137156"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4.png"/><Relationship Id="rId4" Type="http://schemas.openxmlformats.org/officeDocument/2006/relationships/image" Target="../media/image2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5.xml"/><Relationship Id="rId1" Type="http://schemas.openxmlformats.org/officeDocument/2006/relationships/tags" Target="../tags/tag3.xml"/><Relationship Id="rId5" Type="http://schemas.openxmlformats.org/officeDocument/2006/relationships/image" Target="../media/image26.png"/><Relationship Id="rId4" Type="http://schemas.openxmlformats.org/officeDocument/2006/relationships/image" Target="../media/image2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33.jpeg"/><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fda.gov/about-fda/fda-history-exhibits/100-years-insulin" TargetMode="Externa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A3570E_5668705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D1E_BABA1FB8.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www.diabetesed.net/" TargetMode="External"/></Relationships>
</file>

<file path=ppt/slides/_rels/slide15.xml.rels><?xml version="1.0" encoding="UTF-8" standalone="yes"?>
<Relationships xmlns="http://schemas.openxmlformats.org/package/2006/relationships"><Relationship Id="rId3" Type="http://schemas.microsoft.com/office/2018/10/relationships/comments" Target="../comments/modernComment_DD0_D2BCBEF1.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8_99C86259.xm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microsoft.com/office/2018/10/relationships/comments" Target="../comments/modernComment_DCA_7FD6A1F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7FA356F1_3A20CCCD.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hyperlink" Target="https://afrezzahcp.com/dosing-prescribing/#titrate" TargetMode="External"/><Relationship Id="rId5" Type="http://schemas.openxmlformats.org/officeDocument/2006/relationships/image" Target="../media/image55.png"/><Relationship Id="rId4" Type="http://schemas.microsoft.com/office/2018/10/relationships/comments" Target="../comments/modernComment_7FA356D6_480ACE13.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7FE4E47E_123E32CB.xml"/><Relationship Id="rId2" Type="http://schemas.openxmlformats.org/officeDocument/2006/relationships/notesSlide" Target="../notesSlides/notesSlide30.xml"/><Relationship Id="rId1" Type="http://schemas.openxmlformats.org/officeDocument/2006/relationships/slideLayout" Target="../slideLayouts/slideLayout19.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hyperlink" Target="https://afrezza.com/wp-content/uploads/2020/07/Storage-and-Handling-with-ISI-Afrezza-Assist-Update.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hyperlink" Target="https://diabetessisters.org/resources/inhaled-insulin-tip-sheet/"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7FFFE624_E33E812C.xml"/><Relationship Id="rId7" Type="http://schemas.openxmlformats.org/officeDocument/2006/relationships/diagramColors" Target="../diagrams/colors1.xml"/><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B24_96AFAB17.xm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3" Type="http://schemas.microsoft.com/office/2018/10/relationships/comments" Target="../comments/modernComment_7FE4E651_F38099B9.xml"/><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microsoft.com/office/2018/10/relationships/comments" Target="../comments/modernComment_101_73810622.xm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www.diabetesed.net/"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5.xml"/><Relationship Id="rId1" Type="http://schemas.openxmlformats.org/officeDocument/2006/relationships/tags" Target="../tags/tag16.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5.xml"/><Relationship Id="rId1" Type="http://schemas.openxmlformats.org/officeDocument/2006/relationships/tags" Target="../tags/tag1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42.png"/><Relationship Id="rId4" Type="http://schemas.microsoft.com/office/2018/10/relationships/comments" Target="../comments/modernComment_A9B_FFE76564.xml"/></Relationships>
</file>

<file path=ppt/slides/_rels/slide6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microsoft.com/office/2018/10/relationships/comments" Target="../comments/modernComment_A90_CA362BD3.xml"/><Relationship Id="rId2" Type="http://schemas.openxmlformats.org/officeDocument/2006/relationships/slideLayout" Target="../slideLayouts/slideLayout6.xml"/><Relationship Id="rId1" Type="http://schemas.openxmlformats.org/officeDocument/2006/relationships/tags" Target="../tags/tag19.xml"/><Relationship Id="rId5" Type="http://schemas.openxmlformats.org/officeDocument/2006/relationships/hyperlink" Target="https://doi.org/10.1177/2633559X20896414" TargetMode="External"/><Relationship Id="rId4" Type="http://schemas.openxmlformats.org/officeDocument/2006/relationships/hyperlink" Target="https://dailymed.nlm.nih.gov/dailymed/index.cfm"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microsoft.com/office/2018/10/relationships/comments" Target="../comments/modernComment_7FFFE62A_7B965F8F.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77.pn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microsoft.com/office/2018/10/relationships/comments" Target="../comments/modernComment_198_12B881F9.xml"/><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microsoft.com/office/2018/10/relationships/comments" Target="../comments/modernComment_105_F4B2F30F.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microsoft.com/office/2018/10/relationships/comments" Target="../comments/modernComment_106_2986318E.xml"/><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81.png"/></Relationships>
</file>

<file path=ppt/slides/_rels/slide81.xml.rels><?xml version="1.0" encoding="UTF-8" standalone="yes"?>
<Relationships xmlns="http://schemas.openxmlformats.org/package/2006/relationships"><Relationship Id="rId2" Type="http://schemas.microsoft.com/office/2018/10/relationships/comments" Target="../comments/modernComment_188_5FF0115B.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2.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84.w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85.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42.png"/><Relationship Id="rId4" Type="http://schemas.openxmlformats.org/officeDocument/2006/relationships/image" Target="../media/image86.png"/></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0.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75.xml"/><Relationship Id="rId1" Type="http://schemas.openxmlformats.org/officeDocument/2006/relationships/tags" Target="../tags/tag25.xml"/><Relationship Id="rId4" Type="http://schemas.openxmlformats.org/officeDocument/2006/relationships/image" Target="../media/image91.wmf"/></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175.xml"/><Relationship Id="rId1" Type="http://schemas.openxmlformats.org/officeDocument/2006/relationships/tags" Target="../tags/tag2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8.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8.xml"/><Relationship Id="rId1" Type="http://schemas.openxmlformats.org/officeDocument/2006/relationships/slideLayout" Target="../slideLayouts/slideLayout38.xml"/></Relationships>
</file>

<file path=ppt/slides/_rels/slide10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9.xml"/><Relationship Id="rId1" Type="http://schemas.openxmlformats.org/officeDocument/2006/relationships/slideLayout" Target="../slideLayouts/slideLayout38.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jpeg"/></Relationships>
</file>

<file path=ppt/slides/_rels/slide10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0.xml"/><Relationship Id="rId1" Type="http://schemas.openxmlformats.org/officeDocument/2006/relationships/slideLayout" Target="../slideLayouts/slideLayout3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8.xml"/></Relationships>
</file>

<file path=ppt/slides/_rels/slide10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2.xml"/><Relationship Id="rId1" Type="http://schemas.openxmlformats.org/officeDocument/2006/relationships/slideLayout" Target="../slideLayouts/slideLayout37.xml"/></Relationships>
</file>

<file path=ppt/slides/_rels/slide107.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jpeg"/><Relationship Id="rId2" Type="http://schemas.openxmlformats.org/officeDocument/2006/relationships/notesSlide" Target="../notesSlides/notesSlide83.xml"/><Relationship Id="rId1" Type="http://schemas.openxmlformats.org/officeDocument/2006/relationships/slideLayout" Target="../slideLayouts/slideLayout38.xml"/><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84.xml"/><Relationship Id="rId1" Type="http://schemas.openxmlformats.org/officeDocument/2006/relationships/tags" Target="../tags/tag27.xml"/><Relationship Id="rId4" Type="http://schemas.openxmlformats.org/officeDocument/2006/relationships/image" Target="../media/image104.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5.xml"/></Relationships>
</file>

<file path=ppt/slides/_rels/slide110.xml.rels><?xml version="1.0" encoding="UTF-8" standalone="yes"?>
<Relationships xmlns="http://schemas.openxmlformats.org/package/2006/relationships"><Relationship Id="rId3" Type="http://schemas.microsoft.com/office/2018/10/relationships/comments" Target="../comments/modernComment_7FFFCDAA_0.xml"/><Relationship Id="rId2" Type="http://schemas.openxmlformats.org/officeDocument/2006/relationships/notesSlide" Target="../notesSlides/notesSlide86.xml"/><Relationship Id="rId1" Type="http://schemas.openxmlformats.org/officeDocument/2006/relationships/slideLayout" Target="../slideLayouts/slideLayout42.xml"/><Relationship Id="rId4" Type="http://schemas.openxmlformats.org/officeDocument/2006/relationships/image" Target="../media/image98.png"/></Relationships>
</file>

<file path=ppt/slides/_rels/slide111.xml.rels><?xml version="1.0" encoding="UTF-8" standalone="yes"?>
<Relationships xmlns="http://schemas.openxmlformats.org/package/2006/relationships"><Relationship Id="rId3" Type="http://schemas.microsoft.com/office/2018/10/relationships/comments" Target="../comments/modernComment_7FFFFC83_0.xml"/><Relationship Id="rId2" Type="http://schemas.openxmlformats.org/officeDocument/2006/relationships/notesSlide" Target="../notesSlides/notesSlide87.xml"/><Relationship Id="rId1" Type="http://schemas.openxmlformats.org/officeDocument/2006/relationships/slideLayout" Target="../slideLayouts/slideLayout38.xml"/></Relationships>
</file>

<file path=ppt/slides/_rels/slide112.xml.rels><?xml version="1.0" encoding="UTF-8" standalone="yes"?>
<Relationships xmlns="http://schemas.openxmlformats.org/package/2006/relationships"><Relationship Id="rId3" Type="http://schemas.microsoft.com/office/2018/10/relationships/comments" Target="../comments/modernComment_7FE4E548_0.xml"/><Relationship Id="rId2" Type="http://schemas.openxmlformats.org/officeDocument/2006/relationships/notesSlide" Target="../notesSlides/notesSlide88.xml"/><Relationship Id="rId1" Type="http://schemas.openxmlformats.org/officeDocument/2006/relationships/slideLayout" Target="../slideLayouts/slideLayout42.xml"/></Relationships>
</file>

<file path=ppt/slides/_rels/slide1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png"/><Relationship Id="rId2" Type="http://schemas.microsoft.com/office/2018/10/relationships/comments" Target="../comments/modernComment_7FFFE5D2_8D04AC90.xml"/><Relationship Id="rId1" Type="http://schemas.openxmlformats.org/officeDocument/2006/relationships/slideLayout" Target="../slideLayouts/slideLayout40.xml"/><Relationship Id="rId4" Type="http://schemas.openxmlformats.org/officeDocument/2006/relationships/image" Target="../media/image106.png"/></Relationships>
</file>

<file path=ppt/slides/_rels/slide115.xml.rels><?xml version="1.0" encoding="UTF-8" standalone="yes"?>
<Relationships xmlns="http://schemas.openxmlformats.org/package/2006/relationships"><Relationship Id="rId3" Type="http://schemas.microsoft.com/office/2018/10/relationships/comments" Target="../comments/modernComment_7FFFFC6D_9D35306F.xml"/><Relationship Id="rId2" Type="http://schemas.openxmlformats.org/officeDocument/2006/relationships/notesSlide" Target="../notesSlides/notesSlide89.xml"/><Relationship Id="rId1" Type="http://schemas.openxmlformats.org/officeDocument/2006/relationships/slideLayout" Target="../slideLayouts/slideLayout38.xml"/></Relationships>
</file>

<file path=ppt/slides/_rels/slide116.xml.rels><?xml version="1.0" encoding="UTF-8" standalone="yes"?>
<Relationships xmlns="http://schemas.openxmlformats.org/package/2006/relationships"><Relationship Id="rId3" Type="http://schemas.microsoft.com/office/2018/10/relationships/comments" Target="../comments/modernComment_155_0.xml"/><Relationship Id="rId2" Type="http://schemas.openxmlformats.org/officeDocument/2006/relationships/notesSlide" Target="../notesSlides/notesSlide90.xml"/><Relationship Id="rId1" Type="http://schemas.openxmlformats.org/officeDocument/2006/relationships/slideLayout" Target="../slideLayouts/slideLayout40.xml"/></Relationships>
</file>

<file path=ppt/slides/_rels/slide117.xml.rels><?xml version="1.0" encoding="UTF-8" standalone="yes"?>
<Relationships xmlns="http://schemas.openxmlformats.org/package/2006/relationships"><Relationship Id="rId3" Type="http://schemas.microsoft.com/office/2018/10/relationships/comments" Target="../comments/modernComment_7FE4E42A_0.xml"/><Relationship Id="rId2" Type="http://schemas.openxmlformats.org/officeDocument/2006/relationships/notesSlide" Target="../notesSlides/notesSlide91.xml"/><Relationship Id="rId1" Type="http://schemas.openxmlformats.org/officeDocument/2006/relationships/slideLayout" Target="../slideLayouts/slideLayout38.xml"/><Relationship Id="rId4" Type="http://schemas.openxmlformats.org/officeDocument/2006/relationships/image" Target="../media/image107.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3.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3.xml"/><Relationship Id="rId1" Type="http://schemas.openxmlformats.org/officeDocument/2006/relationships/slideLayout" Target="../slideLayouts/slideLayout6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7.xml"/></Relationships>
</file>

<file path=ppt/slides/_rels/slide121.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95.xml"/><Relationship Id="rId1" Type="http://schemas.openxmlformats.org/officeDocument/2006/relationships/slideLayout" Target="../slideLayouts/slideLayout3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6.xml"/><Relationship Id="rId1" Type="http://schemas.openxmlformats.org/officeDocument/2006/relationships/slideLayout" Target="../slideLayouts/slideLayout26.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7.xml"/><Relationship Id="rId1" Type="http://schemas.openxmlformats.org/officeDocument/2006/relationships/slideLayout" Target="../slideLayouts/slideLayout38.xml"/></Relationships>
</file>

<file path=ppt/slides/_rels/slide12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38.xml"/><Relationship Id="rId5" Type="http://schemas.openxmlformats.org/officeDocument/2006/relationships/image" Target="../media/image117.png"/><Relationship Id="rId4" Type="http://schemas.openxmlformats.org/officeDocument/2006/relationships/image" Target="../media/image116.png"/></Relationships>
</file>

<file path=ppt/slides/_rels/slide12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38.xml"/></Relationships>
</file>

<file path=ppt/slides/_rels/slide12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8.xml"/><Relationship Id="rId1" Type="http://schemas.openxmlformats.org/officeDocument/2006/relationships/slideLayout" Target="../slideLayouts/slideLayout38.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38.xml"/><Relationship Id="rId1" Type="http://schemas.openxmlformats.org/officeDocument/2006/relationships/tags" Target="../tags/tag28.xml"/><Relationship Id="rId4" Type="http://schemas.openxmlformats.org/officeDocument/2006/relationships/image" Target="../media/image120.png"/></Relationships>
</file>

<file path=ppt/slides/_rels/slide12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slideLayout" Target="../slideLayouts/slideLayout42.xml"/><Relationship Id="rId1" Type="http://schemas.openxmlformats.org/officeDocument/2006/relationships/tags" Target="../tags/tag29.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1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0.xml"/><Relationship Id="rId1" Type="http://schemas.openxmlformats.org/officeDocument/2006/relationships/slideLayout" Target="../slideLayouts/slideLayout42.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43.xml"/><Relationship Id="rId1" Type="http://schemas.openxmlformats.org/officeDocument/2006/relationships/tags" Target="../tags/tag30.xml"/><Relationship Id="rId5" Type="http://schemas.openxmlformats.org/officeDocument/2006/relationships/image" Target="../media/image126.png"/><Relationship Id="rId4" Type="http://schemas.openxmlformats.org/officeDocument/2006/relationships/image" Target="../media/image125.png"/></Relationships>
</file>

<file path=ppt/slides/_rels/slide13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slideLayout" Target="../slideLayouts/slideLayout43.xml"/><Relationship Id="rId1" Type="http://schemas.openxmlformats.org/officeDocument/2006/relationships/tags" Target="../tags/tag31.xml"/><Relationship Id="rId4" Type="http://schemas.openxmlformats.org/officeDocument/2006/relationships/image" Target="../media/image127.png"/></Relationships>
</file>

<file path=ppt/slides/_rels/slide132.xml.rels><?xml version="1.0" encoding="UTF-8" standalone="yes"?>
<Relationships xmlns="http://schemas.openxmlformats.org/package/2006/relationships"><Relationship Id="rId3" Type="http://schemas.microsoft.com/office/2018/10/relationships/comments" Target="../comments/modernComment_10E_0.xml"/><Relationship Id="rId2" Type="http://schemas.openxmlformats.org/officeDocument/2006/relationships/notesSlide" Target="../notesSlides/notesSlide102.xml"/><Relationship Id="rId1" Type="http://schemas.openxmlformats.org/officeDocument/2006/relationships/slideLayout" Target="../slideLayouts/slideLayout43.xml"/><Relationship Id="rId4" Type="http://schemas.openxmlformats.org/officeDocument/2006/relationships/image" Target="../media/image42.png"/></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slideLayout" Target="../slideLayouts/slideLayout43.xml"/><Relationship Id="rId1" Type="http://schemas.openxmlformats.org/officeDocument/2006/relationships/tags" Target="../tags/tag32.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43.xml"/><Relationship Id="rId1" Type="http://schemas.openxmlformats.org/officeDocument/2006/relationships/tags" Target="../tags/tag33.xml"/><Relationship Id="rId4" Type="http://schemas.openxmlformats.org/officeDocument/2006/relationships/image" Target="../media/image129.png"/></Relationships>
</file>

<file path=ppt/slides/_rels/slide13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4.xml"/><Relationship Id="rId1" Type="http://schemas.openxmlformats.org/officeDocument/2006/relationships/slideLayout" Target="../slideLayouts/slideLayout38.xml"/><Relationship Id="rId4" Type="http://schemas.openxmlformats.org/officeDocument/2006/relationships/image" Target="../media/image131.png"/></Relationships>
</file>

<file path=ppt/slides/_rels/slide13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05.xml"/><Relationship Id="rId1" Type="http://schemas.openxmlformats.org/officeDocument/2006/relationships/slideLayout" Target="../slideLayouts/slideLayout38.xml"/><Relationship Id="rId4" Type="http://schemas.openxmlformats.org/officeDocument/2006/relationships/image" Target="../media/image132.png"/></Relationships>
</file>

<file path=ppt/slides/_rels/slide13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06.xml"/><Relationship Id="rId1" Type="http://schemas.openxmlformats.org/officeDocument/2006/relationships/slideLayout" Target="../slideLayouts/slideLayout38.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138.xml.rels><?xml version="1.0" encoding="UTF-8" standalone="yes"?>
<Relationships xmlns="http://schemas.openxmlformats.org/package/2006/relationships"><Relationship Id="rId3" Type="http://schemas.microsoft.com/office/2018/10/relationships/comments" Target="../comments/modernComment_7FE4E456_0.xml"/><Relationship Id="rId2" Type="http://schemas.openxmlformats.org/officeDocument/2006/relationships/notesSlide" Target="../notesSlides/notesSlide107.xml"/><Relationship Id="rId1" Type="http://schemas.openxmlformats.org/officeDocument/2006/relationships/slideLayout" Target="../slideLayouts/slideLayout38.xml"/><Relationship Id="rId4" Type="http://schemas.openxmlformats.org/officeDocument/2006/relationships/image" Target="../media/image137.png"/></Relationships>
</file>

<file path=ppt/slides/_rels/slide13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8.xml"/><Relationship Id="rId1" Type="http://schemas.openxmlformats.org/officeDocument/2006/relationships/slideLayout" Target="../slideLayouts/slideLayout38.xml"/></Relationships>
</file>

<file path=ppt/slides/_rels/slide14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09.xml"/><Relationship Id="rId1" Type="http://schemas.openxmlformats.org/officeDocument/2006/relationships/slideLayout" Target="../slideLayouts/slideLayout38.xml"/></Relationships>
</file>

<file path=ppt/slides/_rels/slide14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10.xml"/><Relationship Id="rId1" Type="http://schemas.openxmlformats.org/officeDocument/2006/relationships/slideLayout" Target="../slideLayouts/slideLayout38.xml"/></Relationships>
</file>

<file path=ppt/slides/_rels/slide14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11.xml"/><Relationship Id="rId1" Type="http://schemas.openxmlformats.org/officeDocument/2006/relationships/slideLayout" Target="../slideLayouts/slideLayout88.xml"/><Relationship Id="rId4" Type="http://schemas.openxmlformats.org/officeDocument/2006/relationships/image" Target="../media/image142.png"/></Relationships>
</file>

<file path=ppt/slides/_rels/slide1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2.xml"/><Relationship Id="rId1" Type="http://schemas.openxmlformats.org/officeDocument/2006/relationships/slideLayout" Target="../slideLayouts/slideLayout8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5.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43.jpeg"/><Relationship Id="rId5" Type="http://schemas.openxmlformats.org/officeDocument/2006/relationships/notesSlide" Target="../notesSlides/notesSlide113.xml"/><Relationship Id="rId4" Type="http://schemas.openxmlformats.org/officeDocument/2006/relationships/slideLayout" Target="../slideLayouts/slideLayout64.xml"/></Relationships>
</file>

<file path=ppt/slides/_rels/slide146.xml.rels><?xml version="1.0" encoding="UTF-8" standalone="yes"?>
<Relationships xmlns="http://schemas.openxmlformats.org/package/2006/relationships"><Relationship Id="rId3" Type="http://schemas.openxmlformats.org/officeDocument/2006/relationships/image" Target="../media/image143.jpeg"/><Relationship Id="rId7" Type="http://schemas.openxmlformats.org/officeDocument/2006/relationships/image" Target="../media/image147.png"/><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jpeg"/></Relationships>
</file>

<file path=ppt/slides/_rels/slide147.xml.rels><?xml version="1.0" encoding="UTF-8" standalone="yes"?>
<Relationships xmlns="http://schemas.openxmlformats.org/package/2006/relationships"><Relationship Id="rId3" Type="http://schemas.microsoft.com/office/2018/10/relationships/comments" Target="../comments/modernComment_7FFFFFFE_6F7BD2D.xml"/><Relationship Id="rId2" Type="http://schemas.openxmlformats.org/officeDocument/2006/relationships/notesSlide" Target="../notesSlides/notesSlide115.xml"/><Relationship Id="rId1" Type="http://schemas.openxmlformats.org/officeDocument/2006/relationships/slideLayout" Target="../slideLayouts/slideLayout41.xml"/></Relationships>
</file>

<file path=ppt/slides/_rels/slide148.xml.rels><?xml version="1.0" encoding="UTF-8" standalone="yes"?>
<Relationships xmlns="http://schemas.openxmlformats.org/package/2006/relationships"><Relationship Id="rId3" Type="http://schemas.microsoft.com/office/2018/10/relationships/comments" Target="../comments/modernComment_107_471F9420.xml"/><Relationship Id="rId2" Type="http://schemas.openxmlformats.org/officeDocument/2006/relationships/notesSlide" Target="../notesSlides/notesSlide116.xml"/><Relationship Id="rId1" Type="http://schemas.openxmlformats.org/officeDocument/2006/relationships/slideLayout" Target="../slideLayouts/slideLayout41.xml"/></Relationships>
</file>

<file path=ppt/slides/_rels/slide14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17.xml"/><Relationship Id="rId1" Type="http://schemas.openxmlformats.org/officeDocument/2006/relationships/slideLayout" Target="../slideLayouts/slideLayout104.xml"/></Relationships>
</file>

<file path=ppt/slides/_rels/slide15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18.xml"/><Relationship Id="rId1" Type="http://schemas.openxmlformats.org/officeDocument/2006/relationships/slideLayout" Target="../slideLayouts/slideLayout43.xml"/></Relationships>
</file>

<file path=ppt/slides/_rels/slide151.xml.rels><?xml version="1.0" encoding="UTF-8" standalone="yes"?>
<Relationships xmlns="http://schemas.openxmlformats.org/package/2006/relationships"><Relationship Id="rId3" Type="http://schemas.openxmlformats.org/officeDocument/2006/relationships/image" Target="../media/image150.jpeg"/><Relationship Id="rId7" Type="http://schemas.openxmlformats.org/officeDocument/2006/relationships/image" Target="../media/image154.jpeg"/><Relationship Id="rId2" Type="http://schemas.openxmlformats.org/officeDocument/2006/relationships/notesSlide" Target="../notesSlides/notesSlide119.xml"/><Relationship Id="rId1" Type="http://schemas.openxmlformats.org/officeDocument/2006/relationships/slideLayout" Target="../slideLayouts/slideLayout100.xml"/><Relationship Id="rId6" Type="http://schemas.openxmlformats.org/officeDocument/2006/relationships/image" Target="../media/image153.png"/><Relationship Id="rId5" Type="http://schemas.openxmlformats.org/officeDocument/2006/relationships/image" Target="../media/image152.jpeg"/><Relationship Id="rId4" Type="http://schemas.openxmlformats.org/officeDocument/2006/relationships/image" Target="../media/image151.jpeg"/></Relationships>
</file>

<file path=ppt/slides/_rels/slide15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20.xml"/><Relationship Id="rId1" Type="http://schemas.openxmlformats.org/officeDocument/2006/relationships/slideLayout" Target="../slideLayouts/slideLayout100.xml"/></Relationships>
</file>

<file path=ppt/slides/_rels/slide153.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156.jpeg"/><Relationship Id="rId7" Type="http://schemas.openxmlformats.org/officeDocument/2006/relationships/image" Target="../media/image160.jpeg"/><Relationship Id="rId2" Type="http://schemas.openxmlformats.org/officeDocument/2006/relationships/notesSlide" Target="../notesSlides/notesSlide121.xml"/><Relationship Id="rId1" Type="http://schemas.openxmlformats.org/officeDocument/2006/relationships/slideLayout" Target="../slideLayouts/slideLayout100.xml"/><Relationship Id="rId6" Type="http://schemas.openxmlformats.org/officeDocument/2006/relationships/image" Target="../media/image159.jpeg"/><Relationship Id="rId5" Type="http://schemas.openxmlformats.org/officeDocument/2006/relationships/image" Target="../media/image158.jpeg"/><Relationship Id="rId10" Type="http://schemas.openxmlformats.org/officeDocument/2006/relationships/image" Target="../media/image163.jpeg"/><Relationship Id="rId4" Type="http://schemas.openxmlformats.org/officeDocument/2006/relationships/image" Target="../media/image157.jpeg"/><Relationship Id="rId9" Type="http://schemas.openxmlformats.org/officeDocument/2006/relationships/image" Target="../media/image162.jpeg"/></Relationships>
</file>

<file path=ppt/slides/_rels/slide15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22.xml"/><Relationship Id="rId1" Type="http://schemas.openxmlformats.org/officeDocument/2006/relationships/slideLayout" Target="../slideLayouts/slideLayout116.xml"/><Relationship Id="rId4" Type="http://schemas.openxmlformats.org/officeDocument/2006/relationships/image" Target="../media/image165.jpeg"/></Relationships>
</file>

<file path=ppt/slides/_rels/slide155.xml.rels><?xml version="1.0" encoding="UTF-8" standalone="yes"?>
<Relationships xmlns="http://schemas.openxmlformats.org/package/2006/relationships"><Relationship Id="rId3" Type="http://schemas.openxmlformats.org/officeDocument/2006/relationships/image" Target="../media/image166.png"/><Relationship Id="rId2" Type="http://schemas.microsoft.com/office/2018/10/relationships/comments" Target="../comments/modernComment_7FFFFCC0_D47FCC83.xml"/><Relationship Id="rId1" Type="http://schemas.openxmlformats.org/officeDocument/2006/relationships/slideLayout" Target="../slideLayouts/slideLayout113.xml"/></Relationships>
</file>

<file path=ppt/slides/_rels/slide156.xml.rels><?xml version="1.0" encoding="UTF-8" standalone="yes"?>
<Relationships xmlns="http://schemas.openxmlformats.org/package/2006/relationships"><Relationship Id="rId3" Type="http://schemas.microsoft.com/office/2018/10/relationships/comments" Target="../comments/modernComment_7FFFCE4F_D9D183C7.xml"/><Relationship Id="rId2" Type="http://schemas.openxmlformats.org/officeDocument/2006/relationships/notesSlide" Target="../notesSlides/notesSlide123.xml"/><Relationship Id="rId1" Type="http://schemas.openxmlformats.org/officeDocument/2006/relationships/slideLayout" Target="../slideLayouts/slideLayout113.xml"/><Relationship Id="rId4" Type="http://schemas.openxmlformats.org/officeDocument/2006/relationships/image" Target="../media/image167.png"/></Relationships>
</file>

<file path=ppt/slides/_rels/slide15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24.xml"/><Relationship Id="rId1" Type="http://schemas.openxmlformats.org/officeDocument/2006/relationships/slideLayout" Target="../slideLayouts/slideLayout100.xml"/></Relationships>
</file>

<file path=ppt/slides/_rels/slide158.xml.rels><?xml version="1.0" encoding="UTF-8" standalone="yes"?>
<Relationships xmlns="http://schemas.openxmlformats.org/package/2006/relationships"><Relationship Id="rId3" Type="http://schemas.microsoft.com/office/2018/10/relationships/comments" Target="../comments/modernComment_7FFFCDAD_0.xml"/><Relationship Id="rId2" Type="http://schemas.openxmlformats.org/officeDocument/2006/relationships/notesSlide" Target="../notesSlides/notesSlide125.xml"/><Relationship Id="rId1" Type="http://schemas.openxmlformats.org/officeDocument/2006/relationships/slideLayout" Target="../slideLayouts/slideLayout104.xml"/></Relationships>
</file>

<file path=ppt/slides/_rels/slide159.xml.rels><?xml version="1.0" encoding="UTF-8" standalone="yes"?>
<Relationships xmlns="http://schemas.openxmlformats.org/package/2006/relationships"><Relationship Id="rId2" Type="http://schemas.microsoft.com/office/2018/10/relationships/comments" Target="../comments/modernComment_7FFFE604_11A24F53.xml"/><Relationship Id="rId1" Type="http://schemas.openxmlformats.org/officeDocument/2006/relationships/slideLayout" Target="../slideLayouts/slideLayout100.xml"/></Relationships>
</file>

<file path=ppt/slides/_rels/slide160.xml.rels><?xml version="1.0" encoding="UTF-8" standalone="yes"?>
<Relationships xmlns="http://schemas.openxmlformats.org/package/2006/relationships"><Relationship Id="rId3" Type="http://schemas.microsoft.com/office/2018/10/relationships/comments" Target="../comments/modernComment_7FFFFFFB_4D29ECCF.xml"/><Relationship Id="rId2" Type="http://schemas.openxmlformats.org/officeDocument/2006/relationships/notesSlide" Target="../notesSlides/notesSlide126.xml"/><Relationship Id="rId1" Type="http://schemas.openxmlformats.org/officeDocument/2006/relationships/slideLayout" Target="../slideLayouts/slideLayout100.xml"/><Relationship Id="rId4" Type="http://schemas.openxmlformats.org/officeDocument/2006/relationships/image" Target="../media/image169.png"/></Relationships>
</file>

<file path=ppt/slides/_rels/slide16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111.xml"/><Relationship Id="rId4" Type="http://schemas.openxmlformats.org/officeDocument/2006/relationships/image" Target="../media/image172.png"/></Relationships>
</file>

<file path=ppt/slides/_rels/slide162.xml.rels><?xml version="1.0" encoding="UTF-8" standalone="yes"?>
<Relationships xmlns="http://schemas.openxmlformats.org/package/2006/relationships"><Relationship Id="rId3" Type="http://schemas.microsoft.com/office/2018/10/relationships/comments" Target="../comments/modernComment_7FFFE5E7_5CD708CC.xml"/><Relationship Id="rId2" Type="http://schemas.openxmlformats.org/officeDocument/2006/relationships/notesSlide" Target="../notesSlides/notesSlide127.xml"/><Relationship Id="rId1" Type="http://schemas.openxmlformats.org/officeDocument/2006/relationships/slideLayout" Target="../slideLayouts/slideLayout105.xml"/></Relationships>
</file>

<file path=ppt/slides/_rels/slide163.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11.xml"/></Relationships>
</file>

<file path=ppt/slides/_rels/slide164.xml.rels><?xml version="1.0" encoding="UTF-8" standalone="yes"?>
<Relationships xmlns="http://schemas.openxmlformats.org/package/2006/relationships"><Relationship Id="rId3" Type="http://schemas.microsoft.com/office/2018/10/relationships/comments" Target="../comments/modernComment_7FFFF735_64D7E7F4.xml"/><Relationship Id="rId2" Type="http://schemas.openxmlformats.org/officeDocument/2006/relationships/notesSlide" Target="../notesSlides/notesSlide128.xml"/><Relationship Id="rId1" Type="http://schemas.openxmlformats.org/officeDocument/2006/relationships/slideLayout" Target="../slideLayouts/slideLayout100.xml"/></Relationships>
</file>

<file path=ppt/slides/_rels/slide165.xml.rels><?xml version="1.0" encoding="UTF-8" standalone="yes"?>
<Relationships xmlns="http://schemas.openxmlformats.org/package/2006/relationships"><Relationship Id="rId3" Type="http://schemas.microsoft.com/office/2018/10/relationships/comments" Target="../comments/modernComment_7FFFF736_383E8791.xml"/><Relationship Id="rId2" Type="http://schemas.openxmlformats.org/officeDocument/2006/relationships/notesSlide" Target="../notesSlides/notesSlide129.xml"/><Relationship Id="rId1" Type="http://schemas.openxmlformats.org/officeDocument/2006/relationships/slideLayout" Target="../slideLayouts/slideLayout100.xml"/></Relationships>
</file>

<file path=ppt/slides/_rels/slide166.xml.rels><?xml version="1.0" encoding="UTF-8" standalone="yes"?>
<Relationships xmlns="http://schemas.openxmlformats.org/package/2006/relationships"><Relationship Id="rId3" Type="http://schemas.microsoft.com/office/2018/10/relationships/comments" Target="../comments/modernComment_7FFFF737_CBC7F474.xml"/><Relationship Id="rId2" Type="http://schemas.openxmlformats.org/officeDocument/2006/relationships/notesSlide" Target="../notesSlides/notesSlide130.xml"/><Relationship Id="rId1" Type="http://schemas.openxmlformats.org/officeDocument/2006/relationships/slideLayout" Target="../slideLayouts/slideLayout100.xml"/></Relationships>
</file>

<file path=ppt/slides/_rels/slide167.xml.rels><?xml version="1.0" encoding="UTF-8" standalone="yes"?>
<Relationships xmlns="http://schemas.openxmlformats.org/package/2006/relationships"><Relationship Id="rId3" Type="http://schemas.microsoft.com/office/2018/10/relationships/comments" Target="../comments/modernComment_7FFFF739_A33B08C5.xml"/><Relationship Id="rId2" Type="http://schemas.openxmlformats.org/officeDocument/2006/relationships/notesSlide" Target="../notesSlides/notesSlide131.xml"/><Relationship Id="rId1" Type="http://schemas.openxmlformats.org/officeDocument/2006/relationships/slideLayout" Target="../slideLayouts/slideLayout100.xml"/></Relationships>
</file>

<file path=ppt/slides/_rels/slide168.xml.rels><?xml version="1.0" encoding="UTF-8" standalone="yes"?>
<Relationships xmlns="http://schemas.openxmlformats.org/package/2006/relationships"><Relationship Id="rId3" Type="http://schemas.microsoft.com/office/2018/10/relationships/comments" Target="../comments/modernComment_7FFFE5E9_F92FCF51.xml"/><Relationship Id="rId2" Type="http://schemas.openxmlformats.org/officeDocument/2006/relationships/notesSlide" Target="../notesSlides/notesSlide132.xml"/><Relationship Id="rId1" Type="http://schemas.openxmlformats.org/officeDocument/2006/relationships/slideLayout" Target="../slideLayouts/slideLayout102.xml"/></Relationships>
</file>

<file path=ppt/slides/_rels/slide169.xml.rels><?xml version="1.0" encoding="UTF-8" standalone="yes"?>
<Relationships xmlns="http://schemas.openxmlformats.org/package/2006/relationships"><Relationship Id="rId3" Type="http://schemas.microsoft.com/office/2018/10/relationships/comments" Target="../comments/modernComment_110_3AAF8284.xml"/><Relationship Id="rId2" Type="http://schemas.openxmlformats.org/officeDocument/2006/relationships/notesSlide" Target="../notesSlides/notesSlide133.xml"/><Relationship Id="rId1" Type="http://schemas.openxmlformats.org/officeDocument/2006/relationships/slideLayout" Target="../slideLayouts/slideLayout104.xml"/></Relationships>
</file>

<file path=ppt/slides/_rels/slide170.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34.xml"/><Relationship Id="rId1" Type="http://schemas.openxmlformats.org/officeDocument/2006/relationships/slideLayout" Target="../slideLayouts/slideLayout38.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8.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6.xml"/><Relationship Id="rId1" Type="http://schemas.openxmlformats.org/officeDocument/2006/relationships/slideLayout" Target="../slideLayouts/slideLayout3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4.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7FFFE5D4_2F5623AA.xml"/><Relationship Id="rId7" Type="http://schemas.openxmlformats.org/officeDocument/2006/relationships/diagramColors" Target="../diagrams/colors5.xml"/><Relationship Id="rId2" Type="http://schemas.openxmlformats.org/officeDocument/2006/relationships/notesSlide" Target="../notesSlides/notesSlide137.xml"/><Relationship Id="rId1" Type="http://schemas.openxmlformats.org/officeDocument/2006/relationships/slideLayout" Target="../slideLayouts/slideLayout3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5.xml.rels><?xml version="1.0" encoding="UTF-8" standalone="yes"?>
<Relationships xmlns="http://schemas.openxmlformats.org/package/2006/relationships"><Relationship Id="rId3" Type="http://schemas.microsoft.com/office/2018/10/relationships/comments" Target="../comments/modernComment_114_FC473ADA.xml"/><Relationship Id="rId2" Type="http://schemas.openxmlformats.org/officeDocument/2006/relationships/notesSlide" Target="../notesSlides/notesSlide138.xml"/><Relationship Id="rId1" Type="http://schemas.openxmlformats.org/officeDocument/2006/relationships/slideLayout" Target="../slideLayouts/slideLayout38.xml"/></Relationships>
</file>

<file path=ppt/slides/_rels/slide17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39.xml"/><Relationship Id="rId1" Type="http://schemas.openxmlformats.org/officeDocument/2006/relationships/slideLayout" Target="../slideLayouts/slideLayout38.xml"/><Relationship Id="rId5" Type="http://schemas.openxmlformats.org/officeDocument/2006/relationships/image" Target="../media/image179.png"/><Relationship Id="rId4" Type="http://schemas.openxmlformats.org/officeDocument/2006/relationships/image" Target="../media/image178.png"/></Relationships>
</file>

<file path=ppt/slides/_rels/slide177.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0.xml"/><Relationship Id="rId1" Type="http://schemas.openxmlformats.org/officeDocument/2006/relationships/slideLayout" Target="../slideLayouts/slideLayout38.xml"/><Relationship Id="rId6" Type="http://schemas.openxmlformats.org/officeDocument/2006/relationships/image" Target="../media/image183.jpeg"/><Relationship Id="rId5" Type="http://schemas.openxmlformats.org/officeDocument/2006/relationships/image" Target="../media/image182.png"/><Relationship Id="rId4" Type="http://schemas.openxmlformats.org/officeDocument/2006/relationships/image" Target="../media/image181.png"/></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0.xml.rels><?xml version="1.0" encoding="UTF-8" standalone="yes"?>
<Relationships xmlns="http://schemas.openxmlformats.org/package/2006/relationships"><Relationship Id="rId3" Type="http://schemas.microsoft.com/office/2018/10/relationships/comments" Target="../comments/modernComment_7FFFCDBD_0.xml"/><Relationship Id="rId2" Type="http://schemas.openxmlformats.org/officeDocument/2006/relationships/notesSlide" Target="../notesSlides/notesSlide142.xml"/><Relationship Id="rId1" Type="http://schemas.openxmlformats.org/officeDocument/2006/relationships/slideLayout" Target="../slideLayouts/slideLayout42.xml"/></Relationships>
</file>

<file path=ppt/slides/_rels/slide181.xml.rels><?xml version="1.0" encoding="UTF-8" standalone="yes"?>
<Relationships xmlns="http://schemas.openxmlformats.org/package/2006/relationships"><Relationship Id="rId8" Type="http://schemas.openxmlformats.org/officeDocument/2006/relationships/hyperlink" Target="https://main.dugvvq4v5elvs.amplifyapp.com/dashboard/" TargetMode="External"/><Relationship Id="rId3" Type="http://schemas.microsoft.com/office/2018/10/relationships/comments" Target="../comments/modernComment_7FFFFFFD_33902E9E.xml"/><Relationship Id="rId7" Type="http://schemas.openxmlformats.org/officeDocument/2006/relationships/image" Target="../media/image187.png"/><Relationship Id="rId2" Type="http://schemas.openxmlformats.org/officeDocument/2006/relationships/notesSlide" Target="../notesSlides/notesSlide143.xml"/><Relationship Id="rId1" Type="http://schemas.openxmlformats.org/officeDocument/2006/relationships/slideLayout" Target="../slideLayouts/slideLayout113.xml"/><Relationship Id="rId6" Type="http://schemas.openxmlformats.org/officeDocument/2006/relationships/image" Target="../media/image186.png"/><Relationship Id="rId5" Type="http://schemas.openxmlformats.org/officeDocument/2006/relationships/image" Target="../media/image185.png"/><Relationship Id="rId10" Type="http://schemas.openxmlformats.org/officeDocument/2006/relationships/image" Target="../media/image189.png"/><Relationship Id="rId4" Type="http://schemas.openxmlformats.org/officeDocument/2006/relationships/image" Target="../media/image184.png"/><Relationship Id="rId9" Type="http://schemas.openxmlformats.org/officeDocument/2006/relationships/image" Target="../media/image188.png"/></Relationships>
</file>

<file path=ppt/slides/_rels/slide18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44.xml"/><Relationship Id="rId1" Type="http://schemas.openxmlformats.org/officeDocument/2006/relationships/slideLayout" Target="../slideLayouts/slideLayout42.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183.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45.xml"/><Relationship Id="rId1" Type="http://schemas.openxmlformats.org/officeDocument/2006/relationships/slideLayout" Target="../slideLayouts/slideLayout66.xml"/></Relationships>
</file>

<file path=ppt/slides/_rels/slide18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46.xml"/><Relationship Id="rId1" Type="http://schemas.openxmlformats.org/officeDocument/2006/relationships/slideLayout" Target="../slideLayouts/slideLayout38.xml"/></Relationships>
</file>

<file path=ppt/slides/_rels/slide185.xml.rels><?xml version="1.0" encoding="UTF-8" standalone="yes"?>
<Relationships xmlns="http://schemas.openxmlformats.org/package/2006/relationships"><Relationship Id="rId3" Type="http://schemas.openxmlformats.org/officeDocument/2006/relationships/hyperlink" Target="mailto:isaacsd@ccf.org" TargetMode="External"/><Relationship Id="rId2" Type="http://schemas.openxmlformats.org/officeDocument/2006/relationships/notesSlide" Target="../notesSlides/notesSlide147.xml"/><Relationship Id="rId1" Type="http://schemas.openxmlformats.org/officeDocument/2006/relationships/slideLayout" Target="../slideLayouts/slideLayout44.xml"/><Relationship Id="rId4" Type="http://schemas.openxmlformats.org/officeDocument/2006/relationships/image" Target="../media/image196.png"/></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48.xml"/><Relationship Id="rId2" Type="http://schemas.openxmlformats.org/officeDocument/2006/relationships/slideLayout" Target="../slideLayouts/slideLayout151.xml"/><Relationship Id="rId1" Type="http://schemas.openxmlformats.org/officeDocument/2006/relationships/tags" Target="../tags/tag37.xml"/><Relationship Id="rId5" Type="http://schemas.openxmlformats.org/officeDocument/2006/relationships/image" Target="../media/image197.jpeg"/><Relationship Id="rId4" Type="http://schemas.openxmlformats.org/officeDocument/2006/relationships/hyperlink" Target="mailto:Info@diabetesed.net" TargetMode="External"/></Relationships>
</file>

<file path=ppt/slides/_rels/slide187.xml.rels><?xml version="1.0" encoding="UTF-8" standalone="yes"?>
<Relationships xmlns="http://schemas.openxmlformats.org/package/2006/relationships"><Relationship Id="rId8" Type="http://schemas.microsoft.com/office/2007/relationships/diagramDrawing" Target="../diagrams/drawing6.xml"/><Relationship Id="rId3" Type="http://schemas.microsoft.com/office/2018/10/relationships/comments" Target="../comments/modernComment_7FFFFCBD_BEF448C.xml"/><Relationship Id="rId7" Type="http://schemas.openxmlformats.org/officeDocument/2006/relationships/diagramColors" Target="../diagrams/colors6.xml"/><Relationship Id="rId2" Type="http://schemas.openxmlformats.org/officeDocument/2006/relationships/notesSlide" Target="../notesSlides/notesSlide149.xml"/><Relationship Id="rId1" Type="http://schemas.openxmlformats.org/officeDocument/2006/relationships/slideLayout" Target="../slideLayouts/slideLayout149.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88.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18/10/relationships/comments" Target="../comments/modernComment_7FFFFCBE_39229D13.xml"/><Relationship Id="rId7" Type="http://schemas.openxmlformats.org/officeDocument/2006/relationships/diagramColors" Target="../diagrams/colors7.xml"/><Relationship Id="rId2" Type="http://schemas.openxmlformats.org/officeDocument/2006/relationships/notesSlide" Target="../notesSlides/notesSlide150.xml"/><Relationship Id="rId1" Type="http://schemas.openxmlformats.org/officeDocument/2006/relationships/slideLayout" Target="../slideLayouts/slideLayout149.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62.xml"/></Relationships>
</file>

<file path=ppt/slides/_rels/slide191.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notesSlide" Target="../notesSlides/notesSlide152.xml"/><Relationship Id="rId1" Type="http://schemas.openxmlformats.org/officeDocument/2006/relationships/slideLayout" Target="../slideLayouts/slideLayout160.xml"/></Relationships>
</file>

<file path=ppt/slides/_rels/slide192.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53.xml"/><Relationship Id="rId1" Type="http://schemas.openxmlformats.org/officeDocument/2006/relationships/slideLayout" Target="../slideLayouts/slideLayout160.xml"/></Relationships>
</file>

<file path=ppt/slides/_rels/slide193.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notesSlide" Target="../notesSlides/notesSlide154.xml"/><Relationship Id="rId1" Type="http://schemas.openxmlformats.org/officeDocument/2006/relationships/slideLayout" Target="../slideLayouts/slideLayout160.xml"/><Relationship Id="rId4" Type="http://schemas.openxmlformats.org/officeDocument/2006/relationships/hyperlink" Target="https://vimed.org/bi-o-chua-nen-an-gi-kieng-gi-10540.html"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155.xml"/><Relationship Id="rId1" Type="http://schemas.openxmlformats.org/officeDocument/2006/relationships/slideLayout" Target="../slideLayouts/slideLayout164.xml"/><Relationship Id="rId4" Type="http://schemas.openxmlformats.org/officeDocument/2006/relationships/hyperlink" Target="https://www.focusfitness.net/stock-photos/downloads/healthy-woman-eating-raw-carrot/" TargetMode="External"/></Relationships>
</file>

<file path=ppt/slides/_rels/slide19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6.xml"/><Relationship Id="rId1" Type="http://schemas.openxmlformats.org/officeDocument/2006/relationships/slideLayout" Target="../slideLayouts/slideLayout16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60.xml"/></Relationships>
</file>

<file path=ppt/slides/_rels/slide197.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notesSlide" Target="../notesSlides/notesSlide158.xml"/><Relationship Id="rId1" Type="http://schemas.openxmlformats.org/officeDocument/2006/relationships/slideLayout" Target="../slideLayouts/slideLayout160.xml"/><Relationship Id="rId4" Type="http://schemas.openxmlformats.org/officeDocument/2006/relationships/hyperlink" Target="https://www.pxfuel.com/en/free-photo-xvfve" TargetMode="Externa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60.xml"/></Relationships>
</file>

<file path=ppt/slides/_rels/slide199.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60.xml"/><Relationship Id="rId1" Type="http://schemas.openxmlformats.org/officeDocument/2006/relationships/tags" Target="../tags/tag38.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60.xml"/></Relationships>
</file>

<file path=ppt/slides/_rels/slide20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62.xml"/><Relationship Id="rId1" Type="http://schemas.openxmlformats.org/officeDocument/2006/relationships/slideLayout" Target="../slideLayouts/slideLayout160.xml"/><Relationship Id="rId5" Type="http://schemas.openxmlformats.org/officeDocument/2006/relationships/hyperlink" Target="https://creativecommons.org/licenses/by-nc/3.0/" TargetMode="External"/><Relationship Id="rId4" Type="http://schemas.openxmlformats.org/officeDocument/2006/relationships/hyperlink" Target="https://www.healthyagingpoll.org/reports-more/report/how-food-insecurity-affects-older-adults"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s://childrenshealthwatch.org/public-policy/hunger-vital-sign/" TargetMode="External"/><Relationship Id="rId2" Type="http://schemas.openxmlformats.org/officeDocument/2006/relationships/notesSlide" Target="../notesSlides/notesSlide163.xml"/><Relationship Id="rId1" Type="http://schemas.openxmlformats.org/officeDocument/2006/relationships/slideLayout" Target="../slideLayouts/slideLayout170.xml"/><Relationship Id="rId5" Type="http://schemas.openxmlformats.org/officeDocument/2006/relationships/hyperlink" Target="http://www.flickr.com/photos/76657755@N04/7408454292/" TargetMode="External"/><Relationship Id="rId4" Type="http://schemas.openxmlformats.org/officeDocument/2006/relationships/image" Target="../media/image204.jpeg"/></Relationships>
</file>

<file path=ppt/slides/_rels/slide203.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notesSlide" Target="../notesSlides/notesSlide164.xml"/><Relationship Id="rId1" Type="http://schemas.openxmlformats.org/officeDocument/2006/relationships/slideLayout" Target="../slideLayouts/slideLayout160.xml"/><Relationship Id="rId5" Type="http://schemas.openxmlformats.org/officeDocument/2006/relationships/hyperlink" Target="https://creativecommons.org/licenses/by-nc-sa/3.0/" TargetMode="External"/><Relationship Id="rId4" Type="http://schemas.openxmlformats.org/officeDocument/2006/relationships/hyperlink" Target="https://www.ag.ndsu.edu/foodpreservation/freezing" TargetMode="External"/></Relationships>
</file>

<file path=ppt/slides/_rels/slide204.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notesSlide" Target="../notesSlides/notesSlide165.xml"/><Relationship Id="rId1" Type="http://schemas.openxmlformats.org/officeDocument/2006/relationships/slideLayout" Target="../slideLayouts/slideLayout161.xml"/><Relationship Id="rId4" Type="http://schemas.openxmlformats.org/officeDocument/2006/relationships/hyperlink" Target="https://foodwatch.com.au/blog/handy-stuff/item/catherine-s-free-downloads.html" TargetMode="Externa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60.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60.xml"/></Relationships>
</file>

<file path=ppt/slides/_rels/slide207.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171.xml"/><Relationship Id="rId1" Type="http://schemas.openxmlformats.org/officeDocument/2006/relationships/tags" Target="../tags/tag39.xml"/><Relationship Id="rId4" Type="http://schemas.openxmlformats.org/officeDocument/2006/relationships/image" Target="../media/image207.png"/></Relationships>
</file>

<file path=ppt/slides/_rels/slide20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69.xml"/><Relationship Id="rId1" Type="http://schemas.openxmlformats.org/officeDocument/2006/relationships/slideLayout" Target="../slideLayouts/slideLayout160.xml"/><Relationship Id="rId4" Type="http://schemas.openxmlformats.org/officeDocument/2006/relationships/hyperlink" Target="https://ggangtalife.tistory.com/entry/%EC%9D%B8%EB%B0%94%EB%94%94%EC%B2%B4%EC%84%B1%EB%B6%84-%EB%B6%84%EC%84%9D%EA%B8%B0-%EC%B8%A1%EC%A0%95-%EC%9B%90%EB%A6%AC"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70.xml"/><Relationship Id="rId1" Type="http://schemas.openxmlformats.org/officeDocument/2006/relationships/slideLayout" Target="../slideLayouts/slideLayout160.xml"/></Relationships>
</file>

<file path=ppt/slides/_rels/slide21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71.xml"/><Relationship Id="rId1" Type="http://schemas.openxmlformats.org/officeDocument/2006/relationships/slideLayout" Target="../slideLayouts/slideLayout162.xml"/><Relationship Id="rId5" Type="http://schemas.openxmlformats.org/officeDocument/2006/relationships/image" Target="../media/image211.png"/><Relationship Id="rId4" Type="http://schemas.openxmlformats.org/officeDocument/2006/relationships/hyperlink" Target="https://doi.org/10.1136/bmjdrc-2025-004962" TargetMode="External"/></Relationships>
</file>

<file path=ppt/slides/_rels/slide211.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172.xml"/><Relationship Id="rId1" Type="http://schemas.openxmlformats.org/officeDocument/2006/relationships/slideLayout" Target="../slideLayouts/slideLayout172.xml"/><Relationship Id="rId4" Type="http://schemas.openxmlformats.org/officeDocument/2006/relationships/hyperlink" Target="https://www.focusfitness.net/stock-photos/downloads/weight-scale-tracking-weight-loss-progress/"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213.jpg"/><Relationship Id="rId2" Type="http://schemas.openxmlformats.org/officeDocument/2006/relationships/notesSlide" Target="../notesSlides/notesSlide173.xml"/><Relationship Id="rId1" Type="http://schemas.openxmlformats.org/officeDocument/2006/relationships/slideLayout" Target="../slideLayouts/slideLayout160.xml"/><Relationship Id="rId4" Type="http://schemas.openxmlformats.org/officeDocument/2006/relationships/hyperlink" Target="https://www.bmj.com/content/362/bmj.k3760" TargetMode="External"/></Relationships>
</file>

<file path=ppt/slides/_rels/slide213.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174.xml"/><Relationship Id="rId1" Type="http://schemas.openxmlformats.org/officeDocument/2006/relationships/slideLayout" Target="../slideLayouts/slideLayout160.xml"/><Relationship Id="rId6" Type="http://schemas.openxmlformats.org/officeDocument/2006/relationships/hyperlink" Target="https://www.flickr.com/photos/alancleaver/4222532649" TargetMode="External"/><Relationship Id="rId5" Type="http://schemas.openxmlformats.org/officeDocument/2006/relationships/image" Target="../media/image215.jpeg"/><Relationship Id="rId4" Type="http://schemas.openxmlformats.org/officeDocument/2006/relationships/hyperlink" Target="https://www.focusfitness.net/stock-photos/downloads/woman-lifting-dumbbell-fresh-fruits-veggies-plate/"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216.jpg"/><Relationship Id="rId2" Type="http://schemas.openxmlformats.org/officeDocument/2006/relationships/notesSlide" Target="../notesSlides/notesSlide175.xml"/><Relationship Id="rId1" Type="http://schemas.openxmlformats.org/officeDocument/2006/relationships/slideLayout" Target="../slideLayouts/slideLayout161.xml"/><Relationship Id="rId4" Type="http://schemas.openxmlformats.org/officeDocument/2006/relationships/hyperlink" Target="https://www.pikist.com/free-photo-sqpmr" TargetMode="External"/></Relationships>
</file>

<file path=ppt/slides/_rels/slide215.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176.xml"/><Relationship Id="rId1" Type="http://schemas.openxmlformats.org/officeDocument/2006/relationships/slideLayout" Target="../slideLayouts/slideLayout160.xml"/><Relationship Id="rId5" Type="http://schemas.openxmlformats.org/officeDocument/2006/relationships/image" Target="../media/image218.png"/><Relationship Id="rId4" Type="http://schemas.openxmlformats.org/officeDocument/2006/relationships/hyperlink" Target="https://courses.lumenlearning.com/intro-to-sociology/chapter/putting-it-together/" TargetMode="Externa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60.xml"/></Relationships>
</file>

<file path=ppt/slides/_rels/slide217.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178.xml"/><Relationship Id="rId1" Type="http://schemas.openxmlformats.org/officeDocument/2006/relationships/slideLayout" Target="../slideLayouts/slideLayout171.xml"/><Relationship Id="rId4" Type="http://schemas.openxmlformats.org/officeDocument/2006/relationships/hyperlink" Target="https://pxhere.com/en/photo/1556335" TargetMode="External"/></Relationships>
</file>

<file path=ppt/slides/_rels/slide218.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179.xml"/><Relationship Id="rId1" Type="http://schemas.openxmlformats.org/officeDocument/2006/relationships/slideLayout" Target="../slideLayouts/slideLayout161.xml"/><Relationship Id="rId4" Type="http://schemas.openxmlformats.org/officeDocument/2006/relationships/hyperlink" Target="https://pxhere.com/en/photo/1276794"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180.xml"/><Relationship Id="rId1" Type="http://schemas.openxmlformats.org/officeDocument/2006/relationships/slideLayout" Target="../slideLayouts/slideLayout160.xml"/><Relationship Id="rId5" Type="http://schemas.openxmlformats.org/officeDocument/2006/relationships/image" Target="../media/image222.png"/><Relationship Id="rId4" Type="http://schemas.microsoft.com/office/2007/relationships/hdphoto" Target="../media/hdphoto3.wdp"/></Relationships>
</file>

<file path=ppt/slides/_rels/slide220.xml.rels><?xml version="1.0" encoding="UTF-8" standalone="yes"?>
<Relationships xmlns="http://schemas.openxmlformats.org/package/2006/relationships"><Relationship Id="rId3" Type="http://schemas.openxmlformats.org/officeDocument/2006/relationships/image" Target="../media/image223.jpg"/><Relationship Id="rId2" Type="http://schemas.openxmlformats.org/officeDocument/2006/relationships/notesSlide" Target="../notesSlides/notesSlide181.xml"/><Relationship Id="rId1" Type="http://schemas.openxmlformats.org/officeDocument/2006/relationships/slideLayout" Target="../slideLayouts/slideLayout160.xml"/><Relationship Id="rId4" Type="http://schemas.openxmlformats.org/officeDocument/2006/relationships/hyperlink" Target="https://www.maxpixel.net/photo-587597" TargetMode="External"/></Relationships>
</file>

<file path=ppt/slides/_rels/slide221.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182.xml"/><Relationship Id="rId1" Type="http://schemas.openxmlformats.org/officeDocument/2006/relationships/slideLayout" Target="../slideLayouts/slideLayout160.xml"/></Relationships>
</file>

<file path=ppt/slides/_rels/slide222.xml.rels><?xml version="1.0" encoding="UTF-8" standalone="yes"?>
<Relationships xmlns="http://schemas.openxmlformats.org/package/2006/relationships"><Relationship Id="rId3" Type="http://schemas.openxmlformats.org/officeDocument/2006/relationships/image" Target="../media/image225.jpg"/><Relationship Id="rId2" Type="http://schemas.openxmlformats.org/officeDocument/2006/relationships/notesSlide" Target="../notesSlides/notesSlide183.xml"/><Relationship Id="rId1" Type="http://schemas.openxmlformats.org/officeDocument/2006/relationships/slideLayout" Target="../slideLayouts/slideLayout160.xml"/><Relationship Id="rId4" Type="http://schemas.openxmlformats.org/officeDocument/2006/relationships/hyperlink" Target="https://denemenlazim.net/ketojenik-diyet-ve-ornek-diyet-listesi/" TargetMode="External"/></Relationships>
</file>

<file path=ppt/slides/_rels/slide2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84.xml"/><Relationship Id="rId1" Type="http://schemas.openxmlformats.org/officeDocument/2006/relationships/slideLayout" Target="../slideLayouts/slideLayout16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4.xml.rels><?xml version="1.0" encoding="UTF-8" standalone="yes"?>
<Relationships xmlns="http://schemas.openxmlformats.org/package/2006/relationships"><Relationship Id="rId3" Type="http://schemas.openxmlformats.org/officeDocument/2006/relationships/image" Target="../media/image229.jpg"/><Relationship Id="rId2" Type="http://schemas.openxmlformats.org/officeDocument/2006/relationships/notesSlide" Target="../notesSlides/notesSlide185.xml"/><Relationship Id="rId1" Type="http://schemas.openxmlformats.org/officeDocument/2006/relationships/slideLayout" Target="../slideLayouts/slideLayout160.xml"/><Relationship Id="rId4" Type="http://schemas.openxmlformats.org/officeDocument/2006/relationships/hyperlink" Target="http://theconversation.com/health-check-five-sweeteners-and-what-they-mean-for-you-14928" TargetMode="External"/></Relationships>
</file>

<file path=ppt/slides/_rels/slide225.xml.rels><?xml version="1.0" encoding="UTF-8" standalone="yes"?>
<Relationships xmlns="http://schemas.openxmlformats.org/package/2006/relationships"><Relationship Id="rId3" Type="http://schemas.openxmlformats.org/officeDocument/2006/relationships/notesSlide" Target="../notesSlides/notesSlide186.xml"/><Relationship Id="rId2" Type="http://schemas.openxmlformats.org/officeDocument/2006/relationships/slideLayout" Target="../slideLayouts/slideLayout160.xml"/><Relationship Id="rId1" Type="http://schemas.openxmlformats.org/officeDocument/2006/relationships/tags" Target="../tags/tag40.xml"/><Relationship Id="rId4" Type="http://schemas.openxmlformats.org/officeDocument/2006/relationships/image" Target="../media/image230.jpeg"/></Relationships>
</file>

<file path=ppt/slides/_rels/slide226.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187.xml"/><Relationship Id="rId1" Type="http://schemas.openxmlformats.org/officeDocument/2006/relationships/slideLayout" Target="../slideLayouts/slideLayout160.xml"/><Relationship Id="rId4" Type="http://schemas.openxmlformats.org/officeDocument/2006/relationships/hyperlink" Target="https://pxhere.com/en/photo/933684" TargetMode="External"/></Relationships>
</file>

<file path=ppt/slides/_rels/slide22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188.xml"/><Relationship Id="rId1" Type="http://schemas.openxmlformats.org/officeDocument/2006/relationships/slideLayout" Target="../slideLayouts/slideLayout160.xml"/><Relationship Id="rId4" Type="http://schemas.openxmlformats.org/officeDocument/2006/relationships/hyperlink" Target="https://www.dietaryguidelines.gov/" TargetMode="External"/></Relationships>
</file>

<file path=ppt/slides/_rels/slide22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189.xml"/><Relationship Id="rId1" Type="http://schemas.openxmlformats.org/officeDocument/2006/relationships/slideLayout" Target="../slideLayouts/slideLayout160.xml"/></Relationships>
</file>

<file path=ppt/slides/_rels/slide22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90.xml"/><Relationship Id="rId1" Type="http://schemas.openxmlformats.org/officeDocument/2006/relationships/slideLayout" Target="../slideLayouts/slideLayout160.xml"/><Relationship Id="rId4" Type="http://schemas.openxmlformats.org/officeDocument/2006/relationships/hyperlink" Target="https://pixabay.com/es/vectors/comprimidos-pastillas-medicaci%C3%B3n-309742/" TargetMode="External"/></Relationships>
</file>

<file path=ppt/slides/_rels/slide230.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191.xml"/><Relationship Id="rId1" Type="http://schemas.openxmlformats.org/officeDocument/2006/relationships/slideLayout" Target="../slideLayouts/slideLayout160.xml"/></Relationships>
</file>

<file path=ppt/slides/_rels/slide231.xml.rels><?xml version="1.0" encoding="UTF-8" standalone="yes"?>
<Relationships xmlns="http://schemas.openxmlformats.org/package/2006/relationships"><Relationship Id="rId3" Type="http://schemas.openxmlformats.org/officeDocument/2006/relationships/image" Target="../media/image236.jpg"/><Relationship Id="rId2" Type="http://schemas.openxmlformats.org/officeDocument/2006/relationships/notesSlide" Target="../notesSlides/notesSlide192.xml"/><Relationship Id="rId1" Type="http://schemas.openxmlformats.org/officeDocument/2006/relationships/slideLayout" Target="../slideLayouts/slideLayout160.xml"/><Relationship Id="rId4" Type="http://schemas.openxmlformats.org/officeDocument/2006/relationships/hyperlink" Target="https://pixabay.com/en/water-glass-drip-drink-clear-1585192/" TargetMode="External"/></Relationships>
</file>

<file path=ppt/slides/_rels/slide232.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193.xml"/><Relationship Id="rId1" Type="http://schemas.openxmlformats.org/officeDocument/2006/relationships/slideLayout" Target="../slideLayouts/slideLayout160.xml"/><Relationship Id="rId4" Type="http://schemas.openxmlformats.org/officeDocument/2006/relationships/image" Target="../media/image238.png"/></Relationships>
</file>

<file path=ppt/slides/_rels/slide233.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notesSlide" Target="../notesSlides/notesSlide194.xml"/><Relationship Id="rId1" Type="http://schemas.openxmlformats.org/officeDocument/2006/relationships/slideLayout" Target="../slideLayouts/slideLayout160.xml"/><Relationship Id="rId4" Type="http://schemas.openxmlformats.org/officeDocument/2006/relationships/hyperlink" Target="https://loonylabs.org/2016/09/14/" TargetMode="External"/></Relationships>
</file>

<file path=ppt/slides/_rels/slide234.xml.rels><?xml version="1.0" encoding="UTF-8" standalone="yes"?>
<Relationships xmlns="http://schemas.openxmlformats.org/package/2006/relationships"><Relationship Id="rId3" Type="http://schemas.openxmlformats.org/officeDocument/2006/relationships/image" Target="../media/image240.jpeg"/><Relationship Id="rId2" Type="http://schemas.openxmlformats.org/officeDocument/2006/relationships/notesSlide" Target="../notesSlides/notesSlide195.xml"/><Relationship Id="rId1" Type="http://schemas.openxmlformats.org/officeDocument/2006/relationships/slideLayout" Target="../slideLayouts/slideLayout160.xml"/><Relationship Id="rId4" Type="http://schemas.openxmlformats.org/officeDocument/2006/relationships/hyperlink" Target="https://theconversation.com/could-some-types-of-sugar-actually-be-good-for-you-55330" TargetMode="External"/></Relationships>
</file>

<file path=ppt/slides/_rels/slide235.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196.xml"/><Relationship Id="rId1" Type="http://schemas.openxmlformats.org/officeDocument/2006/relationships/slideLayout" Target="../slideLayouts/slideLayout160.xml"/><Relationship Id="rId6" Type="http://schemas.openxmlformats.org/officeDocument/2006/relationships/image" Target="../media/image244.png"/><Relationship Id="rId5" Type="http://schemas.openxmlformats.org/officeDocument/2006/relationships/image" Target="../media/image243.png"/><Relationship Id="rId4" Type="http://schemas.openxmlformats.org/officeDocument/2006/relationships/image" Target="../media/image242.png"/></Relationships>
</file>

<file path=ppt/slides/_rels/slide236.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notesSlide" Target="../notesSlides/notesSlide197.xml"/><Relationship Id="rId1" Type="http://schemas.openxmlformats.org/officeDocument/2006/relationships/slideLayout" Target="../slideLayouts/slideLayout160.xml"/></Relationships>
</file>

<file path=ppt/slides/_rels/slide237.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198.xml"/><Relationship Id="rId1" Type="http://schemas.openxmlformats.org/officeDocument/2006/relationships/slideLayout" Target="../slideLayouts/slideLayout160.xml"/><Relationship Id="rId5" Type="http://schemas.openxmlformats.org/officeDocument/2006/relationships/image" Target="../media/image247.png"/><Relationship Id="rId4" Type="http://schemas.microsoft.com/office/2007/relationships/hdphoto" Target="../media/hdphoto4.wdp"/></Relationships>
</file>

<file path=ppt/slides/_rels/slide238.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199.xml"/><Relationship Id="rId1" Type="http://schemas.openxmlformats.org/officeDocument/2006/relationships/slideLayout" Target="../slideLayouts/slideLayout160.xml"/><Relationship Id="rId4" Type="http://schemas.openxmlformats.org/officeDocument/2006/relationships/hyperlink" Target="http://www.freefoodphotos.com/imagelibrary/bread/slides/pasta_reginette.html" TargetMode="External"/></Relationships>
</file>

<file path=ppt/slides/_rels/slide239.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200.xml"/><Relationship Id="rId1" Type="http://schemas.openxmlformats.org/officeDocument/2006/relationships/slideLayout" Target="../slideLayouts/slideLayout160.xml"/><Relationship Id="rId6" Type="http://schemas.openxmlformats.org/officeDocument/2006/relationships/hyperlink" Target="https://psu.pb.unizin.org/nutr100/chapter/5-1-introduction-to-carbohydrates/" TargetMode="External"/><Relationship Id="rId5" Type="http://schemas.openxmlformats.org/officeDocument/2006/relationships/image" Target="../media/image250.png"/><Relationship Id="rId4" Type="http://schemas.openxmlformats.org/officeDocument/2006/relationships/hyperlink" Target="http://mylifeandkids.com/five-simple-ways-add-fiber-diet/" TargetMode="External"/></Relationships>
</file>

<file path=ppt/slides/_rels/slide240.xml.rels><?xml version="1.0" encoding="UTF-8" standalone="yes"?>
<Relationships xmlns="http://schemas.openxmlformats.org/package/2006/relationships"><Relationship Id="rId3" Type="http://schemas.openxmlformats.org/officeDocument/2006/relationships/image" Target="../media/image251.jpg"/><Relationship Id="rId2" Type="http://schemas.openxmlformats.org/officeDocument/2006/relationships/notesSlide" Target="../notesSlides/notesSlide201.xml"/><Relationship Id="rId1" Type="http://schemas.openxmlformats.org/officeDocument/2006/relationships/slideLayout" Target="../slideLayouts/slideLayout160.xml"/><Relationship Id="rId4" Type="http://schemas.openxmlformats.org/officeDocument/2006/relationships/hyperlink" Target="http://www.progressive-charlestown.com/2018/09/whole-grains-work-for-you.html" TargetMode="External"/></Relationships>
</file>

<file path=ppt/slides/_rels/slide241.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notesSlide" Target="../notesSlides/notesSlide202.xml"/><Relationship Id="rId1" Type="http://schemas.openxmlformats.org/officeDocument/2006/relationships/slideLayout" Target="../slideLayouts/slideLayout160.xml"/><Relationship Id="rId4" Type="http://schemas.openxmlformats.org/officeDocument/2006/relationships/hyperlink" Target="https://foto.wuestenigel.com/salad-layers-with-fresh-vegetables-and-onion-seed-sprouts-vegetarian-and-healthy-food/"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scitechdaily.com/your-gut-microbiome-may-be-contagious-scientists-discover/" TargetMode="External"/><Relationship Id="rId2" Type="http://schemas.openxmlformats.org/officeDocument/2006/relationships/image" Target="../media/image253.jpg"/><Relationship Id="rId1" Type="http://schemas.openxmlformats.org/officeDocument/2006/relationships/slideLayout" Target="../slideLayouts/slideLayout160.xml"/></Relationships>
</file>

<file path=ppt/slides/_rels/slide243.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203.xml"/><Relationship Id="rId1" Type="http://schemas.openxmlformats.org/officeDocument/2006/relationships/slideLayout" Target="../slideLayouts/slideLayout162.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160.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160.xml"/></Relationships>
</file>

<file path=ppt/slides/_rels/slide246.xml.rels><?xml version="1.0" encoding="UTF-8" standalone="yes"?>
<Relationships xmlns="http://schemas.openxmlformats.org/package/2006/relationships"><Relationship Id="rId3" Type="http://schemas.openxmlformats.org/officeDocument/2006/relationships/image" Target="../media/image255.jpg"/><Relationship Id="rId2" Type="http://schemas.openxmlformats.org/officeDocument/2006/relationships/notesSlide" Target="../notesSlides/notesSlide206.xml"/><Relationship Id="rId1" Type="http://schemas.openxmlformats.org/officeDocument/2006/relationships/slideLayout" Target="../slideLayouts/slideLayout161.xml"/><Relationship Id="rId4" Type="http://schemas.openxmlformats.org/officeDocument/2006/relationships/hyperlink" Target="https://humanbiology.pressbooks.tru.ca/chapter/3-3-biochemical-compounds/" TargetMode="External"/></Relationships>
</file>

<file path=ppt/slides/_rels/slide247.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207.xml"/><Relationship Id="rId1" Type="http://schemas.openxmlformats.org/officeDocument/2006/relationships/slideLayout" Target="../slideLayouts/slideLayout160.xml"/><Relationship Id="rId4" Type="http://schemas.openxmlformats.org/officeDocument/2006/relationships/hyperlink" Target="https://pressbooks.bccampus.ca/sciencehumannutrition/chapter/building-healthy-eating-patterns/"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s://doi.org/10.2337/dc26-S011" TargetMode="External"/><Relationship Id="rId2" Type="http://schemas.openxmlformats.org/officeDocument/2006/relationships/notesSlide" Target="../notesSlides/notesSlide208.xml"/><Relationship Id="rId1" Type="http://schemas.openxmlformats.org/officeDocument/2006/relationships/slideLayout" Target="../slideLayouts/slideLayout160.xml"/><Relationship Id="rId5" Type="http://schemas.openxmlformats.org/officeDocument/2006/relationships/hyperlink" Target="https://pxhere.com/es/photo/1371746" TargetMode="External"/><Relationship Id="rId4" Type="http://schemas.openxmlformats.org/officeDocument/2006/relationships/image" Target="../media/image257.jpeg"/></Relationships>
</file>

<file path=ppt/slides/_rels/slide249.xml.rels><?xml version="1.0" encoding="UTF-8" standalone="yes"?>
<Relationships xmlns="http://schemas.openxmlformats.org/package/2006/relationships"><Relationship Id="rId3" Type="http://schemas.openxmlformats.org/officeDocument/2006/relationships/image" Target="../media/image258.jpg"/><Relationship Id="rId2" Type="http://schemas.openxmlformats.org/officeDocument/2006/relationships/notesSlide" Target="../notesSlides/notesSlide209.xml"/><Relationship Id="rId1" Type="http://schemas.openxmlformats.org/officeDocument/2006/relationships/slideLayout" Target="../slideLayouts/slideLayout160.xml"/><Relationship Id="rId5" Type="http://schemas.openxmlformats.org/officeDocument/2006/relationships/hyperlink" Target="https://doi.org/10.2337/dc26-S011" TargetMode="External"/><Relationship Id="rId4" Type="http://schemas.openxmlformats.org/officeDocument/2006/relationships/hyperlink" Target="https://thealevelbiologist.co.uk/genetics-control-homestasis/kidney-functions-and-malfunctions/" TargetMode="External"/></Relationships>
</file>

<file path=ppt/slides/_rels/slide25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0.xml"/><Relationship Id="rId1" Type="http://schemas.openxmlformats.org/officeDocument/2006/relationships/slideLayout" Target="../slideLayouts/slideLayout16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1.xml.rels><?xml version="1.0" encoding="UTF-8" standalone="yes"?>
<Relationships xmlns="http://schemas.openxmlformats.org/package/2006/relationships"><Relationship Id="rId8" Type="http://schemas.openxmlformats.org/officeDocument/2006/relationships/hyperlink" Target="https://pngimg.com/download/12731" TargetMode="External"/><Relationship Id="rId3" Type="http://schemas.openxmlformats.org/officeDocument/2006/relationships/image" Target="../media/image259.jpeg"/><Relationship Id="rId7" Type="http://schemas.openxmlformats.org/officeDocument/2006/relationships/image" Target="../media/image261.png"/><Relationship Id="rId2" Type="http://schemas.openxmlformats.org/officeDocument/2006/relationships/notesSlide" Target="../notesSlides/notesSlide211.xml"/><Relationship Id="rId1" Type="http://schemas.openxmlformats.org/officeDocument/2006/relationships/slideLayout" Target="../slideLayouts/slideLayout160.xml"/><Relationship Id="rId6" Type="http://schemas.openxmlformats.org/officeDocument/2006/relationships/hyperlink" Target="http://shootingparrots.co.uk/2017/01/29/sunday-round-up-51/" TargetMode="External"/><Relationship Id="rId5" Type="http://schemas.openxmlformats.org/officeDocument/2006/relationships/image" Target="../media/image260.jpg"/><Relationship Id="rId10" Type="http://schemas.openxmlformats.org/officeDocument/2006/relationships/hyperlink" Target="https://doi.org/10.2337/dc26-S006" TargetMode="External"/><Relationship Id="rId4" Type="http://schemas.openxmlformats.org/officeDocument/2006/relationships/hyperlink" Target="https://www.publicdomainpictures.net/view-image.php?image=165695&amp;picture=noten" TargetMode="External"/><Relationship Id="rId9" Type="http://schemas.openxmlformats.org/officeDocument/2006/relationships/hyperlink" Target="https://creativecommons.org/licenses/by-nc/3.0/" TargetMode="External"/></Relationships>
</file>

<file path=ppt/slides/_rels/slide252.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212.xml"/><Relationship Id="rId1" Type="http://schemas.openxmlformats.org/officeDocument/2006/relationships/slideLayout" Target="../slideLayouts/slideLayout160.xml"/></Relationships>
</file>

<file path=ppt/slides/_rels/slide253.xml.rels><?xml version="1.0" encoding="UTF-8" standalone="yes"?>
<Relationships xmlns="http://schemas.openxmlformats.org/package/2006/relationships"><Relationship Id="rId3" Type="http://schemas.openxmlformats.org/officeDocument/2006/relationships/image" Target="../media/image263.jpg"/><Relationship Id="rId2" Type="http://schemas.openxmlformats.org/officeDocument/2006/relationships/notesSlide" Target="../notesSlides/notesSlide213.xml"/><Relationship Id="rId1" Type="http://schemas.openxmlformats.org/officeDocument/2006/relationships/slideLayout" Target="../slideLayouts/slideLayout161.xml"/><Relationship Id="rId4" Type="http://schemas.openxmlformats.org/officeDocument/2006/relationships/hyperlink" Target="https://www.pxfuel.com/en/free-photo-odsys" TargetMode="Externa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160.xml"/></Relationships>
</file>

<file path=ppt/slides/_rels/slide255.xml.rels><?xml version="1.0" encoding="UTF-8" standalone="yes"?>
<Relationships xmlns="http://schemas.openxmlformats.org/package/2006/relationships"><Relationship Id="rId3" Type="http://schemas.openxmlformats.org/officeDocument/2006/relationships/image" Target="../media/image264.jpg"/><Relationship Id="rId2" Type="http://schemas.openxmlformats.org/officeDocument/2006/relationships/notesSlide" Target="../notesSlides/notesSlide215.xml"/><Relationship Id="rId1" Type="http://schemas.openxmlformats.org/officeDocument/2006/relationships/slideLayout" Target="../slideLayouts/slideLayout160.xml"/><Relationship Id="rId4" Type="http://schemas.openxmlformats.org/officeDocument/2006/relationships/hyperlink" Target="https://www.weightymatters.ca/2018/11/yes-current-evidence-still-suggests.html" TargetMode="External"/></Relationships>
</file>

<file path=ppt/slides/_rels/slide256.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notesSlide" Target="../notesSlides/notesSlide216.xml"/><Relationship Id="rId1" Type="http://schemas.openxmlformats.org/officeDocument/2006/relationships/slideLayout" Target="../slideLayouts/slideLayout160.xml"/><Relationship Id="rId4" Type="http://schemas.openxmlformats.org/officeDocument/2006/relationships/hyperlink" Target="http://www.progressive-charlestown.com/2018/12/why-mediterranean-diet-works.html" TargetMode="External"/></Relationships>
</file>

<file path=ppt/slides/_rels/slide257.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217.xml"/><Relationship Id="rId1" Type="http://schemas.openxmlformats.org/officeDocument/2006/relationships/slideLayout" Target="../slideLayouts/slideLayout160.xml"/></Relationships>
</file>

<file path=ppt/slides/_rels/slide258.xml.rels><?xml version="1.0" encoding="UTF-8" standalone="yes"?>
<Relationships xmlns="http://schemas.openxmlformats.org/package/2006/relationships"><Relationship Id="rId3" Type="http://schemas.openxmlformats.org/officeDocument/2006/relationships/image" Target="../media/image267.jpg"/><Relationship Id="rId2" Type="http://schemas.openxmlformats.org/officeDocument/2006/relationships/notesSlide" Target="../notesSlides/notesSlide218.xml"/><Relationship Id="rId1" Type="http://schemas.openxmlformats.org/officeDocument/2006/relationships/slideLayout" Target="../slideLayouts/slideLayout160.xml"/><Relationship Id="rId4" Type="http://schemas.openxmlformats.org/officeDocument/2006/relationships/hyperlink" Target="http://www.lifestyletodaynews.com/food/saturated-fat-is-good-for-health-claims-a-new-study/" TargetMode="External"/></Relationships>
</file>

<file path=ppt/slides/_rels/slide25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219.xml"/><Relationship Id="rId1" Type="http://schemas.openxmlformats.org/officeDocument/2006/relationships/slideLayout" Target="../slideLayouts/slideLayout160.xml"/></Relationships>
</file>

<file path=ppt/slides/_rels/slide260.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220.xml"/><Relationship Id="rId1" Type="http://schemas.openxmlformats.org/officeDocument/2006/relationships/slideLayout" Target="../slideLayouts/slideLayout160.xml"/><Relationship Id="rId4" Type="http://schemas.openxmlformats.org/officeDocument/2006/relationships/hyperlink" Target="http://www.pngall.com/vitamin-png/download/18941" TargetMode="Externa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160.xml"/></Relationships>
</file>

<file path=ppt/slides/_rels/slide262.xml.rels><?xml version="1.0" encoding="UTF-8" standalone="yes"?>
<Relationships xmlns="http://schemas.openxmlformats.org/package/2006/relationships"><Relationship Id="rId3" Type="http://schemas.openxmlformats.org/officeDocument/2006/relationships/image" Target="../media/image270.jpg"/><Relationship Id="rId2" Type="http://schemas.openxmlformats.org/officeDocument/2006/relationships/notesSlide" Target="../notesSlides/notesSlide222.xml"/><Relationship Id="rId1" Type="http://schemas.openxmlformats.org/officeDocument/2006/relationships/slideLayout" Target="../slideLayouts/slideLayout161.xml"/><Relationship Id="rId4" Type="http://schemas.openxmlformats.org/officeDocument/2006/relationships/hyperlink" Target="https://belezaesaude.com/suplementos/" TargetMode="External"/></Relationships>
</file>

<file path=ppt/slides/_rels/slide263.xml.rels><?xml version="1.0" encoding="UTF-8" standalone="yes"?>
<Relationships xmlns="http://schemas.openxmlformats.org/package/2006/relationships"><Relationship Id="rId3" Type="http://schemas.openxmlformats.org/officeDocument/2006/relationships/image" Target="../media/image271.jpeg"/><Relationship Id="rId2" Type="http://schemas.openxmlformats.org/officeDocument/2006/relationships/notesSlide" Target="../notesSlides/notesSlide223.xml"/><Relationship Id="rId1" Type="http://schemas.openxmlformats.org/officeDocument/2006/relationships/slideLayout" Target="../slideLayouts/slideLayout160.xml"/><Relationship Id="rId4" Type="http://schemas.openxmlformats.org/officeDocument/2006/relationships/hyperlink" Target="https://pxhere.com/th/photo/544069"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224.xml"/><Relationship Id="rId1" Type="http://schemas.openxmlformats.org/officeDocument/2006/relationships/slideLayout" Target="../slideLayouts/slideLayout160.xml"/></Relationships>
</file>

<file path=ppt/slides/_rels/slide265.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225.xml"/><Relationship Id="rId1" Type="http://schemas.openxmlformats.org/officeDocument/2006/relationships/slideLayout" Target="../slideLayouts/slideLayout160.xml"/><Relationship Id="rId4" Type="http://schemas.openxmlformats.org/officeDocument/2006/relationships/hyperlink" Target="https://pngimg.com/download/73264" TargetMode="External"/></Relationships>
</file>

<file path=ppt/slides/_rels/slide266.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226.xml"/><Relationship Id="rId1" Type="http://schemas.openxmlformats.org/officeDocument/2006/relationships/slideLayout" Target="../slideLayouts/slideLayout160.xml"/><Relationship Id="rId4" Type="http://schemas.openxmlformats.org/officeDocument/2006/relationships/hyperlink" Target="http://www.pngall.com/vitamin-png"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doi.org/10.2337/dc26-S004" TargetMode="External"/><Relationship Id="rId2" Type="http://schemas.openxmlformats.org/officeDocument/2006/relationships/notesSlide" Target="../notesSlides/notesSlide227.xml"/><Relationship Id="rId1" Type="http://schemas.openxmlformats.org/officeDocument/2006/relationships/slideLayout" Target="../slideLayouts/slideLayout160.xml"/></Relationships>
</file>

<file path=ppt/slides/_rels/slide268.xml.rels><?xml version="1.0" encoding="UTF-8" standalone="yes"?>
<Relationships xmlns="http://schemas.openxmlformats.org/package/2006/relationships"><Relationship Id="rId3" Type="http://schemas.openxmlformats.org/officeDocument/2006/relationships/image" Target="../media/image275.jpg"/><Relationship Id="rId2" Type="http://schemas.openxmlformats.org/officeDocument/2006/relationships/notesSlide" Target="../notesSlides/notesSlide228.xml"/><Relationship Id="rId1" Type="http://schemas.openxmlformats.org/officeDocument/2006/relationships/slideLayout" Target="../slideLayouts/slideLayout160.xml"/><Relationship Id="rId4" Type="http://schemas.openxmlformats.org/officeDocument/2006/relationships/hyperlink" Target="https://www.nurse24.it/dossier/salute/vitamina-b12.html" TargetMode="External"/></Relationships>
</file>

<file path=ppt/slides/_rels/slide269.xml.rels><?xml version="1.0" encoding="UTF-8" standalone="yes"?>
<Relationships xmlns="http://schemas.openxmlformats.org/package/2006/relationships"><Relationship Id="rId3" Type="http://schemas.openxmlformats.org/officeDocument/2006/relationships/image" Target="../media/image276.jpg"/><Relationship Id="rId7" Type="http://schemas.openxmlformats.org/officeDocument/2006/relationships/hyperlink" Target="https://www.nccih.nih.gov/health/diabetes-and-dietary-supplements-what-you-need-to-know" TargetMode="External"/><Relationship Id="rId2" Type="http://schemas.openxmlformats.org/officeDocument/2006/relationships/notesSlide" Target="../notesSlides/notesSlide229.xml"/><Relationship Id="rId1" Type="http://schemas.openxmlformats.org/officeDocument/2006/relationships/slideLayout" Target="../slideLayouts/slideLayout160.xml"/><Relationship Id="rId6" Type="http://schemas.openxmlformats.org/officeDocument/2006/relationships/image" Target="../media/image278.png"/><Relationship Id="rId5" Type="http://schemas.openxmlformats.org/officeDocument/2006/relationships/image" Target="../media/image277.png"/><Relationship Id="rId4" Type="http://schemas.openxmlformats.org/officeDocument/2006/relationships/hyperlink" Target="http://www.weightymatters.ca/2015/02/take-food-not-vitamins.html" TargetMode="External"/></Relationships>
</file>

<file path=ppt/slides/_rels/slide270.xml.rels><?xml version="1.0" encoding="UTF-8" standalone="yes"?>
<Relationships xmlns="http://schemas.openxmlformats.org/package/2006/relationships"><Relationship Id="rId3" Type="http://schemas.openxmlformats.org/officeDocument/2006/relationships/image" Target="../media/image279.jpg"/><Relationship Id="rId2" Type="http://schemas.openxmlformats.org/officeDocument/2006/relationships/notesSlide" Target="../notesSlides/notesSlide230.xml"/><Relationship Id="rId1" Type="http://schemas.openxmlformats.org/officeDocument/2006/relationships/slideLayout" Target="../slideLayouts/slideLayout161.xml"/><Relationship Id="rId4" Type="http://schemas.openxmlformats.org/officeDocument/2006/relationships/hyperlink" Target="http://americanwealthinequality.com/drug-and-alcohol-abuse/" TargetMode="External"/></Relationships>
</file>

<file path=ppt/slides/_rels/slide271.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231.xml"/><Relationship Id="rId1" Type="http://schemas.openxmlformats.org/officeDocument/2006/relationships/slideLayout" Target="../slideLayouts/slideLayout160.xml"/><Relationship Id="rId6" Type="http://schemas.openxmlformats.org/officeDocument/2006/relationships/hyperlink" Target="https://pixabay.com/en/alcohol-glass-pouring-whisky-933367/" TargetMode="External"/><Relationship Id="rId5" Type="http://schemas.openxmlformats.org/officeDocument/2006/relationships/image" Target="../media/image281.jpeg"/><Relationship Id="rId4" Type="http://schemas.openxmlformats.org/officeDocument/2006/relationships/hyperlink" Target="http://pngimg.com/download/2345" TargetMode="External"/></Relationships>
</file>

<file path=ppt/slides/_rels/slide272.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232.xml"/><Relationship Id="rId1" Type="http://schemas.openxmlformats.org/officeDocument/2006/relationships/slideLayout" Target="../slideLayouts/slideLayout160.xml"/><Relationship Id="rId4" Type="http://schemas.openxmlformats.org/officeDocument/2006/relationships/hyperlink" Target="https://www.alcoholpolicy.net/2017/02/the-rich-tapestry-of-alcohol-consumption-insights-heavy-drinking.html" TargetMode="External"/></Relationships>
</file>

<file path=ppt/slides/_rels/slide273.xml.rels><?xml version="1.0" encoding="UTF-8" standalone="yes"?>
<Relationships xmlns="http://schemas.openxmlformats.org/package/2006/relationships"><Relationship Id="rId8" Type="http://schemas.openxmlformats.org/officeDocument/2006/relationships/hyperlink" Target="http://pngimg.com/download/2345" TargetMode="External"/><Relationship Id="rId3" Type="http://schemas.openxmlformats.org/officeDocument/2006/relationships/image" Target="../media/image283.jpeg"/><Relationship Id="rId7" Type="http://schemas.openxmlformats.org/officeDocument/2006/relationships/image" Target="../media/image285.png"/><Relationship Id="rId2" Type="http://schemas.openxmlformats.org/officeDocument/2006/relationships/notesSlide" Target="../notesSlides/notesSlide233.xml"/><Relationship Id="rId1" Type="http://schemas.openxmlformats.org/officeDocument/2006/relationships/slideLayout" Target="../slideLayouts/slideLayout160.xml"/><Relationship Id="rId6" Type="http://schemas.openxmlformats.org/officeDocument/2006/relationships/hyperlink" Target="https://www.publicdomainpictures.net/view-image.php?image=169399&amp;picture=glass-of-red-wine" TargetMode="External"/><Relationship Id="rId5" Type="http://schemas.openxmlformats.org/officeDocument/2006/relationships/image" Target="../media/image284.jpeg"/><Relationship Id="rId4" Type="http://schemas.openxmlformats.org/officeDocument/2006/relationships/hyperlink" Target="https://pxhere.com/en/photo/1283318" TargetMode="Externa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60.xml"/></Relationships>
</file>

<file path=ppt/slides/_rels/slide275.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16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277.xml.rels><?xml version="1.0" encoding="UTF-8" standalone="yes"?>
<Relationships xmlns="http://schemas.openxmlformats.org/package/2006/relationships"><Relationship Id="rId3" Type="http://schemas.openxmlformats.org/officeDocument/2006/relationships/image" Target="../media/image287.jpg"/><Relationship Id="rId2" Type="http://schemas.openxmlformats.org/officeDocument/2006/relationships/notesSlide" Target="../notesSlides/notesSlide235.xml"/><Relationship Id="rId1" Type="http://schemas.openxmlformats.org/officeDocument/2006/relationships/slideLayout" Target="../slideLayouts/slideLayout160.xml"/><Relationship Id="rId4" Type="http://schemas.openxmlformats.org/officeDocument/2006/relationships/hyperlink" Target="https://reviertetudiabetes.com/ejercicio-fisico/" TargetMode="External"/></Relationships>
</file>

<file path=ppt/slides/_rels/slide278.xml.rels><?xml version="1.0" encoding="UTF-8" standalone="yes"?>
<Relationships xmlns="http://schemas.openxmlformats.org/package/2006/relationships"><Relationship Id="rId3" Type="http://schemas.openxmlformats.org/officeDocument/2006/relationships/image" Target="../media/image288.jpg"/><Relationship Id="rId2" Type="http://schemas.openxmlformats.org/officeDocument/2006/relationships/notesSlide" Target="../notesSlides/notesSlide236.xml"/><Relationship Id="rId1" Type="http://schemas.openxmlformats.org/officeDocument/2006/relationships/slideLayout" Target="../slideLayouts/slideLayout160.xml"/><Relationship Id="rId6" Type="http://schemas.openxmlformats.org/officeDocument/2006/relationships/hyperlink" Target="https://doi.org/10.2337/dc26-S014" TargetMode="External"/><Relationship Id="rId5" Type="http://schemas.openxmlformats.org/officeDocument/2006/relationships/image" Target="../media/image289.png"/><Relationship Id="rId4" Type="http://schemas.openxmlformats.org/officeDocument/2006/relationships/hyperlink" Target="https://researchoutreach.org/articles/flexibility-key-treating-children-type-1-diabetes/" TargetMode="External"/></Relationships>
</file>

<file path=ppt/slides/_rels/slide279.xml.rels><?xml version="1.0" encoding="UTF-8" standalone="yes"?>
<Relationships xmlns="http://schemas.openxmlformats.org/package/2006/relationships"><Relationship Id="rId3" Type="http://schemas.openxmlformats.org/officeDocument/2006/relationships/hyperlink" Target="https://doi.org/10.2337/dc26-S014" TargetMode="External"/><Relationship Id="rId2" Type="http://schemas.openxmlformats.org/officeDocument/2006/relationships/notesSlide" Target="../notesSlides/notesSlide237.xml"/><Relationship Id="rId1" Type="http://schemas.openxmlformats.org/officeDocument/2006/relationships/slideLayout" Target="../slideLayouts/slideLayout160.xml"/></Relationships>
</file>

<file path=ppt/slides/_rels/slide280.xml.rels><?xml version="1.0" encoding="UTF-8" standalone="yes"?>
<Relationships xmlns="http://schemas.openxmlformats.org/package/2006/relationships"><Relationship Id="rId3" Type="http://schemas.openxmlformats.org/officeDocument/2006/relationships/image" Target="../media/image290.jpg"/><Relationship Id="rId2" Type="http://schemas.openxmlformats.org/officeDocument/2006/relationships/notesSlide" Target="../notesSlides/notesSlide238.xml"/><Relationship Id="rId1" Type="http://schemas.openxmlformats.org/officeDocument/2006/relationships/slideLayout" Target="../slideLayouts/slideLayout160.xml"/><Relationship Id="rId5" Type="http://schemas.openxmlformats.org/officeDocument/2006/relationships/hyperlink" Target="https://doi.org/10.2337/dc26-S014" TargetMode="External"/><Relationship Id="rId4" Type="http://schemas.openxmlformats.org/officeDocument/2006/relationships/hyperlink" Target="https://hellasfrappe.blogspot.com/2013/07/mediterranean-diet-best-low-fat-option.html" TargetMode="External"/></Relationships>
</file>

<file path=ppt/slides/_rels/slide281.xml.rels><?xml version="1.0" encoding="UTF-8" standalone="yes"?>
<Relationships xmlns="http://schemas.openxmlformats.org/package/2006/relationships"><Relationship Id="rId3" Type="http://schemas.openxmlformats.org/officeDocument/2006/relationships/image" Target="../media/image291.jpg"/><Relationship Id="rId2" Type="http://schemas.openxmlformats.org/officeDocument/2006/relationships/notesSlide" Target="../notesSlides/notesSlide239.xml"/><Relationship Id="rId1" Type="http://schemas.openxmlformats.org/officeDocument/2006/relationships/slideLayout" Target="../slideLayouts/slideLayout160.xml"/><Relationship Id="rId4" Type="http://schemas.openxmlformats.org/officeDocument/2006/relationships/hyperlink" Target="http://www.beautyglimpse.com/safe-use-essential-oils-pregnancy/" TargetMode="External"/></Relationships>
</file>

<file path=ppt/slides/_rels/slide282.xml.rels><?xml version="1.0" encoding="UTF-8" standalone="yes"?>
<Relationships xmlns="http://schemas.openxmlformats.org/package/2006/relationships"><Relationship Id="rId3" Type="http://schemas.openxmlformats.org/officeDocument/2006/relationships/image" Target="../media/image292.jpg"/><Relationship Id="rId2" Type="http://schemas.openxmlformats.org/officeDocument/2006/relationships/notesSlide" Target="../notesSlides/notesSlide240.xml"/><Relationship Id="rId1" Type="http://schemas.openxmlformats.org/officeDocument/2006/relationships/slideLayout" Target="../slideLayouts/slideLayout160.xml"/><Relationship Id="rId5" Type="http://schemas.openxmlformats.org/officeDocument/2006/relationships/hyperlink" Target="https://doi.org/10.2337/dc26-S015" TargetMode="External"/><Relationship Id="rId4" Type="http://schemas.openxmlformats.org/officeDocument/2006/relationships/hyperlink" Target="https://courses.lumenlearning.com/lifespandevelopment2/chapter/pregnancy-and-childbirth/" TargetMode="Externa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160.xml"/></Relationships>
</file>

<file path=ppt/slides/_rels/slide284.xml.rels><?xml version="1.0" encoding="UTF-8" standalone="yes"?>
<Relationships xmlns="http://schemas.openxmlformats.org/package/2006/relationships"><Relationship Id="rId3" Type="http://schemas.openxmlformats.org/officeDocument/2006/relationships/image" Target="../media/image293.jpeg"/><Relationship Id="rId2" Type="http://schemas.openxmlformats.org/officeDocument/2006/relationships/notesSlide" Target="../notesSlides/notesSlide242.xml"/><Relationship Id="rId1" Type="http://schemas.openxmlformats.org/officeDocument/2006/relationships/slideLayout" Target="../slideLayouts/slideLayout160.xml"/><Relationship Id="rId4" Type="http://schemas.openxmlformats.org/officeDocument/2006/relationships/hyperlink" Target="https://doi.org/10.2337/dc26-S015" TargetMode="External"/></Relationships>
</file>

<file path=ppt/slides/_rels/slide285.xml.rels><?xml version="1.0" encoding="UTF-8" standalone="yes"?>
<Relationships xmlns="http://schemas.openxmlformats.org/package/2006/relationships"><Relationship Id="rId3" Type="http://schemas.openxmlformats.org/officeDocument/2006/relationships/hyperlink" Target="https://doi.org/10.2337/dc25-S013" TargetMode="External"/><Relationship Id="rId2" Type="http://schemas.openxmlformats.org/officeDocument/2006/relationships/notesSlide" Target="../notesSlides/notesSlide243.xml"/><Relationship Id="rId1" Type="http://schemas.openxmlformats.org/officeDocument/2006/relationships/slideLayout" Target="../slideLayouts/slideLayout160.xml"/></Relationships>
</file>

<file path=ppt/slides/_rels/slide286.xml.rels><?xml version="1.0" encoding="UTF-8" standalone="yes"?>
<Relationships xmlns="http://schemas.openxmlformats.org/package/2006/relationships"><Relationship Id="rId3" Type="http://schemas.openxmlformats.org/officeDocument/2006/relationships/image" Target="../media/image294.jpeg"/><Relationship Id="rId2" Type="http://schemas.openxmlformats.org/officeDocument/2006/relationships/notesSlide" Target="../notesSlides/notesSlide244.xml"/><Relationship Id="rId1" Type="http://schemas.openxmlformats.org/officeDocument/2006/relationships/slideLayout" Target="../slideLayouts/slideLayout160.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160.xml"/></Relationships>
</file>

<file path=ppt/slides/_rels/slide288.xml.rels><?xml version="1.0" encoding="UTF-8" standalone="yes"?>
<Relationships xmlns="http://schemas.openxmlformats.org/package/2006/relationships"><Relationship Id="rId3" Type="http://schemas.openxmlformats.org/officeDocument/2006/relationships/hyperlink" Target="https://doi.org/10.2337/dc26-S014" TargetMode="External"/><Relationship Id="rId2" Type="http://schemas.openxmlformats.org/officeDocument/2006/relationships/notesSlide" Target="../notesSlides/notesSlide246.xml"/><Relationship Id="rId1" Type="http://schemas.openxmlformats.org/officeDocument/2006/relationships/slideLayout" Target="../slideLayouts/slideLayout160.xml"/></Relationships>
</file>

<file path=ppt/slides/_rels/slide289.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247.xml"/><Relationship Id="rId1" Type="http://schemas.openxmlformats.org/officeDocument/2006/relationships/slideLayout" Target="../slideLayouts/slideLayout160.xml"/><Relationship Id="rId4" Type="http://schemas.openxmlformats.org/officeDocument/2006/relationships/hyperlink" Target="https://www.rawpixel.com/search/gluten%20free" TargetMode="External"/></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163.xml"/></Relationships>
</file>

<file path=ppt/slides/_rels/slide29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9.xml"/><Relationship Id="rId1" Type="http://schemas.openxmlformats.org/officeDocument/2006/relationships/slideLayout" Target="../slideLayouts/slideLayout16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92.xml.rels><?xml version="1.0" encoding="UTF-8" standalone="yes"?>
<Relationships xmlns="http://schemas.openxmlformats.org/package/2006/relationships"><Relationship Id="rId3" Type="http://schemas.openxmlformats.org/officeDocument/2006/relationships/image" Target="../media/image296.jpg"/><Relationship Id="rId2" Type="http://schemas.openxmlformats.org/officeDocument/2006/relationships/notesSlide" Target="../notesSlides/notesSlide250.xml"/><Relationship Id="rId1" Type="http://schemas.openxmlformats.org/officeDocument/2006/relationships/slideLayout" Target="../slideLayouts/slideLayout160.xml"/><Relationship Id="rId4" Type="http://schemas.openxmlformats.org/officeDocument/2006/relationships/hyperlink" Target="https://pursuit.unimelb.edu.au/articles/the-science-of-supporting-others" TargetMode="Externa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160.xml"/></Relationships>
</file>

<file path=ppt/slides/_rels/slide294.xml.rels><?xml version="1.0" encoding="UTF-8" standalone="yes"?>
<Relationships xmlns="http://schemas.openxmlformats.org/package/2006/relationships"><Relationship Id="rId3" Type="http://schemas.openxmlformats.org/officeDocument/2006/relationships/image" Target="../media/image297.jpeg"/><Relationship Id="rId2" Type="http://schemas.openxmlformats.org/officeDocument/2006/relationships/notesSlide" Target="../notesSlides/notesSlide252.xml"/><Relationship Id="rId1" Type="http://schemas.openxmlformats.org/officeDocument/2006/relationships/slideLayout" Target="../slideLayouts/slideLayout160.xml"/><Relationship Id="rId4" Type="http://schemas.openxmlformats.org/officeDocument/2006/relationships/hyperlink" Target="https://www.mynextmove.org/profile/summary/29-1031.00" TargetMode="External"/></Relationships>
</file>

<file path=ppt/slides/_rels/slide295.xml.rels><?xml version="1.0" encoding="UTF-8" standalone="yes"?>
<Relationships xmlns="http://schemas.openxmlformats.org/package/2006/relationships"><Relationship Id="rId3" Type="http://schemas.openxmlformats.org/officeDocument/2006/relationships/hyperlink" Target="https://doi.org/10.2337/cd25-0037" TargetMode="External"/><Relationship Id="rId2" Type="http://schemas.openxmlformats.org/officeDocument/2006/relationships/notesSlide" Target="../notesSlides/notesSlide253.xml"/><Relationship Id="rId1" Type="http://schemas.openxmlformats.org/officeDocument/2006/relationships/slideLayout" Target="../slideLayouts/slideLayout170.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54.xml"/><Relationship Id="rId1" Type="http://schemas.openxmlformats.org/officeDocument/2006/relationships/slideLayout" Target="../slideLayouts/slideLayout160.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160.xml"/></Relationships>
</file>

<file path=ppt/slides/_rels/slide298.xml.rels><?xml version="1.0" encoding="UTF-8" standalone="yes"?>
<Relationships xmlns="http://schemas.openxmlformats.org/package/2006/relationships"><Relationship Id="rId3" Type="http://schemas.openxmlformats.org/officeDocument/2006/relationships/notesSlide" Target="../notesSlides/notesSlide256.xml"/><Relationship Id="rId2" Type="http://schemas.openxmlformats.org/officeDocument/2006/relationships/slideLayout" Target="../slideLayouts/slideLayout160.xml"/><Relationship Id="rId1" Type="http://schemas.openxmlformats.org/officeDocument/2006/relationships/tags" Target="../tags/tag41.xml"/><Relationship Id="rId4" Type="http://schemas.openxmlformats.org/officeDocument/2006/relationships/image" Target="../media/image91.wmf"/></Relationships>
</file>

<file path=ppt/slides/_rels/slide299.xml.rels><?xml version="1.0" encoding="UTF-8" standalone="yes"?>
<Relationships xmlns="http://schemas.openxmlformats.org/package/2006/relationships"><Relationship Id="rId3" Type="http://schemas.openxmlformats.org/officeDocument/2006/relationships/notesSlide" Target="../notesSlides/notesSlide257.xml"/><Relationship Id="rId2" Type="http://schemas.openxmlformats.org/officeDocument/2006/relationships/slideLayout" Target="../slideLayouts/slideLayout160.xml"/><Relationship Id="rId1" Type="http://schemas.openxmlformats.org/officeDocument/2006/relationships/tags" Target="../tags/tag42.xml"/></Relationships>
</file>

<file path=ppt/slides/_rels/slide300.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notesSlide" Target="../notesSlides/notesSlide258.xml"/><Relationship Id="rId1" Type="http://schemas.openxmlformats.org/officeDocument/2006/relationships/slideLayout" Target="../slideLayouts/slideLayout161.xml"/><Relationship Id="rId4" Type="http://schemas.openxmlformats.org/officeDocument/2006/relationships/hyperlink" Target="https://diabetesfoodhub.org/blog/adas-food-nutrition-philosophy-people-living-diabetes-or-prediabetes" TargetMode="External"/></Relationships>
</file>

<file path=ppt/slides/_rels/slide301.xml.rels><?xml version="1.0" encoding="UTF-8" standalone="yes"?>
<Relationships xmlns="http://schemas.openxmlformats.org/package/2006/relationships"><Relationship Id="rId3" Type="http://schemas.openxmlformats.org/officeDocument/2006/relationships/image" Target="../media/image299.jpg"/><Relationship Id="rId2" Type="http://schemas.openxmlformats.org/officeDocument/2006/relationships/notesSlide" Target="../notesSlides/notesSlide259.xml"/><Relationship Id="rId1" Type="http://schemas.openxmlformats.org/officeDocument/2006/relationships/slideLayout" Target="../slideLayouts/slideLayout161.xml"/><Relationship Id="rId4" Type="http://schemas.openxmlformats.org/officeDocument/2006/relationships/hyperlink" Target="http://www.noonpost.com/content/25320" TargetMode="Externa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160.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160.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160.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160.xml"/></Relationships>
</file>

<file path=ppt/slides/_rels/slide307.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notesSlide" Target="../notesSlides/notesSlide264.xml"/><Relationship Id="rId1" Type="http://schemas.openxmlformats.org/officeDocument/2006/relationships/slideLayout" Target="../slideLayouts/slideLayout160.xml"/><Relationship Id="rId5" Type="http://schemas.openxmlformats.org/officeDocument/2006/relationships/hyperlink" Target="https://doi.org/10.2337/dc26-S010" TargetMode="External"/><Relationship Id="rId4" Type="http://schemas.openxmlformats.org/officeDocument/2006/relationships/hyperlink" Target="http://sitn.hms.harvard.edu/flash/2019/mending-broken-heart-new-post-heart-attack-adhesive-patch-speeds-healing/" TargetMode="External"/></Relationships>
</file>

<file path=ppt/slides/_rels/slide308.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notesSlide" Target="../notesSlides/notesSlide265.xml"/><Relationship Id="rId1" Type="http://schemas.openxmlformats.org/officeDocument/2006/relationships/slideLayout" Target="../slideLayouts/slideLayout160.xml"/><Relationship Id="rId4" Type="http://schemas.openxmlformats.org/officeDocument/2006/relationships/hyperlink" Target="https://yukman.tistory.com/entry/%EA%B3%A0%ED%98%88%EC%95%95-%EC%8B%9D%EB%8B%A8-%ED%98%88%EC%95%95%EC%9D%84-%EB%82%AE%EC%B6%94%EA%B8%B0-%EC%9C%84%ED%95%9C-%EC%9D%8C%EC%8B%9D%EA%B3%BC-%EC%8B%9D%EC%9D%B4%EC%9A%94%EB%B2%95-%EB%B2%A0%EC%8A%A4%ED%8A%B8-DASH" TargetMode="External"/></Relationships>
</file>

<file path=ppt/slides/_rels/slide309.xml.rels><?xml version="1.0" encoding="UTF-8" standalone="yes"?>
<Relationships xmlns="http://schemas.openxmlformats.org/package/2006/relationships"><Relationship Id="rId3" Type="http://schemas.openxmlformats.org/officeDocument/2006/relationships/hyperlink" Target="https://doi.org/10.2337/dci24-0094" TargetMode="External"/><Relationship Id="rId2" Type="http://schemas.openxmlformats.org/officeDocument/2006/relationships/notesSlide" Target="../notesSlides/notesSlide266.xml"/><Relationship Id="rId1" Type="http://schemas.openxmlformats.org/officeDocument/2006/relationships/slideLayout" Target="../slideLayouts/slideLayout160.xml"/></Relationships>
</file>

<file path=ppt/slides/_rels/slide310.xml.rels><?xml version="1.0" encoding="UTF-8" standalone="yes"?>
<Relationships xmlns="http://schemas.openxmlformats.org/package/2006/relationships"><Relationship Id="rId3" Type="http://schemas.openxmlformats.org/officeDocument/2006/relationships/image" Target="../media/image302.jpeg"/><Relationship Id="rId2" Type="http://schemas.openxmlformats.org/officeDocument/2006/relationships/notesSlide" Target="../notesSlides/notesSlide267.xml"/><Relationship Id="rId1" Type="http://schemas.openxmlformats.org/officeDocument/2006/relationships/slideLayout" Target="../slideLayouts/slideLayout160.xml"/><Relationship Id="rId4" Type="http://schemas.openxmlformats.org/officeDocument/2006/relationships/hyperlink" Target="https://www.rawpixel.com/search/stomach?page=1&amp;sort=curated" TargetMode="External"/></Relationships>
</file>

<file path=ppt/slides/_rels/slide311.xml.rels><?xml version="1.0" encoding="UTF-8" standalone="yes"?>
<Relationships xmlns="http://schemas.openxmlformats.org/package/2006/relationships"><Relationship Id="rId3" Type="http://schemas.openxmlformats.org/officeDocument/2006/relationships/image" Target="../media/image303.jpg"/><Relationship Id="rId2" Type="http://schemas.openxmlformats.org/officeDocument/2006/relationships/notesSlide" Target="../notesSlides/notesSlide268.xml"/><Relationship Id="rId1" Type="http://schemas.openxmlformats.org/officeDocument/2006/relationships/slideLayout" Target="../slideLayouts/slideLayout160.xml"/><Relationship Id="rId5" Type="http://schemas.openxmlformats.org/officeDocument/2006/relationships/hyperlink" Target="https://creativecommons.org/licenses/by-nc-nd/3.0/" TargetMode="External"/><Relationship Id="rId4" Type="http://schemas.openxmlformats.org/officeDocument/2006/relationships/hyperlink" Target="https://learn.e-limu.org/topic/view/?&amp;t=4" TargetMode="Externa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160.xml"/></Relationships>
</file>

<file path=ppt/slides/_rels/slide313.xml.rels><?xml version="1.0" encoding="UTF-8" standalone="yes"?>
<Relationships xmlns="http://schemas.openxmlformats.org/package/2006/relationships"><Relationship Id="rId3" Type="http://schemas.openxmlformats.org/officeDocument/2006/relationships/image" Target="../media/image304.jpg"/><Relationship Id="rId2" Type="http://schemas.openxmlformats.org/officeDocument/2006/relationships/notesSlide" Target="../notesSlides/notesSlide270.xml"/><Relationship Id="rId1" Type="http://schemas.openxmlformats.org/officeDocument/2006/relationships/slideLayout" Target="../slideLayouts/slideLayout161.xml"/><Relationship Id="rId5" Type="http://schemas.openxmlformats.org/officeDocument/2006/relationships/hyperlink" Target="https://creativecommons.org/licenses/by/3.0/" TargetMode="External"/><Relationship Id="rId4" Type="http://schemas.openxmlformats.org/officeDocument/2006/relationships/hyperlink" Target="http://www.gfar.net/news/brazil-s-dietary-guidelines-eat-real-food-together" TargetMode="External"/></Relationships>
</file>

<file path=ppt/slides/_rels/slide314.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305.jpg"/><Relationship Id="rId7" Type="http://schemas.openxmlformats.org/officeDocument/2006/relationships/image" Target="../media/image308.png"/><Relationship Id="rId2" Type="http://schemas.openxmlformats.org/officeDocument/2006/relationships/notesSlide" Target="../notesSlides/notesSlide271.xml"/><Relationship Id="rId1" Type="http://schemas.openxmlformats.org/officeDocument/2006/relationships/slideLayout" Target="../slideLayouts/slideLayout160.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hyperlink" Target="https://openpress.usask.ca/guidetophysicalactivity/chapter/2-6-engaging-in-healthy-behavior-change-2/" TargetMode="External"/></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160.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273.xml"/><Relationship Id="rId1" Type="http://schemas.openxmlformats.org/officeDocument/2006/relationships/slideLayout" Target="../slideLayouts/slideLayout160.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160.xml"/></Relationships>
</file>

<file path=ppt/slides/_rels/slide318.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notesSlide" Target="../notesSlides/notesSlide275.xml"/><Relationship Id="rId1" Type="http://schemas.openxmlformats.org/officeDocument/2006/relationships/slideLayout" Target="../slideLayouts/slideLayout160.xml"/><Relationship Id="rId4" Type="http://schemas.openxmlformats.org/officeDocument/2006/relationships/image" Target="../media/image310.png"/></Relationships>
</file>

<file path=ppt/slides/_rels/slide319.xml.rels><?xml version="1.0" encoding="UTF-8" standalone="yes"?>
<Relationships xmlns="http://schemas.openxmlformats.org/package/2006/relationships"><Relationship Id="rId3" Type="http://schemas.openxmlformats.org/officeDocument/2006/relationships/notesSlide" Target="../notesSlides/notesSlide276.xml"/><Relationship Id="rId7" Type="http://schemas.openxmlformats.org/officeDocument/2006/relationships/image" Target="../media/image314.png"/><Relationship Id="rId2" Type="http://schemas.openxmlformats.org/officeDocument/2006/relationships/slideLayout" Target="../slideLayouts/slideLayout160.xml"/><Relationship Id="rId1" Type="http://schemas.openxmlformats.org/officeDocument/2006/relationships/tags" Target="../tags/tag43.xml"/><Relationship Id="rId6" Type="http://schemas.openxmlformats.org/officeDocument/2006/relationships/image" Target="../media/image313.png"/><Relationship Id="rId5" Type="http://schemas.openxmlformats.org/officeDocument/2006/relationships/image" Target="../media/image312.png"/><Relationship Id="rId4" Type="http://schemas.openxmlformats.org/officeDocument/2006/relationships/image" Target="../media/image311.jpeg"/></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164.xml"/></Relationships>
</file>

<file path=ppt/slides/_rels/slide321.xml.rels><?xml version="1.0" encoding="UTF-8" standalone="yes"?>
<Relationships xmlns="http://schemas.openxmlformats.org/package/2006/relationships"><Relationship Id="rId3" Type="http://schemas.openxmlformats.org/officeDocument/2006/relationships/notesSlide" Target="../notesSlides/notesSlide278.xml"/><Relationship Id="rId2" Type="http://schemas.openxmlformats.org/officeDocument/2006/relationships/slideLayout" Target="../slideLayouts/slideLayout160.xml"/><Relationship Id="rId1" Type="http://schemas.openxmlformats.org/officeDocument/2006/relationships/tags" Target="../tags/tag44.xml"/></Relationships>
</file>

<file path=ppt/slides/_rels/slide322.xml.rels><?xml version="1.0" encoding="UTF-8" standalone="yes"?>
<Relationships xmlns="http://schemas.openxmlformats.org/package/2006/relationships"><Relationship Id="rId3" Type="http://schemas.openxmlformats.org/officeDocument/2006/relationships/image" Target="../media/image315.jpeg"/><Relationship Id="rId2" Type="http://schemas.openxmlformats.org/officeDocument/2006/relationships/notesSlide" Target="../notesSlides/notesSlide279.xml"/><Relationship Id="rId1" Type="http://schemas.openxmlformats.org/officeDocument/2006/relationships/slideLayout" Target="../slideLayouts/slideLayout160.xml"/><Relationship Id="rId6" Type="http://schemas.openxmlformats.org/officeDocument/2006/relationships/hyperlink" Target="http://blogs.lse.ac.uk/lsereviewofbooks/2018/05/21/book-review-doughnut-economics-seven-ways-to-think-like-a-21st-century-economist-by-kate-raworth/" TargetMode="External"/><Relationship Id="rId5" Type="http://schemas.openxmlformats.org/officeDocument/2006/relationships/image" Target="../media/image316.jpeg"/><Relationship Id="rId4" Type="http://schemas.openxmlformats.org/officeDocument/2006/relationships/hyperlink" Target="http://freefoodphotos.com/imagelibrary/fruit/slides/five_apples.html" TargetMode="Externa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163.xml"/></Relationships>
</file>

<file path=ppt/slides/_rels/slide324.xml.rels><?xml version="1.0" encoding="UTF-8" standalone="yes"?>
<Relationships xmlns="http://schemas.openxmlformats.org/package/2006/relationships"><Relationship Id="rId8" Type="http://schemas.openxmlformats.org/officeDocument/2006/relationships/image" Target="../media/image322.gif"/><Relationship Id="rId13" Type="http://schemas.openxmlformats.org/officeDocument/2006/relationships/hyperlink" Target="https://pixabay.com/fr/pizza-alimentaire-tranche-fromage-23477/" TargetMode="External"/><Relationship Id="rId3" Type="http://schemas.openxmlformats.org/officeDocument/2006/relationships/image" Target="../media/image317.wmf"/><Relationship Id="rId7" Type="http://schemas.openxmlformats.org/officeDocument/2006/relationships/image" Target="../media/image321.wmf"/><Relationship Id="rId12" Type="http://schemas.openxmlformats.org/officeDocument/2006/relationships/image" Target="../media/image325.png"/><Relationship Id="rId2" Type="http://schemas.openxmlformats.org/officeDocument/2006/relationships/notesSlide" Target="../notesSlides/notesSlide281.xml"/><Relationship Id="rId1" Type="http://schemas.openxmlformats.org/officeDocument/2006/relationships/slideLayout" Target="../slideLayouts/slideLayout162.xml"/><Relationship Id="rId6" Type="http://schemas.openxmlformats.org/officeDocument/2006/relationships/image" Target="../media/image320.wmf"/><Relationship Id="rId11" Type="http://schemas.microsoft.com/office/2007/relationships/hdphoto" Target="../media/hdphoto5.wdp"/><Relationship Id="rId5" Type="http://schemas.openxmlformats.org/officeDocument/2006/relationships/image" Target="../media/image319.wmf"/><Relationship Id="rId10" Type="http://schemas.openxmlformats.org/officeDocument/2006/relationships/image" Target="../media/image324.png"/><Relationship Id="rId4" Type="http://schemas.openxmlformats.org/officeDocument/2006/relationships/image" Target="../media/image318.wmf"/><Relationship Id="rId9" Type="http://schemas.openxmlformats.org/officeDocument/2006/relationships/image" Target="../media/image323.wmf"/></Relationships>
</file>

<file path=ppt/slides/_rels/slide325.xml.rels><?xml version="1.0" encoding="UTF-8" standalone="yes"?>
<Relationships xmlns="http://schemas.openxmlformats.org/package/2006/relationships"><Relationship Id="rId3" Type="http://schemas.openxmlformats.org/officeDocument/2006/relationships/image" Target="../media/image318.wmf"/><Relationship Id="rId2" Type="http://schemas.openxmlformats.org/officeDocument/2006/relationships/notesSlide" Target="../notesSlides/notesSlide282.xml"/><Relationship Id="rId1" Type="http://schemas.openxmlformats.org/officeDocument/2006/relationships/slideLayout" Target="../slideLayouts/slideLayout160.xml"/><Relationship Id="rId6" Type="http://schemas.openxmlformats.org/officeDocument/2006/relationships/image" Target="../media/image320.wmf"/><Relationship Id="rId5" Type="http://schemas.openxmlformats.org/officeDocument/2006/relationships/image" Target="../media/image319.wmf"/><Relationship Id="rId4" Type="http://schemas.openxmlformats.org/officeDocument/2006/relationships/image" Target="../media/image317.wmf"/></Relationships>
</file>

<file path=ppt/slides/_rels/slide326.xml.rels><?xml version="1.0" encoding="UTF-8" standalone="yes"?>
<Relationships xmlns="http://schemas.openxmlformats.org/package/2006/relationships"><Relationship Id="rId3" Type="http://schemas.openxmlformats.org/officeDocument/2006/relationships/image" Target="../media/image323.wmf"/><Relationship Id="rId7" Type="http://schemas.microsoft.com/office/2007/relationships/hdphoto" Target="../media/hdphoto6.wdp"/><Relationship Id="rId2" Type="http://schemas.openxmlformats.org/officeDocument/2006/relationships/notesSlide" Target="../notesSlides/notesSlide283.xml"/><Relationship Id="rId1" Type="http://schemas.openxmlformats.org/officeDocument/2006/relationships/slideLayout" Target="../slideLayouts/slideLayout160.xml"/><Relationship Id="rId6" Type="http://schemas.openxmlformats.org/officeDocument/2006/relationships/image" Target="../media/image326.png"/><Relationship Id="rId5" Type="http://schemas.openxmlformats.org/officeDocument/2006/relationships/image" Target="../media/image322.gif"/><Relationship Id="rId4" Type="http://schemas.openxmlformats.org/officeDocument/2006/relationships/image" Target="../media/image321.wmf"/></Relationships>
</file>

<file path=ppt/slides/_rels/slide327.xml.rels><?xml version="1.0" encoding="UTF-8" standalone="yes"?>
<Relationships xmlns="http://schemas.openxmlformats.org/package/2006/relationships"><Relationship Id="rId3" Type="http://schemas.openxmlformats.org/officeDocument/2006/relationships/image" Target="../media/image317.wmf"/><Relationship Id="rId2" Type="http://schemas.openxmlformats.org/officeDocument/2006/relationships/notesSlide" Target="../notesSlides/notesSlide284.xml"/><Relationship Id="rId1" Type="http://schemas.openxmlformats.org/officeDocument/2006/relationships/slideLayout" Target="../slideLayouts/slideLayout160.xml"/><Relationship Id="rId4" Type="http://schemas.openxmlformats.org/officeDocument/2006/relationships/image" Target="../media/image318.wmf"/></Relationships>
</file>

<file path=ppt/slides/_rels/slide328.xml.rels><?xml version="1.0" encoding="UTF-8" standalone="yes"?>
<Relationships xmlns="http://schemas.openxmlformats.org/package/2006/relationships"><Relationship Id="rId3" Type="http://schemas.openxmlformats.org/officeDocument/2006/relationships/image" Target="../media/image319.wmf"/><Relationship Id="rId2" Type="http://schemas.openxmlformats.org/officeDocument/2006/relationships/notesSlide" Target="../notesSlides/notesSlide285.xml"/><Relationship Id="rId1" Type="http://schemas.openxmlformats.org/officeDocument/2006/relationships/slideLayout" Target="../slideLayouts/slideLayout160.xml"/><Relationship Id="rId4" Type="http://schemas.openxmlformats.org/officeDocument/2006/relationships/image" Target="../media/image320.wmf"/></Relationships>
</file>

<file path=ppt/slides/_rels/slide329.xml.rels><?xml version="1.0" encoding="UTF-8" standalone="yes"?>
<Relationships xmlns="http://schemas.openxmlformats.org/package/2006/relationships"><Relationship Id="rId3" Type="http://schemas.openxmlformats.org/officeDocument/2006/relationships/image" Target="../media/image322.gif"/><Relationship Id="rId2" Type="http://schemas.openxmlformats.org/officeDocument/2006/relationships/notesSlide" Target="../notesSlides/notesSlide286.xml"/><Relationship Id="rId1" Type="http://schemas.openxmlformats.org/officeDocument/2006/relationships/slideLayout" Target="../slideLayouts/slideLayout160.xml"/><Relationship Id="rId4" Type="http://schemas.openxmlformats.org/officeDocument/2006/relationships/image" Target="../media/image321.wmf"/></Relationships>
</file>

<file path=ppt/slides/_rels/slide330.xml.rels><?xml version="1.0" encoding="UTF-8" standalone="yes"?>
<Relationships xmlns="http://schemas.openxmlformats.org/package/2006/relationships"><Relationship Id="rId3" Type="http://schemas.openxmlformats.org/officeDocument/2006/relationships/image" Target="../media/image323.wmf"/><Relationship Id="rId2" Type="http://schemas.openxmlformats.org/officeDocument/2006/relationships/notesSlide" Target="../notesSlides/notesSlide287.xml"/><Relationship Id="rId1" Type="http://schemas.openxmlformats.org/officeDocument/2006/relationships/slideLayout" Target="../slideLayouts/slideLayout160.xml"/><Relationship Id="rId5" Type="http://schemas.microsoft.com/office/2007/relationships/hdphoto" Target="../media/hdphoto7.wdp"/><Relationship Id="rId4" Type="http://schemas.openxmlformats.org/officeDocument/2006/relationships/image" Target="../media/image327.png"/></Relationships>
</file>

<file path=ppt/slides/_rels/slide331.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288.xml"/><Relationship Id="rId1" Type="http://schemas.openxmlformats.org/officeDocument/2006/relationships/slideLayout" Target="../slideLayouts/slideLayout160.xml"/></Relationships>
</file>

<file path=ppt/slides/_rels/slide332.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289.xml"/><Relationship Id="rId1" Type="http://schemas.openxmlformats.org/officeDocument/2006/relationships/slideLayout" Target="../slideLayouts/slideLayout160.xml"/></Relationships>
</file>

<file path=ppt/slides/_rels/slide333.xml.rels><?xml version="1.0" encoding="UTF-8" standalone="yes"?>
<Relationships xmlns="http://schemas.openxmlformats.org/package/2006/relationships"><Relationship Id="rId3" Type="http://schemas.openxmlformats.org/officeDocument/2006/relationships/image" Target="../media/image329.jpg"/><Relationship Id="rId7" Type="http://schemas.openxmlformats.org/officeDocument/2006/relationships/image" Target="../media/image331.png"/><Relationship Id="rId2" Type="http://schemas.openxmlformats.org/officeDocument/2006/relationships/notesSlide" Target="../notesSlides/notesSlide290.xml"/><Relationship Id="rId1" Type="http://schemas.openxmlformats.org/officeDocument/2006/relationships/slideLayout" Target="../slideLayouts/slideLayout160.xml"/><Relationship Id="rId6" Type="http://schemas.openxmlformats.org/officeDocument/2006/relationships/hyperlink" Target="https://www.iphonemod.net/3-tips-iphone-ipad-calculator.html" TargetMode="External"/><Relationship Id="rId5" Type="http://schemas.openxmlformats.org/officeDocument/2006/relationships/image" Target="../media/image330.jpeg"/><Relationship Id="rId4" Type="http://schemas.openxmlformats.org/officeDocument/2006/relationships/hyperlink" Target="http://boingboing.net/2014/11/14/oxo-good-grips-stainless-steel.html" TargetMode="External"/></Relationships>
</file>

<file path=ppt/slides/_rels/slide334.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notesSlide" Target="../notesSlides/notesSlide291.xml"/><Relationship Id="rId1" Type="http://schemas.openxmlformats.org/officeDocument/2006/relationships/slideLayout" Target="../slideLayouts/slideLayout160.xml"/><Relationship Id="rId4" Type="http://schemas.microsoft.com/office/2007/relationships/hdphoto" Target="../media/hdphoto8.wdp"/></Relationships>
</file>

<file path=ppt/slides/_rels/slide335.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292.xml"/><Relationship Id="rId1" Type="http://schemas.openxmlformats.org/officeDocument/2006/relationships/slideLayout" Target="../slideLayouts/slideLayout160.xml"/><Relationship Id="rId6" Type="http://schemas.openxmlformats.org/officeDocument/2006/relationships/image" Target="../media/image335.png"/><Relationship Id="rId5" Type="http://schemas.openxmlformats.org/officeDocument/2006/relationships/image" Target="../media/image334.png"/><Relationship Id="rId4" Type="http://schemas.microsoft.com/office/2007/relationships/hdphoto" Target="../media/hdphoto9.wdp"/></Relationships>
</file>

<file path=ppt/slides/_rels/slide336.xml.rels><?xml version="1.0" encoding="UTF-8" standalone="yes"?>
<Relationships xmlns="http://schemas.openxmlformats.org/package/2006/relationships"><Relationship Id="rId3" Type="http://schemas.openxmlformats.org/officeDocument/2006/relationships/image" Target="../media/image336.jpg"/><Relationship Id="rId2" Type="http://schemas.openxmlformats.org/officeDocument/2006/relationships/notesSlide" Target="../notesSlides/notesSlide293.xml"/><Relationship Id="rId1" Type="http://schemas.openxmlformats.org/officeDocument/2006/relationships/slideLayout" Target="../slideLayouts/slideLayout160.xml"/><Relationship Id="rId5" Type="http://schemas.openxmlformats.org/officeDocument/2006/relationships/image" Target="../media/image337.png"/><Relationship Id="rId4" Type="http://schemas.openxmlformats.org/officeDocument/2006/relationships/hyperlink" Target="https://belgianfoodie.com/what-are-reasonable-serving-sizes/" TargetMode="Externa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160.xml"/></Relationships>
</file>

<file path=ppt/slides/_rels/slide338.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notesSlide" Target="../notesSlides/notesSlide295.xml"/><Relationship Id="rId1" Type="http://schemas.openxmlformats.org/officeDocument/2006/relationships/slideLayout" Target="../slideLayouts/slideLayout161.xml"/><Relationship Id="rId4" Type="http://schemas.openxmlformats.org/officeDocument/2006/relationships/hyperlink" Target="https://foto.wuestenigel.com/top-view-of-healthy-food-components-on-a-white-wooden-table-flip-2019/" TargetMode="External"/></Relationships>
</file>

<file path=ppt/slides/_rels/slide339.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2ahUKEwjD9OfLloraAhVGx2MKHXpxBZgQjRx6BAgAEAU&amp;url=http://sweetpeaskitchen.com/2010/11/apple-cider-doughnuts/&amp;psig=AOvVaw0i-IqxRf7rMJZ1zi7ucxL9&amp;ust=1522160139689774" TargetMode="External"/><Relationship Id="rId3" Type="http://schemas.openxmlformats.org/officeDocument/2006/relationships/hyperlink" Target="http://www.google.com/url?sa=i&amp;rct=j&amp;q=&amp;esrc=s&amp;source=images&amp;cd=&amp;cad=rja&amp;uact=8&amp;ved=2ahUKEwjl3_OcloraAhVBFGMKHQo5DBkQjRx6BAgAEAU&amp;url=http://www.macdentalcare.com/are-apples-good-for-your-teeth-natures-toothbrush&amp;psig=AOvVaw3fNrO6hTFV6ehVuz4NYnEG&amp;ust=1522160052509115" TargetMode="External"/><Relationship Id="rId7" Type="http://schemas.openxmlformats.org/officeDocument/2006/relationships/image" Target="../media/image340.png"/><Relationship Id="rId2" Type="http://schemas.openxmlformats.org/officeDocument/2006/relationships/notesSlide" Target="../notesSlides/notesSlide296.xml"/><Relationship Id="rId1" Type="http://schemas.openxmlformats.org/officeDocument/2006/relationships/slideLayout" Target="../slideLayouts/slideLayout160.xml"/><Relationship Id="rId6" Type="http://schemas.openxmlformats.org/officeDocument/2006/relationships/hyperlink" Target="http://www.google.com/url?sa=i&amp;rct=j&amp;q=&amp;esrc=s&amp;source=images&amp;cd=&amp;cad=rja&amp;uact=8&amp;ved=2ahUKEwjQgKDoloraAhUGxmMKHSUXAoQQjRx6BAgAEAU&amp;url=http://canacopegdl.com/keyword/equal-sign.html&amp;psig=AOvVaw2G9i-yX2sDQmq4l5sk-yij&amp;ust=1522160201378381" TargetMode="External"/><Relationship Id="rId5" Type="http://schemas.microsoft.com/office/2007/relationships/hdphoto" Target="../media/hdphoto10.wdp"/><Relationship Id="rId10" Type="http://schemas.microsoft.com/office/2007/relationships/hdphoto" Target="../media/hdphoto11.wdp"/><Relationship Id="rId4" Type="http://schemas.openxmlformats.org/officeDocument/2006/relationships/image" Target="../media/image339.png"/><Relationship Id="rId9" Type="http://schemas.openxmlformats.org/officeDocument/2006/relationships/image" Target="../media/image341.png"/></Relationships>
</file>

<file path=ppt/slides/_rels/slide340.xml.rels><?xml version="1.0" encoding="UTF-8" standalone="yes"?>
<Relationships xmlns="http://schemas.openxmlformats.org/package/2006/relationships"><Relationship Id="rId3" Type="http://schemas.microsoft.com/office/2018/10/relationships/comments" Target="../comments/modernComment_347_B5E39BE7.xml"/><Relationship Id="rId2" Type="http://schemas.openxmlformats.org/officeDocument/2006/relationships/notesSlide" Target="../notesSlides/notesSlide297.xml"/><Relationship Id="rId1" Type="http://schemas.openxmlformats.org/officeDocument/2006/relationships/slideLayout" Target="../slideLayouts/slideLayout160.xml"/></Relationships>
</file>

<file path=ppt/slides/_rels/slide341.xml.rels><?xml version="1.0" encoding="UTF-8" standalone="yes"?>
<Relationships xmlns="http://schemas.openxmlformats.org/package/2006/relationships"><Relationship Id="rId3" Type="http://schemas.microsoft.com/office/2018/10/relationships/comments" Target="../comments/modernComment_342_D249E99F.xml"/><Relationship Id="rId2" Type="http://schemas.openxmlformats.org/officeDocument/2006/relationships/notesSlide" Target="../notesSlides/notesSlide298.xml"/><Relationship Id="rId1" Type="http://schemas.openxmlformats.org/officeDocument/2006/relationships/slideLayout" Target="../slideLayouts/slideLayout160.xml"/></Relationships>
</file>

<file path=ppt/slides/_rels/slide342.xml.rels><?xml version="1.0" encoding="UTF-8" standalone="yes"?>
<Relationships xmlns="http://schemas.openxmlformats.org/package/2006/relationships"><Relationship Id="rId3" Type="http://schemas.microsoft.com/office/2018/10/relationships/comments" Target="../comments/modernComment_344_6DB84A55.xml"/><Relationship Id="rId2" Type="http://schemas.openxmlformats.org/officeDocument/2006/relationships/notesSlide" Target="../notesSlides/notesSlide299.xml"/><Relationship Id="rId1" Type="http://schemas.openxmlformats.org/officeDocument/2006/relationships/slideLayout" Target="../slideLayouts/slideLayout160.xml"/><Relationship Id="rId4" Type="http://schemas.openxmlformats.org/officeDocument/2006/relationships/image" Target="../media/image342.png"/></Relationships>
</file>

<file path=ppt/slides/_rels/slide343.xml.rels><?xml version="1.0" encoding="UTF-8" standalone="yes"?>
<Relationships xmlns="http://schemas.openxmlformats.org/package/2006/relationships"><Relationship Id="rId3" Type="http://schemas.microsoft.com/office/2018/10/relationships/comments" Target="../comments/modernComment_348_C0EE87C0.xml"/><Relationship Id="rId2" Type="http://schemas.openxmlformats.org/officeDocument/2006/relationships/notesSlide" Target="../notesSlides/notesSlide300.xml"/><Relationship Id="rId1" Type="http://schemas.openxmlformats.org/officeDocument/2006/relationships/slideLayout" Target="../slideLayouts/slideLayout160.xml"/></Relationships>
</file>

<file path=ppt/slides/_rels/slide344.xml.rels><?xml version="1.0" encoding="UTF-8" standalone="yes"?>
<Relationships xmlns="http://schemas.openxmlformats.org/package/2006/relationships"><Relationship Id="rId3" Type="http://schemas.microsoft.com/office/2018/10/relationships/comments" Target="../comments/modernComment_349_F899A000.xml"/><Relationship Id="rId2" Type="http://schemas.openxmlformats.org/officeDocument/2006/relationships/notesSlide" Target="../notesSlides/notesSlide301.xml"/><Relationship Id="rId1" Type="http://schemas.openxmlformats.org/officeDocument/2006/relationships/slideLayout" Target="../slideLayouts/slideLayout160.xml"/><Relationship Id="rId4" Type="http://schemas.openxmlformats.org/officeDocument/2006/relationships/image" Target="../media/image343.png"/></Relationships>
</file>

<file path=ppt/slides/_rels/slide345.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4.png"/><Relationship Id="rId1" Type="http://schemas.openxmlformats.org/officeDocument/2006/relationships/slideLayout" Target="../slideLayouts/slideLayout160.xml"/></Relationships>
</file>

<file path=ppt/slides/_rels/slide346.xml.rels><?xml version="1.0" encoding="UTF-8" standalone="yes"?>
<Relationships xmlns="http://schemas.openxmlformats.org/package/2006/relationships"><Relationship Id="rId3" Type="http://schemas.openxmlformats.org/officeDocument/2006/relationships/image" Target="../media/image346.jpg"/><Relationship Id="rId2" Type="http://schemas.openxmlformats.org/officeDocument/2006/relationships/notesSlide" Target="../notesSlides/notesSlide302.xml"/><Relationship Id="rId1" Type="http://schemas.openxmlformats.org/officeDocument/2006/relationships/slideLayout" Target="../slideLayouts/slideLayout160.xml"/><Relationship Id="rId4" Type="http://schemas.openxmlformats.org/officeDocument/2006/relationships/image" Target="../media/image347.jpeg"/></Relationships>
</file>

<file path=ppt/slides/_rels/slide347.xml.rels><?xml version="1.0" encoding="UTF-8" standalone="yes"?>
<Relationships xmlns="http://schemas.openxmlformats.org/package/2006/relationships"><Relationship Id="rId3" Type="http://schemas.openxmlformats.org/officeDocument/2006/relationships/image" Target="../media/image348.jpeg"/><Relationship Id="rId2" Type="http://schemas.openxmlformats.org/officeDocument/2006/relationships/notesSlide" Target="../notesSlides/notesSlide303.xml"/><Relationship Id="rId1" Type="http://schemas.openxmlformats.org/officeDocument/2006/relationships/slideLayout" Target="../slideLayouts/slideLayout160.xml"/></Relationships>
</file>

<file path=ppt/slides/_rels/slide348.xml.rels><?xml version="1.0" encoding="UTF-8" standalone="yes"?>
<Relationships xmlns="http://schemas.openxmlformats.org/package/2006/relationships"><Relationship Id="rId3" Type="http://schemas.openxmlformats.org/officeDocument/2006/relationships/image" Target="../media/image349.jpg"/><Relationship Id="rId2" Type="http://schemas.openxmlformats.org/officeDocument/2006/relationships/notesSlide" Target="../notesSlides/notesSlide304.xml"/><Relationship Id="rId1" Type="http://schemas.openxmlformats.org/officeDocument/2006/relationships/slideLayout" Target="../slideLayouts/slideLayout160.xml"/><Relationship Id="rId4" Type="http://schemas.openxmlformats.org/officeDocument/2006/relationships/hyperlink" Target="http://chickenpieinthesky.blogspot.com/2010_10_01_archive.html" TargetMode="External"/></Relationships>
</file>

<file path=ppt/slides/_rels/slide349.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305.xml"/><Relationship Id="rId1" Type="http://schemas.openxmlformats.org/officeDocument/2006/relationships/slideLayout" Target="../slideLayouts/slideLayout160.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160.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160.xml"/></Relationships>
</file>

<file path=ppt/slides/_rels/slide352.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308.xml"/><Relationship Id="rId1" Type="http://schemas.openxmlformats.org/officeDocument/2006/relationships/slideLayout" Target="../slideLayouts/slideLayout160.xml"/><Relationship Id="rId5" Type="http://schemas.openxmlformats.org/officeDocument/2006/relationships/image" Target="../media/image353.png"/><Relationship Id="rId4" Type="http://schemas.openxmlformats.org/officeDocument/2006/relationships/image" Target="../media/image352.png"/></Relationships>
</file>

<file path=ppt/slides/_rels/slide353.xml.rels><?xml version="1.0" encoding="UTF-8" standalone="yes"?>
<Relationships xmlns="http://schemas.openxmlformats.org/package/2006/relationships"><Relationship Id="rId3" Type="http://schemas.openxmlformats.org/officeDocument/2006/relationships/image" Target="../media/image354.jpg"/><Relationship Id="rId2" Type="http://schemas.openxmlformats.org/officeDocument/2006/relationships/notesSlide" Target="../notesSlides/notesSlide309.xml"/><Relationship Id="rId1" Type="http://schemas.openxmlformats.org/officeDocument/2006/relationships/slideLayout" Target="../slideLayouts/slideLayout160.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160.xml"/></Relationships>
</file>

<file path=ppt/slides/_rels/slide355.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notesSlide" Target="../notesSlides/notesSlide311.xml"/><Relationship Id="rId1" Type="http://schemas.openxmlformats.org/officeDocument/2006/relationships/slideLayout" Target="../slideLayouts/slideLayout165.xml"/></Relationships>
</file>

<file path=ppt/slides/_rels/slide356.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160.xml"/></Relationships>
</file>

<file path=ppt/slides/_rels/slide357.xml.rels><?xml version="1.0" encoding="UTF-8" standalone="yes"?>
<Relationships xmlns="http://schemas.openxmlformats.org/package/2006/relationships"><Relationship Id="rId2" Type="http://schemas.openxmlformats.org/officeDocument/2006/relationships/image" Target="../media/image356.jpeg"/><Relationship Id="rId1" Type="http://schemas.openxmlformats.org/officeDocument/2006/relationships/slideLayout" Target="../slideLayouts/slideLayout162.xml"/></Relationships>
</file>

<file path=ppt/slides/_rels/slide358.xml.rels><?xml version="1.0" encoding="UTF-8" standalone="yes"?>
<Relationships xmlns="http://schemas.openxmlformats.org/package/2006/relationships"><Relationship Id="rId2" Type="http://schemas.openxmlformats.org/officeDocument/2006/relationships/image" Target="../media/image357.jpeg"/><Relationship Id="rId1" Type="http://schemas.openxmlformats.org/officeDocument/2006/relationships/slideLayout" Target="../slideLayouts/slideLayout162.xml"/></Relationships>
</file>

<file path=ppt/slides/_rels/slide359.xml.rels><?xml version="1.0" encoding="UTF-8" standalone="yes"?>
<Relationships xmlns="http://schemas.openxmlformats.org/package/2006/relationships"><Relationship Id="rId2" Type="http://schemas.openxmlformats.org/officeDocument/2006/relationships/image" Target="../media/image358.png"/><Relationship Id="rId1" Type="http://schemas.openxmlformats.org/officeDocument/2006/relationships/slideLayout" Target="../slideLayouts/slideLayout162.xml"/></Relationships>
</file>

<file path=ppt/slides/_rels/slide360.xml.rels><?xml version="1.0" encoding="UTF-8" standalone="yes"?>
<Relationships xmlns="http://schemas.openxmlformats.org/package/2006/relationships"><Relationship Id="rId2" Type="http://schemas.openxmlformats.org/officeDocument/2006/relationships/image" Target="../media/image359.png"/><Relationship Id="rId1" Type="http://schemas.openxmlformats.org/officeDocument/2006/relationships/slideLayout" Target="../slideLayouts/slideLayout162.xml"/></Relationships>
</file>

<file path=ppt/slides/_rels/slide361.xml.rels><?xml version="1.0" encoding="UTF-8" standalone="yes"?>
<Relationships xmlns="http://schemas.openxmlformats.org/package/2006/relationships"><Relationship Id="rId3" Type="http://schemas.openxmlformats.org/officeDocument/2006/relationships/image" Target="../media/image360.jpg"/><Relationship Id="rId2" Type="http://schemas.openxmlformats.org/officeDocument/2006/relationships/notesSlide" Target="../notesSlides/notesSlide312.xml"/><Relationship Id="rId1" Type="http://schemas.openxmlformats.org/officeDocument/2006/relationships/slideLayout" Target="../slideLayouts/slideLayout160.xml"/></Relationships>
</file>

<file path=ppt/slides/_rels/slide362.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162.xml"/></Relationships>
</file>

<file path=ppt/slides/_rels/slide363.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162.xml"/></Relationships>
</file>

<file path=ppt/slides/_rels/slide364.xml.rels><?xml version="1.0" encoding="UTF-8" standalone="yes"?>
<Relationships xmlns="http://schemas.openxmlformats.org/package/2006/relationships"><Relationship Id="rId3" Type="http://schemas.openxmlformats.org/officeDocument/2006/relationships/image" Target="../media/image362.svg"/><Relationship Id="rId2" Type="http://schemas.openxmlformats.org/officeDocument/2006/relationships/notesSlide" Target="../notesSlides/notesSlide313.xml"/><Relationship Id="rId1" Type="http://schemas.openxmlformats.org/officeDocument/2006/relationships/slideLayout" Target="../slideLayouts/slideLayout87.xml"/></Relationships>
</file>

<file path=ppt/slides/_rels/slide365.xml.rels><?xml version="1.0" encoding="UTF-8" standalone="yes"?>
<Relationships xmlns="http://schemas.openxmlformats.org/package/2006/relationships"><Relationship Id="rId2" Type="http://schemas.openxmlformats.org/officeDocument/2006/relationships/image" Target="../media/image363.png"/><Relationship Id="rId1" Type="http://schemas.openxmlformats.org/officeDocument/2006/relationships/slideLayout" Target="../slideLayouts/slideLayout163.xml"/></Relationships>
</file>

<file path=ppt/slides/_rels/slide366.xml.rels><?xml version="1.0" encoding="UTF-8" standalone="yes"?>
<Relationships xmlns="http://schemas.openxmlformats.org/package/2006/relationships"><Relationship Id="rId2" Type="http://schemas.openxmlformats.org/officeDocument/2006/relationships/image" Target="../media/image364.jpeg"/><Relationship Id="rId1" Type="http://schemas.openxmlformats.org/officeDocument/2006/relationships/slideLayout" Target="../slideLayouts/slideLayout163.xml"/></Relationships>
</file>

<file path=ppt/slides/_rels/slide367.xml.rels><?xml version="1.0" encoding="UTF-8" standalone="yes"?>
<Relationships xmlns="http://schemas.openxmlformats.org/package/2006/relationships"><Relationship Id="rId3" Type="http://schemas.openxmlformats.org/officeDocument/2006/relationships/image" Target="../media/image365.jpeg"/><Relationship Id="rId2" Type="http://schemas.openxmlformats.org/officeDocument/2006/relationships/notesSlide" Target="../notesSlides/notesSlide314.xml"/><Relationship Id="rId1" Type="http://schemas.openxmlformats.org/officeDocument/2006/relationships/slideLayout" Target="../slideLayouts/slideLayout160.xml"/></Relationships>
</file>

<file path=ppt/slides/_rels/slide368.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jpeg"/><Relationship Id="rId1" Type="http://schemas.openxmlformats.org/officeDocument/2006/relationships/slideLayout" Target="../slideLayouts/slideLayout160.xml"/></Relationships>
</file>

<file path=ppt/slides/_rels/slide369.xml.rels><?xml version="1.0" encoding="UTF-8" standalone="yes"?>
<Relationships xmlns="http://schemas.openxmlformats.org/package/2006/relationships"><Relationship Id="rId8" Type="http://schemas.openxmlformats.org/officeDocument/2006/relationships/image" Target="../media/image371.png"/><Relationship Id="rId3" Type="http://schemas.openxmlformats.org/officeDocument/2006/relationships/image" Target="../media/image368.png"/><Relationship Id="rId7" Type="http://schemas.openxmlformats.org/officeDocument/2006/relationships/image" Target="../media/image370.png"/><Relationship Id="rId2" Type="http://schemas.openxmlformats.org/officeDocument/2006/relationships/notesSlide" Target="../notesSlides/notesSlide315.xml"/><Relationship Id="rId1" Type="http://schemas.openxmlformats.org/officeDocument/2006/relationships/slideLayout" Target="../slideLayouts/slideLayout173.xml"/><Relationship Id="rId6" Type="http://schemas.openxmlformats.org/officeDocument/2006/relationships/hyperlink" Target="https://www.youtube.com/redirect?event=video_description&amp;redir_token=QUM4Zm9rUWlYT2JlQzFReFVMZjVUVjlVNW5PeHxBR3JiS2FrLXF5ZTgtcEEtSFlhdldsdnp6SFc1NmVVVHhWVmlIN2J3OEZQcnBsb1RQTTdLZWdKTHhRSVNybWtmeE1JTjZJS1RkczVwMzlWQnI2eDg0X3hhTXZhanpYdDlHbzF0&amp;q=https%3A%2F%2Ftwitter.com%2Fnerdabetic&amp;v=hVefaJXUhj4" TargetMode="External"/><Relationship Id="rId5" Type="http://schemas.openxmlformats.org/officeDocument/2006/relationships/hyperlink" Target="https://www.youtube.com/redirect?event=video_description&amp;redir_token=QUM4Zm9rUm1JYmIyMnh5ZlBmUWxDcXhMY2xCbXxBR3JiS2FuUTZQZTZpOGMxUlB5Nmh4bUFoSzNqd1hmdGhMY1p1bElrNVpvRy0tMFoxeTJlejQyckZBcE9rdmRmR0RSc1dSR25TNGE0bWhmWlNxMUJNSklkWks1bDVXV252OXZf&amp;q=https%3A%2F%2Fwww.instagram.com%2Fnerdabetic%2F&amp;v=hVefaJXUhj4" TargetMode="External"/><Relationship Id="rId4" Type="http://schemas.openxmlformats.org/officeDocument/2006/relationships/image" Target="../media/image369.png"/></Relationships>
</file>

<file path=ppt/slides/_rels/slide370.xml.rels><?xml version="1.0" encoding="UTF-8" standalone="yes"?>
<Relationships xmlns="http://schemas.openxmlformats.org/package/2006/relationships"><Relationship Id="rId3" Type="http://schemas.openxmlformats.org/officeDocument/2006/relationships/image" Target="../media/image373.jpeg"/><Relationship Id="rId2" Type="http://schemas.openxmlformats.org/officeDocument/2006/relationships/image" Target="../media/image372.png"/><Relationship Id="rId1" Type="http://schemas.openxmlformats.org/officeDocument/2006/relationships/slideLayout" Target="../slideLayouts/slideLayout160.xml"/></Relationships>
</file>

<file path=ppt/slides/_rels/slide371.xml.rels><?xml version="1.0" encoding="UTF-8" standalone="yes"?>
<Relationships xmlns="http://schemas.openxmlformats.org/package/2006/relationships"><Relationship Id="rId8" Type="http://schemas.openxmlformats.org/officeDocument/2006/relationships/image" Target="../media/image37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316.xml"/><Relationship Id="rId1" Type="http://schemas.openxmlformats.org/officeDocument/2006/relationships/slideLayout" Target="../slideLayouts/slideLayout160.xml"/><Relationship Id="rId6" Type="http://schemas.openxmlformats.org/officeDocument/2006/relationships/image" Target="../media/image375.wmf"/><Relationship Id="rId5" Type="http://schemas.openxmlformats.org/officeDocument/2006/relationships/oleObject" Target="../embeddings/oleObject2.bin"/><Relationship Id="rId4" Type="http://schemas.openxmlformats.org/officeDocument/2006/relationships/image" Target="../media/image374.wmf"/></Relationships>
</file>

<file path=ppt/slides/_rels/slide37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77.png"/><Relationship Id="rId1" Type="http://schemas.openxmlformats.org/officeDocument/2006/relationships/slideLayout" Target="../slideLayouts/slideLayout160.xml"/><Relationship Id="rId6" Type="http://schemas.openxmlformats.org/officeDocument/2006/relationships/image" Target="../media/image379.png"/><Relationship Id="rId5" Type="http://schemas.openxmlformats.org/officeDocument/2006/relationships/image" Target="../media/image378.jpeg"/><Relationship Id="rId4" Type="http://schemas.openxmlformats.org/officeDocument/2006/relationships/image" Target="../media/image374.wmf"/></Relationships>
</file>

<file path=ppt/slides/_rels/slide373.xml.rels><?xml version="1.0" encoding="UTF-8" standalone="yes"?>
<Relationships xmlns="http://schemas.openxmlformats.org/package/2006/relationships"><Relationship Id="rId2" Type="http://schemas.openxmlformats.org/officeDocument/2006/relationships/image" Target="../media/image380.jpg"/><Relationship Id="rId1" Type="http://schemas.openxmlformats.org/officeDocument/2006/relationships/slideLayout" Target="../slideLayouts/slideLayout88.xml"/></Relationships>
</file>

<file path=ppt/slides/_rels/slide374.xml.rels><?xml version="1.0" encoding="UTF-8" standalone="yes"?>
<Relationships xmlns="http://schemas.openxmlformats.org/package/2006/relationships"><Relationship Id="rId2" Type="http://schemas.openxmlformats.org/officeDocument/2006/relationships/image" Target="../media/image381.jpeg"/><Relationship Id="rId1" Type="http://schemas.openxmlformats.org/officeDocument/2006/relationships/slideLayout" Target="../slideLayouts/slideLayout160.xml"/></Relationships>
</file>

<file path=ppt/slides/_rels/slide375.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notesSlide" Target="../notesSlides/notesSlide317.xml"/><Relationship Id="rId1" Type="http://schemas.openxmlformats.org/officeDocument/2006/relationships/slideLayout" Target="../slideLayouts/slideLayout160.xml"/></Relationships>
</file>

<file path=ppt/slides/_rels/slide37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377.png"/><Relationship Id="rId1" Type="http://schemas.openxmlformats.org/officeDocument/2006/relationships/slideLayout" Target="../slideLayouts/slideLayout160.xml"/><Relationship Id="rId6" Type="http://schemas.openxmlformats.org/officeDocument/2006/relationships/image" Target="../media/image379.png"/><Relationship Id="rId5" Type="http://schemas.openxmlformats.org/officeDocument/2006/relationships/image" Target="../media/image383.jpeg"/><Relationship Id="rId4" Type="http://schemas.openxmlformats.org/officeDocument/2006/relationships/image" Target="../media/image375.wmf"/></Relationships>
</file>

<file path=ppt/slides/_rels/slide377.xml.rels><?xml version="1.0" encoding="UTF-8" standalone="yes"?>
<Relationships xmlns="http://schemas.openxmlformats.org/package/2006/relationships"><Relationship Id="rId2" Type="http://schemas.openxmlformats.org/officeDocument/2006/relationships/image" Target="../media/image384.png"/><Relationship Id="rId1" Type="http://schemas.openxmlformats.org/officeDocument/2006/relationships/slideLayout" Target="../slideLayouts/slideLayout160.xml"/></Relationships>
</file>

<file path=ppt/slides/_rels/slide37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image" Target="../media/image377.png"/><Relationship Id="rId1" Type="http://schemas.openxmlformats.org/officeDocument/2006/relationships/slideLayout" Target="../slideLayouts/slideLayout160.xml"/><Relationship Id="rId6" Type="http://schemas.openxmlformats.org/officeDocument/2006/relationships/image" Target="../media/image379.png"/><Relationship Id="rId5" Type="http://schemas.openxmlformats.org/officeDocument/2006/relationships/image" Target="../media/image385.jpeg"/><Relationship Id="rId4" Type="http://schemas.openxmlformats.org/officeDocument/2006/relationships/image" Target="../media/image376.wmf"/></Relationships>
</file>

<file path=ppt/slides/_rels/slide379.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160.xml"/></Relationships>
</file>

<file path=ppt/slides/_rels/slide380.xml.rels><?xml version="1.0" encoding="UTF-8" standalone="yes"?>
<Relationships xmlns="http://schemas.openxmlformats.org/package/2006/relationships"><Relationship Id="rId3" Type="http://schemas.openxmlformats.org/officeDocument/2006/relationships/image" Target="../media/image388.jpeg"/><Relationship Id="rId2" Type="http://schemas.openxmlformats.org/officeDocument/2006/relationships/image" Target="../media/image387.jpeg"/><Relationship Id="rId1" Type="http://schemas.openxmlformats.org/officeDocument/2006/relationships/slideLayout" Target="../slideLayouts/slideLayout163.xml"/></Relationships>
</file>

<file path=ppt/slides/_rels/slide381.xml.rels><?xml version="1.0" encoding="UTF-8" standalone="yes"?>
<Relationships xmlns="http://schemas.openxmlformats.org/package/2006/relationships"><Relationship Id="rId3" Type="http://schemas.openxmlformats.org/officeDocument/2006/relationships/image" Target="../media/image372.png"/><Relationship Id="rId2" Type="http://schemas.openxmlformats.org/officeDocument/2006/relationships/image" Target="../media/image389.jpeg"/><Relationship Id="rId1" Type="http://schemas.openxmlformats.org/officeDocument/2006/relationships/slideLayout" Target="../slideLayouts/slideLayout163.xml"/></Relationships>
</file>

<file path=ppt/slides/_rels/slide382.xml.rels><?xml version="1.0" encoding="UTF-8" standalone="yes"?>
<Relationships xmlns="http://schemas.openxmlformats.org/package/2006/relationships"><Relationship Id="rId3" Type="http://schemas.openxmlformats.org/officeDocument/2006/relationships/image" Target="../media/image391.jpeg"/><Relationship Id="rId2" Type="http://schemas.openxmlformats.org/officeDocument/2006/relationships/image" Target="../media/image390.jpeg"/><Relationship Id="rId1" Type="http://schemas.openxmlformats.org/officeDocument/2006/relationships/slideLayout" Target="../slideLayouts/slideLayout160.xml"/></Relationships>
</file>

<file path=ppt/slides/_rels/slide383.xml.rels><?xml version="1.0" encoding="UTF-8" standalone="yes"?>
<Relationships xmlns="http://schemas.openxmlformats.org/package/2006/relationships"><Relationship Id="rId2" Type="http://schemas.openxmlformats.org/officeDocument/2006/relationships/image" Target="../media/image392.jpeg"/><Relationship Id="rId1" Type="http://schemas.openxmlformats.org/officeDocument/2006/relationships/slideLayout" Target="../slideLayouts/slideLayout162.xml"/></Relationships>
</file>

<file path=ppt/slides/_rels/slide384.xml.rels><?xml version="1.0" encoding="UTF-8" standalone="yes"?>
<Relationships xmlns="http://schemas.openxmlformats.org/package/2006/relationships"><Relationship Id="rId3" Type="http://schemas.openxmlformats.org/officeDocument/2006/relationships/image" Target="../media/image372.png"/><Relationship Id="rId2" Type="http://schemas.openxmlformats.org/officeDocument/2006/relationships/image" Target="../media/image393.png"/><Relationship Id="rId1" Type="http://schemas.openxmlformats.org/officeDocument/2006/relationships/slideLayout" Target="../slideLayouts/slideLayout163.xml"/></Relationships>
</file>

<file path=ppt/slides/_rels/slide385.xml.rels><?xml version="1.0" encoding="UTF-8" standalone="yes"?>
<Relationships xmlns="http://schemas.openxmlformats.org/package/2006/relationships"><Relationship Id="rId8" Type="http://schemas.openxmlformats.org/officeDocument/2006/relationships/image" Target="../media/image401.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394.jpeg"/><Relationship Id="rId1" Type="http://schemas.openxmlformats.org/officeDocument/2006/relationships/slideLayout" Target="../slideLayouts/slideLayout160.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86.xml.rels><?xml version="1.0" encoding="UTF-8" standalone="yes"?>
<Relationships xmlns="http://schemas.openxmlformats.org/package/2006/relationships"><Relationship Id="rId2" Type="http://schemas.openxmlformats.org/officeDocument/2006/relationships/image" Target="../media/image402.png"/><Relationship Id="rId1" Type="http://schemas.openxmlformats.org/officeDocument/2006/relationships/slideLayout" Target="../slideLayouts/slideLayout160.xml"/></Relationships>
</file>

<file path=ppt/slides/_rels/slide38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162.xml"/><Relationship Id="rId6" Type="http://schemas.openxmlformats.org/officeDocument/2006/relationships/image" Target="../media/image403.png"/><Relationship Id="rId5" Type="http://schemas.openxmlformats.org/officeDocument/2006/relationships/image" Target="NULL"/><Relationship Id="rId4" Type="http://schemas.openxmlformats.org/officeDocument/2006/relationships/customXml" Target="../ink/ink2.xml"/></Relationships>
</file>

<file path=ppt/slides/_rels/slide388.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163.xml"/></Relationships>
</file>

<file path=ppt/slides/_rels/slide389.xml.rels><?xml version="1.0" encoding="UTF-8" standalone="yes"?>
<Relationships xmlns="http://schemas.openxmlformats.org/package/2006/relationships"><Relationship Id="rId3" Type="http://schemas.openxmlformats.org/officeDocument/2006/relationships/image" Target="../media/image405.jpeg"/><Relationship Id="rId2" Type="http://schemas.openxmlformats.org/officeDocument/2006/relationships/image" Target="../media/image372.png"/><Relationship Id="rId1" Type="http://schemas.openxmlformats.org/officeDocument/2006/relationships/slideLayout" Target="../slideLayouts/slideLayout163.xml"/></Relationships>
</file>

<file path=ppt/slides/_rels/slide390.xml.rels><?xml version="1.0" encoding="UTF-8" standalone="yes"?>
<Relationships xmlns="http://schemas.openxmlformats.org/package/2006/relationships"><Relationship Id="rId3" Type="http://schemas.openxmlformats.org/officeDocument/2006/relationships/image" Target="../media/image407.jpg"/><Relationship Id="rId2" Type="http://schemas.openxmlformats.org/officeDocument/2006/relationships/image" Target="../media/image406.png"/><Relationship Id="rId1" Type="http://schemas.openxmlformats.org/officeDocument/2006/relationships/slideLayout" Target="../slideLayouts/slideLayout160.xml"/></Relationships>
</file>

<file path=ppt/slides/_rels/slide391.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image" Target="../media/image408.png"/><Relationship Id="rId1" Type="http://schemas.openxmlformats.org/officeDocument/2006/relationships/slideLayout" Target="../slideLayouts/slideLayout160.xml"/><Relationship Id="rId4" Type="http://schemas.openxmlformats.org/officeDocument/2006/relationships/image" Target="../media/image4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normAutofit fontScale="90000"/>
          </a:bodyPr>
          <a:lstStyle/>
          <a:p>
            <a:r>
              <a:rPr lang="en-US" sz="4400" dirty="0"/>
              <a:t>San Diego DiabetesEd Training Conference 2026 – Day 1</a:t>
            </a:r>
            <a:br>
              <a:rPr lang="en-US" sz="3100" dirty="0"/>
            </a:br>
            <a:r>
              <a:rPr lang="en-US" dirty="0"/>
              <a:t> </a:t>
            </a:r>
            <a:endParaRPr lang="en-US" sz="4000" dirty="0"/>
          </a:p>
        </p:txBody>
      </p:sp>
      <p:sp>
        <p:nvSpPr>
          <p:cNvPr id="11" name="Subtitle 10"/>
          <p:cNvSpPr>
            <a:spLocks noGrp="1"/>
          </p:cNvSpPr>
          <p:nvPr>
            <p:ph type="subTitle" idx="1"/>
          </p:nvPr>
        </p:nvSpPr>
        <p:spPr>
          <a:xfrm>
            <a:off x="304800" y="5029200"/>
            <a:ext cx="8001000" cy="533400"/>
          </a:xfrm>
        </p:spPr>
        <p:txBody>
          <a:bodyPr/>
          <a:lstStyle/>
          <a:p>
            <a:pPr lvl="0" algn="ctr">
              <a:spcBef>
                <a:spcPts val="0"/>
              </a:spcBef>
              <a:buClr>
                <a:srgbClr val="86AA2C"/>
              </a:buClr>
            </a:pPr>
            <a:r>
              <a:rPr lang="en-US" sz="2800" dirty="0">
                <a:solidFill>
                  <a:prstClr val="black"/>
                </a:solidFill>
              </a:rPr>
              <a:t>Day 2 October 23, 2026</a:t>
            </a:r>
          </a:p>
          <a:p>
            <a:pPr lvl="0" algn="ctr">
              <a:spcBef>
                <a:spcPts val="0"/>
              </a:spcBef>
              <a:buClr>
                <a:srgbClr val="86AA2C"/>
              </a:buClr>
            </a:pPr>
            <a:r>
              <a:rPr lang="en-US" sz="2800" dirty="0">
                <a:solidFill>
                  <a:prstClr val="black"/>
                </a:solidFill>
              </a:rPr>
              <a:t> www.DiabetesEd.net</a:t>
            </a:r>
          </a:p>
          <a:p>
            <a:pPr lvl="0">
              <a:spcBef>
                <a:spcPts val="0"/>
              </a:spcBef>
              <a:buClr>
                <a:srgbClr val="86AA2C"/>
              </a:buClr>
            </a:pPr>
            <a:endParaRPr lang="en-US" sz="2800" dirty="0">
              <a:solidFill>
                <a:prstClr val="black"/>
              </a:solidFill>
            </a:endParaRPr>
          </a:p>
          <a:p>
            <a:pPr lvl="0">
              <a:spcBef>
                <a:spcPts val="0"/>
              </a:spcBef>
              <a:buClr>
                <a:srgbClr val="86AA2C"/>
              </a:buClr>
            </a:pPr>
            <a:endParaRPr lang="en-US" sz="2800" dirty="0">
              <a:solidFill>
                <a:prstClr val="black"/>
              </a:solidFill>
            </a:endParaRPr>
          </a:p>
        </p:txBody>
      </p:sp>
      <p:pic>
        <p:nvPicPr>
          <p:cNvPr id="3" name="Picture 2">
            <a:extLst>
              <a:ext uri="{FF2B5EF4-FFF2-40B4-BE49-F238E27FC236}">
                <a16:creationId xmlns:a16="http://schemas.microsoft.com/office/drawing/2014/main" id="{42D04D3B-9E87-8977-CD94-A370DA95A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28575"/>
            <a:ext cx="7831528" cy="1828800"/>
          </a:xfrm>
          <a:prstGeom prst="rect">
            <a:avLst/>
          </a:prstGeom>
        </p:spPr>
      </p:pic>
      <p:pic>
        <p:nvPicPr>
          <p:cNvPr id="6" name="Picture 5">
            <a:extLst>
              <a:ext uri="{FF2B5EF4-FFF2-40B4-BE49-F238E27FC236}">
                <a16:creationId xmlns:a16="http://schemas.microsoft.com/office/drawing/2014/main" id="{3D779260-D4B9-BD63-BCFE-A87D8771BD86}"/>
              </a:ext>
            </a:extLst>
          </p:cNvPr>
          <p:cNvPicPr>
            <a:picLocks noChangeAspect="1"/>
          </p:cNvPicPr>
          <p:nvPr/>
        </p:nvPicPr>
        <p:blipFill>
          <a:blip r:embed="rId5"/>
          <a:stretch>
            <a:fillRect/>
          </a:stretch>
        </p:blipFill>
        <p:spPr>
          <a:xfrm>
            <a:off x="0" y="1907086"/>
            <a:ext cx="9144000" cy="3015252"/>
          </a:xfrm>
          <a:prstGeom prst="rect">
            <a:avLst/>
          </a:prstGeom>
        </p:spPr>
      </p:pic>
    </p:spTree>
    <p:custDataLst>
      <p:tags r:id="rId1"/>
    </p:custDataLst>
    <p:extLst>
      <p:ext uri="{BB962C8B-B14F-4D97-AF65-F5344CB8AC3E}">
        <p14:creationId xmlns:p14="http://schemas.microsoft.com/office/powerpoint/2010/main" val="356550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445233" y="5479376"/>
            <a:ext cx="4507767" cy="1531023"/>
          </a:xfrm>
        </p:spPr>
        <p:txBody>
          <a:bodyPr>
            <a:noAutofit/>
          </a:bodyPr>
          <a:lstStyle/>
          <a:p>
            <a:pPr eaLnBrk="1" hangingPunct="1">
              <a:lnSpc>
                <a:spcPct val="120000"/>
              </a:lnSpc>
              <a:buClr>
                <a:srgbClr val="FFCC00"/>
              </a:buClr>
              <a:buSzPct val="110000"/>
              <a:buFontTx/>
              <a:buChar char="•"/>
              <a:defRPr/>
            </a:pPr>
            <a:r>
              <a:rPr lang="en-US" sz="2400" dirty="0"/>
              <a:t>Download CDCES Coach App for Resource page, Store &amp; More</a:t>
            </a:r>
          </a:p>
          <a:p>
            <a:pPr eaLnBrk="1" hangingPunct="1">
              <a:lnSpc>
                <a:spcPct val="120000"/>
              </a:lnSpc>
              <a:buClr>
                <a:srgbClr val="FFCC00"/>
              </a:buClr>
              <a:buSzPct val="110000"/>
              <a:buFontTx/>
              <a:buChar char="•"/>
              <a:defRPr/>
            </a:pPr>
            <a:endParaRPr lang="en-US" sz="2300" dirty="0"/>
          </a:p>
        </p:txBody>
      </p:sp>
      <p:sp>
        <p:nvSpPr>
          <p:cNvPr id="6" name="Content Placeholder 5"/>
          <p:cNvSpPr>
            <a:spLocks noGrp="1"/>
          </p:cNvSpPr>
          <p:nvPr>
            <p:ph sz="quarter" idx="4294967295"/>
          </p:nvPr>
        </p:nvSpPr>
        <p:spPr>
          <a:xfrm>
            <a:off x="5120148" y="5468062"/>
            <a:ext cx="3947651" cy="1542337"/>
          </a:xfrm>
        </p:spPr>
        <p:txBody>
          <a:bodyPr>
            <a:normAutofit/>
          </a:bodyPr>
          <a:lstStyle/>
          <a:p>
            <a:pPr>
              <a:lnSpc>
                <a:spcPct val="120000"/>
              </a:lnSpc>
              <a:buClr>
                <a:srgbClr val="FFCC00"/>
              </a:buClr>
              <a:buSzPct val="110000"/>
              <a:buFontTx/>
              <a:buChar char="•"/>
              <a:defRPr/>
            </a:pPr>
            <a:r>
              <a:rPr lang="en-US" sz="2400" dirty="0"/>
              <a:t>Store open both days</a:t>
            </a:r>
          </a:p>
          <a:p>
            <a:pPr eaLnBrk="1" hangingPunct="1">
              <a:lnSpc>
                <a:spcPct val="120000"/>
              </a:lnSpc>
              <a:buClr>
                <a:srgbClr val="FFCC00"/>
              </a:buClr>
              <a:buSzPct val="110000"/>
              <a:buFontTx/>
              <a:buChar char="•"/>
              <a:defRPr/>
            </a:pPr>
            <a:r>
              <a:rPr lang="en-US" sz="2400" dirty="0"/>
              <a:t>Choose Team name</a:t>
            </a:r>
          </a:p>
        </p:txBody>
      </p:sp>
      <p:pic>
        <p:nvPicPr>
          <p:cNvPr id="5" name="Picture 4">
            <a:extLst>
              <a:ext uri="{FF2B5EF4-FFF2-40B4-BE49-F238E27FC236}">
                <a16:creationId xmlns:a16="http://schemas.microsoft.com/office/drawing/2014/main" id="{E73B5A13-14A1-4F4A-977A-2F5F97DF4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009" y="1257300"/>
            <a:ext cx="7104783" cy="2423393"/>
          </a:xfrm>
          <a:prstGeom prst="rect">
            <a:avLst/>
          </a:prstGeom>
        </p:spPr>
      </p:pic>
      <p:sp>
        <p:nvSpPr>
          <p:cNvPr id="7" name="Title 6"/>
          <p:cNvSpPr>
            <a:spLocks noGrp="1"/>
          </p:cNvSpPr>
          <p:nvPr>
            <p:ph type="title"/>
          </p:nvPr>
        </p:nvSpPr>
        <p:spPr>
          <a:xfrm>
            <a:off x="904008" y="1007027"/>
            <a:ext cx="7104784" cy="534119"/>
          </a:xfrm>
        </p:spPr>
        <p:txBody>
          <a:bodyPr>
            <a:normAutofit fontScale="90000"/>
          </a:bodyPr>
          <a:lstStyle/>
          <a:p>
            <a:pPr algn="ctr"/>
            <a:r>
              <a:rPr lang="en-US" sz="3000" i="1" dirty="0"/>
              <a:t>Welcome Everyone</a:t>
            </a:r>
          </a:p>
        </p:txBody>
      </p:sp>
      <p:pic>
        <p:nvPicPr>
          <p:cNvPr id="3" name="Picture 2">
            <a:extLst>
              <a:ext uri="{FF2B5EF4-FFF2-40B4-BE49-F238E27FC236}">
                <a16:creationId xmlns:a16="http://schemas.microsoft.com/office/drawing/2014/main" id="{2F548389-E416-8D66-B091-7CAE5E725077}"/>
              </a:ext>
            </a:extLst>
          </p:cNvPr>
          <p:cNvPicPr>
            <a:picLocks noChangeAspect="1"/>
          </p:cNvPicPr>
          <p:nvPr/>
        </p:nvPicPr>
        <p:blipFill>
          <a:blip r:embed="rId5"/>
          <a:stretch>
            <a:fillRect/>
          </a:stretch>
        </p:blipFill>
        <p:spPr>
          <a:xfrm>
            <a:off x="39189" y="204120"/>
            <a:ext cx="9144000" cy="4528844"/>
          </a:xfrm>
          <a:prstGeom prst="rect">
            <a:avLst/>
          </a:prstGeom>
        </p:spPr>
      </p:pic>
      <p:sp>
        <p:nvSpPr>
          <p:cNvPr id="8" name="TextBox 7">
            <a:extLst>
              <a:ext uri="{FF2B5EF4-FFF2-40B4-BE49-F238E27FC236}">
                <a16:creationId xmlns:a16="http://schemas.microsoft.com/office/drawing/2014/main" id="{86766EC1-9BF8-3242-BCA1-41BAD06D4B3D}"/>
              </a:ext>
            </a:extLst>
          </p:cNvPr>
          <p:cNvSpPr txBox="1"/>
          <p:nvPr/>
        </p:nvSpPr>
        <p:spPr>
          <a:xfrm>
            <a:off x="189200" y="4883287"/>
            <a:ext cx="4267200" cy="584775"/>
          </a:xfrm>
          <a:prstGeom prst="rect">
            <a:avLst/>
          </a:prstGeom>
          <a:solidFill>
            <a:srgbClr val="B9B0FC"/>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Gill Sans MT"/>
                <a:ea typeface="+mn-ea"/>
                <a:cs typeface="+mn-cs"/>
              </a:rPr>
              <a:t> Class starts at 8:00am</a:t>
            </a:r>
          </a:p>
        </p:txBody>
      </p:sp>
      <p:sp>
        <p:nvSpPr>
          <p:cNvPr id="11" name="TextBox 10">
            <a:extLst>
              <a:ext uri="{FF2B5EF4-FFF2-40B4-BE49-F238E27FC236}">
                <a16:creationId xmlns:a16="http://schemas.microsoft.com/office/drawing/2014/main" id="{DA81733D-226E-1BDE-87E7-EC62E6DC1321}"/>
              </a:ext>
            </a:extLst>
          </p:cNvPr>
          <p:cNvSpPr txBox="1"/>
          <p:nvPr/>
        </p:nvSpPr>
        <p:spPr>
          <a:xfrm>
            <a:off x="114300" y="1343425"/>
            <a:ext cx="3808923" cy="707886"/>
          </a:xfrm>
          <a:prstGeom prst="rect">
            <a:avLst/>
          </a:prstGeom>
          <a:solidFill>
            <a:srgbClr val="B1D45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Gill Sans MT"/>
                <a:ea typeface="+mn-ea"/>
                <a:cs typeface="+mn-cs"/>
              </a:rPr>
              <a:t>Welcome!</a:t>
            </a:r>
          </a:p>
        </p:txBody>
      </p:sp>
      <p:sp>
        <p:nvSpPr>
          <p:cNvPr id="9" name="TextBox 8">
            <a:extLst>
              <a:ext uri="{FF2B5EF4-FFF2-40B4-BE49-F238E27FC236}">
                <a16:creationId xmlns:a16="http://schemas.microsoft.com/office/drawing/2014/main" id="{B3E1794D-7BD4-F548-42F0-4272A021BA99}"/>
              </a:ext>
            </a:extLst>
          </p:cNvPr>
          <p:cNvSpPr txBox="1"/>
          <p:nvPr/>
        </p:nvSpPr>
        <p:spPr>
          <a:xfrm>
            <a:off x="3696790" y="3055983"/>
            <a:ext cx="5371009" cy="1569660"/>
          </a:xfrm>
          <a:prstGeom prst="rect">
            <a:avLst/>
          </a:prstGeom>
          <a:solidFill>
            <a:srgbClr val="B9B0F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DiabetesEd Training Conference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October 23</a:t>
            </a:r>
            <a:r>
              <a:rPr kumimoji="0" lang="en-US" sz="2400" b="0" i="0" u="none" strike="noStrike" kern="1200" cap="none" spc="0" normalizeH="0" baseline="30000" noProof="0" dirty="0">
                <a:ln>
                  <a:noFill/>
                </a:ln>
                <a:solidFill>
                  <a:prstClr val="black"/>
                </a:solidFill>
                <a:effectLst/>
                <a:uLnTx/>
                <a:uFillTx/>
                <a:latin typeface="Gill Sans MT"/>
                <a:ea typeface="+mn-ea"/>
                <a:cs typeface="+mn-cs"/>
              </a:rPr>
              <a:t>rd</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Stop by Photo Booth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Gill Sans MT"/>
              </a:rPr>
              <a:t>Enjoy meeting vendors and breakfast!</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Tree>
    <p:custDataLst>
      <p:tags r:id="rId1"/>
    </p:custDataLst>
    <p:extLst>
      <p:ext uri="{BB962C8B-B14F-4D97-AF65-F5344CB8AC3E}">
        <p14:creationId xmlns:p14="http://schemas.microsoft.com/office/powerpoint/2010/main" val="3695859235"/>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07D79E-B015-CA7D-94C1-7B632359455F}"/>
              </a:ext>
            </a:extLst>
          </p:cNvPr>
          <p:cNvSpPr>
            <a:spLocks noGrp="1"/>
          </p:cNvSpPr>
          <p:nvPr>
            <p:ph type="title"/>
          </p:nvPr>
        </p:nvSpPr>
        <p:spPr/>
        <p:txBody>
          <a:bodyPr/>
          <a:lstStyle/>
          <a:p>
            <a:r>
              <a:rPr lang="en-US" dirty="0"/>
              <a:t>Team Names</a:t>
            </a:r>
          </a:p>
        </p:txBody>
      </p:sp>
      <p:sp>
        <p:nvSpPr>
          <p:cNvPr id="4" name="Content Placeholder 3">
            <a:extLst>
              <a:ext uri="{FF2B5EF4-FFF2-40B4-BE49-F238E27FC236}">
                <a16:creationId xmlns:a16="http://schemas.microsoft.com/office/drawing/2014/main" id="{FBE995AD-EA62-9CD7-3EBD-F81470886A9B}"/>
              </a:ext>
            </a:extLst>
          </p:cNvPr>
          <p:cNvSpPr>
            <a:spLocks noGrp="1"/>
          </p:cNvSpPr>
          <p:nvPr>
            <p:ph sz="quarter" idx="1"/>
          </p:nvPr>
        </p:nvSpPr>
        <p:spPr/>
        <p:txBody>
          <a:bodyPr/>
          <a:lstStyle/>
          <a:p>
            <a:endParaRPr lang="en-US"/>
          </a:p>
        </p:txBody>
      </p:sp>
      <p:sp>
        <p:nvSpPr>
          <p:cNvPr id="5" name="Content Placeholder 4">
            <a:extLst>
              <a:ext uri="{FF2B5EF4-FFF2-40B4-BE49-F238E27FC236}">
                <a16:creationId xmlns:a16="http://schemas.microsoft.com/office/drawing/2014/main" id="{29D17F64-EDAD-6040-AE6F-F63269D0F397}"/>
              </a:ext>
            </a:extLst>
          </p:cNvPr>
          <p:cNvSpPr>
            <a:spLocks noGrp="1"/>
          </p:cNvSpPr>
          <p:nvPr>
            <p:ph sz="quarter" idx="2"/>
          </p:nvPr>
        </p:nvSpPr>
        <p:spPr/>
        <p:txBody>
          <a:bodyPr/>
          <a:lstStyle/>
          <a:p>
            <a:endParaRPr lang="en-US"/>
          </a:p>
        </p:txBody>
      </p:sp>
    </p:spTree>
    <p:extLst>
      <p:ext uri="{BB962C8B-B14F-4D97-AF65-F5344CB8AC3E}">
        <p14:creationId xmlns:p14="http://schemas.microsoft.com/office/powerpoint/2010/main" val="189986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28600"/>
            <a:ext cx="8229600" cy="914400"/>
          </a:xfrm>
        </p:spPr>
        <p:txBody>
          <a:bodyPr anchor="b">
            <a:normAutofit/>
          </a:bodyPr>
          <a:lstStyle/>
          <a:p>
            <a:pPr>
              <a:lnSpc>
                <a:spcPct val="90000"/>
              </a:lnSpc>
            </a:pPr>
            <a:br>
              <a:rPr lang="en-US" sz="2800" dirty="0"/>
            </a:br>
            <a:r>
              <a:rPr lang="en-US" sz="2800" dirty="0"/>
              <a:t>Insulin – Ultimate Hormone Replacement Therapy</a:t>
            </a:r>
          </a:p>
        </p:txBody>
      </p:sp>
      <p:sp>
        <p:nvSpPr>
          <p:cNvPr id="11" name="Subtitle 10"/>
          <p:cNvSpPr>
            <a:spLocks noGrp="1"/>
          </p:cNvSpPr>
          <p:nvPr>
            <p:ph sz="quarter" idx="2"/>
          </p:nvPr>
        </p:nvSpPr>
        <p:spPr>
          <a:xfrm>
            <a:off x="4632198" y="1216152"/>
            <a:ext cx="4041648" cy="4937760"/>
          </a:xfrm>
        </p:spPr>
        <p:txBody>
          <a:bodyPr>
            <a:normAutofit/>
          </a:bodyPr>
          <a:lstStyle/>
          <a:p>
            <a:pPr marL="0" lvl="0" indent="0">
              <a:lnSpc>
                <a:spcPct val="90000"/>
              </a:lnSpc>
              <a:spcBef>
                <a:spcPts val="0"/>
              </a:spcBef>
              <a:spcAft>
                <a:spcPts val="600"/>
              </a:spcAft>
              <a:buClr>
                <a:srgbClr val="86AA2C"/>
              </a:buClr>
              <a:buNone/>
            </a:pPr>
            <a:r>
              <a:rPr lang="en-US" sz="2700" dirty="0"/>
              <a:t>Diana Isaacs, PharmD, BCPS, BCACP, CDCES, BC-ADM, FADCES, FCCP</a:t>
            </a:r>
          </a:p>
          <a:p>
            <a:pPr marL="0" lvl="0" indent="0">
              <a:lnSpc>
                <a:spcPct val="90000"/>
              </a:lnSpc>
              <a:spcBef>
                <a:spcPts val="0"/>
              </a:spcBef>
              <a:spcAft>
                <a:spcPts val="600"/>
              </a:spcAft>
              <a:buClr>
                <a:srgbClr val="86AA2C"/>
              </a:buClr>
              <a:buNone/>
            </a:pPr>
            <a:r>
              <a:rPr lang="en-US" sz="2700" dirty="0"/>
              <a:t>Endocrine Clinical Pharmacy Specialist</a:t>
            </a:r>
          </a:p>
          <a:p>
            <a:pPr marL="0" indent="0">
              <a:lnSpc>
                <a:spcPct val="90000"/>
              </a:lnSpc>
              <a:spcBef>
                <a:spcPts val="0"/>
              </a:spcBef>
              <a:spcAft>
                <a:spcPts val="600"/>
              </a:spcAft>
              <a:buNone/>
            </a:pPr>
            <a:r>
              <a:rPr lang="en-US" sz="2700" dirty="0"/>
              <a:t>Co-Director Endocrine Disorders in Pregnancy</a:t>
            </a:r>
          </a:p>
          <a:p>
            <a:pPr marL="0" indent="0">
              <a:lnSpc>
                <a:spcPct val="90000"/>
              </a:lnSpc>
              <a:spcBef>
                <a:spcPts val="0"/>
              </a:spcBef>
              <a:spcAft>
                <a:spcPts val="600"/>
              </a:spcAft>
              <a:buNone/>
            </a:pPr>
            <a:r>
              <a:rPr lang="en-US" sz="2700" dirty="0"/>
              <a:t>Director, Education &amp; Training in Diabetes Technology</a:t>
            </a:r>
          </a:p>
          <a:p>
            <a:pPr marL="0" lvl="0" indent="0">
              <a:lnSpc>
                <a:spcPct val="90000"/>
              </a:lnSpc>
              <a:spcBef>
                <a:spcPts val="0"/>
              </a:spcBef>
              <a:spcAft>
                <a:spcPts val="600"/>
              </a:spcAft>
              <a:buClr>
                <a:srgbClr val="86AA2C"/>
              </a:buClr>
              <a:buNone/>
            </a:pPr>
            <a:r>
              <a:rPr lang="en-US" sz="2700" dirty="0"/>
              <a:t>Cleveland Clinic Diabetes Center</a:t>
            </a:r>
          </a:p>
        </p:txBody>
      </p:sp>
      <p:pic>
        <p:nvPicPr>
          <p:cNvPr id="4" name="Picture 3">
            <a:extLst>
              <a:ext uri="{FF2B5EF4-FFF2-40B4-BE49-F238E27FC236}">
                <a16:creationId xmlns:a16="http://schemas.microsoft.com/office/drawing/2014/main" id="{650C3471-406C-2041-A977-3515874E3915}"/>
              </a:ext>
            </a:extLst>
          </p:cNvPr>
          <p:cNvPicPr>
            <a:picLocks noChangeAspect="1"/>
          </p:cNvPicPr>
          <p:nvPr/>
        </p:nvPicPr>
        <p:blipFill>
          <a:blip r:embed="rId4"/>
          <a:stretch>
            <a:fillRect/>
          </a:stretch>
        </p:blipFill>
        <p:spPr>
          <a:xfrm>
            <a:off x="609600" y="1247254"/>
            <a:ext cx="3629532" cy="4572638"/>
          </a:xfrm>
          <a:prstGeom prst="rect">
            <a:avLst/>
          </a:prstGeom>
        </p:spPr>
      </p:pic>
    </p:spTree>
    <p:custDataLst>
      <p:tags r:id="rId1"/>
    </p:custDataLst>
    <p:extLst>
      <p:ext uri="{BB962C8B-B14F-4D97-AF65-F5344CB8AC3E}">
        <p14:creationId xmlns:p14="http://schemas.microsoft.com/office/powerpoint/2010/main" val="2307782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81000" y="152400"/>
            <a:ext cx="8305800" cy="1371600"/>
          </a:xfrm>
        </p:spPr>
        <p:txBody>
          <a:bodyPr>
            <a:normAutofit fontScale="90000"/>
          </a:bodyPr>
          <a:lstStyle/>
          <a:p>
            <a:pPr eaLnBrk="1" hangingPunct="1"/>
            <a:r>
              <a:rPr lang="en-US" dirty="0"/>
              <a:t>Objectives – Insulin –The Ultimate Hormone Replacement Therapy</a:t>
            </a:r>
          </a:p>
        </p:txBody>
      </p:sp>
      <p:sp>
        <p:nvSpPr>
          <p:cNvPr id="2" name="Content Placeholder 1"/>
          <p:cNvSpPr>
            <a:spLocks noGrp="1"/>
          </p:cNvSpPr>
          <p:nvPr>
            <p:ph sz="quarter" idx="1"/>
          </p:nvPr>
        </p:nvSpPr>
        <p:spPr>
          <a:xfrm>
            <a:off x="228600" y="1752600"/>
            <a:ext cx="8077199" cy="4709158"/>
          </a:xfrm>
        </p:spPr>
        <p:txBody>
          <a:bodyPr>
            <a:normAutofit fontScale="92500" lnSpcReduction="10000"/>
          </a:bodyPr>
          <a:lstStyle/>
          <a:p>
            <a:pPr marL="0" indent="0">
              <a:buNone/>
            </a:pPr>
            <a:r>
              <a:rPr lang="en-US" b="1" dirty="0"/>
              <a:t>Objectives:</a:t>
            </a:r>
          </a:p>
          <a:p>
            <a:pPr lvl="1" eaLnBrk="0" hangingPunct="0">
              <a:buFontTx/>
              <a:buChar char="•"/>
              <a:defRPr/>
            </a:pPr>
            <a:r>
              <a:rPr lang="en-US" sz="3000" dirty="0"/>
              <a:t>Discuss the actions of different insulins</a:t>
            </a:r>
          </a:p>
          <a:p>
            <a:pPr lvl="1" eaLnBrk="0" hangingPunct="0">
              <a:buFontTx/>
              <a:buChar char="•"/>
              <a:defRPr/>
            </a:pPr>
            <a:r>
              <a:rPr lang="en-US" sz="3000" dirty="0"/>
              <a:t>Describe how to use the ADA algorithm for insulin management</a:t>
            </a:r>
          </a:p>
          <a:p>
            <a:pPr lvl="1" eaLnBrk="0" hangingPunct="0">
              <a:buFontTx/>
              <a:buChar char="•"/>
              <a:defRPr/>
            </a:pPr>
            <a:r>
              <a:rPr lang="en-US" sz="3000" dirty="0"/>
              <a:t>Counsel a person with diabetes on safe and effective insulin use</a:t>
            </a:r>
          </a:p>
          <a:p>
            <a:pPr lvl="1" eaLnBrk="0" hangingPunct="0">
              <a:buFontTx/>
              <a:buChar char="•"/>
              <a:defRPr/>
            </a:pPr>
            <a:r>
              <a:rPr lang="en-US" sz="3000" dirty="0"/>
              <a:t>Discuss strategies to determine and fine-tune basal and bolus insulin settings based on glucose pattern management</a:t>
            </a:r>
          </a:p>
          <a:p>
            <a:pPr lvl="1" eaLnBrk="0" hangingPunct="0">
              <a:buFontTx/>
              <a:buChar char="•"/>
              <a:defRPr/>
            </a:pPr>
            <a:r>
              <a:rPr lang="en-US" sz="3000" dirty="0"/>
              <a:t>Describe how insulin settings are used to program insulin pumps and connected insulin pens</a:t>
            </a:r>
          </a:p>
          <a:p>
            <a:pPr lvl="1" eaLnBrk="0" hangingPunct="0">
              <a:buFontTx/>
              <a:buChar char="•"/>
              <a:defRPr/>
            </a:pPr>
            <a:endParaRPr lang="en-US" dirty="0">
              <a:effectLst>
                <a:outerShdw blurRad="38100" dist="38100" dir="2700000" algn="tl">
                  <a:srgbClr val="000000"/>
                </a:outerShdw>
              </a:effectLst>
              <a:latin typeface="Arial" pitchFamily="34" charset="0"/>
            </a:endParaRPr>
          </a:p>
        </p:txBody>
      </p:sp>
    </p:spTree>
    <p:custDataLst>
      <p:tags r:id="rId1"/>
    </p:custDataLst>
    <p:extLst>
      <p:ext uri="{BB962C8B-B14F-4D97-AF65-F5344CB8AC3E}">
        <p14:creationId xmlns:p14="http://schemas.microsoft.com/office/powerpoint/2010/main" val="155828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2" y="1167279"/>
            <a:ext cx="3754431" cy="5489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77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066802"/>
            <a:ext cx="3962400" cy="5589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a:t>Best and Banting – U of Toronto 1921</a:t>
            </a:r>
          </a:p>
        </p:txBody>
      </p:sp>
    </p:spTree>
    <p:custDataLst>
      <p:tags r:id="rId1"/>
    </p:custDataLst>
    <p:extLst>
      <p:ext uri="{BB962C8B-B14F-4D97-AF65-F5344CB8AC3E}">
        <p14:creationId xmlns:p14="http://schemas.microsoft.com/office/powerpoint/2010/main" val="192482002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insulin</a:t>
            </a:r>
          </a:p>
        </p:txBody>
      </p:sp>
      <p:sp>
        <p:nvSpPr>
          <p:cNvPr id="3" name="Content Placeholder 2"/>
          <p:cNvSpPr>
            <a:spLocks noGrp="1"/>
          </p:cNvSpPr>
          <p:nvPr>
            <p:ph idx="1"/>
          </p:nvPr>
        </p:nvSpPr>
        <p:spPr>
          <a:xfrm>
            <a:off x="304800" y="1295400"/>
            <a:ext cx="8305800" cy="5181600"/>
          </a:xfrm>
        </p:spPr>
        <p:txBody>
          <a:bodyPr>
            <a:normAutofit/>
          </a:bodyPr>
          <a:lstStyle/>
          <a:p>
            <a:r>
              <a:rPr lang="en-US" sz="2400" dirty="0">
                <a:solidFill>
                  <a:srgbClr val="000000"/>
                </a:solidFill>
              </a:rPr>
              <a:t>Insulin is produced by beta cells in the pancreas</a:t>
            </a:r>
          </a:p>
          <a:p>
            <a:r>
              <a:rPr lang="en-US" sz="2400" dirty="0">
                <a:solidFill>
                  <a:srgbClr val="000000"/>
                </a:solidFill>
              </a:rPr>
              <a:t>Discovered in 1921 by Frederick Banting and his assistant Charles Best from a dog’s pancreas</a:t>
            </a:r>
          </a:p>
          <a:p>
            <a:r>
              <a:rPr lang="en-US" sz="2400" dirty="0">
                <a:solidFill>
                  <a:srgbClr val="000000"/>
                </a:solidFill>
              </a:rPr>
              <a:t>First used in a dog with diabetes and kept him alive for 70 days until they ran out of extract</a:t>
            </a:r>
          </a:p>
          <a:p>
            <a:r>
              <a:rPr lang="en-US" sz="2400" dirty="0">
                <a:solidFill>
                  <a:srgbClr val="000000"/>
                </a:solidFill>
              </a:rPr>
              <a:t>With the help of JB </a:t>
            </a:r>
            <a:r>
              <a:rPr lang="en-US" sz="2400" dirty="0" err="1">
                <a:solidFill>
                  <a:srgbClr val="000000"/>
                </a:solidFill>
              </a:rPr>
              <a:t>Collip</a:t>
            </a:r>
            <a:r>
              <a:rPr lang="en-US" sz="2400" dirty="0">
                <a:solidFill>
                  <a:srgbClr val="000000"/>
                </a:solidFill>
              </a:rPr>
              <a:t> and John Macleod, insulin was derived from the pancreas of cattle and in January 1922, given to a 14-year-old dying from diabetes in a Toronto hospital</a:t>
            </a:r>
          </a:p>
          <a:p>
            <a:r>
              <a:rPr lang="en-US" sz="2400" dirty="0">
                <a:solidFill>
                  <a:srgbClr val="000000"/>
                </a:solidFill>
              </a:rPr>
              <a:t>In 1923, Banting and Macleod received the Nobel Price in Medicine which they shared with Best and </a:t>
            </a:r>
            <a:r>
              <a:rPr lang="en-US" sz="2400" dirty="0" err="1">
                <a:solidFill>
                  <a:srgbClr val="000000"/>
                </a:solidFill>
              </a:rPr>
              <a:t>Collip</a:t>
            </a:r>
            <a:endParaRPr lang="en-US" sz="2400" dirty="0">
              <a:solidFill>
                <a:srgbClr val="000000"/>
              </a:solidFill>
            </a:endParaRPr>
          </a:p>
          <a:p>
            <a:r>
              <a:rPr lang="en-US" sz="2400" dirty="0">
                <a:solidFill>
                  <a:srgbClr val="000000"/>
                </a:solidFill>
              </a:rPr>
              <a:t>Soon after, Eli Lilly started large-scale production of insulin</a:t>
            </a:r>
          </a:p>
          <a:p>
            <a:endParaRPr lang="en-US" sz="1500" dirty="0"/>
          </a:p>
        </p:txBody>
      </p:sp>
      <p:sp>
        <p:nvSpPr>
          <p:cNvPr id="4" name="Text Placeholder 3"/>
          <p:cNvSpPr>
            <a:spLocks noGrp="1"/>
          </p:cNvSpPr>
          <p:nvPr>
            <p:ph type="body" sz="quarter" idx="10"/>
          </p:nvPr>
        </p:nvSpPr>
        <p:spPr/>
        <p:txBody>
          <a:bodyPr/>
          <a:lstStyle/>
          <a:p>
            <a:r>
              <a:rPr lang="en-US" sz="800" dirty="0">
                <a:solidFill>
                  <a:srgbClr val="000000"/>
                </a:solidFill>
              </a:rPr>
              <a:t>ADA. The history of a wonderful thing we call insulin (accessed 2020 Aug 29).</a:t>
            </a:r>
          </a:p>
          <a:p>
            <a:endParaRPr lang="en-US" dirty="0"/>
          </a:p>
        </p:txBody>
      </p:sp>
    </p:spTree>
    <p:custDataLst>
      <p:tags r:id="rId1"/>
    </p:custDataLst>
    <p:extLst>
      <p:ext uri="{BB962C8B-B14F-4D97-AF65-F5344CB8AC3E}">
        <p14:creationId xmlns:p14="http://schemas.microsoft.com/office/powerpoint/2010/main" val="28599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a:xfrm>
            <a:off x="457200" y="275492"/>
            <a:ext cx="8229600" cy="1096108"/>
          </a:xfrm>
        </p:spPr>
        <p:txBody>
          <a:bodyPr>
            <a:normAutofit fontScale="90000"/>
          </a:bodyPr>
          <a:lstStyle/>
          <a:p>
            <a:br>
              <a:rPr lang="en-US" dirty="0"/>
            </a:br>
            <a:br>
              <a:rPr lang="en-US" dirty="0"/>
            </a:br>
            <a:br>
              <a:rPr lang="en-US" dirty="0"/>
            </a:br>
            <a:br>
              <a:rPr lang="en-US" dirty="0"/>
            </a:br>
            <a:br>
              <a:rPr lang="en-US" dirty="0"/>
            </a:br>
            <a:r>
              <a:rPr lang="en-US" dirty="0"/>
              <a:t>1</a:t>
            </a:r>
            <a:r>
              <a:rPr lang="en-US" baseline="30000" dirty="0"/>
              <a:t>st</a:t>
            </a:r>
            <a:r>
              <a:rPr lang="en-US" dirty="0"/>
              <a:t> </a:t>
            </a:r>
            <a:r>
              <a:rPr lang="en-US" sz="5300" dirty="0"/>
              <a:t>Insulin Available - 1922</a:t>
            </a:r>
            <a:endParaRPr lang="en-US" sz="5300" dirty="0">
              <a:solidFill>
                <a:srgbClr val="F236B8"/>
              </a:solidFill>
            </a:endParaRPr>
          </a:p>
        </p:txBody>
      </p:sp>
      <p:pic>
        <p:nvPicPr>
          <p:cNvPr id="118787" name="Picture 11" descr="http://link.library.utoronto.ca/insulin/images/home-bottl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9925" y="1752600"/>
            <a:ext cx="3228975"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6" descr="http://api.ning.com/files/9dfKN-UvtVMDTD8DuK*gl6R54bmdDF2b5pYYjXyAhuUHdMG6YuzDegACL373dn-BKViNoFR07AeVML7som0PMr4*fKHCCbds/hommedia3.png?width=48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769126"/>
            <a:ext cx="2819400" cy="417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133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J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77" y="1299052"/>
            <a:ext cx="4665663" cy="424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3667" name="Picture 3" descr="JL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7869" y="1363477"/>
            <a:ext cx="2924585" cy="423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2" name="Text Box 4"/>
          <p:cNvSpPr txBox="1">
            <a:spLocks noChangeArrowheads="1"/>
          </p:cNvSpPr>
          <p:nvPr/>
        </p:nvSpPr>
        <p:spPr bwMode="auto">
          <a:xfrm>
            <a:off x="422277" y="533400"/>
            <a:ext cx="71977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a-DK" sz="3600" dirty="0">
                <a:latin typeface="Arial" charset="0"/>
              </a:rPr>
              <a:t>The Miracle of Insulin</a:t>
            </a:r>
            <a:endParaRPr lang="en-US" sz="3600" dirty="0">
              <a:latin typeface="Arial" charset="0"/>
            </a:endParaRPr>
          </a:p>
        </p:txBody>
      </p:sp>
      <p:sp>
        <p:nvSpPr>
          <p:cNvPr id="119813" name="Text Box 5"/>
          <p:cNvSpPr txBox="1">
            <a:spLocks noChangeArrowheads="1"/>
          </p:cNvSpPr>
          <p:nvPr/>
        </p:nvSpPr>
        <p:spPr bwMode="auto">
          <a:xfrm>
            <a:off x="773908" y="5745576"/>
            <a:ext cx="3962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a-DK" sz="2000" b="1" dirty="0">
                <a:latin typeface="Arial" charset="0"/>
              </a:rPr>
              <a:t>Patient J.L., December 15, 1922</a:t>
            </a:r>
            <a:endParaRPr lang="en-US" sz="2000" b="1" dirty="0">
              <a:latin typeface="Arial" charset="0"/>
            </a:endParaRPr>
          </a:p>
        </p:txBody>
      </p:sp>
      <p:sp>
        <p:nvSpPr>
          <p:cNvPr id="119814" name="Rectangle 6"/>
          <p:cNvSpPr>
            <a:spLocks noChangeArrowheads="1"/>
          </p:cNvSpPr>
          <p:nvPr/>
        </p:nvSpPr>
        <p:spPr bwMode="auto">
          <a:xfrm>
            <a:off x="5715001" y="5597402"/>
            <a:ext cx="23503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da-DK" sz="2000" b="1" dirty="0">
                <a:latin typeface="Arial" charset="0"/>
              </a:rPr>
              <a:t>February 15, 1923</a:t>
            </a:r>
            <a:endParaRPr lang="en-US" sz="2000" b="1" dirty="0">
              <a:latin typeface="Arial" charset="0"/>
            </a:endParaRPr>
          </a:p>
        </p:txBody>
      </p:sp>
      <p:sp>
        <p:nvSpPr>
          <p:cNvPr id="2" name="Title 1"/>
          <p:cNvSpPr>
            <a:spLocks noGrp="1"/>
          </p:cNvSpPr>
          <p:nvPr>
            <p:ph type="title"/>
          </p:nvPr>
        </p:nvSpPr>
        <p:spPr/>
        <p:txBody>
          <a:bodyPr>
            <a:normAutofit/>
          </a:bodyPr>
          <a:lstStyle/>
          <a:p>
            <a:r>
              <a:rPr lang="en-US" sz="5400" dirty="0"/>
              <a:t>Miracle of Insulin</a:t>
            </a:r>
          </a:p>
        </p:txBody>
      </p:sp>
    </p:spTree>
    <p:custDataLst>
      <p:tags r:id="rId1"/>
    </p:custDataLst>
    <p:extLst>
      <p:ext uri="{BB962C8B-B14F-4D97-AF65-F5344CB8AC3E}">
        <p14:creationId xmlns:p14="http://schemas.microsoft.com/office/powerpoint/2010/main" val="12708081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1393667"/>
                                        </p:tgtEl>
                                        <p:attrNameLst>
                                          <p:attrName>style.visibility</p:attrName>
                                        </p:attrNameLst>
                                      </p:cBhvr>
                                      <p:to>
                                        <p:strVal val="visible"/>
                                      </p:to>
                                    </p:set>
                                    <p:anim calcmode="lin" valueType="num">
                                      <p:cBhvr additive="base">
                                        <p:cTn id="7" dur="5000" fill="hold"/>
                                        <p:tgtEl>
                                          <p:spTgt spid="1393667"/>
                                        </p:tgtEl>
                                        <p:attrNameLst>
                                          <p:attrName>ppt_x</p:attrName>
                                        </p:attrNameLst>
                                      </p:cBhvr>
                                      <p:tavLst>
                                        <p:tav tm="0">
                                          <p:val>
                                            <p:strVal val="0-#ppt_w/2"/>
                                          </p:val>
                                        </p:tav>
                                        <p:tav tm="100000">
                                          <p:val>
                                            <p:strVal val="#ppt_x"/>
                                          </p:val>
                                        </p:tav>
                                      </p:tavLst>
                                    </p:anim>
                                    <p:anim calcmode="lin" valueType="num">
                                      <p:cBhvr additive="base">
                                        <p:cTn id="8" dur="5000" fill="hold"/>
                                        <p:tgtEl>
                                          <p:spTgt spid="13936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19F0973-8474-4C70-9151-C1B2C85DD28D}"/>
              </a:ext>
            </a:extLst>
          </p:cNvPr>
          <p:cNvPicPr>
            <a:picLocks noGrp="1" noChangeAspect="1"/>
          </p:cNvPicPr>
          <p:nvPr>
            <p:ph sz="quarter" idx="1"/>
          </p:nvPr>
        </p:nvPicPr>
        <p:blipFill>
          <a:blip r:embed="rId3"/>
          <a:stretch>
            <a:fillRect/>
          </a:stretch>
        </p:blipFill>
        <p:spPr>
          <a:xfrm>
            <a:off x="1295400" y="152400"/>
            <a:ext cx="6783932" cy="6172200"/>
          </a:xfrm>
          <a:prstGeom prst="rect">
            <a:avLst/>
          </a:prstGeom>
        </p:spPr>
      </p:pic>
      <p:sp>
        <p:nvSpPr>
          <p:cNvPr id="2" name="TextBox 1">
            <a:extLst>
              <a:ext uri="{FF2B5EF4-FFF2-40B4-BE49-F238E27FC236}">
                <a16:creationId xmlns:a16="http://schemas.microsoft.com/office/drawing/2014/main" id="{64168CFE-D526-D200-290B-EDBBD3D637FA}"/>
              </a:ext>
            </a:extLst>
          </p:cNvPr>
          <p:cNvSpPr txBox="1"/>
          <p:nvPr/>
        </p:nvSpPr>
        <p:spPr>
          <a:xfrm>
            <a:off x="304800" y="6400800"/>
            <a:ext cx="7620000" cy="369332"/>
          </a:xfrm>
          <a:prstGeom prst="rect">
            <a:avLst/>
          </a:prstGeom>
          <a:noFill/>
        </p:spPr>
        <p:txBody>
          <a:bodyPr wrap="square" rtlCol="0">
            <a:spAutoFit/>
          </a:bodyPr>
          <a:lstStyle/>
          <a:p>
            <a:r>
              <a:rPr lang="en-US" sz="1800" dirty="0">
                <a:hlinkClick r:id="rId4"/>
              </a:rPr>
              <a:t>100 Years of Insulin | FDA</a:t>
            </a:r>
            <a:endParaRPr lang="en-US" sz="1800" dirty="0"/>
          </a:p>
        </p:txBody>
      </p:sp>
    </p:spTree>
    <p:extLst>
      <p:ext uri="{BB962C8B-B14F-4D97-AF65-F5344CB8AC3E}">
        <p14:creationId xmlns:p14="http://schemas.microsoft.com/office/powerpoint/2010/main" val="269783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Freeform 25"/>
          <p:cNvSpPr>
            <a:spLocks/>
          </p:cNvSpPr>
          <p:nvPr/>
        </p:nvSpPr>
        <p:spPr bwMode="auto">
          <a:xfrm>
            <a:off x="1524001" y="2389909"/>
            <a:ext cx="7000523" cy="2632364"/>
          </a:xfrm>
          <a:custGeom>
            <a:avLst/>
            <a:gdLst>
              <a:gd name="T0" fmla="*/ 0 w 4944"/>
              <a:gd name="T1" fmla="*/ 1734 h 1740"/>
              <a:gd name="T2" fmla="*/ 0 w 4944"/>
              <a:gd name="T3" fmla="*/ 1638 h 1740"/>
              <a:gd name="T4" fmla="*/ 294 w 4944"/>
              <a:gd name="T5" fmla="*/ 1638 h 1740"/>
              <a:gd name="T6" fmla="*/ 576 w 4944"/>
              <a:gd name="T7" fmla="*/ 1572 h 1740"/>
              <a:gd name="T8" fmla="*/ 714 w 4944"/>
              <a:gd name="T9" fmla="*/ 1416 h 1740"/>
              <a:gd name="T10" fmla="*/ 786 w 4944"/>
              <a:gd name="T11" fmla="*/ 930 h 1740"/>
              <a:gd name="T12" fmla="*/ 888 w 4944"/>
              <a:gd name="T13" fmla="*/ 0 h 1740"/>
              <a:gd name="T14" fmla="*/ 942 w 4944"/>
              <a:gd name="T15" fmla="*/ 984 h 1740"/>
              <a:gd name="T16" fmla="*/ 1038 w 4944"/>
              <a:gd name="T17" fmla="*/ 1098 h 1740"/>
              <a:gd name="T18" fmla="*/ 1140 w 4944"/>
              <a:gd name="T19" fmla="*/ 1392 h 1740"/>
              <a:gd name="T20" fmla="*/ 1362 w 4944"/>
              <a:gd name="T21" fmla="*/ 1518 h 1740"/>
              <a:gd name="T22" fmla="*/ 1536 w 4944"/>
              <a:gd name="T23" fmla="*/ 1506 h 1740"/>
              <a:gd name="T24" fmla="*/ 1716 w 4944"/>
              <a:gd name="T25" fmla="*/ 594 h 1740"/>
              <a:gd name="T26" fmla="*/ 1776 w 4944"/>
              <a:gd name="T27" fmla="*/ 594 h 1740"/>
              <a:gd name="T28" fmla="*/ 1866 w 4944"/>
              <a:gd name="T29" fmla="*/ 1062 h 1740"/>
              <a:gd name="T30" fmla="*/ 1986 w 4944"/>
              <a:gd name="T31" fmla="*/ 1146 h 1740"/>
              <a:gd name="T32" fmla="*/ 2016 w 4944"/>
              <a:gd name="T33" fmla="*/ 1326 h 1740"/>
              <a:gd name="T34" fmla="*/ 2118 w 4944"/>
              <a:gd name="T35" fmla="*/ 1380 h 1740"/>
              <a:gd name="T36" fmla="*/ 2250 w 4944"/>
              <a:gd name="T37" fmla="*/ 1542 h 1740"/>
              <a:gd name="T38" fmla="*/ 2628 w 4944"/>
              <a:gd name="T39" fmla="*/ 1560 h 1740"/>
              <a:gd name="T40" fmla="*/ 2808 w 4944"/>
              <a:gd name="T41" fmla="*/ 666 h 1740"/>
              <a:gd name="T42" fmla="*/ 2916 w 4944"/>
              <a:gd name="T43" fmla="*/ 660 h 1740"/>
              <a:gd name="T44" fmla="*/ 3060 w 4944"/>
              <a:gd name="T45" fmla="*/ 1110 h 1740"/>
              <a:gd name="T46" fmla="*/ 3312 w 4944"/>
              <a:gd name="T47" fmla="*/ 1404 h 1740"/>
              <a:gd name="T48" fmla="*/ 3762 w 4944"/>
              <a:gd name="T49" fmla="*/ 1542 h 1740"/>
              <a:gd name="T50" fmla="*/ 4182 w 4944"/>
              <a:gd name="T51" fmla="*/ 1608 h 1740"/>
              <a:gd name="T52" fmla="*/ 4536 w 4944"/>
              <a:gd name="T53" fmla="*/ 1638 h 1740"/>
              <a:gd name="T54" fmla="*/ 4890 w 4944"/>
              <a:gd name="T55" fmla="*/ 1536 h 1740"/>
              <a:gd name="T56" fmla="*/ 4944 w 4944"/>
              <a:gd name="T57" fmla="*/ 1638 h 1740"/>
              <a:gd name="T58" fmla="*/ 4938 w 4944"/>
              <a:gd name="T59" fmla="*/ 1740 h 1740"/>
              <a:gd name="T60" fmla="*/ 0 w 4944"/>
              <a:gd name="T61" fmla="*/ 1734 h 17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944"/>
              <a:gd name="T94" fmla="*/ 0 h 1740"/>
              <a:gd name="T95" fmla="*/ 4944 w 4944"/>
              <a:gd name="T96" fmla="*/ 1740 h 17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944" h="1740">
                <a:moveTo>
                  <a:pt x="0" y="1734"/>
                </a:moveTo>
                <a:lnTo>
                  <a:pt x="0" y="1638"/>
                </a:lnTo>
                <a:lnTo>
                  <a:pt x="294" y="1638"/>
                </a:lnTo>
                <a:lnTo>
                  <a:pt x="576" y="1572"/>
                </a:lnTo>
                <a:lnTo>
                  <a:pt x="714" y="1416"/>
                </a:lnTo>
                <a:lnTo>
                  <a:pt x="786" y="930"/>
                </a:lnTo>
                <a:lnTo>
                  <a:pt x="888" y="0"/>
                </a:lnTo>
                <a:lnTo>
                  <a:pt x="942" y="984"/>
                </a:lnTo>
                <a:lnTo>
                  <a:pt x="1038" y="1098"/>
                </a:lnTo>
                <a:lnTo>
                  <a:pt x="1140" y="1392"/>
                </a:lnTo>
                <a:lnTo>
                  <a:pt x="1362" y="1518"/>
                </a:lnTo>
                <a:lnTo>
                  <a:pt x="1536" y="1506"/>
                </a:lnTo>
                <a:lnTo>
                  <a:pt x="1716" y="594"/>
                </a:lnTo>
                <a:lnTo>
                  <a:pt x="1776" y="594"/>
                </a:lnTo>
                <a:lnTo>
                  <a:pt x="1866" y="1062"/>
                </a:lnTo>
                <a:lnTo>
                  <a:pt x="1986" y="1146"/>
                </a:lnTo>
                <a:lnTo>
                  <a:pt x="2016" y="1326"/>
                </a:lnTo>
                <a:lnTo>
                  <a:pt x="2118" y="1380"/>
                </a:lnTo>
                <a:lnTo>
                  <a:pt x="2250" y="1542"/>
                </a:lnTo>
                <a:lnTo>
                  <a:pt x="2628" y="1560"/>
                </a:lnTo>
                <a:lnTo>
                  <a:pt x="2808" y="666"/>
                </a:lnTo>
                <a:lnTo>
                  <a:pt x="2916" y="660"/>
                </a:lnTo>
                <a:lnTo>
                  <a:pt x="3060" y="1110"/>
                </a:lnTo>
                <a:lnTo>
                  <a:pt x="3312" y="1404"/>
                </a:lnTo>
                <a:lnTo>
                  <a:pt x="3762" y="1542"/>
                </a:lnTo>
                <a:lnTo>
                  <a:pt x="4182" y="1608"/>
                </a:lnTo>
                <a:lnTo>
                  <a:pt x="4536" y="1638"/>
                </a:lnTo>
                <a:lnTo>
                  <a:pt x="4890" y="1536"/>
                </a:lnTo>
                <a:lnTo>
                  <a:pt x="4944" y="1638"/>
                </a:lnTo>
                <a:lnTo>
                  <a:pt x="4938" y="1740"/>
                </a:lnTo>
                <a:lnTo>
                  <a:pt x="0" y="1734"/>
                </a:lnTo>
                <a:close/>
              </a:path>
            </a:pathLst>
          </a:custGeom>
          <a:solidFill>
            <a:schemeClr val="hlink"/>
          </a:solidFill>
          <a:ln w="4826">
            <a:solidFill>
              <a:schemeClr val="hlink"/>
            </a:solidFill>
            <a:round/>
            <a:headEnd/>
            <a:tailEnd/>
          </a:ln>
        </p:spPr>
        <p:txBody>
          <a:bodyPr anchor="ct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237570" name="Rectangle 2"/>
          <p:cNvSpPr>
            <a:spLocks noGrp="1" noChangeArrowheads="1"/>
          </p:cNvSpPr>
          <p:nvPr>
            <p:ph type="title"/>
          </p:nvPr>
        </p:nvSpPr>
        <p:spPr>
          <a:xfrm>
            <a:off x="457200" y="450272"/>
            <a:ext cx="8229600" cy="1108363"/>
          </a:xfrm>
        </p:spPr>
        <p:txBody>
          <a:bodyPr vert="horz" lIns="82262" tIns="40409" rIns="82262" bIns="40409" anchor="b" anchorCtr="0">
            <a:normAutofit fontScale="90000"/>
          </a:bodyPr>
          <a:lstStyle/>
          <a:p>
            <a:pPr algn="ctr"/>
            <a:r>
              <a:rPr lang="en-US" altLang="en-US" b="1" dirty="0"/>
              <a:t>Physiologic Insulin Release:</a:t>
            </a:r>
            <a:br>
              <a:rPr lang="en-US" altLang="en-US" sz="2909" b="1" dirty="0"/>
            </a:br>
            <a:r>
              <a:rPr lang="en-US" altLang="en-US" sz="2909" dirty="0"/>
              <a:t> </a:t>
            </a:r>
            <a:r>
              <a:rPr lang="en-US" altLang="en-US" sz="3273" dirty="0"/>
              <a:t>Individuals without diabetes</a:t>
            </a:r>
          </a:p>
        </p:txBody>
      </p:sp>
      <p:sp>
        <p:nvSpPr>
          <p:cNvPr id="93189" name="Line 3"/>
          <p:cNvSpPr>
            <a:spLocks noChangeShapeType="1"/>
          </p:cNvSpPr>
          <p:nvPr/>
        </p:nvSpPr>
        <p:spPr bwMode="auto">
          <a:xfrm>
            <a:off x="649111" y="4537364"/>
            <a:ext cx="2635956" cy="0"/>
          </a:xfrm>
          <a:prstGeom prst="line">
            <a:avLst/>
          </a:prstGeom>
          <a:noFill/>
          <a:ln w="762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0" name="Line 6"/>
          <p:cNvSpPr>
            <a:spLocks noChangeShapeType="1"/>
          </p:cNvSpPr>
          <p:nvPr/>
        </p:nvSpPr>
        <p:spPr bwMode="auto">
          <a:xfrm>
            <a:off x="3222978" y="4537364"/>
            <a:ext cx="1349022" cy="0"/>
          </a:xfrm>
          <a:prstGeom prst="line">
            <a:avLst/>
          </a:prstGeom>
          <a:noFill/>
          <a:ln w="762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1" name="Freeform 7"/>
          <p:cNvSpPr>
            <a:spLocks/>
          </p:cNvSpPr>
          <p:nvPr/>
        </p:nvSpPr>
        <p:spPr bwMode="auto">
          <a:xfrm>
            <a:off x="3623735" y="3013363"/>
            <a:ext cx="382412" cy="1525444"/>
          </a:xfrm>
          <a:custGeom>
            <a:avLst/>
            <a:gdLst>
              <a:gd name="T0" fmla="*/ 0 w 241"/>
              <a:gd name="T1" fmla="*/ 1056 h 1057"/>
              <a:gd name="T2" fmla="*/ 240 w 241"/>
              <a:gd name="T3" fmla="*/ 0 h 1057"/>
              <a:gd name="T4" fmla="*/ 0 60000 65536"/>
              <a:gd name="T5" fmla="*/ 0 60000 65536"/>
              <a:gd name="T6" fmla="*/ 0 w 241"/>
              <a:gd name="T7" fmla="*/ 0 h 1057"/>
              <a:gd name="T8" fmla="*/ 241 w 241"/>
              <a:gd name="T9" fmla="*/ 1057 h 1057"/>
            </a:gdLst>
            <a:ahLst/>
            <a:cxnLst>
              <a:cxn ang="T4">
                <a:pos x="T0" y="T1"/>
              </a:cxn>
              <a:cxn ang="T5">
                <a:pos x="T2" y="T3"/>
              </a:cxn>
            </a:cxnLst>
            <a:rect l="T6" t="T7" r="T8" b="T9"/>
            <a:pathLst>
              <a:path w="241" h="1057">
                <a:moveTo>
                  <a:pt x="0" y="1056"/>
                </a:moveTo>
                <a:lnTo>
                  <a:pt x="240" y="0"/>
                </a:lnTo>
              </a:path>
            </a:pathLst>
          </a:custGeom>
          <a:noFill/>
          <a:ln w="762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192" name="Freeform 8"/>
          <p:cNvSpPr>
            <a:spLocks/>
          </p:cNvSpPr>
          <p:nvPr/>
        </p:nvSpPr>
        <p:spPr bwMode="auto">
          <a:xfrm>
            <a:off x="5249334" y="3221182"/>
            <a:ext cx="338667" cy="1317625"/>
          </a:xfrm>
          <a:custGeom>
            <a:avLst/>
            <a:gdLst>
              <a:gd name="T0" fmla="*/ 0 w 241"/>
              <a:gd name="T1" fmla="*/ 1056 h 1057"/>
              <a:gd name="T2" fmla="*/ 240 w 241"/>
              <a:gd name="T3" fmla="*/ 0 h 1057"/>
              <a:gd name="T4" fmla="*/ 0 60000 65536"/>
              <a:gd name="T5" fmla="*/ 0 60000 65536"/>
              <a:gd name="T6" fmla="*/ 0 w 241"/>
              <a:gd name="T7" fmla="*/ 0 h 1057"/>
              <a:gd name="T8" fmla="*/ 241 w 241"/>
              <a:gd name="T9" fmla="*/ 1057 h 1057"/>
            </a:gdLst>
            <a:ahLst/>
            <a:cxnLst>
              <a:cxn ang="T4">
                <a:pos x="T0" y="T1"/>
              </a:cxn>
              <a:cxn ang="T5">
                <a:pos x="T2" y="T3"/>
              </a:cxn>
            </a:cxnLst>
            <a:rect l="T6" t="T7" r="T8" b="T9"/>
            <a:pathLst>
              <a:path w="241" h="1057">
                <a:moveTo>
                  <a:pt x="0" y="1056"/>
                </a:moveTo>
                <a:lnTo>
                  <a:pt x="240" y="0"/>
                </a:lnTo>
              </a:path>
            </a:pathLst>
          </a:custGeom>
          <a:noFill/>
          <a:ln w="762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193" name="Freeform 9"/>
          <p:cNvSpPr>
            <a:spLocks/>
          </p:cNvSpPr>
          <p:nvPr/>
        </p:nvSpPr>
        <p:spPr bwMode="auto">
          <a:xfrm>
            <a:off x="4030133" y="3013364"/>
            <a:ext cx="383822" cy="1490807"/>
          </a:xfrm>
          <a:custGeom>
            <a:avLst/>
            <a:gdLst>
              <a:gd name="T0" fmla="*/ 0 w 241"/>
              <a:gd name="T1" fmla="*/ 0 h 1033"/>
              <a:gd name="T2" fmla="*/ 240 w 241"/>
              <a:gd name="T3" fmla="*/ 1032 h 1033"/>
              <a:gd name="T4" fmla="*/ 0 60000 65536"/>
              <a:gd name="T5" fmla="*/ 0 60000 65536"/>
              <a:gd name="T6" fmla="*/ 0 w 241"/>
              <a:gd name="T7" fmla="*/ 0 h 1033"/>
              <a:gd name="T8" fmla="*/ 241 w 241"/>
              <a:gd name="T9" fmla="*/ 1033 h 1033"/>
            </a:gdLst>
            <a:ahLst/>
            <a:cxnLst>
              <a:cxn ang="T4">
                <a:pos x="T0" y="T1"/>
              </a:cxn>
              <a:cxn ang="T5">
                <a:pos x="T2" y="T3"/>
              </a:cxn>
            </a:cxnLst>
            <a:rect l="T6" t="T7" r="T8" b="T9"/>
            <a:pathLst>
              <a:path w="241" h="1033">
                <a:moveTo>
                  <a:pt x="0" y="0"/>
                </a:moveTo>
                <a:lnTo>
                  <a:pt x="240" y="1032"/>
                </a:lnTo>
              </a:path>
            </a:pathLst>
          </a:custGeom>
          <a:noFill/>
          <a:ln w="762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194" name="Line 10"/>
          <p:cNvSpPr>
            <a:spLocks noChangeShapeType="1"/>
          </p:cNvSpPr>
          <p:nvPr/>
        </p:nvSpPr>
        <p:spPr bwMode="auto">
          <a:xfrm>
            <a:off x="4572001" y="4537364"/>
            <a:ext cx="1693333" cy="0"/>
          </a:xfrm>
          <a:prstGeom prst="line">
            <a:avLst/>
          </a:prstGeom>
          <a:noFill/>
          <a:ln w="762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5" name="Freeform 11"/>
          <p:cNvSpPr>
            <a:spLocks/>
          </p:cNvSpPr>
          <p:nvPr/>
        </p:nvSpPr>
        <p:spPr bwMode="auto">
          <a:xfrm>
            <a:off x="5588001" y="3221182"/>
            <a:ext cx="474133" cy="1316182"/>
          </a:xfrm>
          <a:custGeom>
            <a:avLst/>
            <a:gdLst>
              <a:gd name="T0" fmla="*/ 0 w 241"/>
              <a:gd name="T1" fmla="*/ 0 h 1033"/>
              <a:gd name="T2" fmla="*/ 240 w 241"/>
              <a:gd name="T3" fmla="*/ 1032 h 1033"/>
              <a:gd name="T4" fmla="*/ 0 60000 65536"/>
              <a:gd name="T5" fmla="*/ 0 60000 65536"/>
              <a:gd name="T6" fmla="*/ 0 w 241"/>
              <a:gd name="T7" fmla="*/ 0 h 1033"/>
              <a:gd name="T8" fmla="*/ 241 w 241"/>
              <a:gd name="T9" fmla="*/ 1033 h 1033"/>
            </a:gdLst>
            <a:ahLst/>
            <a:cxnLst>
              <a:cxn ang="T4">
                <a:pos x="T0" y="T1"/>
              </a:cxn>
              <a:cxn ang="T5">
                <a:pos x="T2" y="T3"/>
              </a:cxn>
            </a:cxnLst>
            <a:rect l="T6" t="T7" r="T8" b="T9"/>
            <a:pathLst>
              <a:path w="241" h="1033">
                <a:moveTo>
                  <a:pt x="0" y="0"/>
                </a:moveTo>
                <a:lnTo>
                  <a:pt x="240" y="1032"/>
                </a:lnTo>
              </a:path>
            </a:pathLst>
          </a:custGeom>
          <a:noFill/>
          <a:ln w="762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196" name="Line 12"/>
          <p:cNvSpPr>
            <a:spLocks noChangeShapeType="1"/>
          </p:cNvSpPr>
          <p:nvPr/>
        </p:nvSpPr>
        <p:spPr bwMode="auto">
          <a:xfrm>
            <a:off x="6265334" y="4537364"/>
            <a:ext cx="2370667" cy="0"/>
          </a:xfrm>
          <a:prstGeom prst="line">
            <a:avLst/>
          </a:prstGeom>
          <a:noFill/>
          <a:ln w="762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8" name="Line 14"/>
          <p:cNvSpPr>
            <a:spLocks noChangeShapeType="1"/>
          </p:cNvSpPr>
          <p:nvPr/>
        </p:nvSpPr>
        <p:spPr bwMode="auto">
          <a:xfrm>
            <a:off x="548924" y="5160818"/>
            <a:ext cx="818303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9" name="Rectangle 15"/>
          <p:cNvSpPr>
            <a:spLocks noChangeArrowheads="1"/>
          </p:cNvSpPr>
          <p:nvPr/>
        </p:nvSpPr>
        <p:spPr bwMode="auto">
          <a:xfrm>
            <a:off x="1981200" y="5160819"/>
            <a:ext cx="914400" cy="41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262" tIns="40409" rIns="82262" bIns="40409">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a:solidFill>
                  <a:schemeClr val="tx1"/>
                </a:solidFill>
                <a:latin typeface="Arial" pitchFamily="34" charset="0"/>
              </a:rPr>
              <a:t>Meal</a:t>
            </a:r>
            <a:endParaRPr lang="en-US" altLang="en-US" sz="1818">
              <a:solidFill>
                <a:schemeClr val="tx1"/>
              </a:solidFill>
              <a:latin typeface="Arial" pitchFamily="34" charset="0"/>
            </a:endParaRPr>
          </a:p>
        </p:txBody>
      </p:sp>
      <p:sp>
        <p:nvSpPr>
          <p:cNvPr id="93200" name="Rectangle 16"/>
          <p:cNvSpPr>
            <a:spLocks noChangeArrowheads="1"/>
          </p:cNvSpPr>
          <p:nvPr/>
        </p:nvSpPr>
        <p:spPr bwMode="auto">
          <a:xfrm>
            <a:off x="3759200" y="5160819"/>
            <a:ext cx="842434" cy="41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262" tIns="40409" rIns="82262" bIns="40409">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a:solidFill>
                  <a:schemeClr val="tx1"/>
                </a:solidFill>
                <a:latin typeface="Arial" pitchFamily="34" charset="0"/>
              </a:rPr>
              <a:t>Meal</a:t>
            </a:r>
            <a:endParaRPr lang="en-US" altLang="en-US" sz="1818">
              <a:solidFill>
                <a:schemeClr val="tx1"/>
              </a:solidFill>
              <a:latin typeface="Arial" pitchFamily="34" charset="0"/>
            </a:endParaRPr>
          </a:p>
        </p:txBody>
      </p:sp>
      <p:sp>
        <p:nvSpPr>
          <p:cNvPr id="93201" name="Rectangle 17"/>
          <p:cNvSpPr>
            <a:spLocks noChangeArrowheads="1"/>
          </p:cNvSpPr>
          <p:nvPr/>
        </p:nvSpPr>
        <p:spPr bwMode="auto">
          <a:xfrm>
            <a:off x="5384800" y="5160819"/>
            <a:ext cx="908756" cy="41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262" tIns="40409" rIns="82262" bIns="40409">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a:solidFill>
                  <a:schemeClr val="tx1"/>
                </a:solidFill>
                <a:latin typeface="Arial" pitchFamily="34" charset="0"/>
              </a:rPr>
              <a:t>Meal</a:t>
            </a:r>
          </a:p>
        </p:txBody>
      </p:sp>
      <p:sp>
        <p:nvSpPr>
          <p:cNvPr id="93204" name="Line 20"/>
          <p:cNvSpPr>
            <a:spLocks noChangeShapeType="1"/>
          </p:cNvSpPr>
          <p:nvPr/>
        </p:nvSpPr>
        <p:spPr bwMode="auto">
          <a:xfrm>
            <a:off x="1371600" y="2805545"/>
            <a:ext cx="838200" cy="762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205" name="Line 21"/>
          <p:cNvSpPr>
            <a:spLocks noChangeShapeType="1"/>
          </p:cNvSpPr>
          <p:nvPr/>
        </p:nvSpPr>
        <p:spPr bwMode="auto">
          <a:xfrm>
            <a:off x="3149600" y="2805545"/>
            <a:ext cx="609600" cy="55418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206" name="Line 22"/>
          <p:cNvSpPr>
            <a:spLocks noChangeShapeType="1"/>
          </p:cNvSpPr>
          <p:nvPr/>
        </p:nvSpPr>
        <p:spPr bwMode="auto">
          <a:xfrm>
            <a:off x="4504267" y="2874818"/>
            <a:ext cx="838200" cy="762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3207" name="AutoShape 23"/>
          <p:cNvSpPr>
            <a:spLocks noChangeArrowheads="1"/>
          </p:cNvSpPr>
          <p:nvPr/>
        </p:nvSpPr>
        <p:spPr bwMode="auto">
          <a:xfrm>
            <a:off x="8094133" y="4675909"/>
            <a:ext cx="609600" cy="277091"/>
          </a:xfrm>
          <a:custGeom>
            <a:avLst/>
            <a:gdLst>
              <a:gd name="T0" fmla="*/ 489871 w 21600"/>
              <a:gd name="T1" fmla="*/ 0 h 21600"/>
              <a:gd name="T2" fmla="*/ 293910 w 21600"/>
              <a:gd name="T3" fmla="*/ 101600 h 21600"/>
              <a:gd name="T4" fmla="*/ 0 w 21600"/>
              <a:gd name="T5" fmla="*/ 254014 h 21600"/>
              <a:gd name="T6" fmla="*/ 293910 w 21600"/>
              <a:gd name="T7" fmla="*/ 304800 h 21600"/>
              <a:gd name="T8" fmla="*/ 587820 w 21600"/>
              <a:gd name="T9" fmla="*/ 211667 h 21600"/>
              <a:gd name="T10" fmla="*/ 685800 w 21600"/>
              <a:gd name="T11" fmla="*/ 101600 h 21600"/>
              <a:gd name="T12" fmla="*/ 3 60000 65536"/>
              <a:gd name="T13" fmla="*/ 2 60000 65536"/>
              <a:gd name="T14" fmla="*/ 2 60000 65536"/>
              <a:gd name="T15" fmla="*/ 1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tx1"/>
          </a:solidFill>
          <a:ln w="12700">
            <a:solidFill>
              <a:schemeClr val="tx1"/>
            </a:solidFill>
            <a:miter lim="800000"/>
            <a:headEnd/>
            <a:tailEnd/>
          </a:ln>
        </p:spPr>
        <p:txBody>
          <a:bodyPr wrap="none" anchor="ct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209" name="Text Box 28"/>
          <p:cNvSpPr txBox="1">
            <a:spLocks noChangeArrowheads="1"/>
          </p:cNvSpPr>
          <p:nvPr/>
        </p:nvSpPr>
        <p:spPr bwMode="auto">
          <a:xfrm>
            <a:off x="2540000" y="5853547"/>
            <a:ext cx="4639412" cy="428131"/>
          </a:xfrm>
          <a:prstGeom prst="rect">
            <a:avLst/>
          </a:prstGeom>
          <a:solidFill>
            <a:srgbClr val="000000"/>
          </a:solidFill>
          <a:ln w="12700">
            <a:solidFill>
              <a:schemeClr val="hlink"/>
            </a:solidFill>
            <a:miter lim="800000"/>
            <a:headEnd/>
            <a:tailEnd/>
          </a:ln>
        </p:spPr>
        <p:txBody>
          <a:bodyPr wrap="none">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dirty="0">
                <a:solidFill>
                  <a:schemeClr val="bg2"/>
                </a:solidFill>
                <a:latin typeface="Arial" pitchFamily="34" charset="0"/>
              </a:rPr>
              <a:t>Blood glucose– goes up after eating</a:t>
            </a:r>
          </a:p>
        </p:txBody>
      </p:sp>
      <p:sp>
        <p:nvSpPr>
          <p:cNvPr id="93210" name="Line 31"/>
          <p:cNvSpPr>
            <a:spLocks noChangeShapeType="1"/>
          </p:cNvSpPr>
          <p:nvPr/>
        </p:nvSpPr>
        <p:spPr bwMode="auto">
          <a:xfrm>
            <a:off x="5342467" y="2389911"/>
            <a:ext cx="47413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211" name="Text Box 33"/>
          <p:cNvSpPr txBox="1">
            <a:spLocks noChangeArrowheads="1"/>
          </p:cNvSpPr>
          <p:nvPr/>
        </p:nvSpPr>
        <p:spPr bwMode="auto">
          <a:xfrm>
            <a:off x="6062134" y="2265754"/>
            <a:ext cx="1939955" cy="763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dirty="0">
                <a:solidFill>
                  <a:schemeClr val="tx1"/>
                </a:solidFill>
                <a:latin typeface="Arial" pitchFamily="34" charset="0"/>
              </a:rPr>
              <a:t>Insulin</a:t>
            </a:r>
          </a:p>
          <a:p>
            <a:r>
              <a:rPr lang="en-US" altLang="en-US" sz="2182" dirty="0">
                <a:solidFill>
                  <a:schemeClr val="tx1"/>
                </a:solidFill>
                <a:latin typeface="Arial" pitchFamily="34" charset="0"/>
              </a:rPr>
              <a:t>Blood glucose</a:t>
            </a:r>
          </a:p>
        </p:txBody>
      </p:sp>
      <p:sp>
        <p:nvSpPr>
          <p:cNvPr id="93212" name="Line 34"/>
          <p:cNvSpPr>
            <a:spLocks noChangeShapeType="1"/>
          </p:cNvSpPr>
          <p:nvPr/>
        </p:nvSpPr>
        <p:spPr bwMode="auto">
          <a:xfrm>
            <a:off x="5477933" y="2667000"/>
            <a:ext cx="338667"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213" name="Text Box 35"/>
          <p:cNvSpPr txBox="1">
            <a:spLocks noChangeArrowheads="1"/>
          </p:cNvSpPr>
          <p:nvPr/>
        </p:nvSpPr>
        <p:spPr bwMode="auto">
          <a:xfrm>
            <a:off x="6305925" y="3978744"/>
            <a:ext cx="1754006" cy="42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r>
              <a:rPr lang="en-US" altLang="en-US" sz="2182" dirty="0">
                <a:solidFill>
                  <a:schemeClr val="tx1"/>
                </a:solidFill>
                <a:latin typeface="Arial" pitchFamily="34" charset="0"/>
              </a:rPr>
              <a:t>Basal insulin</a:t>
            </a:r>
          </a:p>
        </p:txBody>
      </p:sp>
      <p:sp>
        <p:nvSpPr>
          <p:cNvPr id="93214" name="Line 36"/>
          <p:cNvSpPr>
            <a:spLocks noChangeShapeType="1"/>
          </p:cNvSpPr>
          <p:nvPr/>
        </p:nvSpPr>
        <p:spPr bwMode="auto">
          <a:xfrm flipH="1" flipV="1">
            <a:off x="2810934" y="4329545"/>
            <a:ext cx="1151467" cy="1524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93215" name="Group 31"/>
          <p:cNvGrpSpPr>
            <a:grpSpLocks/>
          </p:cNvGrpSpPr>
          <p:nvPr/>
        </p:nvGrpSpPr>
        <p:grpSpPr bwMode="auto">
          <a:xfrm>
            <a:off x="2404534" y="2528455"/>
            <a:ext cx="843844" cy="1939636"/>
            <a:chOff x="1682" y="1632"/>
            <a:chExt cx="598" cy="1344"/>
          </a:xfrm>
        </p:grpSpPr>
        <p:sp>
          <p:nvSpPr>
            <p:cNvPr id="93216" name="Freeform 5"/>
            <p:cNvSpPr>
              <a:spLocks/>
            </p:cNvSpPr>
            <p:nvPr/>
          </p:nvSpPr>
          <p:spPr bwMode="auto">
            <a:xfrm>
              <a:off x="1944" y="1632"/>
              <a:ext cx="336" cy="1344"/>
            </a:xfrm>
            <a:custGeom>
              <a:avLst/>
              <a:gdLst>
                <a:gd name="T0" fmla="*/ 0 w 289"/>
                <a:gd name="T1" fmla="*/ 0 h 1033"/>
                <a:gd name="T2" fmla="*/ 288 w 289"/>
                <a:gd name="T3" fmla="*/ 1032 h 1033"/>
                <a:gd name="T4" fmla="*/ 0 60000 65536"/>
                <a:gd name="T5" fmla="*/ 0 60000 65536"/>
                <a:gd name="T6" fmla="*/ 0 w 289"/>
                <a:gd name="T7" fmla="*/ 0 h 1033"/>
                <a:gd name="T8" fmla="*/ 289 w 289"/>
                <a:gd name="T9" fmla="*/ 1033 h 1033"/>
              </a:gdLst>
              <a:ahLst/>
              <a:cxnLst>
                <a:cxn ang="T4">
                  <a:pos x="T0" y="T1"/>
                </a:cxn>
                <a:cxn ang="T5">
                  <a:pos x="T2" y="T3"/>
                </a:cxn>
              </a:cxnLst>
              <a:rect l="T6" t="T7" r="T8" b="T9"/>
              <a:pathLst>
                <a:path w="289" h="1033">
                  <a:moveTo>
                    <a:pt x="0" y="0"/>
                  </a:moveTo>
                  <a:lnTo>
                    <a:pt x="288" y="1032"/>
                  </a:lnTo>
                </a:path>
              </a:pathLst>
            </a:custGeom>
            <a:noFill/>
            <a:ln w="762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sp>
          <p:nvSpPr>
            <p:cNvPr id="93217" name="Freeform 4"/>
            <p:cNvSpPr>
              <a:spLocks/>
            </p:cNvSpPr>
            <p:nvPr/>
          </p:nvSpPr>
          <p:spPr bwMode="auto">
            <a:xfrm>
              <a:off x="1682" y="1632"/>
              <a:ext cx="270" cy="1297"/>
            </a:xfrm>
            <a:custGeom>
              <a:avLst/>
              <a:gdLst>
                <a:gd name="T0" fmla="*/ 0 w 241"/>
                <a:gd name="T1" fmla="*/ 1056 h 1057"/>
                <a:gd name="T2" fmla="*/ 240 w 241"/>
                <a:gd name="T3" fmla="*/ 0 h 1057"/>
                <a:gd name="T4" fmla="*/ 0 60000 65536"/>
                <a:gd name="T5" fmla="*/ 0 60000 65536"/>
                <a:gd name="T6" fmla="*/ 0 w 241"/>
                <a:gd name="T7" fmla="*/ 0 h 1057"/>
                <a:gd name="T8" fmla="*/ 241 w 241"/>
                <a:gd name="T9" fmla="*/ 1057 h 1057"/>
              </a:gdLst>
              <a:ahLst/>
              <a:cxnLst>
                <a:cxn ang="T4">
                  <a:pos x="T0" y="T1"/>
                </a:cxn>
                <a:cxn ang="T5">
                  <a:pos x="T2" y="T3"/>
                </a:cxn>
              </a:cxnLst>
              <a:rect l="T6" t="T7" r="T8" b="T9"/>
              <a:pathLst>
                <a:path w="241" h="1057">
                  <a:moveTo>
                    <a:pt x="0" y="1056"/>
                  </a:moveTo>
                  <a:lnTo>
                    <a:pt x="240" y="0"/>
                  </a:lnTo>
                </a:path>
              </a:pathLst>
            </a:custGeom>
            <a:solidFill>
              <a:schemeClr val="tx2"/>
            </a:solidFill>
            <a:ln w="76200" cap="rnd">
              <a:solidFill>
                <a:schemeClr val="tx1"/>
              </a:solidFill>
              <a:round/>
              <a:headEnd/>
              <a:tailEnd/>
            </a:ln>
          </p:spPr>
          <p:txBody>
            <a:bodyPr/>
            <a:lstStyle>
              <a:lvl1pPr>
                <a:defRPr sz="2400">
                  <a:solidFill>
                    <a:srgbClr val="FFFFFF"/>
                  </a:solidFill>
                  <a:latin typeface="Times New Roman" pitchFamily="18" charset="0"/>
                  <a:ea typeface="MS PGothic" pitchFamily="34" charset="-128"/>
                </a:defRPr>
              </a:lvl1pPr>
              <a:lvl2pPr marL="37931725" indent="-37474525">
                <a:defRPr sz="2400">
                  <a:solidFill>
                    <a:srgbClr val="FFFFFF"/>
                  </a:solidFill>
                  <a:latin typeface="Times New Roman" pitchFamily="18" charset="0"/>
                  <a:ea typeface="MS PGothic" pitchFamily="34" charset="-128"/>
                </a:defRPr>
              </a:lvl2pPr>
              <a:lvl3pPr>
                <a:defRPr sz="2400">
                  <a:solidFill>
                    <a:srgbClr val="FFFFFF"/>
                  </a:solidFill>
                  <a:latin typeface="Times New Roman" pitchFamily="18" charset="0"/>
                  <a:ea typeface="MS PGothic" pitchFamily="34" charset="-128"/>
                </a:defRPr>
              </a:lvl3pPr>
              <a:lvl4pPr>
                <a:defRPr sz="2400">
                  <a:solidFill>
                    <a:srgbClr val="FFFFFF"/>
                  </a:solidFill>
                  <a:latin typeface="Times New Roman" pitchFamily="18" charset="0"/>
                  <a:ea typeface="MS PGothic" pitchFamily="34" charset="-128"/>
                </a:defRPr>
              </a:lvl4pPr>
              <a:lvl5pPr>
                <a:defRPr sz="2400">
                  <a:solidFill>
                    <a:srgbClr val="FFFFFF"/>
                  </a:solidFill>
                  <a:latin typeface="Times New Roman" pitchFamily="18" charset="0"/>
                  <a:ea typeface="MS PGothic" pitchFamily="34" charset="-128"/>
                </a:defRPr>
              </a:lvl5pPr>
              <a:lvl6pPr marL="457200" eaLnBrk="0" fontAlgn="base" hangingPunct="0">
                <a:spcBef>
                  <a:spcPct val="0"/>
                </a:spcBef>
                <a:spcAft>
                  <a:spcPct val="0"/>
                </a:spcAft>
                <a:defRPr sz="2400">
                  <a:solidFill>
                    <a:srgbClr val="FFFFFF"/>
                  </a:solidFill>
                  <a:latin typeface="Times New Roman" pitchFamily="18" charset="0"/>
                  <a:ea typeface="MS PGothic" pitchFamily="34" charset="-128"/>
                </a:defRPr>
              </a:lvl6pPr>
              <a:lvl7pPr marL="914400" eaLnBrk="0" fontAlgn="base" hangingPunct="0">
                <a:spcBef>
                  <a:spcPct val="0"/>
                </a:spcBef>
                <a:spcAft>
                  <a:spcPct val="0"/>
                </a:spcAft>
                <a:defRPr sz="2400">
                  <a:solidFill>
                    <a:srgbClr val="FFFFFF"/>
                  </a:solidFill>
                  <a:latin typeface="Times New Roman" pitchFamily="18" charset="0"/>
                  <a:ea typeface="MS PGothic" pitchFamily="34" charset="-128"/>
                </a:defRPr>
              </a:lvl7pPr>
              <a:lvl8pPr marL="1371600" eaLnBrk="0" fontAlgn="base" hangingPunct="0">
                <a:spcBef>
                  <a:spcPct val="0"/>
                </a:spcBef>
                <a:spcAft>
                  <a:spcPct val="0"/>
                </a:spcAft>
                <a:defRPr sz="2400">
                  <a:solidFill>
                    <a:srgbClr val="FFFFFF"/>
                  </a:solidFill>
                  <a:latin typeface="Times New Roman" pitchFamily="18" charset="0"/>
                  <a:ea typeface="MS PGothic" pitchFamily="34" charset="-128"/>
                </a:defRPr>
              </a:lvl8pPr>
              <a:lvl9pPr marL="1828800" eaLnBrk="0" fontAlgn="base" hangingPunct="0">
                <a:spcBef>
                  <a:spcPct val="0"/>
                </a:spcBef>
                <a:spcAft>
                  <a:spcPct val="0"/>
                </a:spcAft>
                <a:defRPr sz="2400">
                  <a:solidFill>
                    <a:srgbClr val="FFFFFF"/>
                  </a:solidFill>
                  <a:latin typeface="Times New Roman" pitchFamily="18" charset="0"/>
                  <a:ea typeface="MS PGothic" pitchFamily="34" charset="-128"/>
                </a:defRPr>
              </a:lvl9pPr>
            </a:lstStyle>
            <a:p>
              <a:endParaRPr lang="en-US" altLang="en-US" sz="2182" b="1">
                <a:solidFill>
                  <a:schemeClr val="tx1"/>
                </a:solidFill>
                <a:latin typeface="Arial" pitchFamily="34" charset="0"/>
              </a:endParaRPr>
            </a:p>
          </p:txBody>
        </p:sp>
      </p:grpSp>
      <p:sp>
        <p:nvSpPr>
          <p:cNvPr id="2" name="TextBox 1">
            <a:extLst>
              <a:ext uri="{FF2B5EF4-FFF2-40B4-BE49-F238E27FC236}">
                <a16:creationId xmlns:a16="http://schemas.microsoft.com/office/drawing/2014/main" id="{62ED160C-5339-4541-64DA-7A2EA33EBD0A}"/>
              </a:ext>
            </a:extLst>
          </p:cNvPr>
          <p:cNvSpPr txBox="1"/>
          <p:nvPr/>
        </p:nvSpPr>
        <p:spPr>
          <a:xfrm>
            <a:off x="862724" y="2262986"/>
            <a:ext cx="1295400" cy="461665"/>
          </a:xfrm>
          <a:prstGeom prst="rect">
            <a:avLst/>
          </a:prstGeom>
          <a:noFill/>
        </p:spPr>
        <p:txBody>
          <a:bodyPr wrap="square" rtlCol="0">
            <a:spAutoFit/>
          </a:bodyPr>
          <a:lstStyle/>
          <a:p>
            <a:r>
              <a:rPr lang="en-US" dirty="0"/>
              <a:t>Bolus</a:t>
            </a:r>
          </a:p>
        </p:txBody>
      </p:sp>
      <p:sp>
        <p:nvSpPr>
          <p:cNvPr id="4" name="TextBox 3">
            <a:extLst>
              <a:ext uri="{FF2B5EF4-FFF2-40B4-BE49-F238E27FC236}">
                <a16:creationId xmlns:a16="http://schemas.microsoft.com/office/drawing/2014/main" id="{20BA5815-74A7-742C-3BED-009A15AC3989}"/>
              </a:ext>
            </a:extLst>
          </p:cNvPr>
          <p:cNvSpPr txBox="1"/>
          <p:nvPr/>
        </p:nvSpPr>
        <p:spPr>
          <a:xfrm>
            <a:off x="2826113" y="2295936"/>
            <a:ext cx="1295400" cy="461665"/>
          </a:xfrm>
          <a:prstGeom prst="rect">
            <a:avLst/>
          </a:prstGeom>
          <a:noFill/>
        </p:spPr>
        <p:txBody>
          <a:bodyPr wrap="square" rtlCol="0">
            <a:spAutoFit/>
          </a:bodyPr>
          <a:lstStyle/>
          <a:p>
            <a:r>
              <a:rPr lang="en-US" dirty="0"/>
              <a:t>Bolus</a:t>
            </a:r>
          </a:p>
        </p:txBody>
      </p:sp>
      <p:sp>
        <p:nvSpPr>
          <p:cNvPr id="6" name="TextBox 5">
            <a:extLst>
              <a:ext uri="{FF2B5EF4-FFF2-40B4-BE49-F238E27FC236}">
                <a16:creationId xmlns:a16="http://schemas.microsoft.com/office/drawing/2014/main" id="{5CBA1954-3AF6-2A87-84D0-0FF4774E8981}"/>
              </a:ext>
            </a:extLst>
          </p:cNvPr>
          <p:cNvSpPr txBox="1"/>
          <p:nvPr/>
        </p:nvSpPr>
        <p:spPr>
          <a:xfrm>
            <a:off x="4152023" y="2292034"/>
            <a:ext cx="1295400" cy="461665"/>
          </a:xfrm>
          <a:prstGeom prst="rect">
            <a:avLst/>
          </a:prstGeom>
          <a:noFill/>
        </p:spPr>
        <p:txBody>
          <a:bodyPr wrap="square" rtlCol="0">
            <a:spAutoFit/>
          </a:bodyPr>
          <a:lstStyle/>
          <a:p>
            <a:r>
              <a:rPr lang="en-US" dirty="0"/>
              <a:t>Bolus</a:t>
            </a:r>
          </a:p>
        </p:txBody>
      </p:sp>
    </p:spTree>
    <p:extLst>
      <p:ext uri="{BB962C8B-B14F-4D97-AF65-F5344CB8AC3E}">
        <p14:creationId xmlns:p14="http://schemas.microsoft.com/office/powerpoint/2010/main" val="1449685081"/>
      </p:ext>
    </p:extLst>
  </p:cSld>
  <p:clrMapOvr>
    <a:masterClrMapping/>
  </p:clrMapOvr>
  <p:transition/>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Physiologic Insulin at Meals</a:t>
            </a:r>
          </a:p>
        </p:txBody>
      </p:sp>
      <p:sp>
        <p:nvSpPr>
          <p:cNvPr id="3" name="Content Placeholder 2"/>
          <p:cNvSpPr>
            <a:spLocks noGrp="1"/>
          </p:cNvSpPr>
          <p:nvPr>
            <p:ph idx="1"/>
          </p:nvPr>
        </p:nvSpPr>
        <p:spPr>
          <a:xfrm>
            <a:off x="304800" y="1752600"/>
            <a:ext cx="6248400" cy="4114800"/>
          </a:xfrm>
        </p:spPr>
        <p:txBody>
          <a:bodyPr>
            <a:normAutofit/>
          </a:bodyPr>
          <a:lstStyle/>
          <a:p>
            <a:r>
              <a:rPr lang="en-US" b="1" dirty="0">
                <a:solidFill>
                  <a:srgbClr val="000000"/>
                </a:solidFill>
              </a:rPr>
              <a:t>1</a:t>
            </a:r>
            <a:r>
              <a:rPr lang="en-US" b="1" baseline="30000" dirty="0">
                <a:solidFill>
                  <a:srgbClr val="000000"/>
                </a:solidFill>
              </a:rPr>
              <a:t>st</a:t>
            </a:r>
            <a:r>
              <a:rPr lang="en-US" b="1" dirty="0">
                <a:solidFill>
                  <a:srgbClr val="000000"/>
                </a:solidFill>
              </a:rPr>
              <a:t> phase: </a:t>
            </a:r>
            <a:r>
              <a:rPr lang="en-US" dirty="0">
                <a:solidFill>
                  <a:srgbClr val="000000"/>
                </a:solidFill>
              </a:rPr>
              <a:t>peak 1-2 minutes, duration 10 minutes, suppresses hepatic glucose production</a:t>
            </a:r>
          </a:p>
          <a:p>
            <a:endParaRPr lang="en-US" dirty="0">
              <a:solidFill>
                <a:srgbClr val="000000"/>
              </a:solidFill>
            </a:endParaRPr>
          </a:p>
          <a:p>
            <a:r>
              <a:rPr lang="en-US" b="1" dirty="0">
                <a:solidFill>
                  <a:srgbClr val="000000"/>
                </a:solidFill>
              </a:rPr>
              <a:t>2</a:t>
            </a:r>
            <a:r>
              <a:rPr lang="en-US" b="1" baseline="30000" dirty="0">
                <a:solidFill>
                  <a:srgbClr val="000000"/>
                </a:solidFill>
              </a:rPr>
              <a:t>nd</a:t>
            </a:r>
            <a:r>
              <a:rPr lang="en-US" b="1" dirty="0">
                <a:solidFill>
                  <a:srgbClr val="000000"/>
                </a:solidFill>
              </a:rPr>
              <a:t> phase:  </a:t>
            </a:r>
            <a:r>
              <a:rPr lang="en-US" dirty="0">
                <a:solidFill>
                  <a:srgbClr val="000000"/>
                </a:solidFill>
              </a:rPr>
              <a:t>duration 1-2 hours</a:t>
            </a:r>
          </a:p>
          <a:p>
            <a:endParaRPr lang="en-US" dirty="0"/>
          </a:p>
        </p:txBody>
      </p:sp>
      <p:sp>
        <p:nvSpPr>
          <p:cNvPr id="4" name="Text Placeholder 3"/>
          <p:cNvSpPr>
            <a:spLocks noGrp="1"/>
          </p:cNvSpPr>
          <p:nvPr>
            <p:ph type="body" sz="quarter" idx="10"/>
          </p:nvPr>
        </p:nvSpPr>
        <p:spPr/>
        <p:txBody>
          <a:bodyPr/>
          <a:lstStyle/>
          <a:p>
            <a:r>
              <a:rPr lang="en-US" sz="800" dirty="0">
                <a:solidFill>
                  <a:srgbClr val="000000"/>
                </a:solidFill>
              </a:rPr>
              <a:t>Freeman JS. J Am Osteopath Assoc. 2009;109:26-36. </a:t>
            </a:r>
          </a:p>
        </p:txBody>
      </p:sp>
      <p:sp>
        <p:nvSpPr>
          <p:cNvPr id="6" name="TextBox 5"/>
          <p:cNvSpPr txBox="1"/>
          <p:nvPr/>
        </p:nvSpPr>
        <p:spPr>
          <a:xfrm>
            <a:off x="6477000" y="2086518"/>
            <a:ext cx="2239925" cy="2646812"/>
          </a:xfrm>
          <a:prstGeom prst="rect">
            <a:avLst/>
          </a:prstGeom>
          <a:noFill/>
        </p:spPr>
        <p:txBody>
          <a:bodyPr wrap="square" lIns="60895" tIns="30447" rIns="60895" bIns="30447" rtlCol="0">
            <a:spAutoFit/>
          </a:bodyPr>
          <a:lstStyle/>
          <a:p>
            <a:pPr algn="ctr" fontAlgn="base">
              <a:spcBef>
                <a:spcPct val="0"/>
              </a:spcBef>
              <a:spcAft>
                <a:spcPct val="0"/>
              </a:spcAft>
            </a:pPr>
            <a:r>
              <a:rPr lang="en-US" b="1" dirty="0">
                <a:solidFill>
                  <a:srgbClr val="000000"/>
                </a:solidFill>
                <a:latin typeface="+mn-lt"/>
              </a:rPr>
              <a:t>The perfect insulin would be fast enough to match the absorption of carbohydrates</a:t>
            </a:r>
          </a:p>
        </p:txBody>
      </p:sp>
      <p:sp>
        <p:nvSpPr>
          <p:cNvPr id="5" name="Rounded Rectangle 4"/>
          <p:cNvSpPr/>
          <p:nvPr/>
        </p:nvSpPr>
        <p:spPr>
          <a:xfrm>
            <a:off x="6301562" y="1447800"/>
            <a:ext cx="2590800" cy="3285530"/>
          </a:xfrm>
          <a:prstGeom prst="roundRect">
            <a:avLst/>
          </a:prstGeom>
          <a:solidFill>
            <a:srgbClr val="7030A0">
              <a:alpha val="29000"/>
            </a:srgbClr>
          </a:solidFill>
        </p:spPr>
        <p:style>
          <a:lnRef idx="2">
            <a:schemeClr val="accent1">
              <a:shade val="50000"/>
            </a:schemeClr>
          </a:lnRef>
          <a:fillRef idx="1">
            <a:schemeClr val="accent1"/>
          </a:fillRef>
          <a:effectRef idx="0">
            <a:schemeClr val="accent1"/>
          </a:effectRef>
          <a:fontRef idx="minor">
            <a:schemeClr val="lt1"/>
          </a:fontRef>
        </p:style>
        <p:txBody>
          <a:bodyPr lIns="60895" tIns="30447" rIns="60895" bIns="30447" rtlCol="0" anchor="ctr"/>
          <a:lstStyle/>
          <a:p>
            <a:pPr algn="ctr" fontAlgn="base">
              <a:spcBef>
                <a:spcPct val="0"/>
              </a:spcBef>
              <a:spcAft>
                <a:spcPct val="0"/>
              </a:spcAft>
            </a:pPr>
            <a:endParaRPr lang="en-US" dirty="0">
              <a:solidFill>
                <a:srgbClr val="FFFFFF"/>
              </a:solidFill>
            </a:endParaRPr>
          </a:p>
        </p:txBody>
      </p:sp>
    </p:spTree>
    <p:extLst>
      <p:ext uri="{BB962C8B-B14F-4D97-AF65-F5344CB8AC3E}">
        <p14:creationId xmlns:p14="http://schemas.microsoft.com/office/powerpoint/2010/main" val="378876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5B31-1029-4B17-A69C-20DC705059B2}"/>
              </a:ext>
            </a:extLst>
          </p:cNvPr>
          <p:cNvSpPr>
            <a:spLocks noGrp="1"/>
          </p:cNvSpPr>
          <p:nvPr>
            <p:ph type="title"/>
          </p:nvPr>
        </p:nvSpPr>
        <p:spPr/>
        <p:txBody>
          <a:bodyPr/>
          <a:lstStyle/>
          <a:p>
            <a:r>
              <a:rPr lang="en-US" dirty="0"/>
              <a:t>Insulin Overview</a:t>
            </a:r>
          </a:p>
        </p:txBody>
      </p:sp>
      <p:sp>
        <p:nvSpPr>
          <p:cNvPr id="3" name="Content Placeholder 2">
            <a:extLst>
              <a:ext uri="{FF2B5EF4-FFF2-40B4-BE49-F238E27FC236}">
                <a16:creationId xmlns:a16="http://schemas.microsoft.com/office/drawing/2014/main" id="{CB38BE90-165B-4F8C-BF95-E03EFB661D1C}"/>
              </a:ext>
            </a:extLst>
          </p:cNvPr>
          <p:cNvSpPr>
            <a:spLocks noGrp="1"/>
          </p:cNvSpPr>
          <p:nvPr>
            <p:ph idx="1"/>
          </p:nvPr>
        </p:nvSpPr>
        <p:spPr/>
        <p:txBody>
          <a:bodyPr>
            <a:normAutofit fontScale="92500" lnSpcReduction="10000"/>
          </a:bodyPr>
          <a:lstStyle/>
          <a:p>
            <a:r>
              <a:rPr lang="en-US" dirty="0">
                <a:solidFill>
                  <a:srgbClr val="000000"/>
                </a:solidFill>
              </a:rPr>
              <a:t>None of the commercially available insulins are as fast as true physiologic insulin</a:t>
            </a:r>
          </a:p>
          <a:p>
            <a:r>
              <a:rPr lang="en-US" dirty="0">
                <a:solidFill>
                  <a:srgbClr val="000000"/>
                </a:solidFill>
              </a:rPr>
              <a:t>Almost all insulin is injected (SC or IV) with 1 inhaled option</a:t>
            </a:r>
          </a:p>
          <a:p>
            <a:r>
              <a:rPr lang="en-US" dirty="0">
                <a:solidFill>
                  <a:srgbClr val="000000"/>
                </a:solidFill>
              </a:rPr>
              <a:t>All people with T1D require basal + bolus insulin or insulin pump therapy</a:t>
            </a:r>
          </a:p>
          <a:p>
            <a:r>
              <a:rPr lang="en-US" dirty="0">
                <a:solidFill>
                  <a:srgbClr val="000000"/>
                </a:solidFill>
              </a:rPr>
              <a:t>Many people with T2D require insulin due to the progressive nature of the condition</a:t>
            </a:r>
          </a:p>
          <a:p>
            <a:pPr lvl="1"/>
            <a:r>
              <a:rPr lang="en-US" dirty="0">
                <a:solidFill>
                  <a:srgbClr val="000000"/>
                </a:solidFill>
              </a:rPr>
              <a:t>Start with basal (long-acting), then add bolus if needed</a:t>
            </a:r>
          </a:p>
          <a:p>
            <a:endParaRPr lang="en-US" dirty="0"/>
          </a:p>
        </p:txBody>
      </p:sp>
      <p:sp>
        <p:nvSpPr>
          <p:cNvPr id="4" name="Text Placeholder 3">
            <a:extLst>
              <a:ext uri="{FF2B5EF4-FFF2-40B4-BE49-F238E27FC236}">
                <a16:creationId xmlns:a16="http://schemas.microsoft.com/office/drawing/2014/main" id="{587003D7-83F9-497D-A2EF-E83CB846401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924232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29ECBD-B4D6-93C7-CB6C-20E6D9FC76DF}"/>
              </a:ext>
            </a:extLst>
          </p:cNvPr>
          <p:cNvSpPr txBox="1"/>
          <p:nvPr/>
        </p:nvSpPr>
        <p:spPr>
          <a:xfrm>
            <a:off x="1371600" y="6410235"/>
            <a:ext cx="5981700" cy="461665"/>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hlinkClick r:id="rId4"/>
              </a:rPr>
              <a:t>www.DiabetesEd.net</a:t>
            </a:r>
            <a:r>
              <a:rPr lang="en-US" dirty="0">
                <a:latin typeface="Calibri" panose="020F0502020204030204" pitchFamily="34" charset="0"/>
                <a:ea typeface="Calibri" panose="020F0502020204030204" pitchFamily="34" charset="0"/>
                <a:cs typeface="Calibri" panose="020F0502020204030204" pitchFamily="34" charset="0"/>
              </a:rPr>
              <a:t>  FREE &gt; </a:t>
            </a:r>
            <a:r>
              <a:rPr lang="en-US" dirty="0" err="1">
                <a:latin typeface="Calibri" panose="020F0502020204030204" pitchFamily="34" charset="0"/>
                <a:ea typeface="Calibri" panose="020F0502020204030204" pitchFamily="34" charset="0"/>
                <a:cs typeface="Calibri" panose="020F0502020204030204" pitchFamily="34" charset="0"/>
              </a:rPr>
              <a:t>PocketCards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EF6A900-DE12-FD44-F370-E0661C06CB29}"/>
              </a:ext>
            </a:extLst>
          </p:cNvPr>
          <p:cNvSpPr txBox="1"/>
          <p:nvPr/>
        </p:nvSpPr>
        <p:spPr>
          <a:xfrm>
            <a:off x="4230624" y="216932"/>
            <a:ext cx="4698034" cy="609600"/>
          </a:xfrm>
          <a:prstGeom prst="rect">
            <a:avLst/>
          </a:prstGeom>
          <a:solidFill>
            <a:schemeClr val="bg1"/>
          </a:solidFill>
        </p:spPr>
        <p:txBody>
          <a:bodyPr wrap="square" rtlCol="0">
            <a:spAutoFit/>
          </a:bodyPr>
          <a:lstStyle/>
          <a:p>
            <a:endParaRPr lang="en-US" dirty="0"/>
          </a:p>
        </p:txBody>
      </p:sp>
      <p:sp>
        <p:nvSpPr>
          <p:cNvPr id="4" name="Content Placeholder 3">
            <a:extLst>
              <a:ext uri="{FF2B5EF4-FFF2-40B4-BE49-F238E27FC236}">
                <a16:creationId xmlns:a16="http://schemas.microsoft.com/office/drawing/2014/main" id="{BA597A5B-921F-DCE7-29F2-BFB1D38DA055}"/>
              </a:ext>
            </a:extLst>
          </p:cNvPr>
          <p:cNvSpPr>
            <a:spLocks noGrp="1"/>
          </p:cNvSpPr>
          <p:nvPr>
            <p:ph sz="quarter" idx="1"/>
          </p:nvPr>
        </p:nvSpPr>
        <p:spPr/>
        <p:txBody>
          <a:bodyPr/>
          <a:lstStyle/>
          <a:p>
            <a:endParaRPr lang="en-US"/>
          </a:p>
        </p:txBody>
      </p:sp>
      <p:pic>
        <p:nvPicPr>
          <p:cNvPr id="7" name="Picture 6">
            <a:extLst>
              <a:ext uri="{FF2B5EF4-FFF2-40B4-BE49-F238E27FC236}">
                <a16:creationId xmlns:a16="http://schemas.microsoft.com/office/drawing/2014/main" id="{2CAAC74C-D5C9-D728-49B5-1D73ED9B7235}"/>
              </a:ext>
            </a:extLst>
          </p:cNvPr>
          <p:cNvPicPr>
            <a:picLocks noChangeAspect="1"/>
          </p:cNvPicPr>
          <p:nvPr/>
        </p:nvPicPr>
        <p:blipFill>
          <a:blip r:embed="rId5"/>
          <a:stretch>
            <a:fillRect/>
          </a:stretch>
        </p:blipFill>
        <p:spPr>
          <a:xfrm>
            <a:off x="382235" y="216932"/>
            <a:ext cx="8519919" cy="6066666"/>
          </a:xfrm>
          <a:prstGeom prst="rect">
            <a:avLst/>
          </a:prstGeom>
        </p:spPr>
      </p:pic>
      <p:sp>
        <p:nvSpPr>
          <p:cNvPr id="3" name="TextBox 2">
            <a:extLst>
              <a:ext uri="{FF2B5EF4-FFF2-40B4-BE49-F238E27FC236}">
                <a16:creationId xmlns:a16="http://schemas.microsoft.com/office/drawing/2014/main" id="{BDC6C09F-49D9-B652-4B6B-DE0F364F13DD}"/>
              </a:ext>
            </a:extLst>
          </p:cNvPr>
          <p:cNvSpPr txBox="1"/>
          <p:nvPr/>
        </p:nvSpPr>
        <p:spPr>
          <a:xfrm>
            <a:off x="4230624" y="0"/>
            <a:ext cx="4698034" cy="9144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13275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Profiles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524000"/>
            <a:ext cx="7621460" cy="456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200" y="6316581"/>
            <a:ext cx="6400800" cy="461665"/>
          </a:xfrm>
          <a:prstGeom prst="rect">
            <a:avLst/>
          </a:prstGeom>
          <a:noFill/>
        </p:spPr>
        <p:txBody>
          <a:bodyPr wrap="square" rtlCol="0">
            <a:spAutoFit/>
          </a:bodyPr>
          <a:lstStyle/>
          <a:p>
            <a:r>
              <a:rPr lang="en-US" sz="1200" dirty="0"/>
              <a:t>Hirsch IB. NEJM 2005;352:174-183.</a:t>
            </a:r>
          </a:p>
          <a:p>
            <a:r>
              <a:rPr lang="en-US" sz="1200" dirty="0" err="1"/>
              <a:t>Lexicomp</a:t>
            </a:r>
            <a:r>
              <a:rPr lang="en-US" sz="1200" dirty="0"/>
              <a:t> Online, Lexi-Drugs Online, Hudson, Ohio: </a:t>
            </a:r>
            <a:r>
              <a:rPr lang="en-US" sz="1200" dirty="0" err="1"/>
              <a:t>UpToDate</a:t>
            </a:r>
            <a:r>
              <a:rPr lang="en-US" sz="1200" dirty="0"/>
              <a:t>, </a:t>
            </a:r>
            <a:r>
              <a:rPr lang="en-US" sz="1200" dirty="0" err="1"/>
              <a:t>Inc</a:t>
            </a:r>
            <a:r>
              <a:rPr lang="en-US" sz="1200" dirty="0"/>
              <a:t>; 2020; August 21, 2020.</a:t>
            </a:r>
          </a:p>
        </p:txBody>
      </p:sp>
      <p:sp>
        <p:nvSpPr>
          <p:cNvPr id="4" name="TextBox 3">
            <a:extLst>
              <a:ext uri="{FF2B5EF4-FFF2-40B4-BE49-F238E27FC236}">
                <a16:creationId xmlns:a16="http://schemas.microsoft.com/office/drawing/2014/main" id="{42BB6242-920E-5C82-E73C-9E1A6FE94B63}"/>
              </a:ext>
            </a:extLst>
          </p:cNvPr>
          <p:cNvSpPr txBox="1"/>
          <p:nvPr/>
        </p:nvSpPr>
        <p:spPr>
          <a:xfrm>
            <a:off x="6477000" y="1447800"/>
            <a:ext cx="2286000" cy="769441"/>
          </a:xfrm>
          <a:prstGeom prst="rect">
            <a:avLst/>
          </a:prstGeom>
          <a:noFill/>
          <a:ln>
            <a:solidFill>
              <a:srgbClr val="FF0000"/>
            </a:solidFill>
          </a:ln>
        </p:spPr>
        <p:txBody>
          <a:bodyPr wrap="square" rtlCol="0">
            <a:spAutoFit/>
          </a:bodyPr>
          <a:lstStyle/>
          <a:p>
            <a:pPr algn="ctr"/>
            <a:r>
              <a:rPr lang="en-US" sz="2000" dirty="0"/>
              <a:t>Detemir is no longer available</a:t>
            </a:r>
            <a:r>
              <a:rPr lang="en-US" dirty="0"/>
              <a:t>. </a:t>
            </a:r>
          </a:p>
        </p:txBody>
      </p:sp>
      <p:cxnSp>
        <p:nvCxnSpPr>
          <p:cNvPr id="10" name="Straight Connector 9">
            <a:extLst>
              <a:ext uri="{FF2B5EF4-FFF2-40B4-BE49-F238E27FC236}">
                <a16:creationId xmlns:a16="http://schemas.microsoft.com/office/drawing/2014/main" id="{26AF7EA8-CA88-AE04-A7B6-0DF1A218BB5C}"/>
              </a:ext>
            </a:extLst>
          </p:cNvPr>
          <p:cNvCxnSpPr/>
          <p:nvPr/>
        </p:nvCxnSpPr>
        <p:spPr>
          <a:xfrm>
            <a:off x="1524000" y="5105400"/>
            <a:ext cx="7239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0BDA6E60-7A89-9025-1A5D-073D536CE7E5}"/>
              </a:ext>
            </a:extLst>
          </p:cNvPr>
          <p:cNvCxnSpPr/>
          <p:nvPr/>
        </p:nvCxnSpPr>
        <p:spPr>
          <a:xfrm flipV="1">
            <a:off x="838200" y="4953000"/>
            <a:ext cx="762000" cy="457200"/>
          </a:xfrm>
          <a:prstGeom prst="curvedConnector3">
            <a:avLst/>
          </a:prstGeom>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0CA469C-3AF6-DC64-09BB-18C9A2DA12DA}"/>
              </a:ext>
            </a:extLst>
          </p:cNvPr>
          <p:cNvCxnSpPr/>
          <p:nvPr/>
        </p:nvCxnSpPr>
        <p:spPr>
          <a:xfrm>
            <a:off x="8294304" y="3200400"/>
            <a:ext cx="0" cy="1752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34BF5CC-E7B4-99F8-7E1B-2C322919E923}"/>
              </a:ext>
            </a:extLst>
          </p:cNvPr>
          <p:cNvSpPr txBox="1"/>
          <p:nvPr/>
        </p:nvSpPr>
        <p:spPr>
          <a:xfrm>
            <a:off x="7222525" y="2785646"/>
            <a:ext cx="1904999" cy="338554"/>
          </a:xfrm>
          <a:prstGeom prst="rect">
            <a:avLst/>
          </a:prstGeom>
          <a:noFill/>
        </p:spPr>
        <p:txBody>
          <a:bodyPr wrap="square" rtlCol="0">
            <a:spAutoFit/>
          </a:bodyPr>
          <a:lstStyle/>
          <a:p>
            <a:r>
              <a:rPr lang="en-US" sz="1600" dirty="0"/>
              <a:t>Weekly insulin </a:t>
            </a:r>
          </a:p>
        </p:txBody>
      </p:sp>
    </p:spTree>
    <p:extLst>
      <p:ext uri="{BB962C8B-B14F-4D97-AF65-F5344CB8AC3E}">
        <p14:creationId xmlns:p14="http://schemas.microsoft.com/office/powerpoint/2010/main" val="353558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Concentration</a:t>
            </a:r>
          </a:p>
        </p:txBody>
      </p:sp>
      <p:sp>
        <p:nvSpPr>
          <p:cNvPr id="3" name="Content Placeholder 2"/>
          <p:cNvSpPr>
            <a:spLocks noGrp="1"/>
          </p:cNvSpPr>
          <p:nvPr>
            <p:ph idx="1"/>
          </p:nvPr>
        </p:nvSpPr>
        <p:spPr>
          <a:xfrm>
            <a:off x="304800" y="1219200"/>
            <a:ext cx="8534400" cy="5449078"/>
          </a:xfrm>
        </p:spPr>
        <p:txBody>
          <a:bodyPr>
            <a:normAutofit lnSpcReduction="10000"/>
          </a:bodyPr>
          <a:lstStyle/>
          <a:p>
            <a:r>
              <a:rPr lang="en-US" sz="2600" dirty="0">
                <a:solidFill>
                  <a:srgbClr val="000000"/>
                </a:solidFill>
              </a:rPr>
              <a:t>Most insulin is U100: 100 units/mL</a:t>
            </a:r>
          </a:p>
          <a:p>
            <a:r>
              <a:rPr lang="en-US" sz="2600" dirty="0">
                <a:solidFill>
                  <a:srgbClr val="000000"/>
                </a:solidFill>
              </a:rPr>
              <a:t>There is also concentrated insulin</a:t>
            </a:r>
          </a:p>
          <a:p>
            <a:pPr lvl="1"/>
            <a:r>
              <a:rPr lang="en-US" dirty="0">
                <a:solidFill>
                  <a:srgbClr val="000000"/>
                </a:solidFill>
              </a:rPr>
              <a:t>U500 insulin, 500 units/mL, U300, 300 units/mL, U200, 200 units/mL, and /u700, 700 units/mL</a:t>
            </a:r>
          </a:p>
          <a:p>
            <a:r>
              <a:rPr lang="en-US" sz="2600" dirty="0">
                <a:solidFill>
                  <a:srgbClr val="000000"/>
                </a:solidFill>
              </a:rPr>
              <a:t>Insulin is available in a vial, pen, or cartridge</a:t>
            </a:r>
          </a:p>
          <a:p>
            <a:r>
              <a:rPr lang="en-US" sz="2600" dirty="0">
                <a:solidFill>
                  <a:srgbClr val="000000"/>
                </a:solidFill>
              </a:rPr>
              <a:t>U100 insulin:</a:t>
            </a:r>
          </a:p>
          <a:p>
            <a:pPr lvl="1"/>
            <a:r>
              <a:rPr lang="en-US" dirty="0">
                <a:solidFill>
                  <a:srgbClr val="000000"/>
                </a:solidFill>
              </a:rPr>
              <a:t>1 vial =10mL = 1000 units</a:t>
            </a:r>
          </a:p>
          <a:p>
            <a:pPr lvl="1"/>
            <a:r>
              <a:rPr lang="en-US" dirty="0">
                <a:solidFill>
                  <a:srgbClr val="000000"/>
                </a:solidFill>
              </a:rPr>
              <a:t>1 pen =3 mL = 300 units</a:t>
            </a:r>
          </a:p>
          <a:p>
            <a:pPr lvl="1"/>
            <a:r>
              <a:rPr lang="en-US" dirty="0">
                <a:solidFill>
                  <a:srgbClr val="000000"/>
                </a:solidFill>
              </a:rPr>
              <a:t>1 cartridge = 3 mL = 300 units</a:t>
            </a:r>
          </a:p>
          <a:p>
            <a:pPr lvl="1"/>
            <a:r>
              <a:rPr lang="en-US" dirty="0">
                <a:solidFill>
                  <a:srgbClr val="000000"/>
                </a:solidFill>
              </a:rPr>
              <a:t>1 box of pens = 5 pens = 1500 units</a:t>
            </a:r>
          </a:p>
          <a:p>
            <a:r>
              <a:rPr lang="en-US" sz="2600" dirty="0">
                <a:solidFill>
                  <a:srgbClr val="000000"/>
                </a:solidFill>
              </a:rPr>
              <a:t>Inhaled insulin</a:t>
            </a:r>
          </a:p>
          <a:p>
            <a:pPr lvl="1"/>
            <a:r>
              <a:rPr lang="en-US" dirty="0">
                <a:solidFill>
                  <a:srgbClr val="000000"/>
                </a:solidFill>
              </a:rPr>
              <a:t>4, 8, 12 units cartridges</a:t>
            </a:r>
          </a:p>
          <a:p>
            <a:endParaRPr lang="en-US" dirty="0"/>
          </a:p>
        </p:txBody>
      </p:sp>
      <p:sp>
        <p:nvSpPr>
          <p:cNvPr id="4" name="Text Placeholder 3"/>
          <p:cNvSpPr>
            <a:spLocks noGrp="1"/>
          </p:cNvSpPr>
          <p:nvPr>
            <p:ph type="body" sz="quarter" idx="10"/>
          </p:nvPr>
        </p:nvSpPr>
        <p:spPr>
          <a:xfrm>
            <a:off x="457200" y="6347920"/>
            <a:ext cx="7280314" cy="320358"/>
          </a:xfrm>
        </p:spPr>
        <p:txBody>
          <a:bodyPr>
            <a:noAutofit/>
          </a:bodyPr>
          <a:lstStyle/>
          <a:p>
            <a:r>
              <a:rPr lang="en-US" i="0" dirty="0">
                <a:solidFill>
                  <a:srgbClr val="000000"/>
                </a:solidFill>
              </a:rPr>
              <a:t>Insulin package inserts.  </a:t>
            </a:r>
            <a:endParaRPr lang="en-US" dirty="0">
              <a:solidFill>
                <a:srgbClr val="000000"/>
              </a:solidFill>
            </a:endParaRPr>
          </a:p>
        </p:txBody>
      </p:sp>
      <p:sp>
        <p:nvSpPr>
          <p:cNvPr id="5" name="AutoShape 4" descr="Image result for insulin vial"/>
          <p:cNvSpPr>
            <a:spLocks noChangeAspect="1" noChangeArrowheads="1"/>
          </p:cNvSpPr>
          <p:nvPr/>
        </p:nvSpPr>
        <p:spPr bwMode="auto">
          <a:xfrm>
            <a:off x="1259681" y="712788"/>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fontAlgn="base">
              <a:spcBef>
                <a:spcPct val="0"/>
              </a:spcBef>
              <a:spcAft>
                <a:spcPct val="0"/>
              </a:spcAft>
            </a:pPr>
            <a:endParaRPr lang="en-US">
              <a:solidFill>
                <a:srgbClr val="1A1051"/>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6780" y="3352800"/>
            <a:ext cx="3120000" cy="2340000"/>
          </a:xfrm>
          <a:prstGeom prst="rect">
            <a:avLst/>
          </a:prstGeom>
        </p:spPr>
      </p:pic>
    </p:spTree>
    <p:extLst>
      <p:ext uri="{BB962C8B-B14F-4D97-AF65-F5344CB8AC3E}">
        <p14:creationId xmlns:p14="http://schemas.microsoft.com/office/powerpoint/2010/main" val="2580046425"/>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3AB93-53EA-467B-A1B8-5840C95B2EC4}"/>
              </a:ext>
            </a:extLst>
          </p:cNvPr>
          <p:cNvSpPr>
            <a:spLocks noGrp="1"/>
          </p:cNvSpPr>
          <p:nvPr>
            <p:ph type="title"/>
          </p:nvPr>
        </p:nvSpPr>
        <p:spPr>
          <a:xfrm>
            <a:off x="457200" y="152400"/>
            <a:ext cx="8229600" cy="762000"/>
          </a:xfrm>
        </p:spPr>
        <p:txBody>
          <a:bodyPr/>
          <a:lstStyle/>
          <a:p>
            <a:r>
              <a:rPr lang="en-US" dirty="0"/>
              <a:t>Concentrated and Inhaled Insulin</a:t>
            </a:r>
          </a:p>
        </p:txBody>
      </p:sp>
      <p:sp>
        <p:nvSpPr>
          <p:cNvPr id="3" name="Content Placeholder 2">
            <a:extLst>
              <a:ext uri="{FF2B5EF4-FFF2-40B4-BE49-F238E27FC236}">
                <a16:creationId xmlns:a16="http://schemas.microsoft.com/office/drawing/2014/main" id="{61B96BCD-F4C9-4CCE-AC2F-11AB2A3B265B}"/>
              </a:ext>
            </a:extLst>
          </p:cNvPr>
          <p:cNvSpPr>
            <a:spLocks noGrp="1"/>
          </p:cNvSpPr>
          <p:nvPr>
            <p:ph sz="quarter" idx="1"/>
          </p:nvPr>
        </p:nvSpPr>
        <p:spPr/>
        <p:txBody>
          <a:bodyPr/>
          <a:lstStyle/>
          <a:p>
            <a:endParaRPr lang="en-US" dirty="0"/>
          </a:p>
        </p:txBody>
      </p:sp>
      <p:pic>
        <p:nvPicPr>
          <p:cNvPr id="6" name="Picture 5">
            <a:extLst>
              <a:ext uri="{FF2B5EF4-FFF2-40B4-BE49-F238E27FC236}">
                <a16:creationId xmlns:a16="http://schemas.microsoft.com/office/drawing/2014/main" id="{3D99AB3F-9718-FAD5-C40D-ECD9BED31A17}"/>
              </a:ext>
            </a:extLst>
          </p:cNvPr>
          <p:cNvPicPr>
            <a:picLocks noChangeAspect="1"/>
          </p:cNvPicPr>
          <p:nvPr/>
        </p:nvPicPr>
        <p:blipFill>
          <a:blip r:embed="rId4"/>
          <a:stretch>
            <a:fillRect/>
          </a:stretch>
        </p:blipFill>
        <p:spPr>
          <a:xfrm>
            <a:off x="434546" y="910930"/>
            <a:ext cx="8229600" cy="5794670"/>
          </a:xfrm>
          <a:prstGeom prst="rect">
            <a:avLst/>
          </a:prstGeom>
        </p:spPr>
      </p:pic>
    </p:spTree>
    <p:extLst>
      <p:ext uri="{BB962C8B-B14F-4D97-AF65-F5344CB8AC3E}">
        <p14:creationId xmlns:p14="http://schemas.microsoft.com/office/powerpoint/2010/main" val="214477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05800" cy="990599"/>
          </a:xfrm>
        </p:spPr>
        <p:txBody>
          <a:bodyPr>
            <a:normAutofit/>
          </a:bodyPr>
          <a:lstStyle/>
          <a:p>
            <a:r>
              <a:rPr lang="en-US" dirty="0"/>
              <a:t>Follow-On Insulin &amp; Biosimilars</a:t>
            </a:r>
          </a:p>
        </p:txBody>
      </p:sp>
      <p:sp>
        <p:nvSpPr>
          <p:cNvPr id="3" name="Content Placeholder 2"/>
          <p:cNvSpPr>
            <a:spLocks noGrp="1"/>
          </p:cNvSpPr>
          <p:nvPr>
            <p:ph sz="quarter" idx="1"/>
          </p:nvPr>
        </p:nvSpPr>
        <p:spPr>
          <a:xfrm>
            <a:off x="314358" y="1364698"/>
            <a:ext cx="6361693" cy="5467069"/>
          </a:xfrm>
        </p:spPr>
        <p:txBody>
          <a:bodyPr>
            <a:normAutofit lnSpcReduction="10000"/>
          </a:bodyPr>
          <a:lstStyle/>
          <a:p>
            <a:pPr>
              <a:lnSpc>
                <a:spcPct val="110000"/>
              </a:lnSpc>
            </a:pPr>
            <a:r>
              <a:rPr lang="en-US" sz="2800" dirty="0">
                <a:solidFill>
                  <a:srgbClr val="000000"/>
                </a:solidFill>
              </a:rPr>
              <a:t>These follow-on insulin products </a:t>
            </a:r>
            <a:r>
              <a:rPr lang="en-US" sz="2800" u="sng" dirty="0">
                <a:solidFill>
                  <a:srgbClr val="000000"/>
                </a:solidFill>
              </a:rPr>
              <a:t>require</a:t>
            </a:r>
            <a:r>
              <a:rPr lang="en-US" sz="2800" dirty="0">
                <a:solidFill>
                  <a:srgbClr val="000000"/>
                </a:solidFill>
              </a:rPr>
              <a:t> a separate prescription (not directly interchangeable):</a:t>
            </a:r>
          </a:p>
          <a:p>
            <a:pPr lvl="1">
              <a:lnSpc>
                <a:spcPct val="110000"/>
              </a:lnSpc>
            </a:pPr>
            <a:r>
              <a:rPr lang="en-US" sz="2000" dirty="0">
                <a:solidFill>
                  <a:srgbClr val="000000"/>
                </a:solidFill>
              </a:rPr>
              <a:t>Insulin glargine (Lantus), follow-on product (</a:t>
            </a:r>
            <a:r>
              <a:rPr lang="en-US" sz="2000" dirty="0" err="1">
                <a:solidFill>
                  <a:srgbClr val="000000"/>
                </a:solidFill>
              </a:rPr>
              <a:t>Basaglar</a:t>
            </a:r>
            <a:r>
              <a:rPr lang="en-US" sz="2000" dirty="0">
                <a:solidFill>
                  <a:srgbClr val="000000"/>
                </a:solidFill>
              </a:rPr>
              <a:t>)</a:t>
            </a:r>
          </a:p>
          <a:p>
            <a:pPr lvl="1">
              <a:lnSpc>
                <a:spcPct val="110000"/>
              </a:lnSpc>
            </a:pPr>
            <a:r>
              <a:rPr lang="en-US" sz="2000" dirty="0">
                <a:solidFill>
                  <a:srgbClr val="000000"/>
                </a:solidFill>
              </a:rPr>
              <a:t>Insulin lispro (Humalog), follow-on product (</a:t>
            </a:r>
            <a:r>
              <a:rPr lang="en-US" sz="2000" dirty="0" err="1">
                <a:solidFill>
                  <a:srgbClr val="000000"/>
                </a:solidFill>
              </a:rPr>
              <a:t>Admelog</a:t>
            </a:r>
            <a:r>
              <a:rPr lang="en-US" sz="2000" dirty="0">
                <a:solidFill>
                  <a:srgbClr val="000000"/>
                </a:solidFill>
              </a:rPr>
              <a:t>)</a:t>
            </a:r>
          </a:p>
          <a:p>
            <a:pPr>
              <a:lnSpc>
                <a:spcPct val="110000"/>
              </a:lnSpc>
            </a:pPr>
            <a:r>
              <a:rPr lang="en-US" sz="2800" dirty="0">
                <a:solidFill>
                  <a:srgbClr val="000000"/>
                </a:solidFill>
              </a:rPr>
              <a:t>However, these have demonstrated bioequivalence and are interchangeable with the reference product:</a:t>
            </a:r>
          </a:p>
          <a:p>
            <a:pPr lvl="1">
              <a:lnSpc>
                <a:spcPct val="110000"/>
              </a:lnSpc>
            </a:pPr>
            <a:r>
              <a:rPr lang="en-US" sz="2000" dirty="0">
                <a:solidFill>
                  <a:srgbClr val="000000"/>
                </a:solidFill>
              </a:rPr>
              <a:t>Insulin glargine-</a:t>
            </a:r>
            <a:r>
              <a:rPr lang="en-US" sz="2000" dirty="0" err="1">
                <a:solidFill>
                  <a:srgbClr val="000000"/>
                </a:solidFill>
              </a:rPr>
              <a:t>yfgn</a:t>
            </a:r>
            <a:r>
              <a:rPr lang="en-US" sz="2000" dirty="0">
                <a:solidFill>
                  <a:srgbClr val="000000"/>
                </a:solidFill>
              </a:rPr>
              <a:t> (</a:t>
            </a:r>
            <a:r>
              <a:rPr lang="en-US" sz="2000" dirty="0" err="1">
                <a:solidFill>
                  <a:srgbClr val="000000"/>
                </a:solidFill>
              </a:rPr>
              <a:t>Semglee</a:t>
            </a:r>
            <a:r>
              <a:rPr lang="en-US" sz="2000" dirty="0">
                <a:solidFill>
                  <a:srgbClr val="000000"/>
                </a:solidFill>
              </a:rPr>
              <a:t>), Insulin glargine-</a:t>
            </a:r>
            <a:r>
              <a:rPr lang="en-US" sz="2000" dirty="0" err="1">
                <a:solidFill>
                  <a:srgbClr val="000000"/>
                </a:solidFill>
              </a:rPr>
              <a:t>aglr</a:t>
            </a:r>
            <a:r>
              <a:rPr lang="en-US" sz="2000" dirty="0">
                <a:solidFill>
                  <a:srgbClr val="000000"/>
                </a:solidFill>
              </a:rPr>
              <a:t> (</a:t>
            </a:r>
            <a:r>
              <a:rPr lang="en-US" sz="2000" dirty="0" err="1">
                <a:solidFill>
                  <a:srgbClr val="000000"/>
                </a:solidFill>
              </a:rPr>
              <a:t>Rezvoglar</a:t>
            </a:r>
            <a:r>
              <a:rPr lang="en-US" sz="2000" dirty="0">
                <a:solidFill>
                  <a:srgbClr val="000000"/>
                </a:solidFill>
              </a:rPr>
              <a:t>), insulin glargine-</a:t>
            </a:r>
            <a:r>
              <a:rPr lang="en-US" sz="2000" dirty="0" err="1">
                <a:solidFill>
                  <a:srgbClr val="000000"/>
                </a:solidFill>
              </a:rPr>
              <a:t>aldi</a:t>
            </a:r>
            <a:r>
              <a:rPr lang="en-US" sz="2000" dirty="0">
                <a:solidFill>
                  <a:srgbClr val="000000"/>
                </a:solidFill>
              </a:rPr>
              <a:t> </a:t>
            </a:r>
            <a:r>
              <a:rPr lang="en-US" sz="2000" dirty="0" err="1">
                <a:solidFill>
                  <a:srgbClr val="000000"/>
                </a:solidFill>
              </a:rPr>
              <a:t>Langlara</a:t>
            </a:r>
            <a:r>
              <a:rPr lang="en-US" sz="2000" dirty="0">
                <a:solidFill>
                  <a:srgbClr val="000000"/>
                </a:solidFill>
              </a:rPr>
              <a:t>) are interchangeable with Lantus</a:t>
            </a:r>
          </a:p>
          <a:p>
            <a:pPr lvl="1">
              <a:lnSpc>
                <a:spcPct val="110000"/>
              </a:lnSpc>
            </a:pPr>
            <a:r>
              <a:rPr lang="en-US" sz="2000" dirty="0">
                <a:solidFill>
                  <a:srgbClr val="000000"/>
                </a:solidFill>
              </a:rPr>
              <a:t>Insulin aspart-</a:t>
            </a:r>
            <a:r>
              <a:rPr lang="en-US" sz="2000" dirty="0" err="1">
                <a:solidFill>
                  <a:srgbClr val="000000"/>
                </a:solidFill>
              </a:rPr>
              <a:t>szjj</a:t>
            </a:r>
            <a:r>
              <a:rPr lang="en-US" sz="2000" dirty="0">
                <a:solidFill>
                  <a:srgbClr val="000000"/>
                </a:solidFill>
              </a:rPr>
              <a:t> (</a:t>
            </a:r>
            <a:r>
              <a:rPr lang="en-US" sz="2000" dirty="0" err="1">
                <a:solidFill>
                  <a:srgbClr val="000000"/>
                </a:solidFill>
              </a:rPr>
              <a:t>Merilog</a:t>
            </a:r>
            <a:r>
              <a:rPr lang="en-US" sz="2000" dirty="0">
                <a:solidFill>
                  <a:srgbClr val="000000"/>
                </a:solidFill>
              </a:rPr>
              <a:t>) and insulin aspart-</a:t>
            </a:r>
            <a:r>
              <a:rPr lang="en-US" sz="2000" dirty="0" err="1">
                <a:solidFill>
                  <a:srgbClr val="000000"/>
                </a:solidFill>
              </a:rPr>
              <a:t>xjhz</a:t>
            </a:r>
            <a:r>
              <a:rPr lang="en-US" sz="2000" dirty="0">
                <a:solidFill>
                  <a:srgbClr val="000000"/>
                </a:solidFill>
              </a:rPr>
              <a:t> (Kirsty) are interchangeable with Novolog </a:t>
            </a:r>
          </a:p>
          <a:p>
            <a:pPr marL="0" indent="0">
              <a:lnSpc>
                <a:spcPct val="110000"/>
              </a:lnSpc>
              <a:buNone/>
            </a:pPr>
            <a:endParaRPr lang="en-US" sz="2400" dirty="0"/>
          </a:p>
        </p:txBody>
      </p:sp>
      <p:pic>
        <p:nvPicPr>
          <p:cNvPr id="7" name="Picture 6"/>
          <p:cNvPicPr>
            <a:picLocks noChangeAspect="1"/>
          </p:cNvPicPr>
          <p:nvPr/>
        </p:nvPicPr>
        <p:blipFill>
          <a:blip r:embed="rId4"/>
          <a:stretch>
            <a:fillRect/>
          </a:stretch>
        </p:blipFill>
        <p:spPr>
          <a:xfrm flipH="1">
            <a:off x="6633937" y="1238530"/>
            <a:ext cx="2108369" cy="1982929"/>
          </a:xfrm>
          <a:prstGeom prst="rect">
            <a:avLst/>
          </a:prstGeom>
        </p:spPr>
      </p:pic>
      <p:sp>
        <p:nvSpPr>
          <p:cNvPr id="9" name="TextBox 8"/>
          <p:cNvSpPr txBox="1"/>
          <p:nvPr/>
        </p:nvSpPr>
        <p:spPr>
          <a:xfrm>
            <a:off x="6602458" y="3258834"/>
            <a:ext cx="1935375" cy="2616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Times New Roman" pitchFamily="18" charset="0"/>
                <a:ea typeface="+mn-ea"/>
                <a:cs typeface="+mn-cs"/>
              </a:rPr>
              <a:t>Insulin – Large Molecule</a:t>
            </a:r>
          </a:p>
        </p:txBody>
      </p:sp>
      <p:sp>
        <p:nvSpPr>
          <p:cNvPr id="10" name="TextBox 9"/>
          <p:cNvSpPr txBox="1"/>
          <p:nvPr/>
        </p:nvSpPr>
        <p:spPr>
          <a:xfrm>
            <a:off x="7239000" y="5611232"/>
            <a:ext cx="1590642"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Aspirin – Small Molecule</a:t>
            </a:r>
          </a:p>
        </p:txBody>
      </p:sp>
      <p:pic>
        <p:nvPicPr>
          <p:cNvPr id="5" name="Picture 4">
            <a:extLst>
              <a:ext uri="{FF2B5EF4-FFF2-40B4-BE49-F238E27FC236}">
                <a16:creationId xmlns:a16="http://schemas.microsoft.com/office/drawing/2014/main" id="{63515796-F6D8-4FE3-94C7-1CD021C36ABF}"/>
              </a:ext>
            </a:extLst>
          </p:cNvPr>
          <p:cNvPicPr>
            <a:picLocks noChangeAspect="1"/>
          </p:cNvPicPr>
          <p:nvPr/>
        </p:nvPicPr>
        <p:blipFill>
          <a:blip r:embed="rId5"/>
          <a:stretch>
            <a:fillRect/>
          </a:stretch>
        </p:blipFill>
        <p:spPr>
          <a:xfrm>
            <a:off x="6687742" y="3636542"/>
            <a:ext cx="2283974" cy="1983237"/>
          </a:xfrm>
          <a:prstGeom prst="rect">
            <a:avLst/>
          </a:prstGeom>
        </p:spPr>
      </p:pic>
    </p:spTree>
    <p:extLst>
      <p:ext uri="{BB962C8B-B14F-4D97-AF65-F5344CB8AC3E}">
        <p14:creationId xmlns:p14="http://schemas.microsoft.com/office/powerpoint/2010/main" val="97522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54178C-2F19-4D51-98E0-7503C60B6A0D}"/>
              </a:ext>
            </a:extLst>
          </p:cNvPr>
          <p:cNvPicPr>
            <a:picLocks noChangeAspect="1"/>
          </p:cNvPicPr>
          <p:nvPr/>
        </p:nvPicPr>
        <p:blipFill>
          <a:blip r:embed="rId3"/>
          <a:stretch>
            <a:fillRect/>
          </a:stretch>
        </p:blipFill>
        <p:spPr>
          <a:xfrm>
            <a:off x="3886200" y="914400"/>
            <a:ext cx="4162425" cy="1835105"/>
          </a:xfrm>
          <a:prstGeom prst="rect">
            <a:avLst/>
          </a:prstGeom>
        </p:spPr>
      </p:pic>
      <p:sp>
        <p:nvSpPr>
          <p:cNvPr id="2" name="Title 1">
            <a:extLst>
              <a:ext uri="{FF2B5EF4-FFF2-40B4-BE49-F238E27FC236}">
                <a16:creationId xmlns:a16="http://schemas.microsoft.com/office/drawing/2014/main" id="{F94F76C1-D25F-4367-B1F6-BFF4BEF86A91}"/>
              </a:ext>
            </a:extLst>
          </p:cNvPr>
          <p:cNvSpPr>
            <a:spLocks noGrp="1"/>
          </p:cNvSpPr>
          <p:nvPr>
            <p:ph type="title"/>
          </p:nvPr>
        </p:nvSpPr>
        <p:spPr/>
        <p:txBody>
          <a:bodyPr/>
          <a:lstStyle/>
          <a:p>
            <a:r>
              <a:rPr lang="en-US" dirty="0"/>
              <a:t>Generic Insulins</a:t>
            </a:r>
          </a:p>
        </p:txBody>
      </p:sp>
      <p:sp>
        <p:nvSpPr>
          <p:cNvPr id="3" name="Content Placeholder 2">
            <a:extLst>
              <a:ext uri="{FF2B5EF4-FFF2-40B4-BE49-F238E27FC236}">
                <a16:creationId xmlns:a16="http://schemas.microsoft.com/office/drawing/2014/main" id="{CA46F321-DBC2-4899-94B5-ECFF02F1B812}"/>
              </a:ext>
            </a:extLst>
          </p:cNvPr>
          <p:cNvSpPr>
            <a:spLocks noGrp="1"/>
          </p:cNvSpPr>
          <p:nvPr>
            <p:ph sz="quarter" idx="1"/>
          </p:nvPr>
        </p:nvSpPr>
        <p:spPr/>
        <p:txBody>
          <a:bodyPr>
            <a:normAutofit fontScale="92500" lnSpcReduction="10000"/>
          </a:bodyPr>
          <a:lstStyle/>
          <a:p>
            <a:r>
              <a:rPr lang="en-US" dirty="0"/>
              <a:t>Insulin </a:t>
            </a:r>
            <a:r>
              <a:rPr lang="en-US" dirty="0" err="1"/>
              <a:t>aspart</a:t>
            </a:r>
            <a:endParaRPr lang="en-US" dirty="0"/>
          </a:p>
          <a:p>
            <a:endParaRPr lang="en-US" dirty="0"/>
          </a:p>
          <a:p>
            <a:r>
              <a:rPr lang="en-US" dirty="0"/>
              <a:t>Insulin lispro</a:t>
            </a:r>
          </a:p>
          <a:p>
            <a:endParaRPr lang="en-US" dirty="0"/>
          </a:p>
          <a:p>
            <a:r>
              <a:rPr lang="en-US" dirty="0"/>
              <a:t>Insulin glargine</a:t>
            </a:r>
          </a:p>
          <a:p>
            <a:endParaRPr lang="en-US" dirty="0"/>
          </a:p>
          <a:p>
            <a:r>
              <a:rPr lang="en-US" dirty="0"/>
              <a:t>About half the cost of the brand name</a:t>
            </a:r>
          </a:p>
          <a:p>
            <a:endParaRPr lang="en-US" dirty="0"/>
          </a:p>
          <a:p>
            <a:r>
              <a:rPr lang="en-US" dirty="0"/>
              <a:t>Exact same formulation, produced by same manufacturer, interchangeable at pharmacy</a:t>
            </a:r>
          </a:p>
        </p:txBody>
      </p:sp>
    </p:spTree>
    <p:extLst>
      <p:ext uri="{BB962C8B-B14F-4D97-AF65-F5344CB8AC3E}">
        <p14:creationId xmlns:p14="http://schemas.microsoft.com/office/powerpoint/2010/main" val="218420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7B70-19F4-4591-A039-FB8B50848797}"/>
              </a:ext>
            </a:extLst>
          </p:cNvPr>
          <p:cNvSpPr>
            <a:spLocks noGrp="1"/>
          </p:cNvSpPr>
          <p:nvPr>
            <p:ph type="title"/>
          </p:nvPr>
        </p:nvSpPr>
        <p:spPr>
          <a:xfrm>
            <a:off x="457200" y="152400"/>
            <a:ext cx="8229600" cy="1295400"/>
          </a:xfrm>
        </p:spPr>
        <p:txBody>
          <a:bodyPr>
            <a:normAutofit fontScale="90000"/>
          </a:bodyPr>
          <a:lstStyle/>
          <a:p>
            <a:r>
              <a:rPr lang="en-US" dirty="0"/>
              <a:t>Which Insulin is Interchangeable with Lantus (Insulin glargine U100)? Poll 1</a:t>
            </a:r>
          </a:p>
        </p:txBody>
      </p:sp>
      <p:sp>
        <p:nvSpPr>
          <p:cNvPr id="3" name="Content Placeholder 2">
            <a:extLst>
              <a:ext uri="{FF2B5EF4-FFF2-40B4-BE49-F238E27FC236}">
                <a16:creationId xmlns:a16="http://schemas.microsoft.com/office/drawing/2014/main" id="{8A105156-9A21-4661-934A-D53F9DF9B7DC}"/>
              </a:ext>
            </a:extLst>
          </p:cNvPr>
          <p:cNvSpPr>
            <a:spLocks noGrp="1"/>
          </p:cNvSpPr>
          <p:nvPr>
            <p:ph idx="1"/>
          </p:nvPr>
        </p:nvSpPr>
        <p:spPr>
          <a:xfrm>
            <a:off x="457200" y="1676400"/>
            <a:ext cx="8534400" cy="4114800"/>
          </a:xfrm>
        </p:spPr>
        <p:txBody>
          <a:bodyPr/>
          <a:lstStyle/>
          <a:p>
            <a:pPr marL="514350" indent="-514350">
              <a:buClr>
                <a:schemeClr val="tx1"/>
              </a:buClr>
              <a:buFont typeface="+mj-lt"/>
              <a:buAutoNum type="alphaUcPeriod"/>
            </a:pPr>
            <a:r>
              <a:rPr lang="en-US" dirty="0" err="1"/>
              <a:t>Toujeo</a:t>
            </a:r>
            <a:r>
              <a:rPr lang="en-US" dirty="0"/>
              <a:t> (Insulin glargine U300)</a:t>
            </a:r>
          </a:p>
          <a:p>
            <a:pPr marL="514350" indent="-514350">
              <a:buClr>
                <a:schemeClr val="tx1"/>
              </a:buClr>
              <a:buFont typeface="+mj-lt"/>
              <a:buAutoNum type="alphaUcPeriod"/>
            </a:pPr>
            <a:r>
              <a:rPr lang="en-US" dirty="0" err="1"/>
              <a:t>Basaglar</a:t>
            </a:r>
            <a:r>
              <a:rPr lang="en-US" dirty="0"/>
              <a:t> (Insulin glargine U100)</a:t>
            </a:r>
          </a:p>
          <a:p>
            <a:pPr marL="514350" indent="-514350">
              <a:buClr>
                <a:schemeClr val="tx1"/>
              </a:buClr>
              <a:buFont typeface="+mj-lt"/>
              <a:buAutoNum type="alphaUcPeriod"/>
            </a:pPr>
            <a:r>
              <a:rPr lang="en-US" dirty="0" err="1"/>
              <a:t>Rezvoglar</a:t>
            </a:r>
            <a:r>
              <a:rPr lang="en-US" dirty="0"/>
              <a:t> (Insulin glargine U100)</a:t>
            </a:r>
          </a:p>
          <a:p>
            <a:pPr marL="514350" indent="-514350">
              <a:buClr>
                <a:schemeClr val="tx1"/>
              </a:buClr>
              <a:buFont typeface="+mj-lt"/>
              <a:buAutoNum type="alphaUcPeriod"/>
            </a:pPr>
            <a:r>
              <a:rPr lang="en-US" dirty="0"/>
              <a:t>Tresiba (Insulin </a:t>
            </a:r>
            <a:r>
              <a:rPr lang="en-US" dirty="0" err="1"/>
              <a:t>degludec</a:t>
            </a:r>
            <a:r>
              <a:rPr lang="en-US" dirty="0"/>
              <a:t> U100)</a:t>
            </a:r>
          </a:p>
          <a:p>
            <a:pPr marL="514350" indent="-514350">
              <a:buClr>
                <a:schemeClr val="tx1"/>
              </a:buClr>
              <a:buFont typeface="+mj-lt"/>
              <a:buAutoNum type="alphaUcPeriod"/>
            </a:pPr>
            <a:r>
              <a:rPr lang="en-US" dirty="0"/>
              <a:t>All of the above</a:t>
            </a:r>
          </a:p>
          <a:p>
            <a:endParaRPr lang="en-US" dirty="0"/>
          </a:p>
        </p:txBody>
      </p:sp>
      <p:sp>
        <p:nvSpPr>
          <p:cNvPr id="4" name="Text Placeholder 3">
            <a:extLst>
              <a:ext uri="{FF2B5EF4-FFF2-40B4-BE49-F238E27FC236}">
                <a16:creationId xmlns:a16="http://schemas.microsoft.com/office/drawing/2014/main" id="{4D750520-9F20-41D6-B701-E726C75818E3}"/>
              </a:ext>
            </a:extLst>
          </p:cNvPr>
          <p:cNvSpPr>
            <a:spLocks noGrp="1"/>
          </p:cNvSpPr>
          <p:nvPr>
            <p:ph type="body" sz="quarter" idx="10"/>
          </p:nvPr>
        </p:nvSpPr>
        <p:spPr/>
        <p:txBody>
          <a:bodyPr/>
          <a:lstStyle/>
          <a:p>
            <a:endParaRPr lang="en-US"/>
          </a:p>
        </p:txBody>
      </p:sp>
      <p:sp>
        <p:nvSpPr>
          <p:cNvPr id="5" name="Flowchart: Terminator 4">
            <a:extLst>
              <a:ext uri="{FF2B5EF4-FFF2-40B4-BE49-F238E27FC236}">
                <a16:creationId xmlns:a16="http://schemas.microsoft.com/office/drawing/2014/main" id="{61052159-743A-BB54-91CF-B4B2D0AF6FC0}"/>
              </a:ext>
            </a:extLst>
          </p:cNvPr>
          <p:cNvSpPr/>
          <p:nvPr/>
        </p:nvSpPr>
        <p:spPr>
          <a:xfrm>
            <a:off x="495300" y="2819400"/>
            <a:ext cx="5905500"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7" name="Picture 6" descr="Cartoon bee with magnifying glass">
            <a:extLst>
              <a:ext uri="{FF2B5EF4-FFF2-40B4-BE49-F238E27FC236}">
                <a16:creationId xmlns:a16="http://schemas.microsoft.com/office/drawing/2014/main" id="{79589255-820F-799D-516B-F587A5CC76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7086600" y="1752600"/>
            <a:ext cx="1385887" cy="1573335"/>
          </a:xfrm>
          <a:prstGeom prst="rect">
            <a:avLst/>
          </a:prstGeom>
        </p:spPr>
      </p:pic>
    </p:spTree>
    <p:extLst>
      <p:ext uri="{BB962C8B-B14F-4D97-AF65-F5344CB8AC3E}">
        <p14:creationId xmlns:p14="http://schemas.microsoft.com/office/powerpoint/2010/main" val="261718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Injection Sites</a:t>
            </a:r>
          </a:p>
        </p:txBody>
      </p:sp>
      <p:sp>
        <p:nvSpPr>
          <p:cNvPr id="6" name="Text Placeholder 5"/>
          <p:cNvSpPr>
            <a:spLocks noGrp="1"/>
          </p:cNvSpPr>
          <p:nvPr>
            <p:ph type="body" sz="quarter" idx="10"/>
          </p:nvPr>
        </p:nvSpPr>
        <p:spPr/>
        <p:txBody>
          <a:bodyPr/>
          <a:lstStyle/>
          <a:p>
            <a:endParaRPr lang="en-US"/>
          </a:p>
        </p:txBody>
      </p:sp>
      <p:pic>
        <p:nvPicPr>
          <p:cNvPr id="12290"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64" y="1855626"/>
            <a:ext cx="4438650" cy="3826422"/>
          </a:xfrm>
          <a:prstGeom prst="rect">
            <a:avLst/>
          </a:prstGeom>
          <a:noFill/>
          <a:extLst>
            <a:ext uri="{909E8E84-426E-40DD-AFC4-6F175D3DCCD1}">
              <a14:hiddenFill xmlns:a14="http://schemas.microsoft.com/office/drawing/2010/main">
                <a:solidFill>
                  <a:srgbClr val="FFFFFF"/>
                </a:solidFill>
              </a14:hiddenFill>
            </a:ext>
          </a:extLst>
        </p:spPr>
      </p:pic>
      <p:sp>
        <p:nvSpPr>
          <p:cNvPr id="7" name="Wave 6"/>
          <p:cNvSpPr/>
          <p:nvPr/>
        </p:nvSpPr>
        <p:spPr bwMode="auto">
          <a:xfrm>
            <a:off x="5867400" y="1561899"/>
            <a:ext cx="2203261" cy="1485900"/>
          </a:xfrm>
          <a:prstGeom prst="wav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68580" tIns="34290" rIns="68580" bIns="34290" numCol="1" rtlCol="0" anchor="t" anchorCtr="0" compatLnSpc="1">
            <a:prstTxWarp prst="textNoShape">
              <a:avLst/>
            </a:prstTxWarp>
          </a:bodyPr>
          <a:lstStyle/>
          <a:p>
            <a:pPr defTabSz="685800"/>
            <a:endParaRPr lang="en-US">
              <a:solidFill>
                <a:srgbClr val="000000"/>
              </a:solidFill>
              <a:latin typeface="Arial" charset="0"/>
              <a:ea typeface="ＭＳ Ｐゴシック" charset="0"/>
              <a:cs typeface="ＭＳ Ｐゴシック" charset="0"/>
            </a:endParaRPr>
          </a:p>
        </p:txBody>
      </p:sp>
      <p:sp>
        <p:nvSpPr>
          <p:cNvPr id="8" name="TextBox 7"/>
          <p:cNvSpPr txBox="1"/>
          <p:nvPr/>
        </p:nvSpPr>
        <p:spPr>
          <a:xfrm>
            <a:off x="5940330" y="1981683"/>
            <a:ext cx="2057400" cy="646331"/>
          </a:xfrm>
          <a:prstGeom prst="rect">
            <a:avLst/>
          </a:prstGeom>
          <a:noFill/>
        </p:spPr>
        <p:txBody>
          <a:bodyPr wrap="square" rtlCol="0" anchor="ctr">
            <a:spAutoFit/>
          </a:bodyPr>
          <a:lstStyle/>
          <a:p>
            <a:pPr algn="ctr"/>
            <a:r>
              <a:rPr lang="en-US" dirty="0">
                <a:solidFill>
                  <a:srgbClr val="000000"/>
                </a:solidFill>
                <a:latin typeface="+mn-lt"/>
              </a:rPr>
              <a:t>Sites should be rotated</a:t>
            </a:r>
          </a:p>
        </p:txBody>
      </p:sp>
    </p:spTree>
    <p:extLst>
      <p:ext uri="{BB962C8B-B14F-4D97-AF65-F5344CB8AC3E}">
        <p14:creationId xmlns:p14="http://schemas.microsoft.com/office/powerpoint/2010/main" val="363052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Insulin Key Counseling Points</a:t>
            </a:r>
          </a:p>
        </p:txBody>
      </p:sp>
      <p:sp>
        <p:nvSpPr>
          <p:cNvPr id="3" name="Content Placeholder 2"/>
          <p:cNvSpPr>
            <a:spLocks noGrp="1"/>
          </p:cNvSpPr>
          <p:nvPr>
            <p:ph sz="half" idx="1"/>
          </p:nvPr>
        </p:nvSpPr>
        <p:spPr>
          <a:xfrm>
            <a:off x="459259" y="1371600"/>
            <a:ext cx="3810000" cy="4800600"/>
          </a:xfrm>
        </p:spPr>
        <p:txBody>
          <a:bodyPr>
            <a:normAutofit/>
          </a:bodyPr>
          <a:lstStyle/>
          <a:p>
            <a:pPr>
              <a:buClr>
                <a:schemeClr val="bg2"/>
              </a:buClr>
            </a:pPr>
            <a:r>
              <a:rPr lang="en-US" sz="2400" dirty="0">
                <a:solidFill>
                  <a:srgbClr val="000000"/>
                </a:solidFill>
              </a:rPr>
              <a:t>Do not shake insulin</a:t>
            </a:r>
          </a:p>
          <a:p>
            <a:pPr>
              <a:buClr>
                <a:schemeClr val="bg2"/>
              </a:buClr>
            </a:pPr>
            <a:r>
              <a:rPr lang="en-US" sz="2400" dirty="0">
                <a:solidFill>
                  <a:srgbClr val="000000"/>
                </a:solidFill>
              </a:rPr>
              <a:t>Cloudy insulin (NPH or pre-mixed) should be rolled before use so suspension is uniform</a:t>
            </a:r>
          </a:p>
          <a:p>
            <a:pPr>
              <a:buClr>
                <a:schemeClr val="bg2"/>
              </a:buClr>
            </a:pPr>
            <a:r>
              <a:rPr lang="en-US" sz="2400" dirty="0">
                <a:solidFill>
                  <a:srgbClr val="000000"/>
                </a:solidFill>
              </a:rPr>
              <a:t>Skin thickness is usually 2mm regardless of person’s size, so shortest needles (4mm) work well for most</a:t>
            </a:r>
          </a:p>
          <a:p>
            <a:endParaRPr lang="en-US" dirty="0"/>
          </a:p>
        </p:txBody>
      </p:sp>
      <p:sp>
        <p:nvSpPr>
          <p:cNvPr id="5" name="Content Placeholder 4"/>
          <p:cNvSpPr>
            <a:spLocks noGrp="1"/>
          </p:cNvSpPr>
          <p:nvPr>
            <p:ph sz="half" idx="2"/>
          </p:nvPr>
        </p:nvSpPr>
        <p:spPr>
          <a:xfrm>
            <a:off x="4269259" y="1371600"/>
            <a:ext cx="4265141" cy="4933950"/>
          </a:xfrm>
        </p:spPr>
        <p:txBody>
          <a:bodyPr>
            <a:normAutofit/>
          </a:bodyPr>
          <a:lstStyle/>
          <a:p>
            <a:pPr>
              <a:buClr>
                <a:schemeClr val="bg2"/>
              </a:buClr>
            </a:pPr>
            <a:r>
              <a:rPr lang="en-US" sz="2400" dirty="0">
                <a:solidFill>
                  <a:srgbClr val="000000"/>
                </a:solidFill>
              </a:rPr>
              <a:t>Take outer and inner covering off for pen needles</a:t>
            </a:r>
          </a:p>
          <a:p>
            <a:pPr>
              <a:buClr>
                <a:schemeClr val="bg2"/>
              </a:buClr>
            </a:pPr>
            <a:r>
              <a:rPr lang="en-US" sz="2400" dirty="0">
                <a:solidFill>
                  <a:srgbClr val="000000"/>
                </a:solidFill>
              </a:rPr>
              <a:t>Leave the needle/syringe in the body  for 5-10 seconds</a:t>
            </a:r>
          </a:p>
          <a:p>
            <a:pPr>
              <a:buClr>
                <a:schemeClr val="bg2"/>
              </a:buClr>
            </a:pPr>
            <a:r>
              <a:rPr lang="en-US" sz="2400" dirty="0">
                <a:solidFill>
                  <a:srgbClr val="000000"/>
                </a:solidFill>
              </a:rPr>
              <a:t>Change needle or syringe with each injection</a:t>
            </a:r>
          </a:p>
          <a:p>
            <a:pPr>
              <a:buClr>
                <a:schemeClr val="bg2"/>
              </a:buClr>
            </a:pPr>
            <a:r>
              <a:rPr lang="en-US" sz="2400" dirty="0">
                <a:solidFill>
                  <a:srgbClr val="000000"/>
                </a:solidFill>
              </a:rPr>
              <a:t>Dispose of needles/syringes in a sharps container or per local regulations</a:t>
            </a:r>
          </a:p>
        </p:txBody>
      </p:sp>
      <p:sp>
        <p:nvSpPr>
          <p:cNvPr id="6" name="Text Placeholder 5"/>
          <p:cNvSpPr>
            <a:spLocks noGrp="1"/>
          </p:cNvSpPr>
          <p:nvPr>
            <p:ph type="body" sz="quarter" idx="11"/>
          </p:nvPr>
        </p:nvSpPr>
        <p:spPr>
          <a:xfrm>
            <a:off x="297712" y="6019800"/>
            <a:ext cx="7543800" cy="285750"/>
          </a:xfrm>
        </p:spPr>
        <p:txBody>
          <a:bodyPr>
            <a:noAutofit/>
          </a:bodyPr>
          <a:lstStyle/>
          <a:p>
            <a:pPr lvl="0"/>
            <a:r>
              <a:rPr lang="en-US" dirty="0">
                <a:solidFill>
                  <a:srgbClr val="000000"/>
                </a:solidFill>
              </a:rPr>
              <a:t>Dang DK. Taking medication. In: Cornell S et al, eds. The art and science of diabetes self-management education desk reference. 5th ed. </a:t>
            </a:r>
          </a:p>
        </p:txBody>
      </p:sp>
      <p:pic>
        <p:nvPicPr>
          <p:cNvPr id="1026" name="Picture 2" descr="Insulin Pen Needles Market Share, Distributor Analysis and Development  Trends">
            <a:extLst>
              <a:ext uri="{FF2B5EF4-FFF2-40B4-BE49-F238E27FC236}">
                <a16:creationId xmlns:a16="http://schemas.microsoft.com/office/drawing/2014/main" id="{22F6FC56-E7AD-4505-9888-BFB8CF6AEE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4650259"/>
            <a:ext cx="1369541" cy="136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461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Priming insulin </a:t>
            </a:r>
          </a:p>
        </p:txBody>
      </p:sp>
      <p:sp>
        <p:nvSpPr>
          <p:cNvPr id="3" name="Content Placeholder 2"/>
          <p:cNvSpPr>
            <a:spLocks noGrp="1"/>
          </p:cNvSpPr>
          <p:nvPr>
            <p:ph idx="1"/>
          </p:nvPr>
        </p:nvSpPr>
        <p:spPr>
          <a:xfrm>
            <a:off x="431271" y="1524000"/>
            <a:ext cx="6629400" cy="4724400"/>
          </a:xfrm>
        </p:spPr>
        <p:txBody>
          <a:bodyPr>
            <a:normAutofit fontScale="85000" lnSpcReduction="20000"/>
          </a:bodyPr>
          <a:lstStyle/>
          <a:p>
            <a:r>
              <a:rPr lang="en-US" sz="3200" dirty="0">
                <a:solidFill>
                  <a:srgbClr val="000000"/>
                </a:solidFill>
              </a:rPr>
              <a:t>Prime pens before every use to get air bubbles out </a:t>
            </a:r>
          </a:p>
          <a:p>
            <a:r>
              <a:rPr lang="en-US" dirty="0">
                <a:solidFill>
                  <a:srgbClr val="000000"/>
                </a:solidFill>
              </a:rPr>
              <a:t>Hold vertically with needle at the top</a:t>
            </a:r>
          </a:p>
          <a:p>
            <a:r>
              <a:rPr lang="en-US" dirty="0">
                <a:solidFill>
                  <a:srgbClr val="000000"/>
                </a:solidFill>
              </a:rPr>
              <a:t>Turn dial to 2 units</a:t>
            </a:r>
          </a:p>
          <a:p>
            <a:r>
              <a:rPr lang="en-US" dirty="0">
                <a:solidFill>
                  <a:srgbClr val="000000"/>
                </a:solidFill>
              </a:rPr>
              <a:t>Push plunger</a:t>
            </a:r>
          </a:p>
          <a:p>
            <a:r>
              <a:rPr lang="en-US" dirty="0">
                <a:solidFill>
                  <a:srgbClr val="000000"/>
                </a:solidFill>
              </a:rPr>
              <a:t>Repeat until insulin comes out of the top</a:t>
            </a:r>
          </a:p>
          <a:p>
            <a:r>
              <a:rPr lang="en-US" dirty="0">
                <a:solidFill>
                  <a:srgbClr val="000000"/>
                </a:solidFill>
              </a:rPr>
              <a:t>May have to do multiple times for a new pen</a:t>
            </a:r>
          </a:p>
          <a:p>
            <a:r>
              <a:rPr lang="en-US" dirty="0">
                <a:solidFill>
                  <a:srgbClr val="000000"/>
                </a:solidFill>
              </a:rPr>
              <a:t>This will ensure all air is out and that pen needle works</a:t>
            </a:r>
          </a:p>
          <a:p>
            <a:r>
              <a:rPr lang="en-US" dirty="0">
                <a:solidFill>
                  <a:srgbClr val="000000"/>
                </a:solidFill>
              </a:rPr>
              <a:t>Do this every time an insulin pen injection is given </a:t>
            </a:r>
          </a:p>
          <a:p>
            <a:endParaRPr lang="en-US" dirty="0"/>
          </a:p>
        </p:txBody>
      </p:sp>
      <p:sp>
        <p:nvSpPr>
          <p:cNvPr id="4" name="Text Placeholder 3"/>
          <p:cNvSpPr>
            <a:spLocks noGrp="1"/>
          </p:cNvSpPr>
          <p:nvPr>
            <p:ph type="body" sz="quarter" idx="10"/>
          </p:nvPr>
        </p:nvSpPr>
        <p:spPr/>
        <p:txBody>
          <a:bodyPr/>
          <a:lstStyle/>
          <a:p>
            <a:endParaRPr lang="en-US" dirty="0"/>
          </a:p>
        </p:txBody>
      </p:sp>
      <p:pic>
        <p:nvPicPr>
          <p:cNvPr id="5" name="Picture 4"/>
          <p:cNvPicPr>
            <a:picLocks noChangeAspect="1"/>
          </p:cNvPicPr>
          <p:nvPr/>
        </p:nvPicPr>
        <p:blipFill>
          <a:blip r:embed="rId3"/>
          <a:stretch>
            <a:fillRect/>
          </a:stretch>
        </p:blipFill>
        <p:spPr>
          <a:xfrm>
            <a:off x="7060671" y="1524000"/>
            <a:ext cx="1536728" cy="2723631"/>
          </a:xfrm>
          <a:prstGeom prst="rect">
            <a:avLst/>
          </a:prstGeom>
        </p:spPr>
      </p:pic>
    </p:spTree>
    <p:extLst>
      <p:ext uri="{BB962C8B-B14F-4D97-AF65-F5344CB8AC3E}">
        <p14:creationId xmlns:p14="http://schemas.microsoft.com/office/powerpoint/2010/main" val="3014944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E6EDC-BAC2-2064-8BAD-8331F0E63D67}"/>
            </a:ext>
          </a:extLst>
        </p:cNvPr>
        <p:cNvGrpSpPr/>
        <p:nvPr/>
      </p:nvGrpSpPr>
      <p:grpSpPr>
        <a:xfrm>
          <a:off x="0" y="0"/>
          <a:ext cx="0" cy="0"/>
          <a:chOff x="0" y="0"/>
          <a:chExt cx="0" cy="0"/>
        </a:xfrm>
      </p:grpSpPr>
      <p:sp>
        <p:nvSpPr>
          <p:cNvPr id="197634" name="Title 1">
            <a:extLst>
              <a:ext uri="{FF2B5EF4-FFF2-40B4-BE49-F238E27FC236}">
                <a16:creationId xmlns:a16="http://schemas.microsoft.com/office/drawing/2014/main" id="{52A673A7-0451-4B4E-6866-C75D3772BE76}"/>
              </a:ext>
            </a:extLst>
          </p:cNvPr>
          <p:cNvSpPr>
            <a:spLocks noGrp="1"/>
          </p:cNvSpPr>
          <p:nvPr>
            <p:ph type="title"/>
          </p:nvPr>
        </p:nvSpPr>
        <p:spPr>
          <a:xfrm>
            <a:off x="304800" y="129540"/>
            <a:ext cx="8229600" cy="990600"/>
          </a:xfrm>
        </p:spPr>
        <p:txBody>
          <a:bodyPr>
            <a:noAutofit/>
          </a:bodyPr>
          <a:lstStyle/>
          <a:p>
            <a:r>
              <a:rPr lang="en-US" sz="3600" dirty="0"/>
              <a:t>Needle Size Matters</a:t>
            </a:r>
          </a:p>
        </p:txBody>
      </p:sp>
      <p:sp>
        <p:nvSpPr>
          <p:cNvPr id="197635" name="Text Placeholder 2">
            <a:extLst>
              <a:ext uri="{FF2B5EF4-FFF2-40B4-BE49-F238E27FC236}">
                <a16:creationId xmlns:a16="http://schemas.microsoft.com/office/drawing/2014/main" id="{0F149144-5DAF-A370-577D-B7EA6BCE94B5}"/>
              </a:ext>
            </a:extLst>
          </p:cNvPr>
          <p:cNvSpPr>
            <a:spLocks noGrp="1"/>
          </p:cNvSpPr>
          <p:nvPr>
            <p:ph sz="quarter" idx="1"/>
          </p:nvPr>
        </p:nvSpPr>
        <p:spPr>
          <a:xfrm>
            <a:off x="457200" y="1447800"/>
            <a:ext cx="7848600" cy="4785360"/>
          </a:xfrm>
        </p:spPr>
        <p:txBody>
          <a:bodyPr>
            <a:normAutofit/>
          </a:bodyPr>
          <a:lstStyle/>
          <a:p>
            <a:r>
              <a:rPr lang="en-US" dirty="0"/>
              <a:t>Use shortest needles – 4 mm</a:t>
            </a:r>
          </a:p>
          <a:p>
            <a:r>
              <a:rPr lang="en-US" dirty="0"/>
              <a:t>Effective for almost ALL patients</a:t>
            </a:r>
          </a:p>
          <a:p>
            <a:r>
              <a:rPr lang="en-US" dirty="0"/>
              <a:t>Keeps it </a:t>
            </a:r>
            <a:r>
              <a:rPr lang="en-US" dirty="0" err="1"/>
              <a:t>subq</a:t>
            </a:r>
            <a:endParaRPr lang="en-US" dirty="0"/>
          </a:p>
          <a:p>
            <a:r>
              <a:rPr lang="en-US" dirty="0"/>
              <a:t>If thin, inject at angle</a:t>
            </a:r>
          </a:p>
          <a:p>
            <a:r>
              <a:rPr lang="en-US" dirty="0"/>
              <a:t>To avoid leakage, count to 10 before withdrawing needle</a:t>
            </a:r>
          </a:p>
          <a:p>
            <a:r>
              <a:rPr lang="en-US" dirty="0"/>
              <a:t>For needle phobias, consider insulin pumps, patches, </a:t>
            </a:r>
            <a:r>
              <a:rPr lang="en-US" dirty="0" err="1"/>
              <a:t>iport</a:t>
            </a:r>
            <a:r>
              <a:rPr lang="en-US" dirty="0"/>
              <a:t>, and/or inhaled insulin</a:t>
            </a:r>
          </a:p>
          <a:p>
            <a:endParaRPr lang="en-US" dirty="0"/>
          </a:p>
          <a:p>
            <a:endParaRPr lang="en-US" dirty="0"/>
          </a:p>
        </p:txBody>
      </p:sp>
      <p:pic>
        <p:nvPicPr>
          <p:cNvPr id="2" name="Picture 1">
            <a:extLst>
              <a:ext uri="{FF2B5EF4-FFF2-40B4-BE49-F238E27FC236}">
                <a16:creationId xmlns:a16="http://schemas.microsoft.com/office/drawing/2014/main" id="{53E3098A-A61D-BD1A-B4ED-954203290CCE}"/>
              </a:ext>
            </a:extLst>
          </p:cNvPr>
          <p:cNvPicPr>
            <a:picLocks noChangeAspect="1"/>
          </p:cNvPicPr>
          <p:nvPr/>
        </p:nvPicPr>
        <p:blipFill>
          <a:blip r:embed="rId3"/>
          <a:stretch>
            <a:fillRect/>
          </a:stretch>
        </p:blipFill>
        <p:spPr>
          <a:xfrm>
            <a:off x="5475111" y="2590800"/>
            <a:ext cx="3048000" cy="1126108"/>
          </a:xfrm>
          <a:prstGeom prst="rect">
            <a:avLst/>
          </a:prstGeom>
        </p:spPr>
      </p:pic>
    </p:spTree>
    <p:custDataLst>
      <p:tags r:id="rId1"/>
    </p:custDataLst>
    <p:extLst>
      <p:ext uri="{BB962C8B-B14F-4D97-AF65-F5344CB8AC3E}">
        <p14:creationId xmlns:p14="http://schemas.microsoft.com/office/powerpoint/2010/main" val="1204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DEEF-2EC4-9DA0-0317-C1EFC2A859BD}"/>
              </a:ext>
            </a:extLst>
          </p:cNvPr>
          <p:cNvSpPr>
            <a:spLocks noGrp="1"/>
          </p:cNvSpPr>
          <p:nvPr>
            <p:ph type="title"/>
          </p:nvPr>
        </p:nvSpPr>
        <p:spPr/>
        <p:txBody>
          <a:bodyPr/>
          <a:lstStyle/>
          <a:p>
            <a:r>
              <a:rPr lang="en-US" dirty="0"/>
              <a:t>Mixing NPH &amp; Regular Insulin </a:t>
            </a:r>
          </a:p>
        </p:txBody>
      </p:sp>
      <p:sp>
        <p:nvSpPr>
          <p:cNvPr id="3" name="Content Placeholder 2">
            <a:extLst>
              <a:ext uri="{FF2B5EF4-FFF2-40B4-BE49-F238E27FC236}">
                <a16:creationId xmlns:a16="http://schemas.microsoft.com/office/drawing/2014/main" id="{19F9DA4F-3DEC-CD6D-049C-108557398946}"/>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86537D75-4C62-03BE-86EC-0470B228DCB7}"/>
              </a:ext>
            </a:extLst>
          </p:cNvPr>
          <p:cNvSpPr>
            <a:spLocks noGrp="1"/>
          </p:cNvSpPr>
          <p:nvPr>
            <p:ph type="body" sz="quarter" idx="10"/>
          </p:nvPr>
        </p:nvSpPr>
        <p:spPr/>
        <p:txBody>
          <a:bodyPr/>
          <a:lstStyle/>
          <a:p>
            <a:endParaRPr lang="en-US"/>
          </a:p>
        </p:txBody>
      </p:sp>
      <p:pic>
        <p:nvPicPr>
          <p:cNvPr id="6" name="Picture 5">
            <a:extLst>
              <a:ext uri="{FF2B5EF4-FFF2-40B4-BE49-F238E27FC236}">
                <a16:creationId xmlns:a16="http://schemas.microsoft.com/office/drawing/2014/main" id="{547DE752-AEEF-85C1-BBB0-06AA0E62A3E6}"/>
              </a:ext>
            </a:extLst>
          </p:cNvPr>
          <p:cNvPicPr>
            <a:picLocks noChangeAspect="1"/>
          </p:cNvPicPr>
          <p:nvPr/>
        </p:nvPicPr>
        <p:blipFill>
          <a:blip r:embed="rId2"/>
          <a:stretch>
            <a:fillRect/>
          </a:stretch>
        </p:blipFill>
        <p:spPr>
          <a:xfrm>
            <a:off x="762000" y="1226343"/>
            <a:ext cx="7331132" cy="5479257"/>
          </a:xfrm>
          <a:prstGeom prst="rect">
            <a:avLst/>
          </a:prstGeom>
        </p:spPr>
      </p:pic>
    </p:spTree>
    <p:extLst>
      <p:ext uri="{BB962C8B-B14F-4D97-AF65-F5344CB8AC3E}">
        <p14:creationId xmlns:p14="http://schemas.microsoft.com/office/powerpoint/2010/main" val="3771574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BB5F-AA1B-D8B9-3213-E782C8C959B1}"/>
              </a:ext>
            </a:extLst>
          </p:cNvPr>
          <p:cNvSpPr>
            <a:spLocks noGrp="1"/>
          </p:cNvSpPr>
          <p:nvPr>
            <p:ph type="title"/>
          </p:nvPr>
        </p:nvSpPr>
        <p:spPr/>
        <p:txBody>
          <a:bodyPr/>
          <a:lstStyle/>
          <a:p>
            <a:r>
              <a:rPr lang="en-US" dirty="0"/>
              <a:t>Storage Options</a:t>
            </a:r>
          </a:p>
        </p:txBody>
      </p:sp>
      <p:pic>
        <p:nvPicPr>
          <p:cNvPr id="7" name="Content Placeholder 6">
            <a:extLst>
              <a:ext uri="{FF2B5EF4-FFF2-40B4-BE49-F238E27FC236}">
                <a16:creationId xmlns:a16="http://schemas.microsoft.com/office/drawing/2014/main" id="{E33FC355-E476-15EF-BF90-40358DCC5C19}"/>
              </a:ext>
            </a:extLst>
          </p:cNvPr>
          <p:cNvPicPr>
            <a:picLocks noGrp="1" noChangeAspect="1"/>
          </p:cNvPicPr>
          <p:nvPr>
            <p:ph sz="quarter" idx="1"/>
          </p:nvPr>
        </p:nvPicPr>
        <p:blipFill>
          <a:blip r:embed="rId3"/>
          <a:stretch>
            <a:fillRect/>
          </a:stretch>
        </p:blipFill>
        <p:spPr>
          <a:xfrm>
            <a:off x="5257800" y="1371600"/>
            <a:ext cx="2198489" cy="4937125"/>
          </a:xfrm>
        </p:spPr>
      </p:pic>
      <p:pic>
        <p:nvPicPr>
          <p:cNvPr id="5" name="Picture 4">
            <a:extLst>
              <a:ext uri="{FF2B5EF4-FFF2-40B4-BE49-F238E27FC236}">
                <a16:creationId xmlns:a16="http://schemas.microsoft.com/office/drawing/2014/main" id="{BBDAB6EB-E63E-3C61-E3B5-E827D3E9FACD}"/>
              </a:ext>
            </a:extLst>
          </p:cNvPr>
          <p:cNvPicPr>
            <a:picLocks noChangeAspect="1"/>
          </p:cNvPicPr>
          <p:nvPr/>
        </p:nvPicPr>
        <p:blipFill>
          <a:blip r:embed="rId4"/>
          <a:stretch>
            <a:fillRect/>
          </a:stretch>
        </p:blipFill>
        <p:spPr>
          <a:xfrm>
            <a:off x="484909" y="1600200"/>
            <a:ext cx="3562980" cy="4352925"/>
          </a:xfrm>
          <a:prstGeom prst="rect">
            <a:avLst/>
          </a:prstGeom>
        </p:spPr>
      </p:pic>
      <p:sp>
        <p:nvSpPr>
          <p:cNvPr id="3" name="Rectangle 2">
            <a:extLst>
              <a:ext uri="{FF2B5EF4-FFF2-40B4-BE49-F238E27FC236}">
                <a16:creationId xmlns:a16="http://schemas.microsoft.com/office/drawing/2014/main" id="{E87CC8E4-0E50-47EC-6FE9-8FC22B3A9E6E}"/>
              </a:ext>
            </a:extLst>
          </p:cNvPr>
          <p:cNvSpPr/>
          <p:nvPr/>
        </p:nvSpPr>
        <p:spPr>
          <a:xfrm>
            <a:off x="1828800" y="2590800"/>
            <a:ext cx="762000" cy="457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D5D0C19-AB89-9042-0C6D-A0FE3587096E}"/>
              </a:ext>
            </a:extLst>
          </p:cNvPr>
          <p:cNvSpPr/>
          <p:nvPr/>
        </p:nvSpPr>
        <p:spPr>
          <a:xfrm>
            <a:off x="2590800" y="2895600"/>
            <a:ext cx="762000" cy="457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E85C91-4CA3-7D49-6421-DE284E4C8FEF}"/>
              </a:ext>
            </a:extLst>
          </p:cNvPr>
          <p:cNvSpPr/>
          <p:nvPr/>
        </p:nvSpPr>
        <p:spPr>
          <a:xfrm>
            <a:off x="6248400" y="3581400"/>
            <a:ext cx="533400" cy="381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07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Effects of Insulin</a:t>
            </a:r>
          </a:p>
        </p:txBody>
      </p:sp>
      <p:sp>
        <p:nvSpPr>
          <p:cNvPr id="4" name="Text Placeholder 3"/>
          <p:cNvSpPr>
            <a:spLocks noGrp="1"/>
          </p:cNvSpPr>
          <p:nvPr>
            <p:ph type="body" sz="quarter" idx="10"/>
          </p:nvPr>
        </p:nvSpPr>
        <p:spPr>
          <a:xfrm>
            <a:off x="381317" y="6029325"/>
            <a:ext cx="4828800" cy="285750"/>
          </a:xfrm>
        </p:spPr>
        <p:txBody>
          <a:bodyPr>
            <a:normAutofit fontScale="25000" lnSpcReduction="20000"/>
          </a:bodyPr>
          <a:lstStyle/>
          <a:p>
            <a:pPr lvl="0"/>
            <a:r>
              <a:rPr lang="en-US" sz="3700" dirty="0">
                <a:solidFill>
                  <a:srgbClr val="000000"/>
                </a:solidFill>
              </a:rPr>
              <a:t>Dang DK. Taking medication. In: Cornell S et al, eds. The art and science of diabetes self-management education desk reference. 4th ed. </a:t>
            </a:r>
          </a:p>
          <a:p>
            <a:endParaRPr lang="en-US" dirty="0"/>
          </a:p>
        </p:txBody>
      </p:sp>
      <p:sp>
        <p:nvSpPr>
          <p:cNvPr id="13" name="Rounded Rectangle 12"/>
          <p:cNvSpPr/>
          <p:nvPr/>
        </p:nvSpPr>
        <p:spPr>
          <a:xfrm>
            <a:off x="609600" y="1989836"/>
            <a:ext cx="3695700" cy="9906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0000"/>
                </a:solidFill>
              </a:rPr>
              <a:t>Weight Gain</a:t>
            </a:r>
          </a:p>
        </p:txBody>
      </p:sp>
      <p:sp>
        <p:nvSpPr>
          <p:cNvPr id="14" name="Rounded Rectangle 13"/>
          <p:cNvSpPr/>
          <p:nvPr/>
        </p:nvSpPr>
        <p:spPr>
          <a:xfrm>
            <a:off x="4692961" y="1995580"/>
            <a:ext cx="3695700" cy="984856"/>
          </a:xfrm>
          <a:prstGeom prst="roundRect">
            <a:avLst/>
          </a:prstGeom>
          <a:solidFill>
            <a:schemeClr val="accent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0000"/>
                </a:solidFill>
              </a:rPr>
              <a:t>Lipodystrophy/</a:t>
            </a:r>
          </a:p>
          <a:p>
            <a:pPr algn="ctr" fontAlgn="base">
              <a:spcBef>
                <a:spcPct val="0"/>
              </a:spcBef>
              <a:spcAft>
                <a:spcPct val="0"/>
              </a:spcAft>
            </a:pPr>
            <a:r>
              <a:rPr lang="en-US" sz="2400" dirty="0" err="1">
                <a:solidFill>
                  <a:srgbClr val="000000"/>
                </a:solidFill>
              </a:rPr>
              <a:t>Lipohypertrophy</a:t>
            </a:r>
            <a:r>
              <a:rPr lang="en-US" sz="2400" dirty="0">
                <a:solidFill>
                  <a:srgbClr val="FFFFFF"/>
                </a:solidFill>
              </a:rPr>
              <a:t> </a:t>
            </a:r>
          </a:p>
        </p:txBody>
      </p:sp>
      <p:sp>
        <p:nvSpPr>
          <p:cNvPr id="15" name="Rounded Rectangle 14"/>
          <p:cNvSpPr/>
          <p:nvPr/>
        </p:nvSpPr>
        <p:spPr>
          <a:xfrm>
            <a:off x="225840" y="3905591"/>
            <a:ext cx="3695700" cy="828677"/>
          </a:xfrm>
          <a:prstGeom prst="roundRect">
            <a:avLst/>
          </a:prstGeom>
          <a:solidFill>
            <a:schemeClr val="bg2">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2400" dirty="0">
                <a:solidFill>
                  <a:srgbClr val="000000"/>
                </a:solidFill>
              </a:rPr>
              <a:t>Hypoglycemia</a:t>
            </a:r>
          </a:p>
        </p:txBody>
      </p:sp>
      <p:sp>
        <p:nvSpPr>
          <p:cNvPr id="6" name="Text Placeholder 5"/>
          <p:cNvSpPr txBox="1">
            <a:spLocks/>
          </p:cNvSpPr>
          <p:nvPr/>
        </p:nvSpPr>
        <p:spPr>
          <a:xfrm>
            <a:off x="1239716" y="5457825"/>
            <a:ext cx="3429000" cy="285750"/>
          </a:xfrm>
          <a:prstGeom prst="rect">
            <a:avLst/>
          </a:prstGeom>
        </p:spPr>
        <p:txBody>
          <a:bodyPr/>
          <a:lstStyle>
            <a:lvl1pPr marL="285750" indent="-285750" algn="l" rtl="0" eaLnBrk="0" fontAlgn="base" hangingPunct="0">
              <a:spcBef>
                <a:spcPct val="20000"/>
              </a:spcBef>
              <a:spcAft>
                <a:spcPct val="0"/>
              </a:spcAft>
              <a:buClr>
                <a:schemeClr val="tx2"/>
              </a:buClr>
              <a:buFont typeface="Wingdings" panose="05000000000000000000" pitchFamily="2" charset="2"/>
              <a:buChar char="§"/>
              <a:defRPr>
                <a:solidFill>
                  <a:schemeClr val="tx2"/>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2pPr>
            <a:lvl3pPr marL="11430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3pPr>
            <a:lvl4pPr marL="16002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4pPr>
            <a:lvl5pPr marL="20574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5pPr>
            <a:lvl6pPr marL="2514600" indent="-228600" algn="l" rtl="0" fontAlgn="base">
              <a:spcBef>
                <a:spcPct val="20000"/>
              </a:spcBef>
              <a:spcAft>
                <a:spcPct val="0"/>
              </a:spcAft>
              <a:buChar char="»"/>
              <a:defRPr>
                <a:solidFill>
                  <a:srgbClr val="06323A"/>
                </a:solidFill>
                <a:latin typeface="+mn-lt"/>
                <a:ea typeface="+mn-ea"/>
              </a:defRPr>
            </a:lvl6pPr>
            <a:lvl7pPr marL="2971800" indent="-228600" algn="l" rtl="0" fontAlgn="base">
              <a:spcBef>
                <a:spcPct val="20000"/>
              </a:spcBef>
              <a:spcAft>
                <a:spcPct val="0"/>
              </a:spcAft>
              <a:buChar char="»"/>
              <a:defRPr>
                <a:solidFill>
                  <a:srgbClr val="06323A"/>
                </a:solidFill>
                <a:latin typeface="+mn-lt"/>
                <a:ea typeface="+mn-ea"/>
              </a:defRPr>
            </a:lvl7pPr>
            <a:lvl8pPr marL="3429000" indent="-228600" algn="l" rtl="0" fontAlgn="base">
              <a:spcBef>
                <a:spcPct val="20000"/>
              </a:spcBef>
              <a:spcAft>
                <a:spcPct val="0"/>
              </a:spcAft>
              <a:buChar char="»"/>
              <a:defRPr>
                <a:solidFill>
                  <a:srgbClr val="06323A"/>
                </a:solidFill>
                <a:latin typeface="+mn-lt"/>
                <a:ea typeface="+mn-ea"/>
              </a:defRPr>
            </a:lvl8pPr>
            <a:lvl9pPr marL="3886200" indent="-228600" algn="l" rtl="0" fontAlgn="base">
              <a:spcBef>
                <a:spcPct val="20000"/>
              </a:spcBef>
              <a:spcAft>
                <a:spcPct val="0"/>
              </a:spcAft>
              <a:buChar char="»"/>
              <a:defRPr>
                <a:solidFill>
                  <a:srgbClr val="06323A"/>
                </a:solidFill>
                <a:latin typeface="+mn-lt"/>
                <a:ea typeface="+mn-ea"/>
              </a:defRPr>
            </a:lvl9pPr>
          </a:lstStyle>
          <a:p>
            <a:pPr>
              <a:buClr>
                <a:srgbClr val="0F0A37"/>
              </a:buClr>
            </a:pPr>
            <a:endParaRPr lang="en-US" sz="900" kern="0" dirty="0">
              <a:solidFill>
                <a:srgbClr val="0F0A37"/>
              </a:solidFill>
            </a:endParaRPr>
          </a:p>
        </p:txBody>
      </p:sp>
      <p:pic>
        <p:nvPicPr>
          <p:cNvPr id="3" name="Picture 2">
            <a:extLst>
              <a:ext uri="{FF2B5EF4-FFF2-40B4-BE49-F238E27FC236}">
                <a16:creationId xmlns:a16="http://schemas.microsoft.com/office/drawing/2014/main" id="{72429EA4-5ECF-0E9A-6190-C1488A82AB35}"/>
              </a:ext>
            </a:extLst>
          </p:cNvPr>
          <p:cNvPicPr>
            <a:picLocks noChangeAspect="1"/>
          </p:cNvPicPr>
          <p:nvPr/>
        </p:nvPicPr>
        <p:blipFill>
          <a:blip r:embed="rId4"/>
          <a:stretch>
            <a:fillRect/>
          </a:stretch>
        </p:blipFill>
        <p:spPr>
          <a:xfrm>
            <a:off x="3931931" y="3354306"/>
            <a:ext cx="5212069" cy="2647310"/>
          </a:xfrm>
          <a:prstGeom prst="rect">
            <a:avLst/>
          </a:prstGeom>
        </p:spPr>
      </p:pic>
    </p:spTree>
    <p:custDataLst>
      <p:tags r:id="rId1"/>
    </p:custDataLst>
    <p:extLst>
      <p:ext uri="{BB962C8B-B14F-4D97-AF65-F5344CB8AC3E}">
        <p14:creationId xmlns:p14="http://schemas.microsoft.com/office/powerpoint/2010/main" val="2822389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86BBE8-F656-43B7-BC94-2EDDD157DA66}"/>
              </a:ext>
            </a:extLst>
          </p:cNvPr>
          <p:cNvPicPr>
            <a:picLocks noChangeAspect="1"/>
          </p:cNvPicPr>
          <p:nvPr/>
        </p:nvPicPr>
        <p:blipFill>
          <a:blip r:embed="rId4"/>
          <a:stretch>
            <a:fillRect/>
          </a:stretch>
        </p:blipFill>
        <p:spPr>
          <a:xfrm>
            <a:off x="180652" y="3041183"/>
            <a:ext cx="3018157" cy="3628975"/>
          </a:xfrm>
          <a:prstGeom prst="rect">
            <a:avLst/>
          </a:prstGeom>
        </p:spPr>
      </p:pic>
      <p:sp>
        <p:nvSpPr>
          <p:cNvPr id="149506" name="Rectangle 2"/>
          <p:cNvSpPr>
            <a:spLocks noGrp="1" noChangeArrowheads="1"/>
          </p:cNvSpPr>
          <p:nvPr>
            <p:ph type="title"/>
          </p:nvPr>
        </p:nvSpPr>
        <p:spPr/>
        <p:txBody>
          <a:bodyPr/>
          <a:lstStyle/>
          <a:p>
            <a:pPr eaLnBrk="1" hangingPunct="1"/>
            <a:r>
              <a:rPr lang="en-US" sz="3600"/>
              <a:t>Sharps Disposal: Product and Info</a:t>
            </a:r>
          </a:p>
        </p:txBody>
      </p:sp>
      <p:sp>
        <p:nvSpPr>
          <p:cNvPr id="120835" name="Rectangle 3"/>
          <p:cNvSpPr>
            <a:spLocks noGrp="1" noChangeArrowheads="1"/>
          </p:cNvSpPr>
          <p:nvPr>
            <p:ph idx="1"/>
          </p:nvPr>
        </p:nvSpPr>
        <p:spPr>
          <a:xfrm>
            <a:off x="5181600" y="1333500"/>
            <a:ext cx="3291600" cy="4191000"/>
          </a:xfrm>
        </p:spPr>
        <p:txBody>
          <a:bodyPr>
            <a:normAutofit fontScale="92500" lnSpcReduction="20000"/>
          </a:bodyPr>
          <a:lstStyle/>
          <a:p>
            <a:pPr>
              <a:defRPr/>
            </a:pPr>
            <a:r>
              <a:rPr lang="en-US" dirty="0"/>
              <a:t>Search for household hazardous waste listing for your city or county. </a:t>
            </a:r>
          </a:p>
          <a:p>
            <a:pPr>
              <a:defRPr/>
            </a:pPr>
            <a:r>
              <a:rPr lang="en-US" dirty="0"/>
              <a:t>Call 1-800-CLEANUP (1-800-253-2687) </a:t>
            </a:r>
          </a:p>
          <a:p>
            <a:pPr marL="0" indent="0">
              <a:buNone/>
              <a:defRPr/>
            </a:pPr>
            <a:br>
              <a:rPr lang="en-US" sz="2400" dirty="0"/>
            </a:br>
            <a:endParaRPr lang="en-US" dirty="0"/>
          </a:p>
        </p:txBody>
      </p:sp>
      <p:pic>
        <p:nvPicPr>
          <p:cNvPr id="149508" name="Picture 4" descr="Disposal by Mai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0137" y="1369213"/>
            <a:ext cx="2192042" cy="297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See the source image">
            <a:extLst>
              <a:ext uri="{FF2B5EF4-FFF2-40B4-BE49-F238E27FC236}">
                <a16:creationId xmlns:a16="http://schemas.microsoft.com/office/drawing/2014/main" id="{658DD3D8-6608-4B67-A6ED-B151CD72C6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6158" y="4452932"/>
            <a:ext cx="1428757" cy="21431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9601296-9DEB-23DA-AC89-910B43DB53D7}"/>
              </a:ext>
            </a:extLst>
          </p:cNvPr>
          <p:cNvSpPr/>
          <p:nvPr/>
        </p:nvSpPr>
        <p:spPr>
          <a:xfrm>
            <a:off x="457200" y="3886200"/>
            <a:ext cx="1066800" cy="6858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A6D519E0-F5FC-5110-F79E-7A04E3921C0B}"/>
              </a:ext>
            </a:extLst>
          </p:cNvPr>
          <p:cNvSpPr/>
          <p:nvPr/>
        </p:nvSpPr>
        <p:spPr>
          <a:xfrm>
            <a:off x="2590800" y="1447800"/>
            <a:ext cx="1066800" cy="2819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5371777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Polling Question 2 </a:t>
            </a:r>
          </a:p>
        </p:txBody>
      </p:sp>
      <p:sp>
        <p:nvSpPr>
          <p:cNvPr id="3" name="Content Placeholder 2"/>
          <p:cNvSpPr>
            <a:spLocks noGrp="1"/>
          </p:cNvSpPr>
          <p:nvPr>
            <p:ph sz="quarter" idx="1"/>
          </p:nvPr>
        </p:nvSpPr>
        <p:spPr/>
        <p:txBody>
          <a:bodyPr/>
          <a:lstStyle/>
          <a:p>
            <a:r>
              <a:rPr lang="en-US" dirty="0"/>
              <a:t>After how many days should an open vial of insulin </a:t>
            </a:r>
            <a:r>
              <a:rPr lang="en-US" dirty="0" err="1"/>
              <a:t>degludec</a:t>
            </a:r>
            <a:r>
              <a:rPr lang="en-US" dirty="0"/>
              <a:t> be discarded? </a:t>
            </a:r>
          </a:p>
          <a:p>
            <a:pPr marL="514350" indent="-514350">
              <a:buFont typeface="+mj-lt"/>
              <a:buAutoNum type="alphaUcPeriod"/>
            </a:pPr>
            <a:r>
              <a:rPr lang="en-US" dirty="0"/>
              <a:t>28 days</a:t>
            </a:r>
          </a:p>
          <a:p>
            <a:pPr marL="514350" indent="-514350">
              <a:buFont typeface="+mj-lt"/>
              <a:buAutoNum type="alphaUcPeriod"/>
            </a:pPr>
            <a:r>
              <a:rPr lang="en-US" dirty="0"/>
              <a:t>30 days</a:t>
            </a:r>
          </a:p>
          <a:p>
            <a:pPr marL="514350" indent="-514350">
              <a:buFont typeface="+mj-lt"/>
              <a:buAutoNum type="alphaUcPeriod"/>
            </a:pPr>
            <a:r>
              <a:rPr lang="en-US" dirty="0"/>
              <a:t>42 days</a:t>
            </a:r>
          </a:p>
          <a:p>
            <a:pPr marL="514350" indent="-514350">
              <a:buFont typeface="+mj-lt"/>
              <a:buAutoNum type="alphaUcPeriod"/>
            </a:pPr>
            <a:r>
              <a:rPr lang="en-US" dirty="0"/>
              <a:t>56 days</a:t>
            </a:r>
          </a:p>
        </p:txBody>
      </p:sp>
      <p:sp>
        <p:nvSpPr>
          <p:cNvPr id="4" name="Flowchart: Terminator 3">
            <a:extLst>
              <a:ext uri="{FF2B5EF4-FFF2-40B4-BE49-F238E27FC236}">
                <a16:creationId xmlns:a16="http://schemas.microsoft.com/office/drawing/2014/main" id="{36759ABE-5F48-49B8-C60E-E7521DBA3FD4}"/>
              </a:ext>
            </a:extLst>
          </p:cNvPr>
          <p:cNvSpPr/>
          <p:nvPr/>
        </p:nvSpPr>
        <p:spPr>
          <a:xfrm>
            <a:off x="428786" y="3962400"/>
            <a:ext cx="2390614"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5" name="Picture 4" descr="Cartoon bee with magnifying glass">
            <a:extLst>
              <a:ext uri="{FF2B5EF4-FFF2-40B4-BE49-F238E27FC236}">
                <a16:creationId xmlns:a16="http://schemas.microsoft.com/office/drawing/2014/main" id="{9B8D8EE7-B78E-715D-450B-46405ED67A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6966631" y="2206417"/>
            <a:ext cx="1385887" cy="1573335"/>
          </a:xfrm>
          <a:prstGeom prst="rect">
            <a:avLst/>
          </a:prstGeom>
        </p:spPr>
      </p:pic>
    </p:spTree>
    <p:extLst>
      <p:ext uri="{BB962C8B-B14F-4D97-AF65-F5344CB8AC3E}">
        <p14:creationId xmlns:p14="http://schemas.microsoft.com/office/powerpoint/2010/main" val="198850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p:spPr>
        <p:txBody>
          <a:bodyPr anchor="ctr">
            <a:normAutofit/>
          </a:bodyPr>
          <a:lstStyle/>
          <a:p>
            <a:pPr>
              <a:lnSpc>
                <a:spcPct val="90000"/>
              </a:lnSpc>
            </a:pPr>
            <a:r>
              <a:rPr lang="en-US" sz="4100"/>
              <a:t>Question Time</a:t>
            </a:r>
          </a:p>
        </p:txBody>
      </p:sp>
      <p:pic>
        <p:nvPicPr>
          <p:cNvPr id="5" name="Picture 4" descr="White and yellow flowers">
            <a:extLst>
              <a:ext uri="{FF2B5EF4-FFF2-40B4-BE49-F238E27FC236}">
                <a16:creationId xmlns:a16="http://schemas.microsoft.com/office/drawing/2014/main" id="{2F51FF56-3FB7-45D4-BEEC-A2BE5FFD57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331" b="15932"/>
          <a:stretch/>
        </p:blipFill>
        <p:spPr>
          <a:xfrm>
            <a:off x="457200" y="1905000"/>
            <a:ext cx="8229600" cy="4270248"/>
          </a:xfrm>
          <a:prstGeom prst="rect">
            <a:avLst/>
          </a:prstGeom>
          <a:noFill/>
          <a:ln>
            <a:noFill/>
          </a:ln>
          <a:effectLst/>
        </p:spPr>
      </p:pic>
      <p:sp>
        <p:nvSpPr>
          <p:cNvPr id="3" name="Content Placeholder 2"/>
          <p:cNvSpPr>
            <a:spLocks noGrp="1"/>
          </p:cNvSpPr>
          <p:nvPr>
            <p:ph type="body" sz="half" idx="2"/>
          </p:nvPr>
        </p:nvSpPr>
        <p:spPr>
          <a:xfrm>
            <a:off x="457200" y="1219200"/>
            <a:ext cx="8229600" cy="533400"/>
          </a:xfrm>
        </p:spPr>
        <p:txBody>
          <a:bodyPr anchor="ctr">
            <a:normAutofit/>
          </a:bodyPr>
          <a:lstStyle/>
          <a:p>
            <a:pPr>
              <a:lnSpc>
                <a:spcPct val="90000"/>
              </a:lnSpc>
            </a:pPr>
            <a:r>
              <a:rPr lang="en-US" dirty="0"/>
              <a:t>Break for Questions</a:t>
            </a:r>
            <a:endParaRPr lang="en-US"/>
          </a:p>
        </p:txBody>
      </p:sp>
    </p:spTree>
    <p:extLst>
      <p:ext uri="{BB962C8B-B14F-4D97-AF65-F5344CB8AC3E}">
        <p14:creationId xmlns:p14="http://schemas.microsoft.com/office/powerpoint/2010/main" val="420827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D864-A046-8AE8-CC44-324572725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886B9-FCF1-F6C2-43C9-59B0E698DCB6}"/>
              </a:ext>
            </a:extLst>
          </p:cNvPr>
          <p:cNvSpPr>
            <a:spLocks noGrp="1"/>
          </p:cNvSpPr>
          <p:nvPr>
            <p:ph type="ctrTitle"/>
          </p:nvPr>
        </p:nvSpPr>
        <p:spPr/>
        <p:txBody>
          <a:bodyPr/>
          <a:lstStyle/>
          <a:p>
            <a:r>
              <a:rPr lang="en-US" dirty="0"/>
              <a:t>Inhaled Insulin </a:t>
            </a:r>
          </a:p>
        </p:txBody>
      </p:sp>
      <p:sp>
        <p:nvSpPr>
          <p:cNvPr id="3" name="Subtitle 2">
            <a:extLst>
              <a:ext uri="{FF2B5EF4-FFF2-40B4-BE49-F238E27FC236}">
                <a16:creationId xmlns:a16="http://schemas.microsoft.com/office/drawing/2014/main" id="{16546161-C495-B58E-C5EF-CC70A169D06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4259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753144" y="1505874"/>
            <a:ext cx="3590257" cy="2246769"/>
          </a:xfrm>
          <a:prstGeom prst="rect">
            <a:avLst/>
          </a:prstGeom>
        </p:spPr>
      </p:pic>
      <p:sp>
        <p:nvSpPr>
          <p:cNvPr id="4" name="Title 3"/>
          <p:cNvSpPr>
            <a:spLocks noGrp="1"/>
          </p:cNvSpPr>
          <p:nvPr>
            <p:ph type="title"/>
          </p:nvPr>
        </p:nvSpPr>
        <p:spPr>
          <a:xfrm>
            <a:off x="457200" y="152400"/>
            <a:ext cx="8229600" cy="1219200"/>
          </a:xfrm>
        </p:spPr>
        <p:txBody>
          <a:bodyPr>
            <a:normAutofit/>
          </a:bodyPr>
          <a:lstStyle/>
          <a:p>
            <a:r>
              <a:rPr lang="en-US" dirty="0"/>
              <a:t>Inhaled Insulin (</a:t>
            </a:r>
            <a:r>
              <a:rPr lang="en-US" dirty="0" err="1"/>
              <a:t>Afrezza</a:t>
            </a:r>
            <a:r>
              <a:rPr lang="en-US" dirty="0"/>
              <a:t>)  </a:t>
            </a:r>
          </a:p>
        </p:txBody>
      </p:sp>
      <p:sp>
        <p:nvSpPr>
          <p:cNvPr id="6" name="TextBox 5"/>
          <p:cNvSpPr txBox="1"/>
          <p:nvPr/>
        </p:nvSpPr>
        <p:spPr>
          <a:xfrm>
            <a:off x="228600" y="3886917"/>
            <a:ext cx="4343400"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C00000"/>
                </a:solidFill>
                <a:latin typeface="Calibri" panose="020F0502020204030204" pitchFamily="34" charset="0"/>
                <a:cs typeface="Calibri" panose="020F0502020204030204" pitchFamily="34" charset="0"/>
              </a:rPr>
              <a:t>FDA approved for ages over 6 years</a:t>
            </a:r>
          </a:p>
          <a:p>
            <a:pPr marL="457200" indent="-457200">
              <a:buFont typeface="Arial" panose="020B0604020202020204" pitchFamily="34" charset="0"/>
              <a:buChar char="•"/>
            </a:pPr>
            <a:r>
              <a:rPr lang="en-US" sz="2800" b="1" dirty="0">
                <a:solidFill>
                  <a:srgbClr val="C00000"/>
                </a:solidFill>
                <a:latin typeface="Calibri" panose="020F0502020204030204" pitchFamily="34" charset="0"/>
                <a:cs typeface="Calibri" panose="020F0502020204030204" pitchFamily="34" charset="0"/>
              </a:rPr>
              <a:t>Comes in 4, 8 and 12 units cartridges</a:t>
            </a:r>
          </a:p>
        </p:txBody>
      </p:sp>
      <p:sp>
        <p:nvSpPr>
          <p:cNvPr id="5" name="TextBox 4">
            <a:extLst>
              <a:ext uri="{FF2B5EF4-FFF2-40B4-BE49-F238E27FC236}">
                <a16:creationId xmlns:a16="http://schemas.microsoft.com/office/drawing/2014/main" id="{6E2A3130-3423-447D-13A7-4613A1797923}"/>
              </a:ext>
            </a:extLst>
          </p:cNvPr>
          <p:cNvSpPr txBox="1"/>
          <p:nvPr/>
        </p:nvSpPr>
        <p:spPr>
          <a:xfrm>
            <a:off x="4773828" y="1505874"/>
            <a:ext cx="3590257" cy="4893647"/>
          </a:xfrm>
          <a:prstGeom prst="rect">
            <a:avLst/>
          </a:prstGeom>
          <a:noFill/>
        </p:spPr>
        <p:txBody>
          <a:bodyPr wrap="square" rtlCol="0">
            <a:spAutoFit/>
          </a:bodyPr>
          <a:lstStyle/>
          <a:p>
            <a:r>
              <a:rPr lang="en-US" dirty="0"/>
              <a:t>Initial dosing: Multiply by 2 and round down to the nearest cartridge. </a:t>
            </a:r>
          </a:p>
          <a:p>
            <a:endParaRPr lang="en-US" dirty="0"/>
          </a:p>
          <a:p>
            <a:r>
              <a:rPr lang="en-US" dirty="0"/>
              <a:t>Example, Person takes 6 units at meals. This would be 12 units of </a:t>
            </a:r>
            <a:r>
              <a:rPr lang="en-US" dirty="0" err="1"/>
              <a:t>Afrezza</a:t>
            </a:r>
            <a:r>
              <a:rPr lang="en-US" dirty="0"/>
              <a:t> </a:t>
            </a:r>
          </a:p>
          <a:p>
            <a:endParaRPr lang="en-US" dirty="0"/>
          </a:p>
          <a:p>
            <a:r>
              <a:rPr lang="en-US" dirty="0"/>
              <a:t>In T1D on injections often a 50/50 split with basal/bolus </a:t>
            </a:r>
          </a:p>
          <a:p>
            <a:r>
              <a:rPr lang="en-US" dirty="0"/>
              <a:t>With inhaled, often a 30/70 split with 70% bolus</a:t>
            </a:r>
          </a:p>
        </p:txBody>
      </p:sp>
      <p:sp>
        <p:nvSpPr>
          <p:cNvPr id="7" name="TextBox 6">
            <a:extLst>
              <a:ext uri="{FF2B5EF4-FFF2-40B4-BE49-F238E27FC236}">
                <a16:creationId xmlns:a16="http://schemas.microsoft.com/office/drawing/2014/main" id="{1038BAC3-DECF-8DDF-2299-041C07D68002}"/>
              </a:ext>
            </a:extLst>
          </p:cNvPr>
          <p:cNvSpPr txBox="1"/>
          <p:nvPr/>
        </p:nvSpPr>
        <p:spPr>
          <a:xfrm>
            <a:off x="457200" y="6168688"/>
            <a:ext cx="3886200" cy="461665"/>
          </a:xfrm>
          <a:prstGeom prst="rect">
            <a:avLst/>
          </a:prstGeom>
          <a:noFill/>
        </p:spPr>
        <p:txBody>
          <a:bodyPr wrap="square" rtlCol="0">
            <a:spAutoFit/>
          </a:bodyPr>
          <a:lstStyle/>
          <a:p>
            <a:r>
              <a:rPr lang="en-US" sz="1200" dirty="0">
                <a:hlinkClick r:id="rId6"/>
              </a:rPr>
              <a:t>AFREZZA® Dosing and Prescribing │ Starting Dose and Titration Information</a:t>
            </a:r>
            <a:endParaRPr lang="en-US" sz="1200" dirty="0"/>
          </a:p>
        </p:txBody>
      </p:sp>
    </p:spTree>
    <p:custDataLst>
      <p:tags r:id="rId1"/>
    </p:custDataLst>
    <p:extLst>
      <p:ext uri="{BB962C8B-B14F-4D97-AF65-F5344CB8AC3E}">
        <p14:creationId xmlns:p14="http://schemas.microsoft.com/office/powerpoint/2010/main" val="120866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00832614-E93F-214C-8122-B060554F3C68}"/>
              </a:ext>
            </a:extLst>
          </p:cNvPr>
          <p:cNvSpPr txBox="1"/>
          <p:nvPr/>
        </p:nvSpPr>
        <p:spPr>
          <a:xfrm>
            <a:off x="576864" y="5846037"/>
            <a:ext cx="5551871" cy="600164"/>
          </a:xfrm>
          <a:prstGeom prst="rect">
            <a:avLst/>
          </a:prstGeom>
          <a:noFill/>
        </p:spPr>
        <p:txBody>
          <a:bodyPr wrap="square" lIns="0" tIns="0" rIns="0" bIns="0" rtlCol="0" anchor="b" anchorCtr="0">
            <a:spAutoFit/>
          </a:bodyPr>
          <a:lstStyle/>
          <a:p>
            <a:pPr marL="85725" indent="-78581" defTabSz="685800" fontAlgn="auto">
              <a:spcBef>
                <a:spcPts val="0"/>
              </a:spcBef>
              <a:spcAft>
                <a:spcPts val="0"/>
              </a:spcAft>
              <a:buFont typeface="+mj-lt"/>
              <a:buAutoNum type="arabicPeriod"/>
              <a:defRPr/>
            </a:pPr>
            <a:r>
              <a:rPr lang="en-US" sz="600" dirty="0">
                <a:solidFill>
                  <a:srgbClr val="000000"/>
                </a:solidFill>
                <a:latin typeface="Arial Narrow" panose="020B0604020202020204" pitchFamily="34" charset="0"/>
                <a:cs typeface="Arial Narrow" panose="020B0604020202020204" pitchFamily="34" charset="0"/>
              </a:rPr>
              <a:t>.</a:t>
            </a:r>
          </a:p>
          <a:p>
            <a:pPr marL="7144" defTabSz="685800" fontAlgn="auto">
              <a:spcBef>
                <a:spcPts val="0"/>
              </a:spcBef>
              <a:spcAft>
                <a:spcPts val="0"/>
              </a:spcAft>
              <a:defRPr/>
            </a:pPr>
            <a:r>
              <a:rPr lang="en-US" sz="1100" dirty="0">
                <a:solidFill>
                  <a:srgbClr val="000000"/>
                </a:solidFill>
                <a:latin typeface="Arial Narrow" panose="020B0604020202020204" pitchFamily="34" charset="0"/>
                <a:cs typeface="Arial Narrow" panose="020B0604020202020204" pitchFamily="34" charset="0"/>
              </a:rPr>
              <a:t>Grant M, </a:t>
            </a:r>
            <a:r>
              <a:rPr lang="en-US" sz="1100" dirty="0" err="1">
                <a:solidFill>
                  <a:srgbClr val="000000"/>
                </a:solidFill>
                <a:latin typeface="Arial Narrow" panose="020B0604020202020204" pitchFamily="34" charset="0"/>
                <a:cs typeface="Arial Narrow" panose="020B0604020202020204" pitchFamily="34" charset="0"/>
              </a:rPr>
              <a:t>Heise</a:t>
            </a:r>
            <a:r>
              <a:rPr lang="en-US" sz="1100" dirty="0">
                <a:solidFill>
                  <a:srgbClr val="000000"/>
                </a:solidFill>
                <a:latin typeface="Arial Narrow" panose="020B0604020202020204" pitchFamily="34" charset="0"/>
                <a:cs typeface="Arial Narrow" panose="020B0604020202020204" pitchFamily="34" charset="0"/>
              </a:rPr>
              <a:t> T, Baughman R. </a:t>
            </a:r>
            <a:r>
              <a:rPr lang="en-US" sz="1100" i="1" dirty="0">
                <a:solidFill>
                  <a:srgbClr val="000000"/>
                </a:solidFill>
                <a:latin typeface="Arial Narrow" panose="020B0604020202020204" pitchFamily="34" charset="0"/>
                <a:cs typeface="Arial Narrow" panose="020B0604020202020204" pitchFamily="34" charset="0"/>
              </a:rPr>
              <a:t>Clin </a:t>
            </a:r>
            <a:r>
              <a:rPr lang="en-US" sz="1100" i="1" dirty="0" err="1">
                <a:solidFill>
                  <a:srgbClr val="000000"/>
                </a:solidFill>
                <a:latin typeface="Arial Narrow" panose="020B0604020202020204" pitchFamily="34" charset="0"/>
                <a:cs typeface="Arial Narrow" panose="020B0604020202020204" pitchFamily="34" charset="0"/>
              </a:rPr>
              <a:t>Pharmacokinet</a:t>
            </a:r>
            <a:r>
              <a:rPr lang="en-US" sz="1100" dirty="0">
                <a:solidFill>
                  <a:srgbClr val="000000"/>
                </a:solidFill>
                <a:latin typeface="Arial Narrow" panose="020B0604020202020204" pitchFamily="34" charset="0"/>
                <a:cs typeface="Arial Narrow" panose="020B0604020202020204" pitchFamily="34" charset="0"/>
              </a:rPr>
              <a:t>. 2022;61(3):413-422.</a:t>
            </a:r>
          </a:p>
          <a:p>
            <a:pPr marL="7144">
              <a:defRPr/>
            </a:pPr>
            <a:r>
              <a:rPr lang="en-US" sz="1100" dirty="0" err="1">
                <a:solidFill>
                  <a:srgbClr val="000000"/>
                </a:solidFill>
                <a:latin typeface="Arial Narrow" panose="020B0604020202020204" pitchFamily="34" charset="0"/>
                <a:cs typeface="Arial Narrow" panose="020B0604020202020204" pitchFamily="34" charset="0"/>
              </a:rPr>
              <a:t>Caumo</a:t>
            </a:r>
            <a:r>
              <a:rPr lang="en-US" sz="1100" dirty="0">
                <a:solidFill>
                  <a:srgbClr val="000000"/>
                </a:solidFill>
                <a:latin typeface="Arial Narrow" panose="020B0604020202020204" pitchFamily="34" charset="0"/>
                <a:cs typeface="Arial Narrow" panose="020B0604020202020204" pitchFamily="34" charset="0"/>
              </a:rPr>
              <a:t> A, Bergman RN, </a:t>
            </a:r>
            <a:r>
              <a:rPr lang="en-US" sz="1100" dirty="0" err="1">
                <a:solidFill>
                  <a:srgbClr val="000000"/>
                </a:solidFill>
                <a:latin typeface="Arial Narrow" panose="020B0604020202020204" pitchFamily="34" charset="0"/>
                <a:cs typeface="Arial Narrow" panose="020B0604020202020204" pitchFamily="34" charset="0"/>
              </a:rPr>
              <a:t>Cobelli</a:t>
            </a:r>
            <a:r>
              <a:rPr lang="en-US" sz="1100" dirty="0">
                <a:solidFill>
                  <a:srgbClr val="000000"/>
                </a:solidFill>
                <a:latin typeface="Arial Narrow" panose="020B0604020202020204" pitchFamily="34" charset="0"/>
                <a:cs typeface="Arial Narrow" panose="020B0604020202020204" pitchFamily="34" charset="0"/>
              </a:rPr>
              <a:t> C. </a:t>
            </a:r>
            <a:r>
              <a:rPr lang="en-US" sz="1100" i="1" dirty="0">
                <a:solidFill>
                  <a:srgbClr val="000000"/>
                </a:solidFill>
                <a:latin typeface="Arial Narrow" panose="020B0604020202020204" pitchFamily="34" charset="0"/>
                <a:cs typeface="Arial Narrow" panose="020B0604020202020204" pitchFamily="34" charset="0"/>
              </a:rPr>
              <a:t>J Clin Endocrinol </a:t>
            </a:r>
            <a:r>
              <a:rPr lang="en-US" sz="1100" i="1" dirty="0" err="1">
                <a:solidFill>
                  <a:srgbClr val="000000"/>
                </a:solidFill>
                <a:latin typeface="Arial Narrow" panose="020B0604020202020204" pitchFamily="34" charset="0"/>
                <a:cs typeface="Arial Narrow" panose="020B0604020202020204" pitchFamily="34" charset="0"/>
              </a:rPr>
              <a:t>Metab</a:t>
            </a:r>
            <a:r>
              <a:rPr lang="en-US" sz="1100" i="1" dirty="0">
                <a:solidFill>
                  <a:srgbClr val="000000"/>
                </a:solidFill>
                <a:latin typeface="Arial Narrow" panose="020B0604020202020204" pitchFamily="34" charset="0"/>
                <a:cs typeface="Arial Narrow" panose="020B0604020202020204" pitchFamily="34" charset="0"/>
              </a:rPr>
              <a:t>. </a:t>
            </a:r>
            <a:r>
              <a:rPr lang="en-US" sz="1100" dirty="0">
                <a:solidFill>
                  <a:srgbClr val="000000"/>
                </a:solidFill>
                <a:latin typeface="Arial Narrow" panose="020B0604020202020204" pitchFamily="34" charset="0"/>
                <a:cs typeface="Arial Narrow" panose="020B0604020202020204" pitchFamily="34" charset="0"/>
              </a:rPr>
              <a:t>2000;85(11):4396-4402.</a:t>
            </a:r>
          </a:p>
          <a:p>
            <a:pPr marL="7144" defTabSz="685800" fontAlgn="auto">
              <a:spcBef>
                <a:spcPts val="0"/>
              </a:spcBef>
              <a:spcAft>
                <a:spcPts val="0"/>
              </a:spcAft>
              <a:defRPr/>
            </a:pPr>
            <a:r>
              <a:rPr lang="en-US" sz="1100" dirty="0">
                <a:solidFill>
                  <a:srgbClr val="000000"/>
                </a:solidFill>
                <a:latin typeface="Arial Narrow" panose="020B0604020202020204" pitchFamily="34" charset="0"/>
                <a:cs typeface="Arial Narrow" panose="020B0604020202020204" pitchFamily="34" charset="0"/>
              </a:rPr>
              <a:t>Afrezza (insulin human) Inhalation Powder Prescribing Information. MannKind Corporation.</a:t>
            </a:r>
          </a:p>
        </p:txBody>
      </p:sp>
      <p:pic>
        <p:nvPicPr>
          <p:cNvPr id="5" name="Picture 4"/>
          <p:cNvPicPr>
            <a:picLocks noChangeAspect="1"/>
          </p:cNvPicPr>
          <p:nvPr/>
        </p:nvPicPr>
        <p:blipFill>
          <a:blip r:embed="rId4"/>
          <a:stretch>
            <a:fillRect/>
          </a:stretch>
        </p:blipFill>
        <p:spPr>
          <a:xfrm>
            <a:off x="374736" y="2314975"/>
            <a:ext cx="6887643" cy="3531062"/>
          </a:xfrm>
          <a:prstGeom prst="rect">
            <a:avLst/>
          </a:prstGeom>
        </p:spPr>
      </p:pic>
      <p:sp>
        <p:nvSpPr>
          <p:cNvPr id="6" name="Title 1">
            <a:extLst>
              <a:ext uri="{FF2B5EF4-FFF2-40B4-BE49-F238E27FC236}">
                <a16:creationId xmlns:a16="http://schemas.microsoft.com/office/drawing/2014/main" id="{0ABD5063-DE4E-6EB4-58B6-037B57166CA8}"/>
              </a:ext>
            </a:extLst>
          </p:cNvPr>
          <p:cNvSpPr>
            <a:spLocks noGrp="1"/>
          </p:cNvSpPr>
          <p:nvPr>
            <p:ph type="title"/>
          </p:nvPr>
        </p:nvSpPr>
        <p:spPr>
          <a:xfrm>
            <a:off x="228600" y="300387"/>
            <a:ext cx="8293608" cy="766196"/>
          </a:xfrm>
        </p:spPr>
        <p:txBody>
          <a:bodyPr>
            <a:normAutofit/>
          </a:bodyPr>
          <a:lstStyle/>
          <a:p>
            <a:r>
              <a:rPr lang="en-US" kern="1200" dirty="0">
                <a:solidFill>
                  <a:schemeClr val="bg1"/>
                </a:solidFill>
              </a:rPr>
              <a:t>Inhaled Insulin Vs. Insulin lispro</a:t>
            </a:r>
          </a:p>
        </p:txBody>
      </p:sp>
      <p:sp>
        <p:nvSpPr>
          <p:cNvPr id="2" name="TextBox 1">
            <a:extLst>
              <a:ext uri="{FF2B5EF4-FFF2-40B4-BE49-F238E27FC236}">
                <a16:creationId xmlns:a16="http://schemas.microsoft.com/office/drawing/2014/main" id="{24BB2229-1A99-8C7B-3F65-3D66BB413FB3}"/>
              </a:ext>
            </a:extLst>
          </p:cNvPr>
          <p:cNvSpPr txBox="1"/>
          <p:nvPr/>
        </p:nvSpPr>
        <p:spPr>
          <a:xfrm>
            <a:off x="1048295" y="2155519"/>
            <a:ext cx="1403639" cy="646331"/>
          </a:xfrm>
          <a:prstGeom prst="rect">
            <a:avLst/>
          </a:prstGeom>
          <a:noFill/>
        </p:spPr>
        <p:txBody>
          <a:bodyPr wrap="square" rtlCol="0">
            <a:spAutoFit/>
          </a:bodyPr>
          <a:lstStyle/>
          <a:p>
            <a:r>
              <a:rPr lang="en-US" sz="1800" b="1" dirty="0"/>
              <a:t>Inhaled insulin </a:t>
            </a:r>
          </a:p>
        </p:txBody>
      </p:sp>
      <p:sp>
        <p:nvSpPr>
          <p:cNvPr id="3" name="TextBox 2">
            <a:extLst>
              <a:ext uri="{FF2B5EF4-FFF2-40B4-BE49-F238E27FC236}">
                <a16:creationId xmlns:a16="http://schemas.microsoft.com/office/drawing/2014/main" id="{A95916E6-01E9-80A4-A907-9474A7E61799}"/>
              </a:ext>
            </a:extLst>
          </p:cNvPr>
          <p:cNvSpPr txBox="1"/>
          <p:nvPr/>
        </p:nvSpPr>
        <p:spPr>
          <a:xfrm>
            <a:off x="2451934" y="3077466"/>
            <a:ext cx="900866" cy="369332"/>
          </a:xfrm>
          <a:prstGeom prst="rect">
            <a:avLst/>
          </a:prstGeom>
          <a:noFill/>
        </p:spPr>
        <p:txBody>
          <a:bodyPr wrap="square" rtlCol="0">
            <a:spAutoFit/>
          </a:bodyPr>
          <a:lstStyle/>
          <a:p>
            <a:r>
              <a:rPr lang="en-US" sz="1800" b="1" dirty="0"/>
              <a:t>Lispro</a:t>
            </a:r>
          </a:p>
        </p:txBody>
      </p:sp>
      <p:graphicFrame>
        <p:nvGraphicFramePr>
          <p:cNvPr id="7" name="Table 6">
            <a:extLst>
              <a:ext uri="{FF2B5EF4-FFF2-40B4-BE49-F238E27FC236}">
                <a16:creationId xmlns:a16="http://schemas.microsoft.com/office/drawing/2014/main" id="{E438ADDA-B722-EF8D-2683-14361A6A8E5B}"/>
              </a:ext>
            </a:extLst>
          </p:cNvPr>
          <p:cNvGraphicFramePr>
            <a:graphicFrameLocks noGrp="1"/>
          </p:cNvGraphicFramePr>
          <p:nvPr/>
        </p:nvGraphicFramePr>
        <p:xfrm>
          <a:off x="4262327" y="1274724"/>
          <a:ext cx="4506937" cy="2407920"/>
        </p:xfrm>
        <a:graphic>
          <a:graphicData uri="http://schemas.openxmlformats.org/drawingml/2006/table">
            <a:tbl>
              <a:tblPr firstRow="1" bandRow="1">
                <a:tableStyleId>{5C22544A-7EE6-4342-B048-85BDC9FD1C3A}</a:tableStyleId>
              </a:tblPr>
              <a:tblGrid>
                <a:gridCol w="1142999">
                  <a:extLst>
                    <a:ext uri="{9D8B030D-6E8A-4147-A177-3AD203B41FA5}">
                      <a16:colId xmlns:a16="http://schemas.microsoft.com/office/drawing/2014/main" val="2399595699"/>
                    </a:ext>
                  </a:extLst>
                </a:gridCol>
                <a:gridCol w="1371600">
                  <a:extLst>
                    <a:ext uri="{9D8B030D-6E8A-4147-A177-3AD203B41FA5}">
                      <a16:colId xmlns:a16="http://schemas.microsoft.com/office/drawing/2014/main" val="4126744428"/>
                    </a:ext>
                  </a:extLst>
                </a:gridCol>
                <a:gridCol w="762000">
                  <a:extLst>
                    <a:ext uri="{9D8B030D-6E8A-4147-A177-3AD203B41FA5}">
                      <a16:colId xmlns:a16="http://schemas.microsoft.com/office/drawing/2014/main" val="1700556807"/>
                    </a:ext>
                  </a:extLst>
                </a:gridCol>
                <a:gridCol w="1230338">
                  <a:extLst>
                    <a:ext uri="{9D8B030D-6E8A-4147-A177-3AD203B41FA5}">
                      <a16:colId xmlns:a16="http://schemas.microsoft.com/office/drawing/2014/main" val="4107856854"/>
                    </a:ext>
                  </a:extLst>
                </a:gridCol>
              </a:tblGrid>
              <a:tr h="592321">
                <a:tc>
                  <a:txBody>
                    <a:bodyPr/>
                    <a:lstStyle/>
                    <a:p>
                      <a:endParaRPr lang="en-US" sz="1400" dirty="0"/>
                    </a:p>
                  </a:txBody>
                  <a:tcPr marL="68580" marR="68580" marT="34290" marB="34290"/>
                </a:tc>
                <a:tc>
                  <a:txBody>
                    <a:bodyPr/>
                    <a:lstStyle/>
                    <a:p>
                      <a:r>
                        <a:rPr lang="en-US" sz="1400" dirty="0"/>
                        <a:t>Insulin in Healthy Individuals</a:t>
                      </a:r>
                    </a:p>
                  </a:txBody>
                  <a:tcPr marL="68580" marR="68580" marT="34290" marB="34290"/>
                </a:tc>
                <a:tc>
                  <a:txBody>
                    <a:bodyPr/>
                    <a:lstStyle/>
                    <a:p>
                      <a:r>
                        <a:rPr lang="en-US" sz="1400" dirty="0"/>
                        <a:t>Inhaled Insulin</a:t>
                      </a:r>
                    </a:p>
                  </a:txBody>
                  <a:tcPr marL="68580" marR="68580" marT="34290" marB="34290"/>
                </a:tc>
                <a:tc>
                  <a:txBody>
                    <a:bodyPr/>
                    <a:lstStyle/>
                    <a:p>
                      <a:r>
                        <a:rPr lang="en-US" sz="1400" dirty="0"/>
                        <a:t>Injectable Insulin</a:t>
                      </a:r>
                    </a:p>
                  </a:txBody>
                  <a:tcPr marL="68580" marR="68580" marT="34290" marB="34290"/>
                </a:tc>
                <a:extLst>
                  <a:ext uri="{0D108BD9-81ED-4DB2-BD59-A6C34878D82A}">
                    <a16:rowId xmlns:a16="http://schemas.microsoft.com/office/drawing/2014/main" val="3368587597"/>
                  </a:ext>
                </a:extLst>
              </a:tr>
              <a:tr h="231287">
                <a:tc>
                  <a:txBody>
                    <a:bodyPr/>
                    <a:lstStyle/>
                    <a:p>
                      <a:r>
                        <a:rPr lang="en-US" sz="1400" dirty="0"/>
                        <a:t>Onset (minutes</a:t>
                      </a:r>
                    </a:p>
                  </a:txBody>
                  <a:tcPr marL="68580" marR="68580" marT="34290" marB="34290"/>
                </a:tc>
                <a:tc>
                  <a:txBody>
                    <a:bodyPr/>
                    <a:lstStyle/>
                    <a:p>
                      <a:r>
                        <a:rPr lang="en-US" sz="1400" dirty="0"/>
                        <a:t>10</a:t>
                      </a:r>
                    </a:p>
                  </a:txBody>
                  <a:tcPr marL="68580" marR="68580" marT="34290" marB="34290"/>
                </a:tc>
                <a:tc>
                  <a:txBody>
                    <a:bodyPr/>
                    <a:lstStyle/>
                    <a:p>
                      <a:r>
                        <a:rPr lang="en-US" sz="1400" dirty="0"/>
                        <a:t>12</a:t>
                      </a:r>
                    </a:p>
                  </a:txBody>
                  <a:tcPr marL="68580" marR="68580" marT="34290" marB="34290"/>
                </a:tc>
                <a:tc>
                  <a:txBody>
                    <a:bodyPr/>
                    <a:lstStyle/>
                    <a:p>
                      <a:r>
                        <a:rPr lang="en-US" sz="1400" dirty="0"/>
                        <a:t>17-30</a:t>
                      </a:r>
                    </a:p>
                  </a:txBody>
                  <a:tcPr marL="68580" marR="68580" marT="34290" marB="34290"/>
                </a:tc>
                <a:extLst>
                  <a:ext uri="{0D108BD9-81ED-4DB2-BD59-A6C34878D82A}">
                    <a16:rowId xmlns:a16="http://schemas.microsoft.com/office/drawing/2014/main" val="1763229200"/>
                  </a:ext>
                </a:extLst>
              </a:tr>
              <a:tr h="411804">
                <a:tc>
                  <a:txBody>
                    <a:bodyPr/>
                    <a:lstStyle/>
                    <a:p>
                      <a:r>
                        <a:rPr lang="en-US" sz="1400" dirty="0"/>
                        <a:t>Peak effect (minutes)</a:t>
                      </a:r>
                    </a:p>
                  </a:txBody>
                  <a:tcPr marL="68580" marR="68580" marT="34290" marB="34290"/>
                </a:tc>
                <a:tc>
                  <a:txBody>
                    <a:bodyPr/>
                    <a:lstStyle/>
                    <a:p>
                      <a:r>
                        <a:rPr lang="en-US" sz="1400" dirty="0"/>
                        <a:t>45</a:t>
                      </a:r>
                    </a:p>
                  </a:txBody>
                  <a:tcPr marL="68580" marR="68580" marT="34290" marB="34290"/>
                </a:tc>
                <a:tc>
                  <a:txBody>
                    <a:bodyPr/>
                    <a:lstStyle/>
                    <a:p>
                      <a:r>
                        <a:rPr lang="en-US" sz="1400" dirty="0"/>
                        <a:t>45</a:t>
                      </a:r>
                    </a:p>
                  </a:txBody>
                  <a:tcPr marL="68580" marR="68580" marT="34290" marB="34290"/>
                </a:tc>
                <a:tc>
                  <a:txBody>
                    <a:bodyPr/>
                    <a:lstStyle/>
                    <a:p>
                      <a:r>
                        <a:rPr lang="en-US" sz="1400" dirty="0"/>
                        <a:t>90-120</a:t>
                      </a:r>
                    </a:p>
                  </a:txBody>
                  <a:tcPr marL="68580" marR="68580" marT="34290" marB="34290"/>
                </a:tc>
                <a:extLst>
                  <a:ext uri="{0D108BD9-81ED-4DB2-BD59-A6C34878D82A}">
                    <a16:rowId xmlns:a16="http://schemas.microsoft.com/office/drawing/2014/main" val="1586391768"/>
                  </a:ext>
                </a:extLst>
              </a:tr>
              <a:tr h="411804">
                <a:tc>
                  <a:txBody>
                    <a:bodyPr/>
                    <a:lstStyle/>
                    <a:p>
                      <a:r>
                        <a:rPr lang="en-US" sz="1400" dirty="0"/>
                        <a:t>Back to baseline (minutes)</a:t>
                      </a:r>
                    </a:p>
                  </a:txBody>
                  <a:tcPr marL="68580" marR="68580" marT="34290" marB="34290"/>
                </a:tc>
                <a:tc>
                  <a:txBody>
                    <a:bodyPr/>
                    <a:lstStyle/>
                    <a:p>
                      <a:r>
                        <a:rPr lang="en-US" sz="1400" dirty="0"/>
                        <a:t>210</a:t>
                      </a:r>
                    </a:p>
                  </a:txBody>
                  <a:tcPr marL="68580" marR="68580" marT="34290" marB="34290"/>
                </a:tc>
                <a:tc>
                  <a:txBody>
                    <a:bodyPr/>
                    <a:lstStyle/>
                    <a:p>
                      <a:r>
                        <a:rPr lang="en-US" sz="1400" dirty="0"/>
                        <a:t>180</a:t>
                      </a:r>
                    </a:p>
                  </a:txBody>
                  <a:tcPr marL="68580" marR="68580" marT="34290" marB="34290"/>
                </a:tc>
                <a:tc>
                  <a:txBody>
                    <a:bodyPr/>
                    <a:lstStyle/>
                    <a:p>
                      <a:r>
                        <a:rPr lang="en-US" sz="1400" dirty="0"/>
                        <a:t>275-320</a:t>
                      </a:r>
                    </a:p>
                  </a:txBody>
                  <a:tcPr marL="68580" marR="68580" marT="34290" marB="34290"/>
                </a:tc>
                <a:extLst>
                  <a:ext uri="{0D108BD9-81ED-4DB2-BD59-A6C34878D82A}">
                    <a16:rowId xmlns:a16="http://schemas.microsoft.com/office/drawing/2014/main" val="1034654450"/>
                  </a:ext>
                </a:extLst>
              </a:tr>
            </a:tbl>
          </a:graphicData>
        </a:graphic>
      </p:graphicFrame>
    </p:spTree>
    <p:extLst>
      <p:ext uri="{BB962C8B-B14F-4D97-AF65-F5344CB8AC3E}">
        <p14:creationId xmlns:p14="http://schemas.microsoft.com/office/powerpoint/2010/main" val="306066123"/>
      </p:ext>
    </p:extLst>
  </p:cSld>
  <p:clrMapOvr>
    <a:masterClrMapping/>
  </p:clrMapOvr>
  <p:transition>
    <p:fade/>
  </p:transition>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Inhaled Insulin </a:t>
            </a:r>
          </a:p>
        </p:txBody>
      </p:sp>
      <p:pic>
        <p:nvPicPr>
          <p:cNvPr id="4" name="Content Placeholder 3"/>
          <p:cNvPicPr>
            <a:picLocks noGrp="1" noChangeAspect="1"/>
          </p:cNvPicPr>
          <p:nvPr>
            <p:ph sz="quarter" idx="1"/>
          </p:nvPr>
        </p:nvPicPr>
        <p:blipFill>
          <a:blip r:embed="rId4"/>
          <a:stretch>
            <a:fillRect/>
          </a:stretch>
        </p:blipFill>
        <p:spPr>
          <a:xfrm>
            <a:off x="411872" y="1143000"/>
            <a:ext cx="5370867" cy="4096193"/>
          </a:xfrm>
          <a:prstGeom prst="rect">
            <a:avLst/>
          </a:prstGeom>
        </p:spPr>
      </p:pic>
      <p:pic>
        <p:nvPicPr>
          <p:cNvPr id="3" name="Picture 2"/>
          <p:cNvPicPr>
            <a:picLocks noChangeAspect="1"/>
          </p:cNvPicPr>
          <p:nvPr/>
        </p:nvPicPr>
        <p:blipFill>
          <a:blip r:embed="rId5"/>
          <a:stretch>
            <a:fillRect/>
          </a:stretch>
        </p:blipFill>
        <p:spPr>
          <a:xfrm flipH="1">
            <a:off x="5828067" y="1354468"/>
            <a:ext cx="2872790" cy="2074532"/>
          </a:xfrm>
          <a:prstGeom prst="rect">
            <a:avLst/>
          </a:prstGeom>
        </p:spPr>
      </p:pic>
      <p:pic>
        <p:nvPicPr>
          <p:cNvPr id="10" name="Picture 9">
            <a:extLst>
              <a:ext uri="{FF2B5EF4-FFF2-40B4-BE49-F238E27FC236}">
                <a16:creationId xmlns:a16="http://schemas.microsoft.com/office/drawing/2014/main" id="{0D330913-3246-45EC-8D05-BDDD4A3D49CC}"/>
              </a:ext>
            </a:extLst>
          </p:cNvPr>
          <p:cNvPicPr>
            <a:picLocks noChangeAspect="1"/>
          </p:cNvPicPr>
          <p:nvPr/>
        </p:nvPicPr>
        <p:blipFill>
          <a:blip r:embed="rId6"/>
          <a:stretch>
            <a:fillRect/>
          </a:stretch>
        </p:blipFill>
        <p:spPr>
          <a:xfrm>
            <a:off x="685800" y="5067300"/>
            <a:ext cx="6419850" cy="1638300"/>
          </a:xfrm>
          <a:prstGeom prst="rect">
            <a:avLst/>
          </a:prstGeom>
        </p:spPr>
      </p:pic>
      <p:sp>
        <p:nvSpPr>
          <p:cNvPr id="5" name="Rectangle 4">
            <a:extLst>
              <a:ext uri="{FF2B5EF4-FFF2-40B4-BE49-F238E27FC236}">
                <a16:creationId xmlns:a16="http://schemas.microsoft.com/office/drawing/2014/main" id="{7FE36103-39F1-F6B5-175E-7CEF901FE022}"/>
              </a:ext>
            </a:extLst>
          </p:cNvPr>
          <p:cNvSpPr/>
          <p:nvPr/>
        </p:nvSpPr>
        <p:spPr>
          <a:xfrm>
            <a:off x="457200" y="1219200"/>
            <a:ext cx="3200400" cy="3996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98786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FEF50-D568-4F31-B6FA-5F29E53775EF}"/>
              </a:ext>
            </a:extLst>
          </p:cNvPr>
          <p:cNvSpPr>
            <a:spLocks noGrp="1"/>
          </p:cNvSpPr>
          <p:nvPr>
            <p:ph type="title"/>
          </p:nvPr>
        </p:nvSpPr>
        <p:spPr>
          <a:xfrm>
            <a:off x="152400" y="155222"/>
            <a:ext cx="8229600" cy="990600"/>
          </a:xfrm>
        </p:spPr>
        <p:txBody>
          <a:bodyPr/>
          <a:lstStyle/>
          <a:p>
            <a:r>
              <a:rPr lang="en-US" dirty="0"/>
              <a:t>Inhaled Insulin Storage</a:t>
            </a:r>
          </a:p>
        </p:txBody>
      </p:sp>
      <p:sp>
        <p:nvSpPr>
          <p:cNvPr id="3" name="Content Placeholder 2">
            <a:extLst>
              <a:ext uri="{FF2B5EF4-FFF2-40B4-BE49-F238E27FC236}">
                <a16:creationId xmlns:a16="http://schemas.microsoft.com/office/drawing/2014/main" id="{6B5C0F92-8E1C-4360-9958-C58306F6D7E0}"/>
              </a:ext>
            </a:extLst>
          </p:cNvPr>
          <p:cNvSpPr>
            <a:spLocks noGrp="1"/>
          </p:cNvSpPr>
          <p:nvPr>
            <p:ph sz="quarter" idx="1"/>
          </p:nvPr>
        </p:nvSpPr>
        <p:spPr>
          <a:xfrm>
            <a:off x="152400" y="2362200"/>
            <a:ext cx="8398933" cy="4937760"/>
          </a:xfrm>
        </p:spPr>
        <p:txBody>
          <a:bodyPr>
            <a:normAutofit/>
          </a:bodyPr>
          <a:lstStyle/>
          <a:p>
            <a:r>
              <a:rPr lang="en-US" sz="2800" dirty="0"/>
              <a:t>Opened inhaler: use in 15 days</a:t>
            </a:r>
          </a:p>
          <a:p>
            <a:r>
              <a:rPr lang="en-US" sz="2800" dirty="0"/>
              <a:t>Sealed foil packages: refrigerate until expiration date on package</a:t>
            </a:r>
          </a:p>
          <a:p>
            <a:r>
              <a:rPr lang="en-US" sz="2800" dirty="0"/>
              <a:t>Sealed blister card strips: room temp-use within 10 days, fridge-30 days</a:t>
            </a:r>
          </a:p>
          <a:p>
            <a:r>
              <a:rPr lang="en-US" sz="2800" dirty="0"/>
              <a:t>Opened strips: room temperature, use within 3 days</a:t>
            </a:r>
          </a:p>
          <a:p>
            <a:r>
              <a:rPr lang="en-US" sz="2800" dirty="0"/>
              <a:t>Before using, inhaler and strips should be at room temperature for at least 10 minutes </a:t>
            </a:r>
          </a:p>
        </p:txBody>
      </p:sp>
      <p:sp>
        <p:nvSpPr>
          <p:cNvPr id="6" name="TextBox 5">
            <a:extLst>
              <a:ext uri="{FF2B5EF4-FFF2-40B4-BE49-F238E27FC236}">
                <a16:creationId xmlns:a16="http://schemas.microsoft.com/office/drawing/2014/main" id="{D181D73F-1F36-462F-B8EB-AF5ED2FCFCA6}"/>
              </a:ext>
            </a:extLst>
          </p:cNvPr>
          <p:cNvSpPr txBox="1"/>
          <p:nvPr/>
        </p:nvSpPr>
        <p:spPr>
          <a:xfrm>
            <a:off x="3124200" y="6564278"/>
            <a:ext cx="6400800" cy="276999"/>
          </a:xfrm>
          <a:prstGeom prst="rect">
            <a:avLst/>
          </a:prstGeom>
          <a:noFill/>
        </p:spPr>
        <p:txBody>
          <a:bodyPr wrap="square" rtlCol="0">
            <a:spAutoFit/>
          </a:bodyPr>
          <a:lstStyle/>
          <a:p>
            <a:r>
              <a:rPr lang="en-US" sz="1200" dirty="0">
                <a:hlinkClick r:id="rId3"/>
              </a:rPr>
              <a:t>Storage-and-Handling-with-ISI-Afrezza-Assist-Update.pdf</a:t>
            </a:r>
            <a:endParaRPr lang="en-US" sz="1200" dirty="0"/>
          </a:p>
        </p:txBody>
      </p:sp>
      <p:pic>
        <p:nvPicPr>
          <p:cNvPr id="5" name="Picture 4">
            <a:extLst>
              <a:ext uri="{FF2B5EF4-FFF2-40B4-BE49-F238E27FC236}">
                <a16:creationId xmlns:a16="http://schemas.microsoft.com/office/drawing/2014/main" id="{C18B0333-0911-6808-C735-FB8705540D0C}"/>
              </a:ext>
            </a:extLst>
          </p:cNvPr>
          <p:cNvPicPr>
            <a:picLocks noChangeAspect="1"/>
          </p:cNvPicPr>
          <p:nvPr/>
        </p:nvPicPr>
        <p:blipFill>
          <a:blip r:embed="rId4"/>
          <a:stretch>
            <a:fillRect/>
          </a:stretch>
        </p:blipFill>
        <p:spPr>
          <a:xfrm>
            <a:off x="5509794" y="155222"/>
            <a:ext cx="3642673" cy="2728226"/>
          </a:xfrm>
          <a:prstGeom prst="rect">
            <a:avLst/>
          </a:prstGeom>
        </p:spPr>
      </p:pic>
    </p:spTree>
    <p:extLst>
      <p:ext uri="{BB962C8B-B14F-4D97-AF65-F5344CB8AC3E}">
        <p14:creationId xmlns:p14="http://schemas.microsoft.com/office/powerpoint/2010/main" val="173414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990600"/>
          </a:xfrm>
        </p:spPr>
        <p:txBody>
          <a:bodyPr>
            <a:normAutofit fontScale="90000"/>
          </a:bodyPr>
          <a:lstStyle/>
          <a:p>
            <a:r>
              <a:rPr lang="en-US" dirty="0"/>
              <a:t>Inhaled Insulin Dosing and Counseling</a:t>
            </a:r>
          </a:p>
        </p:txBody>
      </p:sp>
      <p:sp>
        <p:nvSpPr>
          <p:cNvPr id="3" name="Content Placeholder 2"/>
          <p:cNvSpPr>
            <a:spLocks noGrp="1"/>
          </p:cNvSpPr>
          <p:nvPr>
            <p:ph sz="quarter" idx="1"/>
          </p:nvPr>
        </p:nvSpPr>
        <p:spPr>
          <a:xfrm>
            <a:off x="304800" y="1600200"/>
            <a:ext cx="8229600" cy="4267200"/>
          </a:xfrm>
        </p:spPr>
        <p:txBody>
          <a:bodyPr>
            <a:normAutofit fontScale="85000" lnSpcReduction="20000"/>
          </a:bodyPr>
          <a:lstStyle/>
          <a:p>
            <a:r>
              <a:rPr lang="en-US" dirty="0"/>
              <a:t>Bolus insulin – inhaled at meals</a:t>
            </a:r>
          </a:p>
          <a:p>
            <a:r>
              <a:rPr lang="en-US" dirty="0"/>
              <a:t>Usually requires 2-3x injected dose</a:t>
            </a:r>
          </a:p>
          <a:p>
            <a:r>
              <a:rPr lang="en-US" dirty="0"/>
              <a:t>May inhale more 1-2 hours after a meal as needed</a:t>
            </a:r>
          </a:p>
          <a:p>
            <a:r>
              <a:rPr lang="en-US" dirty="0"/>
              <a:t>Use with a basal insulin </a:t>
            </a:r>
          </a:p>
          <a:p>
            <a:r>
              <a:rPr lang="en-US" dirty="0"/>
              <a:t>Lung function test before start </a:t>
            </a:r>
            <a:r>
              <a:rPr lang="en-US" sz="2400" dirty="0"/>
              <a:t>(FEV1)</a:t>
            </a:r>
          </a:p>
          <a:p>
            <a:pPr lvl="1"/>
            <a:r>
              <a:rPr lang="en-US" dirty="0"/>
              <a:t>Not for those w/ chronic lung issues</a:t>
            </a:r>
          </a:p>
          <a:p>
            <a:pPr lvl="2"/>
            <a:r>
              <a:rPr lang="en-US" dirty="0"/>
              <a:t>Asthma, COPD, history of lung cancer, smoking within past 6 months</a:t>
            </a:r>
          </a:p>
          <a:p>
            <a:pPr lvl="2"/>
            <a:r>
              <a:rPr lang="en-US" dirty="0"/>
              <a:t>Can cause acute bronchospasm – Black box warning</a:t>
            </a:r>
          </a:p>
          <a:p>
            <a:r>
              <a:rPr lang="en-US" dirty="0"/>
              <a:t>Side effects: </a:t>
            </a:r>
          </a:p>
          <a:p>
            <a:pPr lvl="1"/>
            <a:r>
              <a:rPr lang="en-US" dirty="0"/>
              <a:t>Sore throat, cough</a:t>
            </a:r>
          </a:p>
          <a:p>
            <a:pPr lvl="1"/>
            <a:r>
              <a:rPr lang="en-US" dirty="0"/>
              <a:t>Less hypoglycemia than injected insulin</a:t>
            </a:r>
          </a:p>
        </p:txBody>
      </p:sp>
      <p:sp>
        <p:nvSpPr>
          <p:cNvPr id="4" name="TextBox 3">
            <a:extLst>
              <a:ext uri="{FF2B5EF4-FFF2-40B4-BE49-F238E27FC236}">
                <a16:creationId xmlns:a16="http://schemas.microsoft.com/office/drawing/2014/main" id="{0022AEAC-A8B0-8720-5723-8E70AFD7493A}"/>
              </a:ext>
            </a:extLst>
          </p:cNvPr>
          <p:cNvSpPr txBox="1"/>
          <p:nvPr/>
        </p:nvSpPr>
        <p:spPr>
          <a:xfrm>
            <a:off x="304800" y="6243935"/>
            <a:ext cx="7620000" cy="461665"/>
          </a:xfrm>
          <a:prstGeom prst="rect">
            <a:avLst/>
          </a:prstGeom>
          <a:noFill/>
        </p:spPr>
        <p:txBody>
          <a:bodyPr wrap="square" rtlCol="0">
            <a:spAutoFit/>
          </a:bodyPr>
          <a:lstStyle/>
          <a:p>
            <a:r>
              <a:rPr lang="en-US" dirty="0">
                <a:hlinkClick r:id="rId4"/>
              </a:rPr>
              <a:t>Inhaled Insulin Tip Sheet - </a:t>
            </a:r>
            <a:r>
              <a:rPr lang="en-US" dirty="0" err="1">
                <a:hlinkClick r:id="rId4"/>
              </a:rPr>
              <a:t>DiabetesSisters</a:t>
            </a:r>
            <a:endParaRPr lang="en-US" dirty="0"/>
          </a:p>
        </p:txBody>
      </p:sp>
    </p:spTree>
    <p:custDataLst>
      <p:tags r:id="rId1"/>
    </p:custDataLst>
    <p:extLst>
      <p:ext uri="{BB962C8B-B14F-4D97-AF65-F5344CB8AC3E}">
        <p14:creationId xmlns:p14="http://schemas.microsoft.com/office/powerpoint/2010/main" val="105735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1C024-A7BA-9818-45D9-7F67E7D87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D8FCAA-12F4-4B0C-5AC5-97DF0090A05A}"/>
              </a:ext>
            </a:extLst>
          </p:cNvPr>
          <p:cNvSpPr>
            <a:spLocks noGrp="1"/>
          </p:cNvSpPr>
          <p:nvPr>
            <p:ph type="ctrTitle"/>
          </p:nvPr>
        </p:nvSpPr>
        <p:spPr/>
        <p:txBody>
          <a:bodyPr/>
          <a:lstStyle/>
          <a:p>
            <a:r>
              <a:rPr lang="en-US" dirty="0"/>
              <a:t>Weekly Insulin </a:t>
            </a:r>
          </a:p>
        </p:txBody>
      </p:sp>
      <p:sp>
        <p:nvSpPr>
          <p:cNvPr id="3" name="Subtitle 2">
            <a:extLst>
              <a:ext uri="{FF2B5EF4-FFF2-40B4-BE49-F238E27FC236}">
                <a16:creationId xmlns:a16="http://schemas.microsoft.com/office/drawing/2014/main" id="{64F26FC6-8362-DC7C-A007-D92924E40C7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25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A42C-A827-5FAC-443C-3D1E717E2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6FF57-B6BF-4DE5-5FC1-EAC56BC099F5}"/>
              </a:ext>
            </a:extLst>
          </p:cNvPr>
          <p:cNvSpPr>
            <a:spLocks noGrp="1"/>
          </p:cNvSpPr>
          <p:nvPr>
            <p:ph type="title"/>
          </p:nvPr>
        </p:nvSpPr>
        <p:spPr/>
        <p:txBody>
          <a:bodyPr/>
          <a:lstStyle/>
          <a:p>
            <a:r>
              <a:rPr lang="en-US" sz="3300" b="0" dirty="0">
                <a:latin typeface="Arial" panose="020B0604020202020204" pitchFamily="34" charset="0"/>
                <a:cs typeface="Arial" panose="020B0604020202020204" pitchFamily="34" charset="0"/>
              </a:rPr>
              <a:t>Rationale for Developing Once-Weekly Insulin </a:t>
            </a:r>
          </a:p>
        </p:txBody>
      </p:sp>
      <p:graphicFrame>
        <p:nvGraphicFramePr>
          <p:cNvPr id="5" name="Content Placeholder 4">
            <a:extLst>
              <a:ext uri="{FF2B5EF4-FFF2-40B4-BE49-F238E27FC236}">
                <a16:creationId xmlns:a16="http://schemas.microsoft.com/office/drawing/2014/main" id="{883539B8-4573-C1AC-8130-FD14A9128A40}"/>
              </a:ext>
            </a:extLst>
          </p:cNvPr>
          <p:cNvGraphicFramePr>
            <a:graphicFrameLocks noGrp="1"/>
          </p:cNvGraphicFramePr>
          <p:nvPr>
            <p:ph idx="1"/>
            <p:extLst>
              <p:ext uri="{D42A27DB-BD31-4B8C-83A1-F6EECF244321}">
                <p14:modId xmlns:p14="http://schemas.microsoft.com/office/powerpoint/2010/main" val="3996835301"/>
              </p:ext>
            </p:extLst>
          </p:nvPr>
        </p:nvGraphicFramePr>
        <p:xfrm>
          <a:off x="480060" y="2253615"/>
          <a:ext cx="8237220" cy="23507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 Placeholder 3">
            <a:extLst>
              <a:ext uri="{FF2B5EF4-FFF2-40B4-BE49-F238E27FC236}">
                <a16:creationId xmlns:a16="http://schemas.microsoft.com/office/drawing/2014/main" id="{9DED6CDF-396F-7958-FC4B-2EC11341B27A}"/>
              </a:ext>
            </a:extLst>
          </p:cNvPr>
          <p:cNvSpPr>
            <a:spLocks noGrp="1"/>
          </p:cNvSpPr>
          <p:nvPr>
            <p:ph type="body" sz="quarter" idx="13"/>
          </p:nvPr>
        </p:nvSpPr>
        <p:spPr/>
        <p:txBody>
          <a:bodyPr/>
          <a:lstStyle/>
          <a:p>
            <a:pPr lvl="0"/>
            <a:r>
              <a:rPr lang="en-US" dirty="0"/>
              <a:t>Rosenstock J et al. </a:t>
            </a:r>
            <a:r>
              <a:rPr lang="en-US" i="1" dirty="0" err="1"/>
              <a:t>Endocr</a:t>
            </a:r>
            <a:r>
              <a:rPr lang="en-US" i="1" dirty="0"/>
              <a:t> Rev</a:t>
            </a:r>
            <a:r>
              <a:rPr lang="en-US" dirty="0"/>
              <a:t>. 2024;45(3):379-413.  </a:t>
            </a:r>
          </a:p>
        </p:txBody>
      </p:sp>
    </p:spTree>
    <p:extLst>
      <p:ext uri="{BB962C8B-B14F-4D97-AF65-F5344CB8AC3E}">
        <p14:creationId xmlns:p14="http://schemas.microsoft.com/office/powerpoint/2010/main" val="3812524332"/>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Icodec</a:t>
            </a:r>
            <a:r>
              <a:rPr lang="en-US" dirty="0"/>
              <a:t> (Awiqli)</a:t>
            </a:r>
          </a:p>
        </p:txBody>
      </p:sp>
      <p:sp>
        <p:nvSpPr>
          <p:cNvPr id="3" name="Content Placeholder 2"/>
          <p:cNvSpPr>
            <a:spLocks noGrp="1"/>
          </p:cNvSpPr>
          <p:nvPr>
            <p:ph sz="quarter" idx="1"/>
          </p:nvPr>
        </p:nvSpPr>
        <p:spPr>
          <a:xfrm>
            <a:off x="457200" y="1219200"/>
            <a:ext cx="4041648" cy="5638800"/>
          </a:xfrm>
        </p:spPr>
        <p:txBody>
          <a:bodyPr>
            <a:normAutofit/>
          </a:bodyPr>
          <a:lstStyle/>
          <a:p>
            <a:r>
              <a:rPr lang="en-US" dirty="0" err="1"/>
              <a:t>Icodec</a:t>
            </a:r>
            <a:endParaRPr lang="en-US" dirty="0"/>
          </a:p>
          <a:p>
            <a:pPr lvl="1"/>
            <a:r>
              <a:rPr lang="en-US" sz="2800" dirty="0"/>
              <a:t>An ultra long acting insulin – lasts 7 days</a:t>
            </a:r>
          </a:p>
          <a:p>
            <a:pPr lvl="1"/>
            <a:r>
              <a:rPr lang="en-US" sz="2800" dirty="0"/>
              <a:t>Approved for adults with T2D</a:t>
            </a:r>
          </a:p>
          <a:p>
            <a:pPr lvl="1"/>
            <a:r>
              <a:rPr lang="en-US" sz="2800" dirty="0"/>
              <a:t>Binds reversibly to albumin allowing for slow release</a:t>
            </a:r>
          </a:p>
          <a:p>
            <a:pPr lvl="1"/>
            <a:r>
              <a:rPr lang="en-US" sz="2800" dirty="0"/>
              <a:t>Peaks in 2-4 days</a:t>
            </a:r>
          </a:p>
          <a:p>
            <a:pPr lvl="1"/>
            <a:r>
              <a:rPr lang="en-US" sz="2800" dirty="0"/>
              <a:t>Takes 3-4 weeks to reach steady state</a:t>
            </a:r>
          </a:p>
          <a:p>
            <a:pPr marL="274320" lvl="1" indent="0">
              <a:buNone/>
            </a:pPr>
            <a:endParaRPr lang="en-US" sz="2800" dirty="0"/>
          </a:p>
          <a:p>
            <a:pPr marL="274320" lvl="1" indent="0">
              <a:buNone/>
            </a:pPr>
            <a:endParaRPr lang="en-US" dirty="0"/>
          </a:p>
          <a:p>
            <a:pPr lvl="1"/>
            <a:endParaRPr lang="en-US" dirty="0"/>
          </a:p>
          <a:p>
            <a:pPr lvl="1"/>
            <a:endParaRPr lang="en-US" dirty="0"/>
          </a:p>
        </p:txBody>
      </p:sp>
      <p:sp>
        <p:nvSpPr>
          <p:cNvPr id="5" name="Content Placeholder 4">
            <a:extLst>
              <a:ext uri="{FF2B5EF4-FFF2-40B4-BE49-F238E27FC236}">
                <a16:creationId xmlns:a16="http://schemas.microsoft.com/office/drawing/2014/main" id="{8F497F5E-E09F-D78B-B37C-D6D5969B51EC}"/>
              </a:ext>
            </a:extLst>
          </p:cNvPr>
          <p:cNvSpPr>
            <a:spLocks noGrp="1"/>
          </p:cNvSpPr>
          <p:nvPr>
            <p:ph sz="quarter" idx="2"/>
          </p:nvPr>
        </p:nvSpPr>
        <p:spPr/>
        <p:txBody>
          <a:bodyPr>
            <a:normAutofit/>
          </a:bodyPr>
          <a:lstStyle/>
          <a:p>
            <a:r>
              <a:rPr lang="en-US" sz="2400" dirty="0"/>
              <a:t>Available in U-700 pens dosed in 10 units increments </a:t>
            </a:r>
          </a:p>
          <a:p>
            <a:r>
              <a:rPr lang="en-US" sz="2400" dirty="0"/>
              <a:t>Max 700 units/injection</a:t>
            </a:r>
          </a:p>
          <a:p>
            <a:r>
              <a:rPr lang="en-US" sz="2400" dirty="0"/>
              <a:t>Dose changes take longer, make them less often (Ex. 3-4 weeks instead of 3-4 days)</a:t>
            </a:r>
          </a:p>
          <a:p>
            <a:endParaRPr lang="en-US" dirty="0"/>
          </a:p>
        </p:txBody>
      </p:sp>
      <p:sp>
        <p:nvSpPr>
          <p:cNvPr id="4" name="AutoShape 6" descr="Image result for basagla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Desk and clock">
            <a:extLst>
              <a:ext uri="{FF2B5EF4-FFF2-40B4-BE49-F238E27FC236}">
                <a16:creationId xmlns:a16="http://schemas.microsoft.com/office/drawing/2014/main" id="{43BAF7F8-BC1C-C3A2-07AD-DA3610E46C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5400" y="3948360"/>
            <a:ext cx="2852926" cy="1919039"/>
          </a:xfrm>
          <a:prstGeom prst="rect">
            <a:avLst/>
          </a:prstGeom>
        </p:spPr>
      </p:pic>
    </p:spTree>
    <p:extLst>
      <p:ext uri="{BB962C8B-B14F-4D97-AF65-F5344CB8AC3E}">
        <p14:creationId xmlns:p14="http://schemas.microsoft.com/office/powerpoint/2010/main" val="252809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09D17-45BE-4F9A-3DDE-0459873668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91F83D8-6514-94E7-4D30-8BD7502A74FD}"/>
              </a:ext>
            </a:extLst>
          </p:cNvPr>
          <p:cNvSpPr>
            <a:spLocks noGrp="1"/>
          </p:cNvSpPr>
          <p:nvPr>
            <p:ph type="title"/>
          </p:nvPr>
        </p:nvSpPr>
        <p:spPr/>
        <p:txBody>
          <a:bodyPr/>
          <a:lstStyle/>
          <a:p>
            <a:r>
              <a:rPr lang="en-US" dirty="0" err="1"/>
              <a:t>Icodec</a:t>
            </a:r>
            <a:r>
              <a:rPr lang="en-US" dirty="0"/>
              <a:t> Dosing Considerations</a:t>
            </a:r>
          </a:p>
        </p:txBody>
      </p:sp>
      <p:sp>
        <p:nvSpPr>
          <p:cNvPr id="6" name="Content Placeholder 5">
            <a:extLst>
              <a:ext uri="{FF2B5EF4-FFF2-40B4-BE49-F238E27FC236}">
                <a16:creationId xmlns:a16="http://schemas.microsoft.com/office/drawing/2014/main" id="{3FCBCE26-048C-9644-58B2-1DDB95F3EC3D}"/>
              </a:ext>
            </a:extLst>
          </p:cNvPr>
          <p:cNvSpPr>
            <a:spLocks noGrp="1"/>
          </p:cNvSpPr>
          <p:nvPr>
            <p:ph sz="quarter" idx="1"/>
          </p:nvPr>
        </p:nvSpPr>
        <p:spPr>
          <a:xfrm>
            <a:off x="457200" y="1219200"/>
            <a:ext cx="3429000" cy="5638800"/>
          </a:xfrm>
        </p:spPr>
        <p:txBody>
          <a:bodyPr>
            <a:normAutofit fontScale="70000" lnSpcReduction="20000"/>
          </a:bodyPr>
          <a:lstStyle/>
          <a:p>
            <a:pPr>
              <a:lnSpc>
                <a:spcPct val="120000"/>
              </a:lnSpc>
            </a:pPr>
            <a:r>
              <a:rPr lang="en-US" sz="3600" dirty="0"/>
              <a:t>When initiating </a:t>
            </a:r>
            <a:r>
              <a:rPr lang="en-US" sz="3600" b="1" dirty="0"/>
              <a:t>insulin </a:t>
            </a:r>
            <a:r>
              <a:rPr lang="en-US" sz="3600" b="1" dirty="0" err="1"/>
              <a:t>icodec</a:t>
            </a:r>
            <a:r>
              <a:rPr lang="en-US" sz="3600" b="1" dirty="0"/>
              <a:t>:</a:t>
            </a:r>
            <a:endParaRPr lang="en-US" sz="3600" dirty="0"/>
          </a:p>
          <a:p>
            <a:pPr>
              <a:lnSpc>
                <a:spcPct val="120000"/>
              </a:lnSpc>
            </a:pPr>
            <a:r>
              <a:rPr lang="en-US" sz="3600" dirty="0"/>
              <a:t>Multiply existing </a:t>
            </a:r>
            <a:r>
              <a:rPr lang="en-US" sz="3600" b="1" dirty="0"/>
              <a:t>daily basal dose by 7</a:t>
            </a:r>
            <a:r>
              <a:rPr lang="en-US" sz="3600" dirty="0"/>
              <a:t> to estimate the initial once-weekly dose, followed by careful titration based on fasting glucose trends</a:t>
            </a:r>
            <a:r>
              <a:rPr lang="en-US" dirty="0"/>
              <a:t>.</a:t>
            </a:r>
          </a:p>
          <a:p>
            <a:pPr>
              <a:lnSpc>
                <a:spcPct val="120000"/>
              </a:lnSpc>
            </a:pPr>
            <a:r>
              <a:rPr lang="en-US" dirty="0"/>
              <a:t>Consider a loading dose of 50% more in the 1</a:t>
            </a:r>
            <a:r>
              <a:rPr lang="en-US" baseline="30000" dirty="0"/>
              <a:t>st</a:t>
            </a:r>
            <a:r>
              <a:rPr lang="en-US" dirty="0"/>
              <a:t> week when switching</a:t>
            </a:r>
          </a:p>
        </p:txBody>
      </p:sp>
      <p:sp>
        <p:nvSpPr>
          <p:cNvPr id="2" name="Content Placeholder 1">
            <a:extLst>
              <a:ext uri="{FF2B5EF4-FFF2-40B4-BE49-F238E27FC236}">
                <a16:creationId xmlns:a16="http://schemas.microsoft.com/office/drawing/2014/main" id="{CFF615BD-5B50-85FC-E48E-C04E3ED4A036}"/>
              </a:ext>
            </a:extLst>
          </p:cNvPr>
          <p:cNvSpPr>
            <a:spLocks noGrp="1"/>
          </p:cNvSpPr>
          <p:nvPr>
            <p:ph sz="quarter" idx="2"/>
          </p:nvPr>
        </p:nvSpPr>
        <p:spPr>
          <a:xfrm>
            <a:off x="5410200" y="1219200"/>
            <a:ext cx="3733800" cy="4937760"/>
          </a:xfrm>
        </p:spPr>
        <p:txBody>
          <a:bodyPr>
            <a:normAutofit fontScale="70000" lnSpcReduction="20000"/>
          </a:bodyPr>
          <a:lstStyle/>
          <a:p>
            <a:pPr>
              <a:lnSpc>
                <a:spcPct val="120000"/>
              </a:lnSpc>
            </a:pPr>
            <a:r>
              <a:rPr lang="en-US" sz="3400" dirty="0"/>
              <a:t>70 units for those new to insulin </a:t>
            </a:r>
          </a:p>
          <a:p>
            <a:pPr>
              <a:lnSpc>
                <a:spcPct val="120000"/>
              </a:lnSpc>
            </a:pPr>
            <a:r>
              <a:rPr lang="en-US" sz="3400" dirty="0"/>
              <a:t>Individualization is key—consider factors such as hypoglycemia risk, renal function, ability to monitor glucose when determining and adjusting the dose.</a:t>
            </a:r>
          </a:p>
          <a:p>
            <a:pPr marL="0" indent="0">
              <a:lnSpc>
                <a:spcPct val="120000"/>
              </a:lnSpc>
              <a:buNone/>
            </a:pPr>
            <a:endParaRPr lang="en-US" sz="3400" dirty="0"/>
          </a:p>
          <a:p>
            <a:endParaRPr lang="en-US" dirty="0"/>
          </a:p>
        </p:txBody>
      </p:sp>
      <p:pic>
        <p:nvPicPr>
          <p:cNvPr id="4" name="Picture 3" descr="Businessman fist on chin">
            <a:extLst>
              <a:ext uri="{FF2B5EF4-FFF2-40B4-BE49-F238E27FC236}">
                <a16:creationId xmlns:a16="http://schemas.microsoft.com/office/drawing/2014/main" id="{2208F569-2FE1-AE81-FEC6-628C64C6CE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0087" y="1219200"/>
            <a:ext cx="1386644" cy="4572000"/>
          </a:xfrm>
          <a:prstGeom prst="rect">
            <a:avLst/>
          </a:prstGeom>
        </p:spPr>
      </p:pic>
    </p:spTree>
    <p:extLst>
      <p:ext uri="{BB962C8B-B14F-4D97-AF65-F5344CB8AC3E}">
        <p14:creationId xmlns:p14="http://schemas.microsoft.com/office/powerpoint/2010/main" val="408529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A179F0-05E5-54C1-B1B2-ED651E651684}"/>
              </a:ext>
            </a:extLst>
          </p:cNvPr>
          <p:cNvSpPr>
            <a:spLocks noGrp="1"/>
          </p:cNvSpPr>
          <p:nvPr>
            <p:ph type="title"/>
          </p:nvPr>
        </p:nvSpPr>
        <p:spPr/>
        <p:txBody>
          <a:bodyPr/>
          <a:lstStyle/>
          <a:p>
            <a:r>
              <a:rPr lang="en-US" dirty="0"/>
              <a:t>Polling Question 3 </a:t>
            </a:r>
          </a:p>
        </p:txBody>
      </p:sp>
      <p:sp>
        <p:nvSpPr>
          <p:cNvPr id="6" name="Content Placeholder 5">
            <a:extLst>
              <a:ext uri="{FF2B5EF4-FFF2-40B4-BE49-F238E27FC236}">
                <a16:creationId xmlns:a16="http://schemas.microsoft.com/office/drawing/2014/main" id="{E82C8E14-A187-D24B-E596-5ABD8CC46D78}"/>
              </a:ext>
            </a:extLst>
          </p:cNvPr>
          <p:cNvSpPr>
            <a:spLocks noGrp="1"/>
          </p:cNvSpPr>
          <p:nvPr>
            <p:ph sz="quarter" idx="1"/>
          </p:nvPr>
        </p:nvSpPr>
        <p:spPr/>
        <p:txBody>
          <a:bodyPr/>
          <a:lstStyle/>
          <a:p>
            <a:r>
              <a:rPr lang="en-US" dirty="0"/>
              <a:t>Janet is starting insulin </a:t>
            </a:r>
            <a:r>
              <a:rPr lang="en-US" dirty="0" err="1"/>
              <a:t>icodec</a:t>
            </a:r>
            <a:r>
              <a:rPr lang="en-US" dirty="0"/>
              <a:t>. She currently takes insulin degludec 30 units </a:t>
            </a:r>
            <a:r>
              <a:rPr lang="en-US" dirty="0" err="1"/>
              <a:t>qpm</a:t>
            </a:r>
            <a:r>
              <a:rPr lang="en-US" dirty="0"/>
              <a:t>. What should be her starting dose in the 1</a:t>
            </a:r>
            <a:r>
              <a:rPr lang="en-US" baseline="30000" dirty="0"/>
              <a:t>st</a:t>
            </a:r>
            <a:r>
              <a:rPr lang="en-US" dirty="0"/>
              <a:t> week, assume a loading dose. </a:t>
            </a:r>
          </a:p>
          <a:p>
            <a:r>
              <a:rPr lang="en-US" dirty="0"/>
              <a:t>A. 70 units</a:t>
            </a:r>
          </a:p>
          <a:p>
            <a:r>
              <a:rPr lang="en-US" dirty="0"/>
              <a:t>C. 110 units</a:t>
            </a:r>
          </a:p>
          <a:p>
            <a:r>
              <a:rPr lang="en-US" dirty="0"/>
              <a:t>C. 210 units</a:t>
            </a:r>
          </a:p>
          <a:p>
            <a:r>
              <a:rPr lang="en-US" dirty="0"/>
              <a:t>D. 320 units</a:t>
            </a:r>
          </a:p>
        </p:txBody>
      </p:sp>
    </p:spTree>
    <p:extLst>
      <p:ext uri="{BB962C8B-B14F-4D97-AF65-F5344CB8AC3E}">
        <p14:creationId xmlns:p14="http://schemas.microsoft.com/office/powerpoint/2010/main" val="83561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C0DAE-147C-42B9-D88C-04B4106BC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6550B-38F6-CF7F-1A8E-C3EE2DEBEF73}"/>
              </a:ext>
            </a:extLst>
          </p:cNvPr>
          <p:cNvSpPr>
            <a:spLocks noGrp="1"/>
          </p:cNvSpPr>
          <p:nvPr>
            <p:ph type="title"/>
          </p:nvPr>
        </p:nvSpPr>
        <p:spPr/>
        <p:txBody>
          <a:bodyPr/>
          <a:lstStyle/>
          <a:p>
            <a:r>
              <a:rPr lang="en-US" dirty="0"/>
              <a:t>Glargine vs. </a:t>
            </a:r>
            <a:r>
              <a:rPr lang="en-US" dirty="0" err="1"/>
              <a:t>Icodec</a:t>
            </a:r>
            <a:r>
              <a:rPr lang="en-US" dirty="0"/>
              <a:t> in T2D</a:t>
            </a:r>
          </a:p>
        </p:txBody>
      </p:sp>
      <p:sp>
        <p:nvSpPr>
          <p:cNvPr id="3" name="Content Placeholder 2">
            <a:extLst>
              <a:ext uri="{FF2B5EF4-FFF2-40B4-BE49-F238E27FC236}">
                <a16:creationId xmlns:a16="http://schemas.microsoft.com/office/drawing/2014/main" id="{34196683-9B3E-5C07-537D-06ADA14B5FA4}"/>
              </a:ext>
            </a:extLst>
          </p:cNvPr>
          <p:cNvSpPr>
            <a:spLocks noGrp="1"/>
          </p:cNvSpPr>
          <p:nvPr>
            <p:ph sz="quarter" idx="1"/>
          </p:nvPr>
        </p:nvSpPr>
        <p:spPr>
          <a:xfrm>
            <a:off x="6934200" y="1219200"/>
            <a:ext cx="2019300" cy="4937760"/>
          </a:xfrm>
        </p:spPr>
        <p:txBody>
          <a:bodyPr>
            <a:normAutofit lnSpcReduction="10000"/>
          </a:bodyPr>
          <a:lstStyle/>
          <a:p>
            <a:r>
              <a:rPr lang="en-US" sz="2400" dirty="0"/>
              <a:t>492 pts in each group </a:t>
            </a:r>
          </a:p>
          <a:p>
            <a:endParaRPr lang="en-US" sz="2400" dirty="0"/>
          </a:p>
          <a:p>
            <a:r>
              <a:rPr lang="en-US" sz="2400" dirty="0"/>
              <a:t>Primary outcome: change in A1C</a:t>
            </a:r>
          </a:p>
          <a:p>
            <a:endParaRPr lang="en-US" sz="2400" dirty="0"/>
          </a:p>
          <a:p>
            <a:r>
              <a:rPr lang="en-US" sz="2400" dirty="0"/>
              <a:t>Conclusion: glycemic control better with </a:t>
            </a:r>
            <a:r>
              <a:rPr lang="en-US" sz="2400" dirty="0" err="1"/>
              <a:t>icodec</a:t>
            </a:r>
            <a:endParaRPr lang="en-US" sz="2400" dirty="0"/>
          </a:p>
        </p:txBody>
      </p:sp>
      <p:pic>
        <p:nvPicPr>
          <p:cNvPr id="4" name="Picture 3">
            <a:extLst>
              <a:ext uri="{FF2B5EF4-FFF2-40B4-BE49-F238E27FC236}">
                <a16:creationId xmlns:a16="http://schemas.microsoft.com/office/drawing/2014/main" id="{4B0D6CBC-BCB9-A9C7-F4F4-2BC430D7ED04}"/>
              </a:ext>
            </a:extLst>
          </p:cNvPr>
          <p:cNvPicPr>
            <a:picLocks noChangeAspect="1"/>
          </p:cNvPicPr>
          <p:nvPr/>
        </p:nvPicPr>
        <p:blipFill>
          <a:blip r:embed="rId3"/>
          <a:stretch>
            <a:fillRect/>
          </a:stretch>
        </p:blipFill>
        <p:spPr>
          <a:xfrm>
            <a:off x="186018" y="1134035"/>
            <a:ext cx="6858000" cy="5457109"/>
          </a:xfrm>
          <a:prstGeom prst="rect">
            <a:avLst/>
          </a:prstGeom>
        </p:spPr>
      </p:pic>
      <p:sp>
        <p:nvSpPr>
          <p:cNvPr id="5" name="TextBox 4">
            <a:extLst>
              <a:ext uri="{FF2B5EF4-FFF2-40B4-BE49-F238E27FC236}">
                <a16:creationId xmlns:a16="http://schemas.microsoft.com/office/drawing/2014/main" id="{56586D70-84D5-020A-EC34-E770E87B44EE}"/>
              </a:ext>
            </a:extLst>
          </p:cNvPr>
          <p:cNvSpPr txBox="1"/>
          <p:nvPr/>
        </p:nvSpPr>
        <p:spPr>
          <a:xfrm>
            <a:off x="190500" y="6396335"/>
            <a:ext cx="8763000" cy="461665"/>
          </a:xfrm>
          <a:prstGeom prst="rect">
            <a:avLst/>
          </a:prstGeom>
          <a:noFill/>
        </p:spPr>
        <p:txBody>
          <a:bodyPr wrap="square" rtlCol="0">
            <a:spAutoFit/>
          </a:bodyPr>
          <a:lstStyle/>
          <a:p>
            <a:r>
              <a:rPr lang="en-US" sz="1200" b="0" i="0" dirty="0">
                <a:solidFill>
                  <a:srgbClr val="212121"/>
                </a:solidFill>
                <a:effectLst/>
                <a:latin typeface="BlinkMacSystemFont"/>
              </a:rPr>
              <a:t>Rosenstock J, et al. Weekly </a:t>
            </a:r>
            <a:r>
              <a:rPr lang="en-US" sz="1200" b="0" i="0" dirty="0" err="1">
                <a:solidFill>
                  <a:srgbClr val="212121"/>
                </a:solidFill>
                <a:effectLst/>
                <a:latin typeface="BlinkMacSystemFont"/>
              </a:rPr>
              <a:t>Icodec</a:t>
            </a:r>
            <a:r>
              <a:rPr lang="en-US" sz="1200" b="0" i="0" dirty="0">
                <a:solidFill>
                  <a:srgbClr val="212121"/>
                </a:solidFill>
                <a:effectLst/>
                <a:latin typeface="BlinkMacSystemFont"/>
              </a:rPr>
              <a:t> versus Daily Glargine U100 in Type 2 Diabetes without Previous Insulin. N Engl J Med. 2023 Jul 27;389(4):297-308.</a:t>
            </a:r>
            <a:endParaRPr lang="en-US" sz="1200" dirty="0"/>
          </a:p>
        </p:txBody>
      </p:sp>
    </p:spTree>
    <p:extLst>
      <p:ext uri="{BB962C8B-B14F-4D97-AF65-F5344CB8AC3E}">
        <p14:creationId xmlns:p14="http://schemas.microsoft.com/office/powerpoint/2010/main" val="10582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D7B7-69AE-A855-F4C0-FADA4C90CF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4FF24D-9B46-C9A1-3216-9A050D4A271E}"/>
              </a:ext>
            </a:extLst>
          </p:cNvPr>
          <p:cNvSpPr>
            <a:spLocks noGrp="1"/>
          </p:cNvSpPr>
          <p:nvPr>
            <p:ph type="title"/>
          </p:nvPr>
        </p:nvSpPr>
        <p:spPr/>
        <p:txBody>
          <a:bodyPr/>
          <a:lstStyle/>
          <a:p>
            <a:r>
              <a:rPr lang="en-US" dirty="0" err="1"/>
              <a:t>Degludec</a:t>
            </a:r>
            <a:r>
              <a:rPr lang="en-US" dirty="0"/>
              <a:t> vs. </a:t>
            </a:r>
            <a:r>
              <a:rPr lang="en-US" dirty="0" err="1"/>
              <a:t>Efsitora</a:t>
            </a:r>
            <a:r>
              <a:rPr lang="en-US" dirty="0"/>
              <a:t> in T2D</a:t>
            </a:r>
          </a:p>
        </p:txBody>
      </p:sp>
      <p:sp>
        <p:nvSpPr>
          <p:cNvPr id="3" name="Content Placeholder 2">
            <a:extLst>
              <a:ext uri="{FF2B5EF4-FFF2-40B4-BE49-F238E27FC236}">
                <a16:creationId xmlns:a16="http://schemas.microsoft.com/office/drawing/2014/main" id="{FA7556DD-907B-19DD-80F7-4E9CA01649C9}"/>
              </a:ext>
            </a:extLst>
          </p:cNvPr>
          <p:cNvSpPr>
            <a:spLocks noGrp="1"/>
          </p:cNvSpPr>
          <p:nvPr>
            <p:ph sz="quarter" idx="1"/>
          </p:nvPr>
        </p:nvSpPr>
        <p:spPr>
          <a:xfrm>
            <a:off x="5943600" y="1219200"/>
            <a:ext cx="2743200" cy="4937760"/>
          </a:xfrm>
        </p:spPr>
        <p:txBody>
          <a:bodyPr>
            <a:normAutofit fontScale="77500" lnSpcReduction="20000"/>
          </a:bodyPr>
          <a:lstStyle/>
          <a:p>
            <a:r>
              <a:rPr lang="en-US" b="1" dirty="0"/>
              <a:t>Insulin </a:t>
            </a:r>
            <a:r>
              <a:rPr lang="en-US" b="1" dirty="0" err="1"/>
              <a:t>efsitora</a:t>
            </a:r>
            <a:r>
              <a:rPr lang="en-US" b="1" dirty="0"/>
              <a:t> alfa: </a:t>
            </a:r>
            <a:r>
              <a:rPr lang="en-US" dirty="0"/>
              <a:t>once-weekly, Fc-fusion basal insulin with ~17-day half-life</a:t>
            </a:r>
          </a:p>
          <a:p>
            <a:endParaRPr lang="en-US" dirty="0"/>
          </a:p>
          <a:p>
            <a:r>
              <a:rPr lang="en-US" dirty="0"/>
              <a:t>928 pts</a:t>
            </a:r>
          </a:p>
          <a:p>
            <a:endParaRPr lang="en-US" dirty="0"/>
          </a:p>
          <a:p>
            <a:r>
              <a:rPr lang="en-US" dirty="0"/>
              <a:t>Primary outcome: change in A1C</a:t>
            </a:r>
          </a:p>
          <a:p>
            <a:endParaRPr lang="en-US" dirty="0"/>
          </a:p>
          <a:p>
            <a:r>
              <a:rPr lang="en-US" dirty="0" err="1"/>
              <a:t>Efsitora</a:t>
            </a:r>
            <a:r>
              <a:rPr lang="en-US" dirty="0"/>
              <a:t> non-inferior</a:t>
            </a:r>
          </a:p>
        </p:txBody>
      </p:sp>
      <p:pic>
        <p:nvPicPr>
          <p:cNvPr id="4" name="Picture 3" descr="Image">
            <a:extLst>
              <a:ext uri="{FF2B5EF4-FFF2-40B4-BE49-F238E27FC236}">
                <a16:creationId xmlns:a16="http://schemas.microsoft.com/office/drawing/2014/main" id="{7F1A33A6-1DE6-D7F2-9251-19A22860BE21}"/>
              </a:ext>
            </a:extLst>
          </p:cNvPr>
          <p:cNvPicPr>
            <a:picLocks noChangeAspect="1"/>
          </p:cNvPicPr>
          <p:nvPr/>
        </p:nvPicPr>
        <p:blipFill>
          <a:blip r:embed="rId2" cstate="print"/>
          <a:stretch>
            <a:fillRect/>
          </a:stretch>
        </p:blipFill>
        <p:spPr>
          <a:xfrm>
            <a:off x="447675" y="1219200"/>
            <a:ext cx="5401753" cy="5486400"/>
          </a:xfrm>
          <a:prstGeom prst="rect">
            <a:avLst/>
          </a:prstGeom>
        </p:spPr>
      </p:pic>
    </p:spTree>
    <p:extLst>
      <p:ext uri="{BB962C8B-B14F-4D97-AF65-F5344CB8AC3E}">
        <p14:creationId xmlns:p14="http://schemas.microsoft.com/office/powerpoint/2010/main" val="3711292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F977-5A4D-465A-A871-783F4779BF98}"/>
              </a:ext>
            </a:extLst>
          </p:cNvPr>
          <p:cNvSpPr>
            <a:spLocks noGrp="1"/>
          </p:cNvSpPr>
          <p:nvPr>
            <p:ph type="ctrTitle"/>
          </p:nvPr>
        </p:nvSpPr>
        <p:spPr/>
        <p:txBody>
          <a:bodyPr/>
          <a:lstStyle/>
          <a:p>
            <a:r>
              <a:rPr lang="en-US" dirty="0"/>
              <a:t>How to Dose Insulin</a:t>
            </a:r>
          </a:p>
        </p:txBody>
      </p:sp>
      <p:sp>
        <p:nvSpPr>
          <p:cNvPr id="3" name="Subtitle 2">
            <a:extLst>
              <a:ext uri="{FF2B5EF4-FFF2-40B4-BE49-F238E27FC236}">
                <a16:creationId xmlns:a16="http://schemas.microsoft.com/office/drawing/2014/main" id="{9CFCD21F-AF43-4D00-809E-9CE460F4B83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8346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Dose Insulin? T1D </a:t>
            </a:r>
          </a:p>
        </p:txBody>
      </p:sp>
      <p:sp>
        <p:nvSpPr>
          <p:cNvPr id="3" name="Content Placeholder 2"/>
          <p:cNvSpPr>
            <a:spLocks noGrp="1"/>
          </p:cNvSpPr>
          <p:nvPr>
            <p:ph idx="1"/>
          </p:nvPr>
        </p:nvSpPr>
        <p:spPr>
          <a:xfrm>
            <a:off x="304800" y="1295400"/>
            <a:ext cx="8534400" cy="4114800"/>
          </a:xfrm>
        </p:spPr>
        <p:txBody>
          <a:bodyPr/>
          <a:lstStyle/>
          <a:p>
            <a:r>
              <a:rPr lang="en-US" dirty="0">
                <a:solidFill>
                  <a:srgbClr val="000000"/>
                </a:solidFill>
              </a:rPr>
              <a:t>Newly diagnosed T1D</a:t>
            </a:r>
          </a:p>
          <a:p>
            <a:pPr lvl="1"/>
            <a:r>
              <a:rPr lang="en-US" dirty="0">
                <a:solidFill>
                  <a:srgbClr val="000000"/>
                </a:solidFill>
              </a:rPr>
              <a:t>Total insulin dose: 0.4-0.5 units/kg/day</a:t>
            </a:r>
          </a:p>
          <a:p>
            <a:pPr lvl="1"/>
            <a:r>
              <a:rPr lang="en-US" dirty="0">
                <a:solidFill>
                  <a:srgbClr val="000000"/>
                </a:solidFill>
              </a:rPr>
              <a:t>50% basal</a:t>
            </a:r>
          </a:p>
          <a:p>
            <a:pPr lvl="1"/>
            <a:r>
              <a:rPr lang="en-US" dirty="0">
                <a:solidFill>
                  <a:srgbClr val="000000"/>
                </a:solidFill>
              </a:rPr>
              <a:t>50% bolus</a:t>
            </a:r>
          </a:p>
          <a:p>
            <a:r>
              <a:rPr lang="en-US" dirty="0">
                <a:solidFill>
                  <a:srgbClr val="000000"/>
                </a:solidFill>
              </a:rPr>
              <a:t>Bolus can initially start with set doses or calculations can be used to determine initial carbohydrate ratio and correction factor</a:t>
            </a:r>
          </a:p>
        </p:txBody>
      </p:sp>
      <p:sp>
        <p:nvSpPr>
          <p:cNvPr id="4" name="Text Placeholder 3"/>
          <p:cNvSpPr>
            <a:spLocks noGrp="1"/>
          </p:cNvSpPr>
          <p:nvPr>
            <p:ph type="body" sz="quarter" idx="10"/>
          </p:nvPr>
        </p:nvSpPr>
        <p:spPr>
          <a:xfrm>
            <a:off x="304800" y="6324600"/>
            <a:ext cx="7086600" cy="381000"/>
          </a:xfrm>
        </p:spPr>
        <p:txBody>
          <a:bodyPr>
            <a:normAutofit fontScale="92500" lnSpcReduction="20000"/>
          </a:bodyPr>
          <a:lstStyle/>
          <a:p>
            <a:pPr lvl="0"/>
            <a:r>
              <a:rPr lang="en-US" sz="800" dirty="0"/>
              <a:t>9</a:t>
            </a:r>
            <a:r>
              <a:rPr lang="en-US" dirty="0"/>
              <a:t>. Pharmacologic Approaches to Glycemic Treatment: Standards of Care in Diabetes—2026 Diabetes Care 2026;49(Suppl. 1):S183–S215</a:t>
            </a:r>
            <a:endParaRPr lang="en-US" dirty="0">
              <a:solidFill>
                <a:srgbClr val="000000"/>
              </a:solidFill>
            </a:endParaRPr>
          </a:p>
        </p:txBody>
      </p:sp>
    </p:spTree>
    <p:extLst>
      <p:ext uri="{BB962C8B-B14F-4D97-AF65-F5344CB8AC3E}">
        <p14:creationId xmlns:p14="http://schemas.microsoft.com/office/powerpoint/2010/main" val="1754418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75" y="75250"/>
            <a:ext cx="8229600" cy="990600"/>
          </a:xfrm>
        </p:spPr>
        <p:txBody>
          <a:bodyPr/>
          <a:lstStyle/>
          <a:p>
            <a:r>
              <a:rPr lang="en-US" dirty="0"/>
              <a:t>T1D Initiation &amp; Adjustment</a:t>
            </a:r>
          </a:p>
        </p:txBody>
      </p:sp>
      <p:sp>
        <p:nvSpPr>
          <p:cNvPr id="10" name="Text Placeholder 9"/>
          <p:cNvSpPr>
            <a:spLocks noGrp="1"/>
          </p:cNvSpPr>
          <p:nvPr>
            <p:ph type="body" sz="quarter" idx="10"/>
          </p:nvPr>
        </p:nvSpPr>
        <p:spPr/>
        <p:txBody>
          <a:bodyPr/>
          <a:lstStyle/>
          <a:p>
            <a:endParaRPr lang="en-US"/>
          </a:p>
        </p:txBody>
      </p:sp>
      <p:sp>
        <p:nvSpPr>
          <p:cNvPr id="5" name="Rectangle 4"/>
          <p:cNvSpPr/>
          <p:nvPr/>
        </p:nvSpPr>
        <p:spPr bwMode="auto">
          <a:xfrm>
            <a:off x="2409092" y="3873012"/>
            <a:ext cx="1397978" cy="1099038"/>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solidFill>
                <a:srgbClr val="000000"/>
              </a:solidFill>
              <a:latin typeface="Arial" charset="0"/>
            </a:endParaRPr>
          </a:p>
        </p:txBody>
      </p:sp>
      <p:sp>
        <p:nvSpPr>
          <p:cNvPr id="6" name="Rectangle 5"/>
          <p:cNvSpPr/>
          <p:nvPr/>
        </p:nvSpPr>
        <p:spPr bwMode="auto">
          <a:xfrm>
            <a:off x="4369779" y="3873012"/>
            <a:ext cx="1217734" cy="1099038"/>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solidFill>
                <a:srgbClr val="000000"/>
              </a:solidFill>
              <a:latin typeface="Arial" charset="0"/>
            </a:endParaRPr>
          </a:p>
        </p:txBody>
      </p:sp>
      <p:sp>
        <p:nvSpPr>
          <p:cNvPr id="7" name="TextBox 6"/>
          <p:cNvSpPr txBox="1"/>
          <p:nvPr/>
        </p:nvSpPr>
        <p:spPr>
          <a:xfrm>
            <a:off x="2610216" y="4020098"/>
            <a:ext cx="1196854" cy="830997"/>
          </a:xfrm>
          <a:prstGeom prst="rect">
            <a:avLst/>
          </a:prstGeom>
          <a:noFill/>
        </p:spPr>
        <p:txBody>
          <a:bodyPr wrap="square" rtlCol="0">
            <a:spAutoFit/>
          </a:bodyPr>
          <a:lstStyle/>
          <a:p>
            <a:pPr algn="ctr" fontAlgn="base">
              <a:spcBef>
                <a:spcPct val="0"/>
              </a:spcBef>
              <a:spcAft>
                <a:spcPct val="0"/>
              </a:spcAft>
            </a:pPr>
            <a:r>
              <a:rPr lang="en-US" dirty="0">
                <a:solidFill>
                  <a:srgbClr val="000000"/>
                </a:solidFill>
                <a:latin typeface="+mn-lt"/>
              </a:rPr>
              <a:t>Basal</a:t>
            </a:r>
          </a:p>
          <a:p>
            <a:pPr algn="ctr" fontAlgn="base">
              <a:spcBef>
                <a:spcPct val="0"/>
              </a:spcBef>
              <a:spcAft>
                <a:spcPct val="0"/>
              </a:spcAft>
            </a:pPr>
            <a:r>
              <a:rPr lang="en-US" dirty="0">
                <a:solidFill>
                  <a:srgbClr val="000000"/>
                </a:solidFill>
                <a:latin typeface="+mn-lt"/>
              </a:rPr>
              <a:t>Insulin</a:t>
            </a:r>
          </a:p>
        </p:txBody>
      </p:sp>
      <p:sp>
        <p:nvSpPr>
          <p:cNvPr id="8" name="TextBox 7"/>
          <p:cNvSpPr txBox="1"/>
          <p:nvPr/>
        </p:nvSpPr>
        <p:spPr>
          <a:xfrm>
            <a:off x="4369780" y="4020098"/>
            <a:ext cx="1286975" cy="646331"/>
          </a:xfrm>
          <a:prstGeom prst="rect">
            <a:avLst/>
          </a:prstGeom>
          <a:noFill/>
        </p:spPr>
        <p:txBody>
          <a:bodyPr wrap="square" rtlCol="0">
            <a:spAutoFit/>
          </a:bodyPr>
          <a:lstStyle/>
          <a:p>
            <a:pPr algn="ctr" fontAlgn="base">
              <a:spcBef>
                <a:spcPct val="0"/>
              </a:spcBef>
              <a:spcAft>
                <a:spcPct val="0"/>
              </a:spcAft>
            </a:pPr>
            <a:r>
              <a:rPr lang="en-US" dirty="0">
                <a:solidFill>
                  <a:srgbClr val="000000"/>
                </a:solidFill>
                <a:latin typeface="+mn-lt"/>
              </a:rPr>
              <a:t>Bolus Insulin</a:t>
            </a:r>
          </a:p>
        </p:txBody>
      </p:sp>
      <p:sp>
        <p:nvSpPr>
          <p:cNvPr id="9" name="TextBox 8"/>
          <p:cNvSpPr txBox="1"/>
          <p:nvPr/>
        </p:nvSpPr>
        <p:spPr>
          <a:xfrm>
            <a:off x="3912577" y="4191700"/>
            <a:ext cx="402248"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latin typeface="+mn-lt"/>
              </a:rPr>
              <a:t>+</a:t>
            </a:r>
          </a:p>
        </p:txBody>
      </p:sp>
      <p:sp>
        <p:nvSpPr>
          <p:cNvPr id="11" name="Content Placeholder 10">
            <a:extLst>
              <a:ext uri="{FF2B5EF4-FFF2-40B4-BE49-F238E27FC236}">
                <a16:creationId xmlns:a16="http://schemas.microsoft.com/office/drawing/2014/main" id="{2E6D2300-3A12-518D-1ECC-09E3C95EF7A5}"/>
              </a:ext>
            </a:extLst>
          </p:cNvPr>
          <p:cNvSpPr>
            <a:spLocks noGrp="1"/>
          </p:cNvSpPr>
          <p:nvPr>
            <p:ph idx="1"/>
          </p:nvPr>
        </p:nvSpPr>
        <p:spPr/>
        <p:txBody>
          <a:bodyPr/>
          <a:lstStyle/>
          <a:p>
            <a:endParaRPr lang="en-US"/>
          </a:p>
        </p:txBody>
      </p:sp>
      <p:pic>
        <p:nvPicPr>
          <p:cNvPr id="13" name="Picture 12">
            <a:extLst>
              <a:ext uri="{FF2B5EF4-FFF2-40B4-BE49-F238E27FC236}">
                <a16:creationId xmlns:a16="http://schemas.microsoft.com/office/drawing/2014/main" id="{33485484-AEA9-AD3E-1BA5-19785789F89E}"/>
              </a:ext>
            </a:extLst>
          </p:cNvPr>
          <p:cNvPicPr>
            <a:picLocks noChangeAspect="1"/>
          </p:cNvPicPr>
          <p:nvPr/>
        </p:nvPicPr>
        <p:blipFill>
          <a:blip r:embed="rId3"/>
          <a:stretch>
            <a:fillRect/>
          </a:stretch>
        </p:blipFill>
        <p:spPr>
          <a:xfrm>
            <a:off x="107475" y="1137431"/>
            <a:ext cx="7131525" cy="5454093"/>
          </a:xfrm>
          <a:prstGeom prst="rect">
            <a:avLst/>
          </a:prstGeom>
        </p:spPr>
      </p:pic>
      <p:sp>
        <p:nvSpPr>
          <p:cNvPr id="14" name="Text Placeholder 3">
            <a:extLst>
              <a:ext uri="{FF2B5EF4-FFF2-40B4-BE49-F238E27FC236}">
                <a16:creationId xmlns:a16="http://schemas.microsoft.com/office/drawing/2014/main" id="{7171243B-ADCB-30CB-F79C-A9D8D34C5580}"/>
              </a:ext>
            </a:extLst>
          </p:cNvPr>
          <p:cNvSpPr txBox="1">
            <a:spLocks/>
          </p:cNvSpPr>
          <p:nvPr/>
        </p:nvSpPr>
        <p:spPr>
          <a:xfrm>
            <a:off x="78643" y="6663106"/>
            <a:ext cx="8731725" cy="295808"/>
          </a:xfrm>
          <a:prstGeom prst="rect">
            <a:avLst/>
          </a:prstGeom>
        </p:spPr>
        <p:txBody>
          <a:bodyPr vert="horz">
            <a:normAutofit/>
          </a:bodyPr>
          <a:lstStyle>
            <a:lvl1pPr marL="0" indent="0" algn="l" rtl="0" eaLnBrk="1" latinLnBrk="0" hangingPunct="1">
              <a:spcBef>
                <a:spcPts val="600"/>
              </a:spcBef>
              <a:buClr>
                <a:srgbClr val="86AA2C"/>
              </a:buClr>
              <a:buSzPct val="76000"/>
              <a:buFont typeface="Wingdings 3"/>
              <a:buNone/>
              <a:defRPr kumimoji="0" sz="1200" i="1"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fontAlgn="auto">
              <a:spcAft>
                <a:spcPts val="0"/>
              </a:spcAft>
            </a:pPr>
            <a:r>
              <a:rPr lang="en-US" sz="800" dirty="0"/>
              <a:t>9</a:t>
            </a:r>
            <a:r>
              <a:rPr lang="en-US" sz="1000" dirty="0"/>
              <a:t>. Pharmacologic Approaches to Glycemic Treatment: Standards of Care in Diabetes—2026 Diabetes Care 2026;49(Suppl. 1):S183–S215</a:t>
            </a:r>
            <a:endParaRPr lang="en-US" sz="1000" dirty="0">
              <a:solidFill>
                <a:srgbClr val="000000"/>
              </a:solidFill>
            </a:endParaRPr>
          </a:p>
        </p:txBody>
      </p:sp>
    </p:spTree>
    <p:extLst>
      <p:ext uri="{BB962C8B-B14F-4D97-AF65-F5344CB8AC3E}">
        <p14:creationId xmlns:p14="http://schemas.microsoft.com/office/powerpoint/2010/main" val="2926948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9A19B-D7E1-9BC3-20DE-CB5196DCA4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05DC55-B4CE-5AA7-F4D6-A32163009D21}"/>
              </a:ext>
            </a:extLst>
          </p:cNvPr>
          <p:cNvSpPr txBox="1"/>
          <p:nvPr/>
        </p:nvSpPr>
        <p:spPr>
          <a:xfrm>
            <a:off x="1371600" y="6410235"/>
            <a:ext cx="5981700" cy="461665"/>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hlinkClick r:id="rId4"/>
              </a:rPr>
              <a:t>www.DiabetesEd.net</a:t>
            </a:r>
            <a:r>
              <a:rPr lang="en-US" dirty="0">
                <a:latin typeface="Calibri" panose="020F0502020204030204" pitchFamily="34" charset="0"/>
                <a:ea typeface="Calibri" panose="020F0502020204030204" pitchFamily="34" charset="0"/>
                <a:cs typeface="Calibri" panose="020F0502020204030204" pitchFamily="34" charset="0"/>
              </a:rPr>
              <a:t>  FREE &gt; </a:t>
            </a:r>
            <a:r>
              <a:rPr lang="en-US" dirty="0" err="1">
                <a:latin typeface="Calibri" panose="020F0502020204030204" pitchFamily="34" charset="0"/>
                <a:ea typeface="Calibri" panose="020F0502020204030204" pitchFamily="34" charset="0"/>
                <a:cs typeface="Calibri" panose="020F0502020204030204" pitchFamily="34" charset="0"/>
              </a:rPr>
              <a:t>PocketCards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0EC1A059-5250-B76A-49D6-0558F5970924}"/>
              </a:ext>
            </a:extLst>
          </p:cNvPr>
          <p:cNvSpPr txBox="1"/>
          <p:nvPr/>
        </p:nvSpPr>
        <p:spPr>
          <a:xfrm>
            <a:off x="4230624" y="216932"/>
            <a:ext cx="4698034" cy="609600"/>
          </a:xfrm>
          <a:prstGeom prst="rect">
            <a:avLst/>
          </a:prstGeom>
          <a:solidFill>
            <a:schemeClr val="bg1"/>
          </a:solidFill>
        </p:spPr>
        <p:txBody>
          <a:bodyPr wrap="square" rtlCol="0">
            <a:spAutoFit/>
          </a:bodyPr>
          <a:lstStyle/>
          <a:p>
            <a:endParaRPr lang="en-US" dirty="0"/>
          </a:p>
        </p:txBody>
      </p:sp>
      <p:sp>
        <p:nvSpPr>
          <p:cNvPr id="4" name="Content Placeholder 3">
            <a:extLst>
              <a:ext uri="{FF2B5EF4-FFF2-40B4-BE49-F238E27FC236}">
                <a16:creationId xmlns:a16="http://schemas.microsoft.com/office/drawing/2014/main" id="{A6F9F72C-5154-2820-B58D-8C0C567BD105}"/>
              </a:ext>
            </a:extLst>
          </p:cNvPr>
          <p:cNvSpPr>
            <a:spLocks noGrp="1"/>
          </p:cNvSpPr>
          <p:nvPr>
            <p:ph sz="quarter" idx="1"/>
          </p:nvPr>
        </p:nvSpPr>
        <p:spPr/>
        <p:txBody>
          <a:bodyPr/>
          <a:lstStyle/>
          <a:p>
            <a:endParaRPr lang="en-US"/>
          </a:p>
        </p:txBody>
      </p:sp>
      <p:pic>
        <p:nvPicPr>
          <p:cNvPr id="7" name="Picture 6">
            <a:extLst>
              <a:ext uri="{FF2B5EF4-FFF2-40B4-BE49-F238E27FC236}">
                <a16:creationId xmlns:a16="http://schemas.microsoft.com/office/drawing/2014/main" id="{D1304090-C4FC-10CE-C7C0-FAB47AF22E30}"/>
              </a:ext>
            </a:extLst>
          </p:cNvPr>
          <p:cNvPicPr>
            <a:picLocks noChangeAspect="1"/>
          </p:cNvPicPr>
          <p:nvPr/>
        </p:nvPicPr>
        <p:blipFill>
          <a:blip r:embed="rId5"/>
          <a:stretch>
            <a:fillRect/>
          </a:stretch>
        </p:blipFill>
        <p:spPr>
          <a:xfrm>
            <a:off x="323301" y="187115"/>
            <a:ext cx="8739641" cy="6223120"/>
          </a:xfrm>
          <a:prstGeom prst="rect">
            <a:avLst/>
          </a:prstGeom>
        </p:spPr>
      </p:pic>
      <p:sp>
        <p:nvSpPr>
          <p:cNvPr id="5" name="TextBox 4">
            <a:extLst>
              <a:ext uri="{FF2B5EF4-FFF2-40B4-BE49-F238E27FC236}">
                <a16:creationId xmlns:a16="http://schemas.microsoft.com/office/drawing/2014/main" id="{D251BC2A-4E16-3A9A-566D-4574360B473B}"/>
              </a:ext>
            </a:extLst>
          </p:cNvPr>
          <p:cNvSpPr txBox="1"/>
          <p:nvPr/>
        </p:nvSpPr>
        <p:spPr>
          <a:xfrm>
            <a:off x="4297766" y="0"/>
            <a:ext cx="4698034" cy="9144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93783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304800" y="4604850"/>
            <a:ext cx="8534400" cy="85725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endParaRPr lang="en-US">
              <a:solidFill>
                <a:srgbClr val="000000"/>
              </a:solidFill>
              <a:latin typeface="Arial" charset="0"/>
              <a:ea typeface="ＭＳ Ｐゴシック" charset="0"/>
              <a:cs typeface="ＭＳ Ｐゴシック" charset="0"/>
            </a:endParaRPr>
          </a:p>
        </p:txBody>
      </p:sp>
      <p:sp>
        <p:nvSpPr>
          <p:cNvPr id="2" name="Title 1"/>
          <p:cNvSpPr>
            <a:spLocks noGrp="1"/>
          </p:cNvSpPr>
          <p:nvPr>
            <p:ph type="title"/>
          </p:nvPr>
        </p:nvSpPr>
        <p:spPr/>
        <p:txBody>
          <a:bodyPr/>
          <a:lstStyle/>
          <a:p>
            <a:r>
              <a:rPr lang="en-US" dirty="0"/>
              <a:t>T1D: Insulin Dosing Regimens</a:t>
            </a:r>
          </a:p>
        </p:txBody>
      </p:sp>
      <p:graphicFrame>
        <p:nvGraphicFramePr>
          <p:cNvPr id="5" name="Group 54"/>
          <p:cNvGraphicFramePr>
            <a:graphicFrameLocks noGrp="1"/>
          </p:cNvGraphicFramePr>
          <p:nvPr>
            <p:ph idx="1"/>
          </p:nvPr>
        </p:nvGraphicFramePr>
        <p:xfrm>
          <a:off x="304801" y="2171702"/>
          <a:ext cx="8534401" cy="2371949"/>
        </p:xfrm>
        <a:graphic>
          <a:graphicData uri="http://schemas.openxmlformats.org/drawingml/2006/table">
            <a:tbl>
              <a:tblPr/>
              <a:tblGrid>
                <a:gridCol w="1596000">
                  <a:extLst>
                    <a:ext uri="{9D8B030D-6E8A-4147-A177-3AD203B41FA5}">
                      <a16:colId xmlns:a16="http://schemas.microsoft.com/office/drawing/2014/main" val="20000"/>
                    </a:ext>
                  </a:extLst>
                </a:gridCol>
                <a:gridCol w="1756800">
                  <a:extLst>
                    <a:ext uri="{9D8B030D-6E8A-4147-A177-3AD203B41FA5}">
                      <a16:colId xmlns:a16="http://schemas.microsoft.com/office/drawing/2014/main" val="20001"/>
                    </a:ext>
                  </a:extLst>
                </a:gridCol>
                <a:gridCol w="1771200">
                  <a:extLst>
                    <a:ext uri="{9D8B030D-6E8A-4147-A177-3AD203B41FA5}">
                      <a16:colId xmlns:a16="http://schemas.microsoft.com/office/drawing/2014/main" val="20002"/>
                    </a:ext>
                  </a:extLst>
                </a:gridCol>
                <a:gridCol w="1958400">
                  <a:extLst>
                    <a:ext uri="{9D8B030D-6E8A-4147-A177-3AD203B41FA5}">
                      <a16:colId xmlns:a16="http://schemas.microsoft.com/office/drawing/2014/main" val="20003"/>
                    </a:ext>
                  </a:extLst>
                </a:gridCol>
                <a:gridCol w="1452001">
                  <a:extLst>
                    <a:ext uri="{9D8B030D-6E8A-4147-A177-3AD203B41FA5}">
                      <a16:colId xmlns:a16="http://schemas.microsoft.com/office/drawing/2014/main" val="20004"/>
                    </a:ext>
                  </a:extLst>
                </a:gridCol>
              </a:tblGrid>
              <a:tr h="620662">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Time of Insulin Administration</a:t>
                      </a:r>
                    </a:p>
                  </a:txBody>
                  <a:tcPr marL="90631" marR="90631"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Before</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breakfast</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Before lunch</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Before</a:t>
                      </a:r>
                    </a:p>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dinner</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400" b="1" i="0" u="none" strike="noStrike" cap="none" normalizeH="0" baseline="0" dirty="0">
                          <a:ln>
                            <a:noFill/>
                          </a:ln>
                          <a:solidFill>
                            <a:srgbClr val="000000"/>
                          </a:solidFill>
                          <a:effectLst/>
                          <a:latin typeface="+mn-lt"/>
                        </a:rPr>
                        <a:t>Bedtime</a:t>
                      </a:r>
                    </a:p>
                  </a:txBody>
                  <a:tcPr marL="90631" marR="90631"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04315">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800" b="0" i="0" u="none" strike="noStrike" cap="none" normalizeH="0" baseline="0" dirty="0">
                          <a:ln>
                            <a:noFill/>
                          </a:ln>
                          <a:solidFill>
                            <a:srgbClr val="000000"/>
                          </a:solidFill>
                          <a:effectLst/>
                          <a:latin typeface="+mn-lt"/>
                        </a:rPr>
                        <a:t>Method</a:t>
                      </a:r>
                      <a:r>
                        <a:rPr kumimoji="0" lang="en-US" sz="1900" b="0" i="0" u="none" strike="noStrike" cap="none" normalizeH="0" baseline="0" dirty="0">
                          <a:ln>
                            <a:noFill/>
                          </a:ln>
                          <a:solidFill>
                            <a:srgbClr val="000000"/>
                          </a:solidFill>
                          <a:effectLst/>
                          <a:latin typeface="+mn-lt"/>
                        </a:rPr>
                        <a:t> 1</a:t>
                      </a:r>
                    </a:p>
                  </a:txBody>
                  <a:tcPr marL="90631" marR="90631"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Intermediate: Regular (2/3 TDD)</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2:1 ratio</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endParaRPr kumimoji="0" lang="en-US" sz="1500" b="0" i="0" u="none" strike="noStrike" cap="none" normalizeH="0" baseline="0" dirty="0">
                        <a:ln>
                          <a:noFill/>
                        </a:ln>
                        <a:solidFill>
                          <a:srgbClr val="000000"/>
                        </a:solidFill>
                        <a:effectLst/>
                        <a:latin typeface="+mn-lt"/>
                      </a:endParaRP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Intermediate: Regular (1/3 TDD)</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2:1 ratio</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endParaRPr kumimoji="0" lang="en-US" sz="1500" b="0" i="0" u="none" strike="noStrike" cap="none" normalizeH="0" baseline="0">
                        <a:ln>
                          <a:noFill/>
                        </a:ln>
                        <a:solidFill>
                          <a:srgbClr val="000000"/>
                        </a:solidFill>
                        <a:effectLst/>
                        <a:latin typeface="+mn-lt"/>
                      </a:endParaRPr>
                    </a:p>
                  </a:txBody>
                  <a:tcPr marL="90631" marR="90631"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46972">
                <a:tc>
                  <a:txBody>
                    <a:bodyPr/>
                    <a:lstStyle/>
                    <a:p>
                      <a:pPr marL="0" marR="0" lvl="0" indent="0" algn="ctr"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1800" b="0" i="0" u="none" strike="noStrike" cap="none" normalizeH="0" baseline="0" dirty="0">
                          <a:ln>
                            <a:noFill/>
                          </a:ln>
                          <a:solidFill>
                            <a:srgbClr val="000000"/>
                          </a:solidFill>
                          <a:effectLst/>
                          <a:latin typeface="+mn-lt"/>
                        </a:rPr>
                        <a:t>Method 2</a:t>
                      </a:r>
                    </a:p>
                  </a:txBody>
                  <a:tcPr marL="90631" marR="90631"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Regular/ analog </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(1/2 TDD ÷ by 3)</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Regular/ analog</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(1/2 TDD ÷ by 3)</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Regular/ analog</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(1/2 TDD ÷ by 3)</a:t>
                      </a:r>
                    </a:p>
                  </a:txBody>
                  <a:tcPr marL="90631" marR="90631"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Long-acting </a:t>
                      </a:r>
                    </a:p>
                    <a:p>
                      <a:pPr marL="0" marR="0" lvl="0" indent="0" algn="ctr" defTabSz="914400" rtl="0" eaLnBrk="1" fontAlgn="base" latinLnBrk="0" hangingPunct="1">
                        <a:lnSpc>
                          <a:spcPct val="100000"/>
                        </a:lnSpc>
                        <a:spcBef>
                          <a:spcPts val="0"/>
                        </a:spcBef>
                        <a:spcAft>
                          <a:spcPct val="0"/>
                        </a:spcAft>
                        <a:buClr>
                          <a:schemeClr val="tx2"/>
                        </a:buClr>
                        <a:buSzPct val="70000"/>
                        <a:buFont typeface="Wingdings" pitchFamily="2" charset="2"/>
                        <a:buNone/>
                        <a:tabLst/>
                      </a:pPr>
                      <a:r>
                        <a:rPr kumimoji="0" lang="en-US" sz="1500" b="0" i="0" u="none" strike="noStrike" cap="none" normalizeH="0" baseline="0" dirty="0">
                          <a:ln>
                            <a:noFill/>
                          </a:ln>
                          <a:solidFill>
                            <a:srgbClr val="000000"/>
                          </a:solidFill>
                          <a:effectLst/>
                          <a:latin typeface="+mn-lt"/>
                        </a:rPr>
                        <a:t>(1/2 TDD)</a:t>
                      </a:r>
                    </a:p>
                  </a:txBody>
                  <a:tcPr marL="90631" marR="90631"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3" name="TextBox 2"/>
          <p:cNvSpPr txBox="1"/>
          <p:nvPr/>
        </p:nvSpPr>
        <p:spPr>
          <a:xfrm>
            <a:off x="304800" y="4692302"/>
            <a:ext cx="8534400" cy="584775"/>
          </a:xfrm>
          <a:prstGeom prst="rect">
            <a:avLst/>
          </a:prstGeom>
          <a:noFill/>
        </p:spPr>
        <p:txBody>
          <a:bodyPr wrap="square" rtlCol="0">
            <a:spAutoFit/>
          </a:bodyPr>
          <a:lstStyle/>
          <a:p>
            <a:r>
              <a:rPr lang="en-US" sz="1600" dirty="0">
                <a:solidFill>
                  <a:srgbClr val="000000"/>
                </a:solidFill>
                <a:latin typeface="+mn-lt"/>
              </a:rPr>
              <a:t>***These are starting regimens and are adjusted based on ability to carbohydrate count and glycemic management as determined by A1C, BGM and/or CGM</a:t>
            </a:r>
          </a:p>
        </p:txBody>
      </p:sp>
    </p:spTree>
    <p:extLst>
      <p:ext uri="{BB962C8B-B14F-4D97-AF65-F5344CB8AC3E}">
        <p14:creationId xmlns:p14="http://schemas.microsoft.com/office/powerpoint/2010/main" val="2159320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641" y="1614635"/>
            <a:ext cx="4952999" cy="3645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bwMode="auto">
          <a:xfrm>
            <a:off x="6324600" y="1913840"/>
            <a:ext cx="2286000" cy="2886759"/>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solidFill>
                <a:srgbClr val="000000"/>
              </a:solidFill>
              <a:latin typeface="Arial" charset="0"/>
            </a:endParaRPr>
          </a:p>
        </p:txBody>
      </p:sp>
      <p:sp>
        <p:nvSpPr>
          <p:cNvPr id="2" name="Title 1"/>
          <p:cNvSpPr>
            <a:spLocks noGrp="1"/>
          </p:cNvSpPr>
          <p:nvPr>
            <p:ph type="title"/>
          </p:nvPr>
        </p:nvSpPr>
        <p:spPr>
          <a:xfrm>
            <a:off x="457200" y="152399"/>
            <a:ext cx="8229600" cy="1445599"/>
          </a:xfrm>
        </p:spPr>
        <p:txBody>
          <a:bodyPr>
            <a:noAutofit/>
          </a:bodyPr>
          <a:lstStyle/>
          <a:p>
            <a:r>
              <a:rPr lang="en-US" dirty="0"/>
              <a:t>Intermediate-acting Insulin + Regular Insulin or Insulin Analog</a:t>
            </a:r>
          </a:p>
        </p:txBody>
      </p:sp>
      <p:sp>
        <p:nvSpPr>
          <p:cNvPr id="4" name="Text Placeholder 3"/>
          <p:cNvSpPr>
            <a:spLocks noGrp="1"/>
          </p:cNvSpPr>
          <p:nvPr>
            <p:ph type="body" sz="quarter" idx="10"/>
          </p:nvPr>
        </p:nvSpPr>
        <p:spPr>
          <a:xfrm>
            <a:off x="195632" y="6477000"/>
            <a:ext cx="5715000" cy="381000"/>
          </a:xfrm>
        </p:spPr>
        <p:txBody>
          <a:bodyPr>
            <a:normAutofit/>
          </a:bodyPr>
          <a:lstStyle/>
          <a:p>
            <a:pPr lvl="0"/>
            <a:r>
              <a:rPr lang="en-US" dirty="0" err="1">
                <a:solidFill>
                  <a:srgbClr val="000000"/>
                </a:solidFill>
              </a:rPr>
              <a:t>Dipiro</a:t>
            </a:r>
            <a:r>
              <a:rPr lang="en-US" dirty="0">
                <a:solidFill>
                  <a:srgbClr val="000000"/>
                </a:solidFill>
              </a:rPr>
              <a:t> JT et al, eds. Pharmacotherapy: a pathophysiologic approach. 11</a:t>
            </a:r>
            <a:r>
              <a:rPr lang="en-US" baseline="30000" dirty="0">
                <a:solidFill>
                  <a:srgbClr val="000000"/>
                </a:solidFill>
              </a:rPr>
              <a:t>th</a:t>
            </a:r>
            <a:r>
              <a:rPr lang="en-US" dirty="0">
                <a:solidFill>
                  <a:srgbClr val="000000"/>
                </a:solidFill>
              </a:rPr>
              <a:t> ed. 2020.</a:t>
            </a:r>
          </a:p>
          <a:p>
            <a:endParaRPr lang="en-US" dirty="0"/>
          </a:p>
        </p:txBody>
      </p:sp>
      <p:sp>
        <p:nvSpPr>
          <p:cNvPr id="6" name="TextBox 5"/>
          <p:cNvSpPr txBox="1"/>
          <p:nvPr/>
        </p:nvSpPr>
        <p:spPr>
          <a:xfrm>
            <a:off x="6400800" y="2018391"/>
            <a:ext cx="2286000" cy="2677656"/>
          </a:xfrm>
          <a:prstGeom prst="rect">
            <a:avLst/>
          </a:prstGeom>
          <a:noFill/>
        </p:spPr>
        <p:txBody>
          <a:bodyPr wrap="square" rtlCol="0">
            <a:spAutoFit/>
          </a:bodyPr>
          <a:lstStyle/>
          <a:p>
            <a:pPr algn="ctr" fontAlgn="base">
              <a:spcBef>
                <a:spcPct val="0"/>
              </a:spcBef>
              <a:spcAft>
                <a:spcPct val="0"/>
              </a:spcAft>
            </a:pPr>
            <a:r>
              <a:rPr lang="en-US" dirty="0">
                <a:solidFill>
                  <a:srgbClr val="000000"/>
                </a:solidFill>
                <a:latin typeface="+mn-lt"/>
              </a:rPr>
              <a:t>Intermediate insulin serves as basal while</a:t>
            </a:r>
          </a:p>
          <a:p>
            <a:pPr algn="ctr" fontAlgn="base">
              <a:spcBef>
                <a:spcPct val="0"/>
              </a:spcBef>
              <a:spcAft>
                <a:spcPct val="0"/>
              </a:spcAft>
            </a:pPr>
            <a:r>
              <a:rPr lang="en-US" dirty="0">
                <a:solidFill>
                  <a:srgbClr val="000000"/>
                </a:solidFill>
                <a:latin typeface="+mn-lt"/>
              </a:rPr>
              <a:t>regular or insulin analog serves as bolus</a:t>
            </a:r>
          </a:p>
        </p:txBody>
      </p:sp>
      <p:sp>
        <p:nvSpPr>
          <p:cNvPr id="3" name="TextBox 2">
            <a:extLst>
              <a:ext uri="{FF2B5EF4-FFF2-40B4-BE49-F238E27FC236}">
                <a16:creationId xmlns:a16="http://schemas.microsoft.com/office/drawing/2014/main" id="{14C4C995-F77B-4F24-8464-06248570C643}"/>
              </a:ext>
            </a:extLst>
          </p:cNvPr>
          <p:cNvSpPr txBox="1"/>
          <p:nvPr/>
        </p:nvSpPr>
        <p:spPr>
          <a:xfrm>
            <a:off x="361274" y="5269971"/>
            <a:ext cx="4952999" cy="1015663"/>
          </a:xfrm>
          <a:prstGeom prst="rect">
            <a:avLst/>
          </a:prstGeom>
          <a:noFill/>
        </p:spPr>
        <p:txBody>
          <a:bodyPr wrap="square" rtlCol="0">
            <a:spAutoFit/>
          </a:bodyPr>
          <a:lstStyle/>
          <a:p>
            <a:r>
              <a:rPr lang="en-US" sz="2000" dirty="0"/>
              <a:t>Regular insulin: Novolin R, Humulin R</a:t>
            </a:r>
          </a:p>
          <a:p>
            <a:r>
              <a:rPr lang="en-US" sz="2000" dirty="0"/>
              <a:t>Intermediate insulin: Novolin N, Humulin N</a:t>
            </a:r>
          </a:p>
          <a:p>
            <a:r>
              <a:rPr lang="en-US" sz="2000" dirty="0"/>
              <a:t>Insulin analogue: </a:t>
            </a:r>
            <a:r>
              <a:rPr lang="en-US" sz="2000" dirty="0" err="1"/>
              <a:t>aspart</a:t>
            </a:r>
            <a:r>
              <a:rPr lang="en-US" sz="2000" dirty="0"/>
              <a:t>, lispro, </a:t>
            </a:r>
            <a:r>
              <a:rPr lang="en-US" sz="2000" dirty="0" err="1"/>
              <a:t>glulisine</a:t>
            </a:r>
            <a:endParaRPr lang="en-US" sz="2000" dirty="0"/>
          </a:p>
        </p:txBody>
      </p:sp>
    </p:spTree>
    <p:extLst>
      <p:ext uri="{BB962C8B-B14F-4D97-AF65-F5344CB8AC3E}">
        <p14:creationId xmlns:p14="http://schemas.microsoft.com/office/powerpoint/2010/main" val="3457478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759981" y="1719264"/>
            <a:ext cx="1714500" cy="2928936"/>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a:solidFill>
                <a:srgbClr val="000000"/>
              </a:solidFill>
              <a:latin typeface="Arial" charset="0"/>
            </a:endParaRPr>
          </a:p>
        </p:txBody>
      </p:sp>
      <p:sp>
        <p:nvSpPr>
          <p:cNvPr id="2" name="Title 1"/>
          <p:cNvSpPr>
            <a:spLocks noGrp="1"/>
          </p:cNvSpPr>
          <p:nvPr>
            <p:ph type="title"/>
          </p:nvPr>
        </p:nvSpPr>
        <p:spPr>
          <a:xfrm>
            <a:off x="266700" y="523819"/>
            <a:ext cx="8610600" cy="971550"/>
          </a:xfrm>
        </p:spPr>
        <p:txBody>
          <a:bodyPr>
            <a:normAutofit fontScale="90000"/>
          </a:bodyPr>
          <a:lstStyle/>
          <a:p>
            <a:r>
              <a:rPr lang="en-US" dirty="0"/>
              <a:t>Long-acting Insulin with Insulin analog</a:t>
            </a:r>
          </a:p>
        </p:txBody>
      </p:sp>
      <p:sp>
        <p:nvSpPr>
          <p:cNvPr id="4" name="Text Placeholder 3"/>
          <p:cNvSpPr>
            <a:spLocks noGrp="1"/>
          </p:cNvSpPr>
          <p:nvPr>
            <p:ph type="body" sz="quarter" idx="10"/>
          </p:nvPr>
        </p:nvSpPr>
        <p:spPr/>
        <p:txBody>
          <a:bodyPr/>
          <a:lstStyle/>
          <a:p>
            <a:pPr lvl="0"/>
            <a:r>
              <a:rPr lang="en-US" sz="800" dirty="0" err="1">
                <a:solidFill>
                  <a:srgbClr val="000000"/>
                </a:solidFill>
              </a:rPr>
              <a:t>Dipiro</a:t>
            </a:r>
            <a:r>
              <a:rPr lang="en-US" sz="800" dirty="0">
                <a:solidFill>
                  <a:srgbClr val="000000"/>
                </a:solidFill>
              </a:rPr>
              <a:t> JT et al, eds. Pharmacotherapy: a pathophysiologic approach. 11</a:t>
            </a:r>
            <a:r>
              <a:rPr lang="en-US" sz="800" baseline="30000" dirty="0">
                <a:solidFill>
                  <a:srgbClr val="000000"/>
                </a:solidFill>
              </a:rPr>
              <a:t>th</a:t>
            </a:r>
            <a:r>
              <a:rPr lang="en-US" sz="800" dirty="0">
                <a:solidFill>
                  <a:srgbClr val="000000"/>
                </a:solidFill>
              </a:rPr>
              <a:t> ed. 2020.</a:t>
            </a:r>
          </a:p>
        </p:txBody>
      </p:sp>
      <p:sp>
        <p:nvSpPr>
          <p:cNvPr id="5" name="TextBox 4"/>
          <p:cNvSpPr txBox="1"/>
          <p:nvPr/>
        </p:nvSpPr>
        <p:spPr>
          <a:xfrm>
            <a:off x="6776457" y="1654039"/>
            <a:ext cx="1714500" cy="1200329"/>
          </a:xfrm>
          <a:prstGeom prst="rect">
            <a:avLst/>
          </a:prstGeom>
          <a:noFill/>
        </p:spPr>
        <p:txBody>
          <a:bodyPr wrap="square" rtlCol="0">
            <a:spAutoFit/>
          </a:bodyPr>
          <a:lstStyle/>
          <a:p>
            <a:pPr algn="ctr" fontAlgn="base">
              <a:spcBef>
                <a:spcPct val="0"/>
              </a:spcBef>
              <a:spcAft>
                <a:spcPct val="0"/>
              </a:spcAft>
            </a:pPr>
            <a:r>
              <a:rPr lang="en-US" dirty="0">
                <a:solidFill>
                  <a:srgbClr val="000000"/>
                </a:solidFill>
                <a:latin typeface="+mn-lt"/>
              </a:rPr>
              <a:t>Long-acting serves as basal</a:t>
            </a:r>
          </a:p>
          <a:p>
            <a:pPr algn="ctr" fontAlgn="base">
              <a:spcBef>
                <a:spcPct val="0"/>
              </a:spcBef>
              <a:spcAft>
                <a:spcPct val="0"/>
              </a:spcAft>
            </a:pPr>
            <a:r>
              <a:rPr lang="en-US" dirty="0">
                <a:solidFill>
                  <a:srgbClr val="000000"/>
                </a:solidFill>
                <a:latin typeface="+mn-lt"/>
              </a:rPr>
              <a:t>insulin analog serves as bolus</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918" y="1686990"/>
            <a:ext cx="6451063" cy="5018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0061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Carbohydrate Ratio	</a:t>
            </a:r>
          </a:p>
        </p:txBody>
      </p:sp>
      <p:sp>
        <p:nvSpPr>
          <p:cNvPr id="3" name="Content Placeholder 2"/>
          <p:cNvSpPr>
            <a:spLocks noGrp="1"/>
          </p:cNvSpPr>
          <p:nvPr>
            <p:ph idx="1"/>
          </p:nvPr>
        </p:nvSpPr>
        <p:spPr/>
        <p:txBody>
          <a:bodyPr/>
          <a:lstStyle/>
          <a:p>
            <a:r>
              <a:rPr lang="en-US" dirty="0">
                <a:solidFill>
                  <a:srgbClr val="000000"/>
                </a:solidFill>
              </a:rPr>
              <a:t>Insulin to carbohydrate ratio (ICR)</a:t>
            </a:r>
          </a:p>
          <a:p>
            <a:pPr lvl="1"/>
            <a:r>
              <a:rPr lang="en-US" dirty="0">
                <a:solidFill>
                  <a:srgbClr val="000000"/>
                </a:solidFill>
              </a:rPr>
              <a:t>1 unit of insulin is expected to cover X grams of carbohydrates</a:t>
            </a:r>
          </a:p>
          <a:p>
            <a:pPr lvl="1"/>
            <a:endParaRPr lang="en-US" dirty="0">
              <a:solidFill>
                <a:srgbClr val="000000"/>
              </a:solidFill>
            </a:endParaRPr>
          </a:p>
          <a:p>
            <a:r>
              <a:rPr lang="en-US" dirty="0">
                <a:solidFill>
                  <a:srgbClr val="000000"/>
                </a:solidFill>
              </a:rPr>
              <a:t>Rule of 450 or 500 can be used</a:t>
            </a:r>
          </a:p>
          <a:p>
            <a:pPr lvl="1"/>
            <a:r>
              <a:rPr lang="en-US" dirty="0">
                <a:solidFill>
                  <a:srgbClr val="000000"/>
                </a:solidFill>
              </a:rPr>
              <a:t>450/TDD = estimated carbohydrate ratio</a:t>
            </a:r>
          </a:p>
          <a:p>
            <a:pPr lvl="1"/>
            <a:endParaRPr lang="en-US" dirty="0"/>
          </a:p>
          <a:p>
            <a:endParaRPr lang="en-US" dirty="0"/>
          </a:p>
          <a:p>
            <a:endParaRPr lang="en-US" dirty="0"/>
          </a:p>
          <a:p>
            <a:pPr marL="0" indent="0">
              <a:buNone/>
            </a:pPr>
            <a:endParaRPr lang="en-US" dirty="0"/>
          </a:p>
        </p:txBody>
      </p:sp>
      <p:sp>
        <p:nvSpPr>
          <p:cNvPr id="5" name="Text Placeholder 3"/>
          <p:cNvSpPr>
            <a:spLocks noGrp="1"/>
          </p:cNvSpPr>
          <p:nvPr>
            <p:ph type="body" sz="quarter" idx="10"/>
          </p:nvPr>
        </p:nvSpPr>
        <p:spPr>
          <a:xfrm>
            <a:off x="311888" y="6334125"/>
            <a:ext cx="5203200" cy="285750"/>
          </a:xfrm>
        </p:spPr>
        <p:txBody>
          <a:bodyPr/>
          <a:lstStyle/>
          <a:p>
            <a:pPr lvl="0"/>
            <a:r>
              <a:rPr lang="en-US" sz="800" dirty="0">
                <a:solidFill>
                  <a:srgbClr val="000000"/>
                </a:solidFill>
              </a:rPr>
              <a:t>Trujillo J et al. Diabetes mellitus. In: </a:t>
            </a:r>
            <a:r>
              <a:rPr lang="en-US" sz="800" dirty="0" err="1">
                <a:solidFill>
                  <a:srgbClr val="000000"/>
                </a:solidFill>
              </a:rPr>
              <a:t>Dipiro</a:t>
            </a:r>
            <a:r>
              <a:rPr lang="en-US" sz="800" dirty="0">
                <a:solidFill>
                  <a:srgbClr val="000000"/>
                </a:solidFill>
              </a:rPr>
              <a:t> JT et al., eds. Pharmacotherapy: a pathophysiologic approach. 11</a:t>
            </a:r>
            <a:r>
              <a:rPr lang="en-US" sz="800" baseline="30000" dirty="0">
                <a:solidFill>
                  <a:srgbClr val="000000"/>
                </a:solidFill>
              </a:rPr>
              <a:t>th</a:t>
            </a:r>
            <a:r>
              <a:rPr lang="en-US" sz="800" dirty="0">
                <a:solidFill>
                  <a:srgbClr val="000000"/>
                </a:solidFill>
              </a:rPr>
              <a:t> ed. </a:t>
            </a:r>
          </a:p>
        </p:txBody>
      </p:sp>
    </p:spTree>
    <p:extLst>
      <p:ext uri="{BB962C8B-B14F-4D97-AF65-F5344CB8AC3E}">
        <p14:creationId xmlns:p14="http://schemas.microsoft.com/office/powerpoint/2010/main" val="16175976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Correction Factor </a:t>
            </a:r>
          </a:p>
        </p:txBody>
      </p:sp>
      <p:sp>
        <p:nvSpPr>
          <p:cNvPr id="3" name="Content Placeholder 2"/>
          <p:cNvSpPr>
            <a:spLocks noGrp="1"/>
          </p:cNvSpPr>
          <p:nvPr>
            <p:ph idx="1"/>
          </p:nvPr>
        </p:nvSpPr>
        <p:spPr/>
        <p:txBody>
          <a:bodyPr/>
          <a:lstStyle/>
          <a:p>
            <a:r>
              <a:rPr lang="en-US" dirty="0">
                <a:solidFill>
                  <a:srgbClr val="000000"/>
                </a:solidFill>
              </a:rPr>
              <a:t>Insulin correction factor (ICF)</a:t>
            </a:r>
          </a:p>
          <a:p>
            <a:pPr lvl="1"/>
            <a:r>
              <a:rPr lang="en-US" dirty="0">
                <a:solidFill>
                  <a:srgbClr val="000000"/>
                </a:solidFill>
              </a:rPr>
              <a:t>Also known as insulin sensitivity factor (ISF)</a:t>
            </a:r>
          </a:p>
          <a:p>
            <a:pPr lvl="1"/>
            <a:r>
              <a:rPr lang="en-US" dirty="0">
                <a:solidFill>
                  <a:srgbClr val="000000"/>
                </a:solidFill>
              </a:rPr>
              <a:t>1 unit of insulin is expected to lower glucose by Y points</a:t>
            </a:r>
          </a:p>
          <a:p>
            <a:r>
              <a:rPr lang="en-US" dirty="0">
                <a:solidFill>
                  <a:srgbClr val="000000"/>
                </a:solidFill>
              </a:rPr>
              <a:t>Rule of 1700 or 1800 can be used</a:t>
            </a:r>
          </a:p>
          <a:p>
            <a:pPr lvl="1"/>
            <a:r>
              <a:rPr lang="en-US" dirty="0">
                <a:solidFill>
                  <a:srgbClr val="000000"/>
                </a:solidFill>
              </a:rPr>
              <a:t>1700/TDD = estimated ICF</a:t>
            </a:r>
          </a:p>
          <a:p>
            <a:r>
              <a:rPr lang="en-US" dirty="0">
                <a:solidFill>
                  <a:srgbClr val="000000"/>
                </a:solidFill>
              </a:rPr>
              <a:t>For regular insulin, the rule of 1500 is typically used</a:t>
            </a:r>
          </a:p>
        </p:txBody>
      </p:sp>
      <p:sp>
        <p:nvSpPr>
          <p:cNvPr id="5" name="Text Placeholder 3"/>
          <p:cNvSpPr>
            <a:spLocks noGrp="1"/>
          </p:cNvSpPr>
          <p:nvPr>
            <p:ph type="body" sz="quarter" idx="10"/>
          </p:nvPr>
        </p:nvSpPr>
        <p:spPr>
          <a:xfrm>
            <a:off x="304800" y="5600700"/>
            <a:ext cx="5152800" cy="285750"/>
          </a:xfrm>
        </p:spPr>
        <p:txBody>
          <a:bodyPr/>
          <a:lstStyle/>
          <a:p>
            <a:pPr lvl="0"/>
            <a:r>
              <a:rPr lang="en-US" sz="800" dirty="0">
                <a:solidFill>
                  <a:srgbClr val="000000"/>
                </a:solidFill>
              </a:rPr>
              <a:t>Trujillo J et al. Diabetes mellitus. In: </a:t>
            </a:r>
            <a:r>
              <a:rPr lang="en-US" sz="800" dirty="0" err="1">
                <a:solidFill>
                  <a:srgbClr val="000000"/>
                </a:solidFill>
              </a:rPr>
              <a:t>Dipiro</a:t>
            </a:r>
            <a:r>
              <a:rPr lang="en-US" sz="800" dirty="0">
                <a:solidFill>
                  <a:srgbClr val="000000"/>
                </a:solidFill>
              </a:rPr>
              <a:t> JT et al., eds. Pharmacotherapy: a pathophysiologic approach. 11</a:t>
            </a:r>
            <a:r>
              <a:rPr lang="en-US" sz="800" baseline="30000" dirty="0">
                <a:solidFill>
                  <a:srgbClr val="000000"/>
                </a:solidFill>
              </a:rPr>
              <a:t>th</a:t>
            </a:r>
            <a:r>
              <a:rPr lang="en-US" sz="800" dirty="0">
                <a:solidFill>
                  <a:srgbClr val="000000"/>
                </a:solidFill>
              </a:rPr>
              <a:t> ed. </a:t>
            </a:r>
          </a:p>
        </p:txBody>
      </p:sp>
    </p:spTree>
    <p:extLst>
      <p:ext uri="{BB962C8B-B14F-4D97-AF65-F5344CB8AC3E}">
        <p14:creationId xmlns:p14="http://schemas.microsoft.com/office/powerpoint/2010/main" val="2827674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Meet Austin</a:t>
            </a:r>
          </a:p>
        </p:txBody>
      </p:sp>
      <p:sp>
        <p:nvSpPr>
          <p:cNvPr id="3" name="Content Placeholder 2"/>
          <p:cNvSpPr>
            <a:spLocks noGrp="1"/>
          </p:cNvSpPr>
          <p:nvPr>
            <p:ph idx="1"/>
          </p:nvPr>
        </p:nvSpPr>
        <p:spPr/>
        <p:txBody>
          <a:bodyPr>
            <a:normAutofit fontScale="92500" lnSpcReduction="20000"/>
          </a:bodyPr>
          <a:lstStyle/>
          <a:p>
            <a:r>
              <a:rPr lang="en-US" dirty="0">
                <a:solidFill>
                  <a:srgbClr val="000000"/>
                </a:solidFill>
              </a:rPr>
              <a:t>Austin is a 12-year-old newly diagnosed with T1D, he weighs 40kg</a:t>
            </a:r>
          </a:p>
          <a:p>
            <a:r>
              <a:rPr lang="en-US" dirty="0">
                <a:solidFill>
                  <a:srgbClr val="000000"/>
                </a:solidFill>
              </a:rPr>
              <a:t>He is started on 0.5 units/kg/day of total insulin</a:t>
            </a:r>
          </a:p>
          <a:p>
            <a:pPr lvl="1"/>
            <a:r>
              <a:rPr lang="en-US" dirty="0">
                <a:solidFill>
                  <a:srgbClr val="000000"/>
                </a:solidFill>
              </a:rPr>
              <a:t>40*0.5=20 units</a:t>
            </a:r>
          </a:p>
          <a:p>
            <a:pPr lvl="1"/>
            <a:r>
              <a:rPr lang="en-US" dirty="0">
                <a:solidFill>
                  <a:srgbClr val="000000"/>
                </a:solidFill>
              </a:rPr>
              <a:t>50% basal=10 units</a:t>
            </a:r>
          </a:p>
          <a:p>
            <a:pPr lvl="1"/>
            <a:r>
              <a:rPr lang="en-US" dirty="0">
                <a:solidFill>
                  <a:srgbClr val="000000"/>
                </a:solidFill>
              </a:rPr>
              <a:t>50% bolus=10 units</a:t>
            </a:r>
          </a:p>
          <a:p>
            <a:r>
              <a:rPr lang="en-US" dirty="0">
                <a:solidFill>
                  <a:srgbClr val="000000"/>
                </a:solidFill>
              </a:rPr>
              <a:t>Austin is prescribed 10 units of long-acting insulin and 3 units of rapid-acting insulin at meals</a:t>
            </a:r>
          </a:p>
          <a:p>
            <a:r>
              <a:rPr lang="en-US" dirty="0">
                <a:solidFill>
                  <a:srgbClr val="000000"/>
                </a:solidFill>
              </a:rPr>
              <a:t>The insulin doses will be adjusted based on glucose data</a:t>
            </a:r>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644022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nchor="b">
            <a:normAutofit/>
          </a:bodyPr>
          <a:lstStyle/>
          <a:p>
            <a:r>
              <a:rPr lang="en-US" dirty="0"/>
              <a:t>Austin Calculation cont’d</a:t>
            </a:r>
          </a:p>
        </p:txBody>
      </p:sp>
      <p:sp>
        <p:nvSpPr>
          <p:cNvPr id="3" name="Content Placeholder 2"/>
          <p:cNvSpPr>
            <a:spLocks noGrp="1"/>
          </p:cNvSpPr>
          <p:nvPr>
            <p:ph type="body" sz="half" idx="1"/>
          </p:nvPr>
        </p:nvSpPr>
        <p:spPr>
          <a:xfrm>
            <a:off x="455613" y="1598613"/>
            <a:ext cx="4037012" cy="4497387"/>
          </a:xfrm>
        </p:spPr>
        <p:txBody>
          <a:bodyPr>
            <a:normAutofit/>
          </a:bodyPr>
          <a:lstStyle/>
          <a:p>
            <a:r>
              <a:rPr lang="en-US" dirty="0"/>
              <a:t>Austin is ready for carbohydrate counting</a:t>
            </a:r>
          </a:p>
          <a:p>
            <a:endParaRPr lang="en-US" dirty="0"/>
          </a:p>
          <a:p>
            <a:r>
              <a:rPr lang="en-US" dirty="0"/>
              <a:t>Based on the rule of 450 and rule of 1700, what should his ICR and ICF be? </a:t>
            </a:r>
          </a:p>
        </p:txBody>
      </p:sp>
      <p:pic>
        <p:nvPicPr>
          <p:cNvPr id="6" name="Picture 5" descr="Colored beads on a skewer">
            <a:extLst>
              <a:ext uri="{FF2B5EF4-FFF2-40B4-BE49-F238E27FC236}">
                <a16:creationId xmlns:a16="http://schemas.microsoft.com/office/drawing/2014/main" id="{6FEF7A9F-40EC-44D0-853A-66B914F5EC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704" r="17378" b="-1"/>
          <a:stretch/>
        </p:blipFill>
        <p:spPr>
          <a:xfrm>
            <a:off x="4645025" y="1598613"/>
            <a:ext cx="4037013" cy="4497387"/>
          </a:xfrm>
          <a:prstGeom prst="rect">
            <a:avLst/>
          </a:prstGeom>
          <a:noFill/>
        </p:spPr>
      </p:pic>
    </p:spTree>
    <p:extLst>
      <p:ext uri="{BB962C8B-B14F-4D97-AF65-F5344CB8AC3E}">
        <p14:creationId xmlns:p14="http://schemas.microsoft.com/office/powerpoint/2010/main" val="3953490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 Question 4 </a:t>
            </a:r>
          </a:p>
        </p:txBody>
      </p:sp>
      <p:sp>
        <p:nvSpPr>
          <p:cNvPr id="3" name="Content Placeholder 2"/>
          <p:cNvSpPr>
            <a:spLocks noGrp="1"/>
          </p:cNvSpPr>
          <p:nvPr>
            <p:ph sz="quarter" idx="1"/>
          </p:nvPr>
        </p:nvSpPr>
        <p:spPr/>
        <p:txBody>
          <a:bodyPr/>
          <a:lstStyle/>
          <a:p>
            <a:r>
              <a:rPr lang="en-US" dirty="0"/>
              <a:t>Based on the rule of 450 and rule of 1700, what should Austin’s ICR and ICF be? (TDD=20 units/day)</a:t>
            </a:r>
          </a:p>
          <a:p>
            <a:pPr marL="514350" indent="-514350">
              <a:buFont typeface="+mj-lt"/>
              <a:buAutoNum type="alphaUcPeriod"/>
            </a:pPr>
            <a:r>
              <a:rPr lang="en-US" dirty="0"/>
              <a:t>ICR=22, ISF=85</a:t>
            </a:r>
          </a:p>
          <a:p>
            <a:pPr marL="514350" indent="-514350">
              <a:buFont typeface="+mj-lt"/>
              <a:buAutoNum type="alphaUcPeriod"/>
            </a:pPr>
            <a:r>
              <a:rPr lang="en-US" dirty="0"/>
              <a:t>ICR=20, ISF=60</a:t>
            </a:r>
          </a:p>
          <a:p>
            <a:pPr marL="514350" indent="-514350">
              <a:buFont typeface="+mj-lt"/>
              <a:buAutoNum type="alphaUcPeriod"/>
            </a:pPr>
            <a:r>
              <a:rPr lang="en-US" dirty="0"/>
              <a:t>ICR=15, ISF=50</a:t>
            </a:r>
          </a:p>
          <a:p>
            <a:pPr marL="514350" indent="-514350">
              <a:buFont typeface="+mj-lt"/>
              <a:buAutoNum type="alphaUcPeriod"/>
            </a:pPr>
            <a:r>
              <a:rPr lang="en-US" dirty="0"/>
              <a:t>ICR=30, ISF=75</a:t>
            </a:r>
          </a:p>
          <a:p>
            <a:pPr marL="514350" indent="-514350">
              <a:buFont typeface="+mj-lt"/>
              <a:buAutoNum type="alphaUcPeriod"/>
            </a:pPr>
            <a:r>
              <a:rPr lang="en-US" dirty="0"/>
              <a:t>I am not sure</a:t>
            </a:r>
          </a:p>
          <a:p>
            <a:endParaRPr lang="en-US" dirty="0"/>
          </a:p>
          <a:p>
            <a:endParaRPr lang="en-US" dirty="0"/>
          </a:p>
          <a:p>
            <a:endParaRPr lang="en-US" dirty="0"/>
          </a:p>
        </p:txBody>
      </p:sp>
      <p:sp>
        <p:nvSpPr>
          <p:cNvPr id="4" name="Flowchart: Terminator 3">
            <a:extLst>
              <a:ext uri="{FF2B5EF4-FFF2-40B4-BE49-F238E27FC236}">
                <a16:creationId xmlns:a16="http://schemas.microsoft.com/office/drawing/2014/main" id="{49AEF8D0-58AF-F517-944A-676EAC068EFC}"/>
              </a:ext>
            </a:extLst>
          </p:cNvPr>
          <p:cNvSpPr/>
          <p:nvPr/>
        </p:nvSpPr>
        <p:spPr>
          <a:xfrm>
            <a:off x="457200" y="2738034"/>
            <a:ext cx="3152614"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5" name="Picture 4" descr="Cartoon bee with magnifying glass">
            <a:extLst>
              <a:ext uri="{FF2B5EF4-FFF2-40B4-BE49-F238E27FC236}">
                <a16:creationId xmlns:a16="http://schemas.microsoft.com/office/drawing/2014/main" id="{6F4DD183-68FE-F58D-06C0-82519F502C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28838">
            <a:off x="6814232" y="2442416"/>
            <a:ext cx="1385887" cy="1573335"/>
          </a:xfrm>
          <a:prstGeom prst="rect">
            <a:avLst/>
          </a:prstGeom>
        </p:spPr>
      </p:pic>
    </p:spTree>
    <p:extLst>
      <p:ext uri="{BB962C8B-B14F-4D97-AF65-F5344CB8AC3E}">
        <p14:creationId xmlns:p14="http://schemas.microsoft.com/office/powerpoint/2010/main" val="409663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and Explanation</a:t>
            </a:r>
          </a:p>
        </p:txBody>
      </p:sp>
      <p:sp>
        <p:nvSpPr>
          <p:cNvPr id="3" name="Content Placeholder 2"/>
          <p:cNvSpPr>
            <a:spLocks noGrp="1"/>
          </p:cNvSpPr>
          <p:nvPr>
            <p:ph idx="1"/>
          </p:nvPr>
        </p:nvSpPr>
        <p:spPr>
          <a:xfrm>
            <a:off x="304800" y="1371600"/>
            <a:ext cx="8534400" cy="4495800"/>
          </a:xfrm>
        </p:spPr>
        <p:txBody>
          <a:bodyPr>
            <a:normAutofit fontScale="92500" lnSpcReduction="10000"/>
          </a:bodyPr>
          <a:lstStyle/>
          <a:p>
            <a:r>
              <a:rPr lang="en-US" dirty="0">
                <a:solidFill>
                  <a:srgbClr val="000000"/>
                </a:solidFill>
              </a:rPr>
              <a:t>ICR=450/20=22.5</a:t>
            </a:r>
          </a:p>
          <a:p>
            <a:pPr lvl="1"/>
            <a:r>
              <a:rPr lang="en-US" dirty="0">
                <a:solidFill>
                  <a:srgbClr val="000000"/>
                </a:solidFill>
              </a:rPr>
              <a:t>This means that 1 unit of insulin covers 22 grams of carbohydrate</a:t>
            </a:r>
          </a:p>
          <a:p>
            <a:pPr lvl="1"/>
            <a:r>
              <a:rPr lang="en-US" dirty="0">
                <a:solidFill>
                  <a:srgbClr val="000000"/>
                </a:solidFill>
              </a:rPr>
              <a:t>If Austin eats 45 grams of carbohydrate, he should inject 2 units</a:t>
            </a:r>
          </a:p>
          <a:p>
            <a:r>
              <a:rPr lang="en-US" dirty="0">
                <a:solidFill>
                  <a:srgbClr val="000000"/>
                </a:solidFill>
              </a:rPr>
              <a:t>ISF=1700/20=85</a:t>
            </a:r>
          </a:p>
          <a:p>
            <a:pPr lvl="1"/>
            <a:r>
              <a:rPr lang="en-US" dirty="0">
                <a:solidFill>
                  <a:srgbClr val="000000"/>
                </a:solidFill>
              </a:rPr>
              <a:t>This means that 1 unit of insulin is expected to lower glucose by 85 mg/dL</a:t>
            </a:r>
          </a:p>
          <a:p>
            <a:pPr lvl="1"/>
            <a:r>
              <a:rPr lang="en-US" dirty="0">
                <a:solidFill>
                  <a:srgbClr val="000000"/>
                </a:solidFill>
              </a:rPr>
              <a:t>Austin’s glucose target is 100</a:t>
            </a:r>
          </a:p>
          <a:p>
            <a:pPr lvl="1"/>
            <a:r>
              <a:rPr lang="en-US" dirty="0">
                <a:solidFill>
                  <a:srgbClr val="000000"/>
                </a:solidFill>
              </a:rPr>
              <a:t>If his current glucose is 185, he should take 1 extra unit of insulin</a:t>
            </a:r>
          </a:p>
        </p:txBody>
      </p:sp>
    </p:spTree>
    <p:extLst>
      <p:ext uri="{BB962C8B-B14F-4D97-AF65-F5344CB8AC3E}">
        <p14:creationId xmlns:p14="http://schemas.microsoft.com/office/powerpoint/2010/main" val="31414944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en-US" dirty="0"/>
              <a:t>Correction Scale 1 </a:t>
            </a:r>
            <a:br>
              <a:rPr lang="en-US" dirty="0"/>
            </a:br>
            <a:r>
              <a:rPr lang="en-US" sz="1800" dirty="0"/>
              <a:t>Rapid/Fast Acting Insulin  (1 unit:50 mg/dl&gt;150)</a:t>
            </a:r>
            <a:endParaRPr lang="en-US" dirty="0"/>
          </a:p>
        </p:txBody>
      </p:sp>
      <p:graphicFrame>
        <p:nvGraphicFramePr>
          <p:cNvPr id="1776666" name="Rectangle 26"/>
          <p:cNvGraphicFramePr>
            <a:graphicFrameLocks noGrp="1"/>
          </p:cNvGraphicFramePr>
          <p:nvPr>
            <p:ph idx="1"/>
          </p:nvPr>
        </p:nvGraphicFramePr>
        <p:xfrm>
          <a:off x="609600" y="1676400"/>
          <a:ext cx="7772400" cy="4724400"/>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Less than 70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Subtract 1 unit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70-150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151-200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1 unit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201-250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2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251-300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3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301-350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a:ln>
                            <a:noFill/>
                          </a:ln>
                          <a:solidFill>
                            <a:schemeClr val="tx1"/>
                          </a:solidFill>
                          <a:effectLst/>
                          <a:latin typeface="Tahoma" pitchFamily="34" charset="0"/>
                        </a:rPr>
                        <a:t>4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351-400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5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42357342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eaLnBrk="1" hangingPunct="1">
              <a:defRPr/>
            </a:pPr>
            <a:r>
              <a:rPr lang="en-US" dirty="0"/>
              <a:t>Correction Scale 2</a:t>
            </a:r>
            <a:br>
              <a:rPr lang="en-US" dirty="0"/>
            </a:br>
            <a:r>
              <a:rPr lang="en-US" sz="1800" dirty="0"/>
              <a:t>Rapid/Fast Acting Insulin  (2 units:50 mg/dl&gt;150)</a:t>
            </a:r>
            <a:endParaRPr lang="en-US" dirty="0"/>
          </a:p>
        </p:txBody>
      </p:sp>
      <p:graphicFrame>
        <p:nvGraphicFramePr>
          <p:cNvPr id="1776666" name="Rectangle 26"/>
          <p:cNvGraphicFramePr>
            <a:graphicFrameLocks noGrp="1"/>
          </p:cNvGraphicFramePr>
          <p:nvPr>
            <p:ph idx="1"/>
          </p:nvPr>
        </p:nvGraphicFramePr>
        <p:xfrm>
          <a:off x="609600" y="1676400"/>
          <a:ext cx="7772400" cy="4724400"/>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Less than 70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Subtract 1 unit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  70-150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0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151-200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 unit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201-250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4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251-300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6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301-350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8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351-400 mg/dl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800" b="0" i="0" u="none" strike="noStrike" cap="none" normalizeH="0" baseline="0" dirty="0">
                          <a:ln>
                            <a:noFill/>
                          </a:ln>
                          <a:solidFill>
                            <a:schemeClr val="tx1"/>
                          </a:solidFill>
                          <a:effectLst/>
                          <a:latin typeface="Tahoma" pitchFamily="34" charset="0"/>
                        </a:rPr>
                        <a:t>10 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28933135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 Question 5 	</a:t>
            </a:r>
          </a:p>
        </p:txBody>
      </p:sp>
      <p:sp>
        <p:nvSpPr>
          <p:cNvPr id="3" name="Content Placeholder 2"/>
          <p:cNvSpPr>
            <a:spLocks noGrp="1"/>
          </p:cNvSpPr>
          <p:nvPr>
            <p:ph sz="quarter" idx="1"/>
          </p:nvPr>
        </p:nvSpPr>
        <p:spPr>
          <a:xfrm>
            <a:off x="533400" y="1371600"/>
            <a:ext cx="6654430" cy="3949711"/>
          </a:xfrm>
        </p:spPr>
        <p:txBody>
          <a:bodyPr>
            <a:normAutofit/>
          </a:bodyPr>
          <a:lstStyle/>
          <a:p>
            <a:r>
              <a:rPr lang="en-US" sz="3000" dirty="0"/>
              <a:t>How much insulin would you start on a </a:t>
            </a:r>
            <a:r>
              <a:rPr lang="en-US" sz="3000" dirty="0" err="1"/>
              <a:t>a</a:t>
            </a:r>
            <a:r>
              <a:rPr lang="en-US" sz="3000" dirty="0"/>
              <a:t> child with T1D that weighs 66lbs? </a:t>
            </a:r>
          </a:p>
          <a:p>
            <a:pPr marL="720092" lvl="1" indent="-514350">
              <a:buFont typeface="+mj-lt"/>
              <a:buAutoNum type="alphaUcPeriod"/>
            </a:pPr>
            <a:r>
              <a:rPr lang="en-US" sz="3000" dirty="0"/>
              <a:t>10 units/day</a:t>
            </a:r>
          </a:p>
          <a:p>
            <a:pPr marL="720092" lvl="1" indent="-514350">
              <a:buFont typeface="+mj-lt"/>
              <a:buAutoNum type="alphaUcPeriod"/>
            </a:pPr>
            <a:r>
              <a:rPr lang="en-US" sz="3000" dirty="0"/>
              <a:t>15 units/day </a:t>
            </a:r>
          </a:p>
          <a:p>
            <a:pPr marL="720092" lvl="1" indent="-514350">
              <a:buFont typeface="+mj-lt"/>
              <a:buAutoNum type="alphaUcPeriod"/>
            </a:pPr>
            <a:r>
              <a:rPr lang="en-US" sz="3000" dirty="0"/>
              <a:t>30 units/day</a:t>
            </a:r>
          </a:p>
          <a:p>
            <a:pPr marL="720092" lvl="1" indent="-514350">
              <a:buFont typeface="+mj-lt"/>
              <a:buAutoNum type="alphaUcPeriod"/>
            </a:pPr>
            <a:r>
              <a:rPr lang="en-US" sz="3000" dirty="0"/>
              <a:t>40 units/day</a:t>
            </a:r>
            <a:endParaRPr lang="en-US" sz="2700" dirty="0"/>
          </a:p>
        </p:txBody>
      </p:sp>
      <p:sp>
        <p:nvSpPr>
          <p:cNvPr id="4" name="Flowchart: Terminator 3">
            <a:extLst>
              <a:ext uri="{FF2B5EF4-FFF2-40B4-BE49-F238E27FC236}">
                <a16:creationId xmlns:a16="http://schemas.microsoft.com/office/drawing/2014/main" id="{E43B4F96-BA20-BEAC-A438-1DE05A30C4E1}"/>
              </a:ext>
            </a:extLst>
          </p:cNvPr>
          <p:cNvSpPr/>
          <p:nvPr/>
        </p:nvSpPr>
        <p:spPr>
          <a:xfrm>
            <a:off x="760862" y="2772874"/>
            <a:ext cx="3049137"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5" name="Picture 4" descr="Cartoon bee with magnifying glass">
            <a:extLst>
              <a:ext uri="{FF2B5EF4-FFF2-40B4-BE49-F238E27FC236}">
                <a16:creationId xmlns:a16="http://schemas.microsoft.com/office/drawing/2014/main" id="{487708D7-7EA6-1171-A0E9-846A67C6F7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28838">
            <a:off x="7062366" y="2061416"/>
            <a:ext cx="1385887" cy="1573335"/>
          </a:xfrm>
          <a:prstGeom prst="rect">
            <a:avLst/>
          </a:prstGeom>
        </p:spPr>
      </p:pic>
      <p:sp>
        <p:nvSpPr>
          <p:cNvPr id="6" name="TextBox 5">
            <a:extLst>
              <a:ext uri="{FF2B5EF4-FFF2-40B4-BE49-F238E27FC236}">
                <a16:creationId xmlns:a16="http://schemas.microsoft.com/office/drawing/2014/main" id="{18851B7C-A8ED-80F0-A439-80AE78023201}"/>
              </a:ext>
            </a:extLst>
          </p:cNvPr>
          <p:cNvSpPr txBox="1"/>
          <p:nvPr/>
        </p:nvSpPr>
        <p:spPr>
          <a:xfrm>
            <a:off x="1676400" y="5029200"/>
            <a:ext cx="5201133" cy="830997"/>
          </a:xfrm>
          <a:prstGeom prst="rect">
            <a:avLst/>
          </a:prstGeom>
          <a:noFill/>
        </p:spPr>
        <p:txBody>
          <a:bodyPr wrap="square" rtlCol="0">
            <a:spAutoFit/>
          </a:bodyPr>
          <a:lstStyle/>
          <a:p>
            <a:r>
              <a:rPr lang="en-US" dirty="0"/>
              <a:t>Hint: To calculate Kg, take the weight in pounds and divide by 2.2</a:t>
            </a:r>
          </a:p>
        </p:txBody>
      </p:sp>
    </p:spTree>
    <p:custDataLst>
      <p:tags r:id="rId1"/>
    </p:custDataLst>
    <p:extLst>
      <p:ext uri="{BB962C8B-B14F-4D97-AF65-F5344CB8AC3E}">
        <p14:creationId xmlns:p14="http://schemas.microsoft.com/office/powerpoint/2010/main" val="429335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4"/>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EF62-D56F-440E-844B-C21BDA93DA90}"/>
              </a:ext>
            </a:extLst>
          </p:cNvPr>
          <p:cNvSpPr>
            <a:spLocks noGrp="1"/>
          </p:cNvSpPr>
          <p:nvPr>
            <p:ph type="ctrTitle"/>
          </p:nvPr>
        </p:nvSpPr>
        <p:spPr>
          <a:xfrm>
            <a:off x="1076882" y="2476628"/>
            <a:ext cx="3994323" cy="2387600"/>
          </a:xfrm>
        </p:spPr>
        <p:txBody>
          <a:bodyPr anchor="b">
            <a:normAutofit/>
          </a:bodyPr>
          <a:lstStyle/>
          <a:p>
            <a:pPr>
              <a:lnSpc>
                <a:spcPct val="90000"/>
              </a:lnSpc>
            </a:pPr>
            <a:r>
              <a:rPr lang="en-US" sz="4700" dirty="0"/>
              <a:t>U500 Insulin</a:t>
            </a:r>
            <a:br>
              <a:rPr lang="en-US" sz="4700" dirty="0"/>
            </a:br>
            <a:endParaRPr lang="en-US" sz="4700" dirty="0"/>
          </a:p>
        </p:txBody>
      </p:sp>
      <p:pic>
        <p:nvPicPr>
          <p:cNvPr id="5" name="Picture 4" descr="Woman outside coffee shop">
            <a:extLst>
              <a:ext uri="{FF2B5EF4-FFF2-40B4-BE49-F238E27FC236}">
                <a16:creationId xmlns:a16="http://schemas.microsoft.com/office/drawing/2014/main" id="{3B3557C4-B35E-7692-0CCA-D1ECBE36D330}"/>
              </a:ext>
            </a:extLst>
          </p:cNvPr>
          <p:cNvPicPr>
            <a:picLocks noChangeAspect="1"/>
          </p:cNvPicPr>
          <p:nvPr/>
        </p:nvPicPr>
        <p:blipFill>
          <a:blip r:embed="rId2" cstate="print">
            <a:extLst>
              <a:ext uri="{28A0092B-C50C-407E-A947-70E740481C1C}">
                <a14:useLocalDpi xmlns:a14="http://schemas.microsoft.com/office/drawing/2010/main" val="0"/>
              </a:ext>
            </a:extLst>
          </a:blip>
          <a:srcRect l="23594" r="26345" b="2"/>
          <a:stretch>
            <a:fillRect/>
          </a:stretch>
        </p:blipFill>
        <p:spPr>
          <a:xfrm>
            <a:off x="5230423" y="1042744"/>
            <a:ext cx="3579384" cy="4772512"/>
          </a:xfrm>
          <a:prstGeom prst="ellipse">
            <a:avLst/>
          </a:prstGeom>
          <a:noFill/>
        </p:spPr>
      </p:pic>
      <p:sp>
        <p:nvSpPr>
          <p:cNvPr id="6" name="TextBox 5">
            <a:extLst>
              <a:ext uri="{FF2B5EF4-FFF2-40B4-BE49-F238E27FC236}">
                <a16:creationId xmlns:a16="http://schemas.microsoft.com/office/drawing/2014/main" id="{48D37750-7EEB-285A-4AB4-A325E59CA0BA}"/>
              </a:ext>
            </a:extLst>
          </p:cNvPr>
          <p:cNvSpPr txBox="1"/>
          <p:nvPr/>
        </p:nvSpPr>
        <p:spPr>
          <a:xfrm>
            <a:off x="838200" y="1295400"/>
            <a:ext cx="2209800" cy="838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61865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7381"/>
            <a:ext cx="8305800" cy="855617"/>
          </a:xfrm>
        </p:spPr>
        <p:txBody>
          <a:bodyPr>
            <a:normAutofit/>
          </a:bodyPr>
          <a:lstStyle/>
          <a:p>
            <a:r>
              <a:rPr lang="en-US" dirty="0"/>
              <a:t>More than 200 units a day?</a:t>
            </a:r>
          </a:p>
        </p:txBody>
      </p:sp>
      <p:graphicFrame>
        <p:nvGraphicFramePr>
          <p:cNvPr id="6" name="Content Placeholder 4">
            <a:extLst>
              <a:ext uri="{FF2B5EF4-FFF2-40B4-BE49-F238E27FC236}">
                <a16:creationId xmlns:a16="http://schemas.microsoft.com/office/drawing/2014/main" id="{1BFCBF15-96E8-44D4-AA1F-7B3B32CF012F}"/>
              </a:ext>
            </a:extLst>
          </p:cNvPr>
          <p:cNvGraphicFramePr>
            <a:graphicFrameLocks/>
          </p:cNvGraphicFramePr>
          <p:nvPr>
            <p:extLst>
              <p:ext uri="{D42A27DB-BD31-4B8C-83A1-F6EECF244321}">
                <p14:modId xmlns:p14="http://schemas.microsoft.com/office/powerpoint/2010/main" val="1232997993"/>
              </p:ext>
            </p:extLst>
          </p:nvPr>
        </p:nvGraphicFramePr>
        <p:xfrm>
          <a:off x="164124" y="2602401"/>
          <a:ext cx="8815752" cy="2348230"/>
        </p:xfrm>
        <a:graphic>
          <a:graphicData uri="http://schemas.openxmlformats.org/drawingml/2006/table">
            <a:tbl>
              <a:tblPr firstRow="1" firstCol="1" bandRow="1">
                <a:tableStyleId>{5C22544A-7EE6-4342-B048-85BDC9FD1C3A}</a:tableStyleId>
              </a:tblPr>
              <a:tblGrid>
                <a:gridCol w="1131276">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gridCol w="1588476">
                  <a:extLst>
                    <a:ext uri="{9D8B030D-6E8A-4147-A177-3AD203B41FA5}">
                      <a16:colId xmlns:a16="http://schemas.microsoft.com/office/drawing/2014/main" val="20007"/>
                    </a:ext>
                  </a:extLst>
                </a:gridCol>
              </a:tblGrid>
              <a:tr h="533400">
                <a:tc>
                  <a:txBody>
                    <a:bodyPr/>
                    <a:lstStyle/>
                    <a:p>
                      <a:pPr marL="0" marR="0">
                        <a:lnSpc>
                          <a:spcPct val="107000"/>
                        </a:lnSpc>
                        <a:spcBef>
                          <a:spcPts val="0"/>
                        </a:spcBef>
                        <a:spcAft>
                          <a:spcPts val="0"/>
                        </a:spcAft>
                      </a:pPr>
                      <a:r>
                        <a:rPr lang="en-US" sz="1600" cap="all" dirty="0">
                          <a:effectLst/>
                          <a:latin typeface="Calibri" panose="020F0502020204030204" pitchFamily="34" charset="0"/>
                          <a:ea typeface="Calibri" panose="020F0502020204030204" pitchFamily="34" charset="0"/>
                          <a:cs typeface="Calibri" panose="020F0502020204030204" pitchFamily="34" charset="0"/>
                        </a:rPr>
                        <a:t>Drug</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cap="all" dirty="0">
                          <a:effectLst/>
                          <a:latin typeface="Calibri" panose="020F0502020204030204" pitchFamily="34" charset="0"/>
                          <a:ea typeface="Calibri" panose="020F0502020204030204" pitchFamily="34" charset="0"/>
                          <a:cs typeface="Calibri" panose="020F0502020204030204" pitchFamily="34" charset="0"/>
                        </a:rPr>
                        <a:t>Name</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Availability</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Pen</a:t>
                      </a:r>
                      <a:endParaRPr lang="en-US" sz="160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Units</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dirty="0">
                          <a:effectLst/>
                          <a:latin typeface="Calibri" panose="020F0502020204030204" pitchFamily="34" charset="0"/>
                          <a:ea typeface="Calibri" panose="020F0502020204030204" pitchFamily="34" charset="0"/>
                          <a:cs typeface="Calibri" panose="020F0502020204030204" pitchFamily="34" charset="0"/>
                        </a:rPr>
                        <a:t>Expiration</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Onset</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Peak Effect</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Duration of Action</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Clinical Pearls</a:t>
                      </a:r>
                      <a:endParaRPr lang="en-US" sz="16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0"/>
                  </a:ext>
                </a:extLst>
              </a:tr>
              <a:tr h="1182299">
                <a:tc>
                  <a:txBody>
                    <a:bodyPr/>
                    <a:lstStyle/>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Insulin human regular (humulin R U500)</a:t>
                      </a:r>
                      <a:endParaRPr lang="en-US" sz="160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600" cap="all">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Pen</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5 unit</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28 days</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0.25-0.5 hours</a:t>
                      </a:r>
                    </a:p>
                  </a:txBody>
                  <a:tcPr marL="68580" marR="68580" marT="0" marB="0"/>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4-8 hr</a:t>
                      </a:r>
                    </a:p>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13-24 </a:t>
                      </a:r>
                      <a:r>
                        <a:rPr lang="en-US" sz="1600" dirty="0" err="1">
                          <a:effectLst/>
                          <a:latin typeface="Calibri" panose="020F0502020204030204" pitchFamily="34" charset="0"/>
                          <a:ea typeface="Calibri" panose="020F0502020204030204" pitchFamily="34" charset="0"/>
                          <a:cs typeface="Calibri" panose="020F0502020204030204" pitchFamily="34" charset="0"/>
                        </a:rPr>
                        <a:t>hr</a:t>
                      </a:r>
                      <a:r>
                        <a:rPr lang="en-US" sz="1600" dirty="0">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This insulin</a:t>
                      </a:r>
                      <a:r>
                        <a:rPr lang="en-US" sz="1600" baseline="0" dirty="0">
                          <a:effectLst/>
                          <a:latin typeface="Calibri" panose="020F0502020204030204" pitchFamily="34" charset="0"/>
                          <a:ea typeface="Calibri" panose="020F0502020204030204" pitchFamily="34" charset="0"/>
                          <a:cs typeface="Calibri" panose="020F0502020204030204" pitchFamily="34" charset="0"/>
                        </a:rPr>
                        <a:t> is 5 time as concentrated. If using a vial, use the special U500 syringe.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001"/>
                  </a:ext>
                </a:extLst>
              </a:tr>
            </a:tbl>
          </a:graphicData>
        </a:graphic>
      </p:graphicFrame>
      <p:sp>
        <p:nvSpPr>
          <p:cNvPr id="7" name="Text Placeholder 3">
            <a:extLst>
              <a:ext uri="{FF2B5EF4-FFF2-40B4-BE49-F238E27FC236}">
                <a16:creationId xmlns:a16="http://schemas.microsoft.com/office/drawing/2014/main" id="{C47192DB-10B7-4CBD-B577-ECDAC2ECCC0C}"/>
              </a:ext>
            </a:extLst>
          </p:cNvPr>
          <p:cNvSpPr txBox="1">
            <a:spLocks/>
          </p:cNvSpPr>
          <p:nvPr/>
        </p:nvSpPr>
        <p:spPr bwMode="auto">
          <a:xfrm>
            <a:off x="320749" y="6228589"/>
            <a:ext cx="63246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spcBef>
                <a:spcPct val="20000"/>
              </a:spcBef>
              <a:spcAft>
                <a:spcPct val="0"/>
              </a:spcAft>
              <a:buClr>
                <a:schemeClr val="tx2"/>
              </a:buClr>
              <a:buFont typeface="Wingdings" panose="05000000000000000000" pitchFamily="2" charset="2"/>
              <a:buNone/>
              <a:defRPr sz="1200" i="1">
                <a:solidFill>
                  <a:schemeClr val="tx2"/>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2pPr>
            <a:lvl3pPr marL="11430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3pPr>
            <a:lvl4pPr marL="16002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4pPr>
            <a:lvl5pPr marL="2057400" indent="-228600" algn="l" rtl="0" eaLnBrk="0" fontAlgn="base" hangingPunct="0">
              <a:spcBef>
                <a:spcPct val="20000"/>
              </a:spcBef>
              <a:spcAft>
                <a:spcPct val="0"/>
              </a:spcAft>
              <a:buChar char="»"/>
              <a:defRPr>
                <a:solidFill>
                  <a:schemeClr val="tx2"/>
                </a:solidFill>
                <a:latin typeface="+mn-lt"/>
                <a:ea typeface="MS PGothic" panose="020B0600070205080204" pitchFamily="34" charset="-128"/>
                <a:cs typeface="ＭＳ Ｐゴシック" charset="0"/>
              </a:defRPr>
            </a:lvl5pPr>
            <a:lvl6pPr marL="2514600" indent="-228600" algn="l" rtl="0" fontAlgn="base">
              <a:spcBef>
                <a:spcPct val="20000"/>
              </a:spcBef>
              <a:spcAft>
                <a:spcPct val="0"/>
              </a:spcAft>
              <a:buChar char="»"/>
              <a:defRPr>
                <a:solidFill>
                  <a:srgbClr val="06323A"/>
                </a:solidFill>
                <a:latin typeface="+mn-lt"/>
                <a:ea typeface="+mn-ea"/>
              </a:defRPr>
            </a:lvl6pPr>
            <a:lvl7pPr marL="2971800" indent="-228600" algn="l" rtl="0" fontAlgn="base">
              <a:spcBef>
                <a:spcPct val="20000"/>
              </a:spcBef>
              <a:spcAft>
                <a:spcPct val="0"/>
              </a:spcAft>
              <a:buChar char="»"/>
              <a:defRPr>
                <a:solidFill>
                  <a:srgbClr val="06323A"/>
                </a:solidFill>
                <a:latin typeface="+mn-lt"/>
                <a:ea typeface="+mn-ea"/>
              </a:defRPr>
            </a:lvl7pPr>
            <a:lvl8pPr marL="3429000" indent="-228600" algn="l" rtl="0" fontAlgn="base">
              <a:spcBef>
                <a:spcPct val="20000"/>
              </a:spcBef>
              <a:spcAft>
                <a:spcPct val="0"/>
              </a:spcAft>
              <a:buChar char="»"/>
              <a:defRPr>
                <a:solidFill>
                  <a:srgbClr val="06323A"/>
                </a:solidFill>
                <a:latin typeface="+mn-lt"/>
                <a:ea typeface="+mn-ea"/>
              </a:defRPr>
            </a:lvl8pPr>
            <a:lvl9pPr marL="3886200" indent="-228600" algn="l" rtl="0" fontAlgn="base">
              <a:spcBef>
                <a:spcPct val="20000"/>
              </a:spcBef>
              <a:spcAft>
                <a:spcPct val="0"/>
              </a:spcAft>
              <a:buChar char="»"/>
              <a:defRPr>
                <a:solidFill>
                  <a:srgbClr val="06323A"/>
                </a:solidFill>
                <a:latin typeface="+mn-lt"/>
                <a:ea typeface="+mn-ea"/>
              </a:defRPr>
            </a:lvl9pPr>
          </a:lstStyle>
          <a:p>
            <a:r>
              <a:rPr lang="en-US" kern="0" dirty="0" err="1"/>
              <a:t>DailyMed</a:t>
            </a:r>
            <a:r>
              <a:rPr lang="en-US" kern="0" dirty="0"/>
              <a:t>: </a:t>
            </a:r>
            <a:r>
              <a:rPr lang="en-US" kern="0" dirty="0">
                <a:hlinkClick r:id="rId4"/>
              </a:rPr>
              <a:t>https://dailymed.nlm.nih.gov/dailymed/index.cfm</a:t>
            </a:r>
            <a:endParaRPr lang="en-US" kern="0" dirty="0"/>
          </a:p>
          <a:p>
            <a:r>
              <a:rPr lang="en-US" kern="0" dirty="0" err="1"/>
              <a:t>Stahnke</a:t>
            </a:r>
            <a:r>
              <a:rPr lang="en-US" kern="0" dirty="0"/>
              <a:t> AM et al. ADCES in Practice. March, 2020. </a:t>
            </a:r>
            <a:r>
              <a:rPr lang="en-US" i="0" u="sng" kern="0" dirty="0">
                <a:hlinkClick r:id="rId5"/>
              </a:rPr>
              <a:t>https://doi.org/10.1177/2633559X20896414</a:t>
            </a:r>
            <a:endParaRPr lang="en-US" kern="0" dirty="0"/>
          </a:p>
        </p:txBody>
      </p:sp>
    </p:spTree>
    <p:custDataLst>
      <p:tags r:id="rId1"/>
    </p:custDataLst>
    <p:extLst>
      <p:ext uri="{BB962C8B-B14F-4D97-AF65-F5344CB8AC3E}">
        <p14:creationId xmlns:p14="http://schemas.microsoft.com/office/powerpoint/2010/main" val="339254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Switching to U500 insulin</a:t>
            </a:r>
          </a:p>
        </p:txBody>
      </p:sp>
      <p:sp>
        <p:nvSpPr>
          <p:cNvPr id="3" name="Content Placeholder 2"/>
          <p:cNvSpPr>
            <a:spLocks noGrp="1"/>
          </p:cNvSpPr>
          <p:nvPr>
            <p:ph idx="1"/>
          </p:nvPr>
        </p:nvSpPr>
        <p:spPr>
          <a:xfrm>
            <a:off x="341870" y="1371600"/>
            <a:ext cx="8534400" cy="4572000"/>
          </a:xfrm>
        </p:spPr>
        <p:txBody>
          <a:bodyPr>
            <a:normAutofit fontScale="92500" lnSpcReduction="10000"/>
          </a:bodyPr>
          <a:lstStyle/>
          <a:p>
            <a:pPr>
              <a:lnSpc>
                <a:spcPct val="110000"/>
              </a:lnSpc>
            </a:pPr>
            <a:r>
              <a:rPr lang="en-US" dirty="0">
                <a:solidFill>
                  <a:srgbClr val="000000"/>
                </a:solidFill>
              </a:rPr>
              <a:t>Typically reserved for people requiring insulin &gt;200 units/day </a:t>
            </a:r>
          </a:p>
          <a:p>
            <a:pPr>
              <a:lnSpc>
                <a:spcPct val="110000"/>
              </a:lnSpc>
            </a:pPr>
            <a:r>
              <a:rPr lang="en-US" dirty="0">
                <a:solidFill>
                  <a:srgbClr val="000000"/>
                </a:solidFill>
              </a:rPr>
              <a:t>U500 acts like an intermediate acting insulin but replaces both the basal and bolus doses</a:t>
            </a:r>
          </a:p>
          <a:p>
            <a:pPr lvl="1">
              <a:lnSpc>
                <a:spcPct val="110000"/>
              </a:lnSpc>
            </a:pPr>
            <a:r>
              <a:rPr lang="en-US" dirty="0">
                <a:solidFill>
                  <a:srgbClr val="000000"/>
                </a:solidFill>
              </a:rPr>
              <a:t>If A1C&lt; 8%, recommend to reduce TDD by 10-20%</a:t>
            </a:r>
          </a:p>
          <a:p>
            <a:pPr lvl="1">
              <a:lnSpc>
                <a:spcPct val="110000"/>
              </a:lnSpc>
            </a:pPr>
            <a:r>
              <a:rPr lang="en-US" dirty="0">
                <a:solidFill>
                  <a:srgbClr val="000000"/>
                </a:solidFill>
              </a:rPr>
              <a:t>If A1C≥ 8%, consider 1:1 conversion </a:t>
            </a:r>
          </a:p>
          <a:p>
            <a:pPr>
              <a:lnSpc>
                <a:spcPct val="110000"/>
              </a:lnSpc>
            </a:pPr>
            <a:r>
              <a:rPr lang="en-US" dirty="0">
                <a:solidFill>
                  <a:srgbClr val="000000"/>
                </a:solidFill>
              </a:rPr>
              <a:t>Typically dosed 2-3 times daily </a:t>
            </a:r>
          </a:p>
          <a:p>
            <a:pPr>
              <a:lnSpc>
                <a:spcPct val="110000"/>
              </a:lnSpc>
            </a:pPr>
            <a:r>
              <a:rPr lang="en-US" dirty="0">
                <a:solidFill>
                  <a:srgbClr val="000000"/>
                </a:solidFill>
              </a:rPr>
              <a:t>Take 30 minutes prior to meals</a:t>
            </a:r>
          </a:p>
          <a:p>
            <a:pPr>
              <a:lnSpc>
                <a:spcPct val="110000"/>
              </a:lnSpc>
            </a:pPr>
            <a:r>
              <a:rPr lang="en-US" dirty="0">
                <a:solidFill>
                  <a:srgbClr val="000000"/>
                </a:solidFill>
              </a:rPr>
              <a:t>Often initiated as a 60/40 or 40/30/30 split </a:t>
            </a:r>
          </a:p>
          <a:p>
            <a:endParaRPr lang="en-US" dirty="0"/>
          </a:p>
        </p:txBody>
      </p:sp>
      <p:sp>
        <p:nvSpPr>
          <p:cNvPr id="4" name="Text Placeholder 3"/>
          <p:cNvSpPr>
            <a:spLocks noGrp="1"/>
          </p:cNvSpPr>
          <p:nvPr>
            <p:ph type="body" sz="quarter" idx="10"/>
          </p:nvPr>
        </p:nvSpPr>
        <p:spPr/>
        <p:txBody>
          <a:bodyPr/>
          <a:lstStyle/>
          <a:p>
            <a:r>
              <a:rPr lang="en-US" dirty="0"/>
              <a:t>Reid TS, et al. </a:t>
            </a:r>
            <a:r>
              <a:rPr lang="en-US" dirty="0">
                <a:ea typeface="ヒラギノ角ゴ Pro W3" charset="0"/>
                <a:cs typeface="ヒラギノ角ゴ Pro W3" charset="0"/>
              </a:rPr>
              <a:t>Postgrad Med</a:t>
            </a:r>
            <a:r>
              <a:rPr lang="en-US" i="0" dirty="0">
                <a:ea typeface="ヒラギノ角ゴ Pro W3" charset="0"/>
                <a:cs typeface="ヒラギノ角ゴ Pro W3" charset="0"/>
              </a:rPr>
              <a:t>. 2017;129(5):554-562. </a:t>
            </a:r>
            <a:endParaRPr lang="en-US" dirty="0"/>
          </a:p>
          <a:p>
            <a:endParaRPr lang="en-US" dirty="0"/>
          </a:p>
        </p:txBody>
      </p:sp>
    </p:spTree>
    <p:extLst>
      <p:ext uri="{BB962C8B-B14F-4D97-AF65-F5344CB8AC3E}">
        <p14:creationId xmlns:p14="http://schemas.microsoft.com/office/powerpoint/2010/main" val="6168114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U500 Example: Let’s Practice </a:t>
            </a:r>
          </a:p>
        </p:txBody>
      </p:sp>
      <p:sp>
        <p:nvSpPr>
          <p:cNvPr id="3" name="Content Placeholder 2"/>
          <p:cNvSpPr>
            <a:spLocks noGrp="1"/>
          </p:cNvSpPr>
          <p:nvPr>
            <p:ph idx="1"/>
          </p:nvPr>
        </p:nvSpPr>
        <p:spPr>
          <a:xfrm>
            <a:off x="304800" y="1295400"/>
            <a:ext cx="6324600" cy="5257800"/>
          </a:xfrm>
        </p:spPr>
        <p:txBody>
          <a:bodyPr>
            <a:normAutofit fontScale="92500"/>
          </a:bodyPr>
          <a:lstStyle/>
          <a:p>
            <a:r>
              <a:rPr lang="en-US" sz="2800" dirty="0"/>
              <a:t>A woman with obesity, T2D, and insulin resistance takes insulin glargine 120 units BID and insulin </a:t>
            </a:r>
            <a:r>
              <a:rPr lang="en-US" sz="2800" dirty="0" err="1"/>
              <a:t>aspart</a:t>
            </a:r>
            <a:r>
              <a:rPr lang="en-US" sz="2800" dirty="0"/>
              <a:t> 60 units TID </a:t>
            </a:r>
            <a:r>
              <a:rPr lang="en-US" sz="2800" dirty="0" err="1"/>
              <a:t>a.c.</a:t>
            </a:r>
            <a:r>
              <a:rPr lang="en-US" sz="2800" dirty="0"/>
              <a:t> Her most recent A1C=9%. How would she switch to U500? </a:t>
            </a:r>
          </a:p>
          <a:p>
            <a:pPr lvl="1"/>
            <a:r>
              <a:rPr lang="en-US" sz="2800" dirty="0"/>
              <a:t>Will it be a 1:1 conversation or dose reduce? </a:t>
            </a:r>
          </a:p>
          <a:p>
            <a:pPr lvl="1"/>
            <a:r>
              <a:rPr lang="en-US" sz="2800" dirty="0"/>
              <a:t>How to split: 60/60 or 40/30/30?</a:t>
            </a:r>
          </a:p>
          <a:p>
            <a:pPr lvl="1"/>
            <a:endParaRPr lang="en-US" sz="2000" dirty="0"/>
          </a:p>
          <a:p>
            <a:pPr lvl="1"/>
            <a:endParaRPr lang="en-US" sz="2000" dirty="0"/>
          </a:p>
          <a:p>
            <a:r>
              <a:rPr lang="en-US" sz="2800" dirty="0"/>
              <a:t>New Dose: </a:t>
            </a:r>
          </a:p>
          <a:p>
            <a:pPr lvl="1"/>
            <a:r>
              <a:rPr lang="en-US" sz="2800" dirty="0"/>
              <a:t>Must round to nearest 5 unit increment</a:t>
            </a:r>
          </a:p>
          <a:p>
            <a:endParaRPr lang="en-US" dirty="0"/>
          </a:p>
        </p:txBody>
      </p:sp>
      <p:sp>
        <p:nvSpPr>
          <p:cNvPr id="4" name="Text Placeholder 3"/>
          <p:cNvSpPr>
            <a:spLocks noGrp="1"/>
          </p:cNvSpPr>
          <p:nvPr>
            <p:ph type="body" sz="quarter" idx="10"/>
          </p:nvPr>
        </p:nvSpPr>
        <p:spPr/>
        <p:txBody>
          <a:bodyPr/>
          <a:lstStyle/>
          <a:p>
            <a:r>
              <a:rPr lang="en-US" dirty="0"/>
              <a:t>Reid TS, et al. </a:t>
            </a:r>
            <a:r>
              <a:rPr lang="en-US" dirty="0">
                <a:ea typeface="ヒラギノ角ゴ Pro W3" charset="0"/>
                <a:cs typeface="ヒラギノ角ゴ Pro W3" charset="0"/>
              </a:rPr>
              <a:t>Postgrad Med</a:t>
            </a:r>
            <a:r>
              <a:rPr lang="en-US" i="0" dirty="0">
                <a:ea typeface="ヒラギノ角ゴ Pro W3" charset="0"/>
                <a:cs typeface="ヒラギノ角ゴ Pro W3" charset="0"/>
              </a:rPr>
              <a:t>. 2017;129(5):554-562. </a:t>
            </a:r>
            <a:endParaRPr lang="en-US" dirty="0"/>
          </a:p>
          <a:p>
            <a:endParaRPr lang="en-US" dirty="0"/>
          </a:p>
        </p:txBody>
      </p:sp>
      <p:sp>
        <p:nvSpPr>
          <p:cNvPr id="6" name="Oval 5">
            <a:extLst>
              <a:ext uri="{FF2B5EF4-FFF2-40B4-BE49-F238E27FC236}">
                <a16:creationId xmlns:a16="http://schemas.microsoft.com/office/drawing/2014/main" id="{77844A3D-A3E8-3C17-3BB0-0B059E126020}"/>
              </a:ext>
            </a:extLst>
          </p:cNvPr>
          <p:cNvSpPr/>
          <p:nvPr/>
        </p:nvSpPr>
        <p:spPr>
          <a:xfrm>
            <a:off x="8534400" y="6400800"/>
            <a:ext cx="609600" cy="381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octor using tablet">
            <a:extLst>
              <a:ext uri="{FF2B5EF4-FFF2-40B4-BE49-F238E27FC236}">
                <a16:creationId xmlns:a16="http://schemas.microsoft.com/office/drawing/2014/main" id="{9CFE1360-027D-CFC9-6790-BC91639984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4392" y="1281034"/>
            <a:ext cx="1753808" cy="5257800"/>
          </a:xfrm>
          <a:prstGeom prst="rect">
            <a:avLst/>
          </a:prstGeom>
        </p:spPr>
      </p:pic>
    </p:spTree>
    <p:extLst>
      <p:ext uri="{BB962C8B-B14F-4D97-AF65-F5344CB8AC3E}">
        <p14:creationId xmlns:p14="http://schemas.microsoft.com/office/powerpoint/2010/main" val="32808250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4181B-C430-9FA7-CA74-48F8226D3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98791-8BAC-FF2F-A8E5-4042F34E277B}"/>
              </a:ext>
            </a:extLst>
          </p:cNvPr>
          <p:cNvSpPr>
            <a:spLocks noGrp="1"/>
          </p:cNvSpPr>
          <p:nvPr>
            <p:ph type="title"/>
          </p:nvPr>
        </p:nvSpPr>
        <p:spPr/>
        <p:txBody>
          <a:bodyPr/>
          <a:lstStyle/>
          <a:p>
            <a:r>
              <a:rPr lang="en-US" dirty="0"/>
              <a:t>U500 Example: Answer </a:t>
            </a:r>
          </a:p>
        </p:txBody>
      </p:sp>
      <p:sp>
        <p:nvSpPr>
          <p:cNvPr id="3" name="Content Placeholder 2">
            <a:extLst>
              <a:ext uri="{FF2B5EF4-FFF2-40B4-BE49-F238E27FC236}">
                <a16:creationId xmlns:a16="http://schemas.microsoft.com/office/drawing/2014/main" id="{583E6C32-0851-ED6C-3814-3089FECA2F74}"/>
              </a:ext>
            </a:extLst>
          </p:cNvPr>
          <p:cNvSpPr>
            <a:spLocks noGrp="1"/>
          </p:cNvSpPr>
          <p:nvPr>
            <p:ph idx="1"/>
          </p:nvPr>
        </p:nvSpPr>
        <p:spPr>
          <a:xfrm>
            <a:off x="304800" y="1295400"/>
            <a:ext cx="8534400" cy="4572000"/>
          </a:xfrm>
        </p:spPr>
        <p:txBody>
          <a:bodyPr>
            <a:normAutofit lnSpcReduction="10000"/>
          </a:bodyPr>
          <a:lstStyle/>
          <a:p>
            <a:r>
              <a:rPr lang="en-US" dirty="0"/>
              <a:t>Previous dosing: insulin glargine 120 units BID and insulin aspart 60 units TID </a:t>
            </a:r>
            <a:r>
              <a:rPr lang="en-US" dirty="0" err="1"/>
              <a:t>a.c.</a:t>
            </a:r>
            <a:r>
              <a:rPr lang="en-US" dirty="0"/>
              <a:t> A1C=9%. </a:t>
            </a:r>
          </a:p>
          <a:p>
            <a:r>
              <a:rPr lang="en-US" sz="3000" dirty="0"/>
              <a:t>Answer</a:t>
            </a:r>
          </a:p>
          <a:p>
            <a:pPr lvl="1"/>
            <a:r>
              <a:rPr lang="en-US" sz="2400" dirty="0"/>
              <a:t>1:1 conversion since A1C </a:t>
            </a:r>
            <a:r>
              <a:rPr lang="en-US" sz="2400" u="sng" dirty="0"/>
              <a:t>&gt; </a:t>
            </a:r>
            <a:r>
              <a:rPr lang="en-US" sz="2400" dirty="0"/>
              <a:t>8%</a:t>
            </a:r>
          </a:p>
          <a:p>
            <a:pPr lvl="1"/>
            <a:r>
              <a:rPr lang="en-US" sz="2400" dirty="0"/>
              <a:t>TDD=180+240=420 units split as 40/30/30</a:t>
            </a:r>
          </a:p>
          <a:p>
            <a:endParaRPr lang="en-US" sz="2400" dirty="0"/>
          </a:p>
          <a:p>
            <a:r>
              <a:rPr lang="en-US" sz="2400" dirty="0"/>
              <a:t>New Dose: </a:t>
            </a:r>
          </a:p>
          <a:p>
            <a:pPr lvl="1"/>
            <a:r>
              <a:rPr lang="en-US" sz="2400" dirty="0"/>
              <a:t>U500 165 units QAM, 125 units at lunch, 125 units at dinner</a:t>
            </a:r>
          </a:p>
          <a:p>
            <a:pPr lvl="1"/>
            <a:r>
              <a:rPr lang="en-US" sz="2400" dirty="0"/>
              <a:t>Must round to nearest 5 unit increment</a:t>
            </a:r>
          </a:p>
          <a:p>
            <a:pPr lvl="1"/>
            <a:r>
              <a:rPr lang="en-US" sz="2400" dirty="0"/>
              <a:t>Inject 30 minutes before each meal</a:t>
            </a:r>
          </a:p>
          <a:p>
            <a:endParaRPr lang="en-US" dirty="0"/>
          </a:p>
        </p:txBody>
      </p:sp>
      <p:sp>
        <p:nvSpPr>
          <p:cNvPr id="4" name="Text Placeholder 3">
            <a:extLst>
              <a:ext uri="{FF2B5EF4-FFF2-40B4-BE49-F238E27FC236}">
                <a16:creationId xmlns:a16="http://schemas.microsoft.com/office/drawing/2014/main" id="{75ED7B9D-97CA-C9B9-4F81-D87253107F7A}"/>
              </a:ext>
            </a:extLst>
          </p:cNvPr>
          <p:cNvSpPr>
            <a:spLocks noGrp="1"/>
          </p:cNvSpPr>
          <p:nvPr>
            <p:ph type="body" sz="quarter" idx="10"/>
          </p:nvPr>
        </p:nvSpPr>
        <p:spPr/>
        <p:txBody>
          <a:bodyPr/>
          <a:lstStyle/>
          <a:p>
            <a:r>
              <a:rPr lang="en-US" dirty="0"/>
              <a:t>Reid TS, et al. </a:t>
            </a:r>
            <a:r>
              <a:rPr lang="en-US" dirty="0">
                <a:ea typeface="ヒラギノ角ゴ Pro W3" charset="0"/>
                <a:cs typeface="ヒラギノ角ゴ Pro W3" charset="0"/>
              </a:rPr>
              <a:t>Postgrad Med</a:t>
            </a:r>
            <a:r>
              <a:rPr lang="en-US" i="0" dirty="0">
                <a:ea typeface="ヒラギノ角ゴ Pro W3" charset="0"/>
                <a:cs typeface="ヒラギノ角ゴ Pro W3" charset="0"/>
              </a:rPr>
              <a:t>. 2017;129(5):554-562. </a:t>
            </a:r>
            <a:endParaRPr lang="en-US" dirty="0"/>
          </a:p>
          <a:p>
            <a:endParaRPr lang="en-US" dirty="0"/>
          </a:p>
        </p:txBody>
      </p:sp>
      <p:sp>
        <p:nvSpPr>
          <p:cNvPr id="6" name="Oval 5">
            <a:extLst>
              <a:ext uri="{FF2B5EF4-FFF2-40B4-BE49-F238E27FC236}">
                <a16:creationId xmlns:a16="http://schemas.microsoft.com/office/drawing/2014/main" id="{54AE1F8C-45AB-2A71-4820-587388490937}"/>
              </a:ext>
            </a:extLst>
          </p:cNvPr>
          <p:cNvSpPr/>
          <p:nvPr/>
        </p:nvSpPr>
        <p:spPr>
          <a:xfrm>
            <a:off x="8534400" y="6400800"/>
            <a:ext cx="609600" cy="381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3452431"/>
      </p:ext>
    </p:extLst>
  </p:cSld>
  <p:clrMapOvr>
    <a:masterClrMapping/>
  </p:clrMapOvr>
  <p:extLst>
    <p:ext uri="{6950BFC3-D8DA-4A85-94F7-54DA5524770B}">
      <p188:commentRel xmlns:p188="http://schemas.microsoft.com/office/powerpoint/2018/8/main" r:id="rId2"/>
    </p:ext>
  </p:extLs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81D98-B729-4297-9F49-E21FBF79CB03}"/>
              </a:ext>
            </a:extLst>
          </p:cNvPr>
          <p:cNvSpPr>
            <a:spLocks noGrp="1"/>
          </p:cNvSpPr>
          <p:nvPr>
            <p:ph type="ctrTitle"/>
          </p:nvPr>
        </p:nvSpPr>
        <p:spPr/>
        <p:txBody>
          <a:bodyPr/>
          <a:lstStyle/>
          <a:p>
            <a:r>
              <a:rPr lang="en-US" dirty="0"/>
              <a:t>How </a:t>
            </a:r>
            <a:r>
              <a:rPr lang="en-US" dirty="0" err="1"/>
              <a:t>To’s</a:t>
            </a:r>
            <a:r>
              <a:rPr lang="en-US" dirty="0"/>
              <a:t> of Adding Insulin in Type 2 DM</a:t>
            </a:r>
          </a:p>
        </p:txBody>
      </p:sp>
      <p:sp>
        <p:nvSpPr>
          <p:cNvPr id="3" name="Subtitle 2">
            <a:extLst>
              <a:ext uri="{FF2B5EF4-FFF2-40B4-BE49-F238E27FC236}">
                <a16:creationId xmlns:a16="http://schemas.microsoft.com/office/drawing/2014/main" id="{D20457D9-9CEC-4554-8F3E-D5D8539256E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5411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5C88-8552-9C8B-CFB8-BA3DCAE7291F}"/>
              </a:ext>
            </a:extLst>
          </p:cNvPr>
          <p:cNvSpPr>
            <a:spLocks noGrp="1"/>
          </p:cNvSpPr>
          <p:nvPr>
            <p:ph type="title"/>
          </p:nvPr>
        </p:nvSpPr>
        <p:spPr/>
        <p:txBody>
          <a:bodyPr/>
          <a:lstStyle/>
          <a:p>
            <a:r>
              <a:rPr lang="en-US" dirty="0"/>
              <a:t>1</a:t>
            </a:r>
            <a:r>
              <a:rPr lang="en-US" baseline="30000" dirty="0"/>
              <a:t>st</a:t>
            </a:r>
            <a:r>
              <a:rPr lang="en-US" dirty="0"/>
              <a:t> Injectable:  GLP-1 if Possible</a:t>
            </a:r>
          </a:p>
        </p:txBody>
      </p:sp>
      <p:pic>
        <p:nvPicPr>
          <p:cNvPr id="8" name="Content Placeholder 7" descr="Businesswoman counting four">
            <a:extLst>
              <a:ext uri="{FF2B5EF4-FFF2-40B4-BE49-F238E27FC236}">
                <a16:creationId xmlns:a16="http://schemas.microsoft.com/office/drawing/2014/main" id="{0FB3AF2C-FFB1-C924-DA50-F196F263A3D0}"/>
              </a:ext>
            </a:extLst>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6477000" y="1600200"/>
            <a:ext cx="1923569" cy="4937125"/>
          </a:xfrm>
        </p:spPr>
      </p:pic>
      <p:sp>
        <p:nvSpPr>
          <p:cNvPr id="4" name="Flowchart: Sequential Access Storage 3">
            <a:extLst>
              <a:ext uri="{FF2B5EF4-FFF2-40B4-BE49-F238E27FC236}">
                <a16:creationId xmlns:a16="http://schemas.microsoft.com/office/drawing/2014/main" id="{0EF2F786-1E24-FE89-062A-359F0C787170}"/>
              </a:ext>
            </a:extLst>
          </p:cNvPr>
          <p:cNvSpPr/>
          <p:nvPr/>
        </p:nvSpPr>
        <p:spPr>
          <a:xfrm>
            <a:off x="304800" y="1143000"/>
            <a:ext cx="5638800" cy="4495800"/>
          </a:xfrm>
          <a:prstGeom prst="flowChartMagneticTap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t>In adults with T2D without severe hyperglycemia or hyperglycemic crisis, a GLP-1 based therapy is preferred to insulin for initial or add-on glucose lowering therapy (A)</a:t>
            </a:r>
          </a:p>
        </p:txBody>
      </p:sp>
      <p:sp>
        <p:nvSpPr>
          <p:cNvPr id="6" name="TextBox 5">
            <a:extLst>
              <a:ext uri="{FF2B5EF4-FFF2-40B4-BE49-F238E27FC236}">
                <a16:creationId xmlns:a16="http://schemas.microsoft.com/office/drawing/2014/main" id="{84B3D17B-0BF8-CB4C-F0EC-7E3C3EF111EF}"/>
              </a:ext>
            </a:extLst>
          </p:cNvPr>
          <p:cNvSpPr txBox="1"/>
          <p:nvPr/>
        </p:nvSpPr>
        <p:spPr>
          <a:xfrm>
            <a:off x="4898672" y="5710535"/>
            <a:ext cx="2333978" cy="461665"/>
          </a:xfrm>
          <a:prstGeom prst="rect">
            <a:avLst/>
          </a:prstGeom>
          <a:noFill/>
        </p:spPr>
        <p:txBody>
          <a:bodyPr wrap="square" rtlCol="0">
            <a:spAutoFit/>
          </a:bodyPr>
          <a:lstStyle/>
          <a:p>
            <a:r>
              <a:rPr lang="en-US" dirty="0"/>
              <a:t>ADA SOC 2026</a:t>
            </a:r>
          </a:p>
        </p:txBody>
      </p:sp>
      <p:pic>
        <p:nvPicPr>
          <p:cNvPr id="3" name="Picture 2">
            <a:extLst>
              <a:ext uri="{FF2B5EF4-FFF2-40B4-BE49-F238E27FC236}">
                <a16:creationId xmlns:a16="http://schemas.microsoft.com/office/drawing/2014/main" id="{25EE65F0-007F-2F14-E89B-A622A9481D2D}"/>
              </a:ext>
            </a:extLst>
          </p:cNvPr>
          <p:cNvPicPr>
            <a:picLocks noChangeAspect="1"/>
          </p:cNvPicPr>
          <p:nvPr/>
        </p:nvPicPr>
        <p:blipFill>
          <a:blip r:embed="rId4"/>
          <a:stretch>
            <a:fillRect/>
          </a:stretch>
        </p:blipFill>
        <p:spPr>
          <a:xfrm>
            <a:off x="182988" y="6060307"/>
            <a:ext cx="5089081" cy="588911"/>
          </a:xfrm>
          <a:prstGeom prst="rect">
            <a:avLst/>
          </a:prstGeom>
        </p:spPr>
      </p:pic>
    </p:spTree>
    <p:extLst>
      <p:ext uri="{BB962C8B-B14F-4D97-AF65-F5344CB8AC3E}">
        <p14:creationId xmlns:p14="http://schemas.microsoft.com/office/powerpoint/2010/main" val="402974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3064D-B802-4E8F-FF51-1745EAD82165}"/>
              </a:ext>
            </a:extLst>
          </p:cNvPr>
          <p:cNvSpPr>
            <a:spLocks noGrp="1"/>
          </p:cNvSpPr>
          <p:nvPr>
            <p:ph type="title"/>
          </p:nvPr>
        </p:nvSpPr>
        <p:spPr>
          <a:xfrm>
            <a:off x="381000" y="152400"/>
            <a:ext cx="8229600" cy="990600"/>
          </a:xfrm>
        </p:spPr>
        <p:txBody>
          <a:bodyPr/>
          <a:lstStyle/>
          <a:p>
            <a:r>
              <a:rPr lang="en-US" dirty="0"/>
              <a:t>Insulin + GLP-1?  YES!</a:t>
            </a:r>
          </a:p>
        </p:txBody>
      </p:sp>
      <p:sp>
        <p:nvSpPr>
          <p:cNvPr id="3" name="Content Placeholder 2">
            <a:extLst>
              <a:ext uri="{FF2B5EF4-FFF2-40B4-BE49-F238E27FC236}">
                <a16:creationId xmlns:a16="http://schemas.microsoft.com/office/drawing/2014/main" id="{EFDC00F5-1599-44F4-0146-37EB8D26630A}"/>
              </a:ext>
            </a:extLst>
          </p:cNvPr>
          <p:cNvSpPr>
            <a:spLocks noGrp="1"/>
          </p:cNvSpPr>
          <p:nvPr>
            <p:ph sz="quarter" idx="1"/>
          </p:nvPr>
        </p:nvSpPr>
        <p:spPr>
          <a:xfrm>
            <a:off x="0" y="1455733"/>
            <a:ext cx="5638800" cy="4937760"/>
          </a:xfrm>
        </p:spPr>
        <p:txBody>
          <a:bodyPr>
            <a:normAutofit fontScale="85000" lnSpcReduction="20000"/>
          </a:bodyPr>
          <a:lstStyle/>
          <a:p>
            <a:r>
              <a:rPr lang="en-US" dirty="0"/>
              <a:t>If insulin is used, combination therapy with a GLP-1RA or GIP/GLP-1RA, is recommended for greater glycemic effectiveness and beneficial effects on weight and hypoglycemia risk </a:t>
            </a:r>
          </a:p>
          <a:p>
            <a:r>
              <a:rPr lang="en-US" dirty="0"/>
              <a:t>In adults with T2D who are initiating insulin therapy, continue glucose-lowering agents (unless contraindicated or not tolerated) for ongoing glycemic and metabolic benefits (i.e., weight, cardiometabolic, or kidney benefits).</a:t>
            </a:r>
          </a:p>
        </p:txBody>
      </p:sp>
      <p:pic>
        <p:nvPicPr>
          <p:cNvPr id="6" name="Picture 5">
            <a:extLst>
              <a:ext uri="{FF2B5EF4-FFF2-40B4-BE49-F238E27FC236}">
                <a16:creationId xmlns:a16="http://schemas.microsoft.com/office/drawing/2014/main" id="{38654BBB-9D19-F034-9D5F-A3E200135A09}"/>
              </a:ext>
            </a:extLst>
          </p:cNvPr>
          <p:cNvPicPr>
            <a:picLocks noChangeAspect="1"/>
          </p:cNvPicPr>
          <p:nvPr/>
        </p:nvPicPr>
        <p:blipFill>
          <a:blip r:embed="rId2"/>
          <a:stretch>
            <a:fillRect/>
          </a:stretch>
        </p:blipFill>
        <p:spPr>
          <a:xfrm>
            <a:off x="5791200" y="1455733"/>
            <a:ext cx="2971800" cy="2959261"/>
          </a:xfrm>
          <a:prstGeom prst="rect">
            <a:avLst/>
          </a:prstGeom>
        </p:spPr>
      </p:pic>
      <p:sp>
        <p:nvSpPr>
          <p:cNvPr id="4" name="TextBox 3">
            <a:extLst>
              <a:ext uri="{FF2B5EF4-FFF2-40B4-BE49-F238E27FC236}">
                <a16:creationId xmlns:a16="http://schemas.microsoft.com/office/drawing/2014/main" id="{82609B75-7A74-6BEE-F5AF-5B523ABAD3E3}"/>
              </a:ext>
            </a:extLst>
          </p:cNvPr>
          <p:cNvSpPr txBox="1"/>
          <p:nvPr/>
        </p:nvSpPr>
        <p:spPr>
          <a:xfrm>
            <a:off x="4560412" y="5955957"/>
            <a:ext cx="4354988" cy="762000"/>
          </a:xfrm>
          <a:custGeom>
            <a:avLst/>
            <a:gdLst>
              <a:gd name="csX0" fmla="*/ 0 w 4354988"/>
              <a:gd name="csY0" fmla="*/ 0 h 762000"/>
              <a:gd name="csX1" fmla="*/ 587923 w 4354988"/>
              <a:gd name="csY1" fmla="*/ 0 h 762000"/>
              <a:gd name="csX2" fmla="*/ 1045197 w 4354988"/>
              <a:gd name="csY2" fmla="*/ 0 h 762000"/>
              <a:gd name="csX3" fmla="*/ 1589571 w 4354988"/>
              <a:gd name="csY3" fmla="*/ 0 h 762000"/>
              <a:gd name="csX4" fmla="*/ 2177494 w 4354988"/>
              <a:gd name="csY4" fmla="*/ 0 h 762000"/>
              <a:gd name="csX5" fmla="*/ 2721868 w 4354988"/>
              <a:gd name="csY5" fmla="*/ 0 h 762000"/>
              <a:gd name="csX6" fmla="*/ 3222691 w 4354988"/>
              <a:gd name="csY6" fmla="*/ 0 h 762000"/>
              <a:gd name="csX7" fmla="*/ 3679965 w 4354988"/>
              <a:gd name="csY7" fmla="*/ 0 h 762000"/>
              <a:gd name="csX8" fmla="*/ 4354988 w 4354988"/>
              <a:gd name="csY8" fmla="*/ 0 h 762000"/>
              <a:gd name="csX9" fmla="*/ 4354988 w 4354988"/>
              <a:gd name="csY9" fmla="*/ 373380 h 762000"/>
              <a:gd name="csX10" fmla="*/ 4354988 w 4354988"/>
              <a:gd name="csY10" fmla="*/ 762000 h 762000"/>
              <a:gd name="csX11" fmla="*/ 3767065 w 4354988"/>
              <a:gd name="csY11" fmla="*/ 762000 h 762000"/>
              <a:gd name="csX12" fmla="*/ 3353341 w 4354988"/>
              <a:gd name="csY12" fmla="*/ 762000 h 762000"/>
              <a:gd name="csX13" fmla="*/ 2765417 w 4354988"/>
              <a:gd name="csY13" fmla="*/ 762000 h 762000"/>
              <a:gd name="csX14" fmla="*/ 2177494 w 4354988"/>
              <a:gd name="csY14" fmla="*/ 762000 h 762000"/>
              <a:gd name="csX15" fmla="*/ 1633121 w 4354988"/>
              <a:gd name="csY15" fmla="*/ 762000 h 762000"/>
              <a:gd name="csX16" fmla="*/ 1088747 w 4354988"/>
              <a:gd name="csY16" fmla="*/ 762000 h 762000"/>
              <a:gd name="csX17" fmla="*/ 544374 w 4354988"/>
              <a:gd name="csY17" fmla="*/ 762000 h 762000"/>
              <a:gd name="csX18" fmla="*/ 0 w 4354988"/>
              <a:gd name="csY18" fmla="*/ 762000 h 762000"/>
              <a:gd name="csX19" fmla="*/ 0 w 4354988"/>
              <a:gd name="csY19" fmla="*/ 365760 h 762000"/>
              <a:gd name="csX20" fmla="*/ 0 w 4354988"/>
              <a:gd name="csY20" fmla="*/ 0 h 762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54988" h="762000" extrusionOk="0">
                <a:moveTo>
                  <a:pt x="0" y="0"/>
                </a:moveTo>
                <a:cubicBezTo>
                  <a:pt x="167166" y="-60213"/>
                  <a:pt x="336954" y="29342"/>
                  <a:pt x="587923" y="0"/>
                </a:cubicBezTo>
                <a:cubicBezTo>
                  <a:pt x="838892" y="-29342"/>
                  <a:pt x="927595" y="47305"/>
                  <a:pt x="1045197" y="0"/>
                </a:cubicBezTo>
                <a:cubicBezTo>
                  <a:pt x="1162799" y="-47305"/>
                  <a:pt x="1445614" y="65116"/>
                  <a:pt x="1589571" y="0"/>
                </a:cubicBezTo>
                <a:cubicBezTo>
                  <a:pt x="1733528" y="-65116"/>
                  <a:pt x="1890383" y="9572"/>
                  <a:pt x="2177494" y="0"/>
                </a:cubicBezTo>
                <a:cubicBezTo>
                  <a:pt x="2464605" y="-9572"/>
                  <a:pt x="2561639" y="16940"/>
                  <a:pt x="2721868" y="0"/>
                </a:cubicBezTo>
                <a:cubicBezTo>
                  <a:pt x="2882097" y="-16940"/>
                  <a:pt x="2976781" y="13169"/>
                  <a:pt x="3222691" y="0"/>
                </a:cubicBezTo>
                <a:cubicBezTo>
                  <a:pt x="3468601" y="-13169"/>
                  <a:pt x="3570875" y="17953"/>
                  <a:pt x="3679965" y="0"/>
                </a:cubicBezTo>
                <a:cubicBezTo>
                  <a:pt x="3789055" y="-17953"/>
                  <a:pt x="4107851" y="5898"/>
                  <a:pt x="4354988" y="0"/>
                </a:cubicBezTo>
                <a:cubicBezTo>
                  <a:pt x="4383631" y="78754"/>
                  <a:pt x="4321290" y="251903"/>
                  <a:pt x="4354988" y="373380"/>
                </a:cubicBezTo>
                <a:cubicBezTo>
                  <a:pt x="4388686" y="494857"/>
                  <a:pt x="4315655" y="594355"/>
                  <a:pt x="4354988" y="762000"/>
                </a:cubicBezTo>
                <a:cubicBezTo>
                  <a:pt x="4198502" y="810128"/>
                  <a:pt x="3990630" y="743207"/>
                  <a:pt x="3767065" y="762000"/>
                </a:cubicBezTo>
                <a:cubicBezTo>
                  <a:pt x="3543500" y="780793"/>
                  <a:pt x="3462536" y="747927"/>
                  <a:pt x="3353341" y="762000"/>
                </a:cubicBezTo>
                <a:cubicBezTo>
                  <a:pt x="3244146" y="776073"/>
                  <a:pt x="2889805" y="734265"/>
                  <a:pt x="2765417" y="762000"/>
                </a:cubicBezTo>
                <a:cubicBezTo>
                  <a:pt x="2641029" y="789735"/>
                  <a:pt x="2420920" y="741212"/>
                  <a:pt x="2177494" y="762000"/>
                </a:cubicBezTo>
                <a:cubicBezTo>
                  <a:pt x="1934068" y="782788"/>
                  <a:pt x="1747307" y="707004"/>
                  <a:pt x="1633121" y="762000"/>
                </a:cubicBezTo>
                <a:cubicBezTo>
                  <a:pt x="1518935" y="816996"/>
                  <a:pt x="1329231" y="741276"/>
                  <a:pt x="1088747" y="762000"/>
                </a:cubicBezTo>
                <a:cubicBezTo>
                  <a:pt x="848263" y="782724"/>
                  <a:pt x="749454" y="698253"/>
                  <a:pt x="544374" y="762000"/>
                </a:cubicBezTo>
                <a:cubicBezTo>
                  <a:pt x="339294" y="825747"/>
                  <a:pt x="133520" y="746877"/>
                  <a:pt x="0" y="762000"/>
                </a:cubicBezTo>
                <a:cubicBezTo>
                  <a:pt x="-16734" y="621362"/>
                  <a:pt x="1515" y="466042"/>
                  <a:pt x="0" y="365760"/>
                </a:cubicBezTo>
                <a:cubicBezTo>
                  <a:pt x="-1515" y="265478"/>
                  <a:pt x="15799" y="182832"/>
                  <a:pt x="0" y="0"/>
                </a:cubicBezTo>
                <a:close/>
              </a:path>
            </a:pathLst>
          </a:custGeom>
          <a:noFill/>
          <a:ln w="57150">
            <a:solidFill>
              <a:srgbClr val="7030A0"/>
            </a:solidFill>
            <a:extLst>
              <a:ext uri="{C807C97D-BFC1-408E-A445-0C87EB9F89A2}">
                <ask:lineSketchStyleProps xmlns:ask="http://schemas.microsoft.com/office/drawing/2018/sketchyshapes" sd="1041015238">
                  <a:prstGeom prst="rect">
                    <a:avLst/>
                  </a:prstGeom>
                  <ask:type>
                    <ask:lineSketchScribble/>
                  </ask:type>
                </ask:lineSketchStyleProps>
              </a:ext>
            </a:extLst>
          </a:ln>
        </p:spPr>
        <p:txBody>
          <a:bodyPr wrap="square" rtlCol="0">
            <a:spAutoFit/>
          </a:bodyPr>
          <a:lstStyle/>
          <a:p>
            <a:endParaRPr lang="en-US" dirty="0"/>
          </a:p>
        </p:txBody>
      </p:sp>
      <p:pic>
        <p:nvPicPr>
          <p:cNvPr id="5" name="Picture 4">
            <a:extLst>
              <a:ext uri="{FF2B5EF4-FFF2-40B4-BE49-F238E27FC236}">
                <a16:creationId xmlns:a16="http://schemas.microsoft.com/office/drawing/2014/main" id="{1396B8B3-7EC5-8232-B402-79B937BA7F81}"/>
              </a:ext>
            </a:extLst>
          </p:cNvPr>
          <p:cNvPicPr>
            <a:picLocks noChangeAspect="1"/>
          </p:cNvPicPr>
          <p:nvPr/>
        </p:nvPicPr>
        <p:blipFill>
          <a:blip r:embed="rId3"/>
          <a:stretch>
            <a:fillRect/>
          </a:stretch>
        </p:blipFill>
        <p:spPr>
          <a:xfrm>
            <a:off x="4732560" y="6172200"/>
            <a:ext cx="3968286" cy="459212"/>
          </a:xfrm>
          <a:prstGeom prst="rect">
            <a:avLst/>
          </a:prstGeom>
        </p:spPr>
      </p:pic>
    </p:spTree>
    <p:extLst>
      <p:ext uri="{BB962C8B-B14F-4D97-AF65-F5344CB8AC3E}">
        <p14:creationId xmlns:p14="http://schemas.microsoft.com/office/powerpoint/2010/main" val="242225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E09D2F-60F9-9C2E-1BA2-28A07E36C091}"/>
              </a:ext>
            </a:extLst>
          </p:cNvPr>
          <p:cNvSpPr>
            <a:spLocks noGrp="1"/>
          </p:cNvSpPr>
          <p:nvPr>
            <p:ph type="title"/>
          </p:nvPr>
        </p:nvSpPr>
        <p:spPr>
          <a:xfrm>
            <a:off x="0" y="184828"/>
            <a:ext cx="9144000" cy="998445"/>
          </a:xfrm>
        </p:spPr>
        <p:txBody>
          <a:bodyPr>
            <a:noAutofit/>
          </a:bodyPr>
          <a:lstStyle/>
          <a:p>
            <a:r>
              <a:rPr lang="en-US" sz="3300" b="0" dirty="0">
                <a:latin typeface="Arial" panose="020B0604020202020204" pitchFamily="34" charset="0"/>
                <a:cs typeface="Arial" panose="020B0604020202020204" pitchFamily="34" charset="0"/>
              </a:rPr>
              <a:t>Insulin With Other Glucose-Lowering Agents</a:t>
            </a:r>
          </a:p>
        </p:txBody>
      </p:sp>
      <p:graphicFrame>
        <p:nvGraphicFramePr>
          <p:cNvPr id="6" name="Table 7">
            <a:extLst>
              <a:ext uri="{FF2B5EF4-FFF2-40B4-BE49-F238E27FC236}">
                <a16:creationId xmlns:a16="http://schemas.microsoft.com/office/drawing/2014/main" id="{4E78D4A0-2729-8B2D-5518-09C7E0C5781D}"/>
              </a:ext>
            </a:extLst>
          </p:cNvPr>
          <p:cNvGraphicFramePr>
            <a:graphicFrameLocks noGrp="1"/>
          </p:cNvGraphicFramePr>
          <p:nvPr>
            <p:ph idx="1"/>
            <p:extLst>
              <p:ext uri="{D42A27DB-BD31-4B8C-83A1-F6EECF244321}">
                <p14:modId xmlns:p14="http://schemas.microsoft.com/office/powerpoint/2010/main" val="3423451368"/>
              </p:ext>
            </p:extLst>
          </p:nvPr>
        </p:nvGraphicFramePr>
        <p:xfrm>
          <a:off x="228600" y="1656409"/>
          <a:ext cx="8489157" cy="4557711"/>
        </p:xfrm>
        <a:graphic>
          <a:graphicData uri="http://schemas.openxmlformats.org/drawingml/2006/table">
            <a:tbl>
              <a:tblPr firstRow="1" bandRow="1">
                <a:tableStyleId>{5C22544A-7EE6-4342-B048-85BDC9FD1C3A}</a:tableStyleId>
              </a:tblPr>
              <a:tblGrid>
                <a:gridCol w="1628922">
                  <a:extLst>
                    <a:ext uri="{9D8B030D-6E8A-4147-A177-3AD203B41FA5}">
                      <a16:colId xmlns:a16="http://schemas.microsoft.com/office/drawing/2014/main" val="581352976"/>
                    </a:ext>
                  </a:extLst>
                </a:gridCol>
                <a:gridCol w="6860235">
                  <a:extLst>
                    <a:ext uri="{9D8B030D-6E8A-4147-A177-3AD203B41FA5}">
                      <a16:colId xmlns:a16="http://schemas.microsoft.com/office/drawing/2014/main" val="427552225"/>
                    </a:ext>
                  </a:extLst>
                </a:gridCol>
              </a:tblGrid>
              <a:tr h="579157">
                <a:tc>
                  <a:txBody>
                    <a:bodyPr/>
                    <a:lstStyle/>
                    <a:p>
                      <a:pPr>
                        <a:spcBef>
                          <a:spcPts val="400"/>
                        </a:spcBef>
                        <a:spcAft>
                          <a:spcPts val="400"/>
                        </a:spcAft>
                      </a:pPr>
                      <a:r>
                        <a:rPr lang="en-US" sz="1500" dirty="0">
                          <a:solidFill>
                            <a:schemeClr val="tx1"/>
                          </a:solidFill>
                        </a:rPr>
                        <a:t>Drug class/name</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spcBef>
                          <a:spcPts val="400"/>
                        </a:spcBef>
                        <a:spcAft>
                          <a:spcPts val="400"/>
                        </a:spcAft>
                      </a:pPr>
                      <a:r>
                        <a:rPr lang="en-US" sz="1500" dirty="0">
                          <a:solidFill>
                            <a:schemeClr val="tx1"/>
                          </a:solidFill>
                        </a:rPr>
                        <a:t>Recommendations for use with insulin</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3158010"/>
                  </a:ext>
                </a:extLst>
              </a:tr>
              <a:tr h="327349">
                <a:tc>
                  <a:txBody>
                    <a:bodyPr/>
                    <a:lstStyle/>
                    <a:p>
                      <a:pPr>
                        <a:spcBef>
                          <a:spcPts val="400"/>
                        </a:spcBef>
                        <a:spcAft>
                          <a:spcPts val="400"/>
                        </a:spcAft>
                      </a:pPr>
                      <a:r>
                        <a:rPr lang="en-US" sz="1500" b="1">
                          <a:solidFill>
                            <a:schemeClr val="tx1"/>
                          </a:solidFill>
                        </a:rPr>
                        <a:t>Metformin</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400"/>
                        </a:spcBef>
                        <a:spcAft>
                          <a:spcPts val="400"/>
                        </a:spcAft>
                        <a:buFont typeface="Arial" panose="020B0604020202020204" pitchFamily="34" charset="0"/>
                        <a:buChar char="•"/>
                      </a:pPr>
                      <a:r>
                        <a:rPr lang="en-US" sz="1500" dirty="0">
                          <a:solidFill>
                            <a:schemeClr val="tx1"/>
                          </a:solidFill>
                        </a:rPr>
                        <a:t>Continue use when initiating basal insulin</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5443926"/>
                  </a:ext>
                </a:extLst>
              </a:tr>
              <a:tr h="1082771">
                <a:tc>
                  <a:txBody>
                    <a:bodyPr/>
                    <a:lstStyle/>
                    <a:p>
                      <a:pPr>
                        <a:spcBef>
                          <a:spcPts val="400"/>
                        </a:spcBef>
                        <a:spcAft>
                          <a:spcPts val="400"/>
                        </a:spcAft>
                      </a:pPr>
                      <a:r>
                        <a:rPr lang="en-US" sz="1500" b="1" dirty="0">
                          <a:solidFill>
                            <a:schemeClr val="tx1"/>
                          </a:solidFill>
                        </a:rPr>
                        <a:t>GLP-1 RA or GLP-1/GIP RA</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0"/>
                        </a:spcBef>
                        <a:spcAft>
                          <a:spcPts val="0"/>
                        </a:spcAft>
                        <a:buFont typeface="Arial" panose="020B0604020202020204" pitchFamily="34" charset="0"/>
                        <a:buChar char="•"/>
                      </a:pPr>
                      <a:r>
                        <a:rPr lang="en-US" sz="1500" dirty="0">
                          <a:solidFill>
                            <a:schemeClr val="tx1"/>
                          </a:solidFill>
                        </a:rPr>
                        <a:t>Combination with basal insulin limits weight gain, poses relatively low hypoglycemia risk, and may reduce need for prandial insulin</a:t>
                      </a:r>
                    </a:p>
                    <a:p>
                      <a:pPr marL="285750" indent="-285750">
                        <a:spcBef>
                          <a:spcPts val="0"/>
                        </a:spcBef>
                        <a:spcAft>
                          <a:spcPts val="0"/>
                        </a:spcAft>
                        <a:buFont typeface="Arial" panose="020B0604020202020204" pitchFamily="34" charset="0"/>
                        <a:buChar char="•"/>
                      </a:pPr>
                      <a:r>
                        <a:rPr lang="en-US" sz="1500" dirty="0">
                          <a:solidFill>
                            <a:schemeClr val="tx1"/>
                          </a:solidFill>
                        </a:rPr>
                        <a:t>Consider for people with ASCVD/indicators of high ASCVD risk, CKD, HF, and obesity</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2205727"/>
                  </a:ext>
                </a:extLst>
              </a:tr>
              <a:tr h="830964">
                <a:tc>
                  <a:txBody>
                    <a:bodyPr/>
                    <a:lstStyle/>
                    <a:p>
                      <a:pPr>
                        <a:spcBef>
                          <a:spcPts val="400"/>
                        </a:spcBef>
                        <a:spcAft>
                          <a:spcPts val="400"/>
                        </a:spcAft>
                      </a:pPr>
                      <a:r>
                        <a:rPr lang="en-US" sz="1500" b="1" dirty="0">
                          <a:solidFill>
                            <a:schemeClr val="tx1"/>
                          </a:solidFill>
                        </a:rPr>
                        <a:t>SGLT2i</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0"/>
                        </a:spcBef>
                        <a:spcAft>
                          <a:spcPts val="0"/>
                        </a:spcAft>
                        <a:buFont typeface="Arial" panose="020B0604020202020204" pitchFamily="34" charset="0"/>
                        <a:buChar char="•"/>
                      </a:pPr>
                      <a:r>
                        <a:rPr lang="en-US" sz="1500" dirty="0">
                          <a:solidFill>
                            <a:schemeClr val="tx1"/>
                          </a:solidFill>
                        </a:rPr>
                        <a:t>May reduce need for insulin and limit weight gain</a:t>
                      </a:r>
                      <a:endParaRPr lang="en-US" sz="1500" baseline="30000"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schemeClr val="tx1"/>
                          </a:solidFill>
                        </a:rPr>
                        <a:t>Reduced insulin dose may be needed to prevent hypoglycemia</a:t>
                      </a:r>
                      <a:endParaRPr lang="en-US" sz="1500" baseline="0" dirty="0">
                        <a:solidFill>
                          <a:schemeClr val="tx1"/>
                        </a:solidFill>
                      </a:endParaRPr>
                    </a:p>
                    <a:p>
                      <a:pPr marL="285750" indent="-285750">
                        <a:spcBef>
                          <a:spcPts val="0"/>
                        </a:spcBef>
                        <a:spcAft>
                          <a:spcPts val="0"/>
                        </a:spcAft>
                        <a:buFont typeface="Arial" panose="020B0604020202020204" pitchFamily="34" charset="0"/>
                        <a:buChar char="•"/>
                      </a:pPr>
                      <a:r>
                        <a:rPr lang="en-US" sz="1500" dirty="0">
                          <a:solidFill>
                            <a:schemeClr val="tx1"/>
                          </a:solidFill>
                        </a:rPr>
                        <a:t>Consider for people with ASCVD/indicators of high ASCVD risk, CKD, or HF</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6109729"/>
                  </a:ext>
                </a:extLst>
              </a:tr>
              <a:tr h="327349">
                <a:tc>
                  <a:txBody>
                    <a:bodyPr/>
                    <a:lstStyle/>
                    <a:p>
                      <a:pPr>
                        <a:spcBef>
                          <a:spcPts val="400"/>
                        </a:spcBef>
                        <a:spcAft>
                          <a:spcPts val="400"/>
                        </a:spcAft>
                      </a:pPr>
                      <a:r>
                        <a:rPr lang="en-US" sz="1500" b="1" dirty="0">
                          <a:solidFill>
                            <a:schemeClr val="tx1"/>
                          </a:solidFill>
                        </a:rPr>
                        <a:t>DPP-4i</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400"/>
                        </a:spcBef>
                        <a:spcAft>
                          <a:spcPts val="400"/>
                        </a:spcAft>
                        <a:buFont typeface="Arial" panose="020B0604020202020204" pitchFamily="34" charset="0"/>
                        <a:buChar char="•"/>
                      </a:pPr>
                      <a:r>
                        <a:rPr lang="en-US" sz="1500" dirty="0">
                          <a:solidFill>
                            <a:schemeClr val="tx1"/>
                          </a:solidFill>
                        </a:rPr>
                        <a:t>Continue with basal insulin; discontinue if patient is also using a GLP-1 RA</a:t>
                      </a:r>
                      <a:r>
                        <a:rPr lang="en-US" sz="1500" baseline="30000" dirty="0">
                          <a:solidFill>
                            <a:schemeClr val="tx1"/>
                          </a:solidFill>
                        </a:rPr>
                        <a:t> </a:t>
                      </a:r>
                      <a:endParaRPr lang="en-US" sz="1500" dirty="0">
                        <a:solidFill>
                          <a:schemeClr val="tx1"/>
                        </a:solidFill>
                      </a:endParaRP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4986949"/>
                  </a:ext>
                </a:extLst>
              </a:tr>
              <a:tr h="579157">
                <a:tc>
                  <a:txBody>
                    <a:bodyPr/>
                    <a:lstStyle/>
                    <a:p>
                      <a:pPr>
                        <a:spcBef>
                          <a:spcPts val="400"/>
                        </a:spcBef>
                        <a:spcAft>
                          <a:spcPts val="400"/>
                        </a:spcAft>
                      </a:pPr>
                      <a:r>
                        <a:rPr lang="en-US" sz="1500" b="1">
                          <a:solidFill>
                            <a:schemeClr val="tx1"/>
                          </a:solidFill>
                        </a:rPr>
                        <a:t>TZDs</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0"/>
                        </a:spcBef>
                        <a:spcAft>
                          <a:spcPts val="0"/>
                        </a:spcAft>
                        <a:buFont typeface="Arial" panose="020B0604020202020204" pitchFamily="34" charset="0"/>
                        <a:buChar char="•"/>
                      </a:pPr>
                      <a:r>
                        <a:rPr lang="en-US" sz="1500" dirty="0">
                          <a:solidFill>
                            <a:schemeClr val="tx1"/>
                          </a:solidFill>
                        </a:rPr>
                        <a:t>Can be combined with insulin; consider reducing dose or stopping if problems with weight gain, edema, or is at risk for HF</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0862161"/>
                  </a:ext>
                </a:extLst>
              </a:tr>
              <a:tr h="830964">
                <a:tc>
                  <a:txBody>
                    <a:bodyPr/>
                    <a:lstStyle/>
                    <a:p>
                      <a:pPr>
                        <a:spcBef>
                          <a:spcPts val="400"/>
                        </a:spcBef>
                        <a:spcAft>
                          <a:spcPts val="400"/>
                        </a:spcAft>
                      </a:pPr>
                      <a:r>
                        <a:rPr lang="en-US" sz="1500" b="1" dirty="0">
                          <a:solidFill>
                            <a:schemeClr val="tx1"/>
                          </a:solidFill>
                        </a:rPr>
                        <a:t>Sulfonylureas and meglitinides</a:t>
                      </a:r>
                    </a:p>
                  </a:txBody>
                  <a:tcPr marL="68580" marR="68580" marT="34290" marB="34290">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90000"/>
                      </a:schemeClr>
                    </a:solidFill>
                  </a:tcPr>
                </a:tc>
                <a:tc>
                  <a:txBody>
                    <a:bodyPr/>
                    <a:lstStyle/>
                    <a:p>
                      <a:pPr marL="285750" indent="-285750">
                        <a:spcBef>
                          <a:spcPts val="400"/>
                        </a:spcBef>
                        <a:spcAft>
                          <a:spcPts val="400"/>
                        </a:spcAft>
                        <a:buFont typeface="Arial" panose="020B0604020202020204" pitchFamily="34" charset="0"/>
                        <a:buChar char="•"/>
                      </a:pPr>
                      <a:r>
                        <a:rPr lang="en-US" sz="1500" dirty="0">
                          <a:solidFill>
                            <a:schemeClr val="tx1"/>
                          </a:solidFill>
                        </a:rPr>
                        <a:t>Stop when initiating basal insulin to reduce hypoglycemia risk</a:t>
                      </a:r>
                    </a:p>
                  </a:txBody>
                  <a:tcPr marL="68580" marR="68580" marT="34290" marB="34290">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0999456"/>
                  </a:ext>
                </a:extLst>
              </a:tr>
            </a:tbl>
          </a:graphicData>
        </a:graphic>
      </p:graphicFrame>
      <p:sp>
        <p:nvSpPr>
          <p:cNvPr id="5" name="Text Placeholder 4">
            <a:extLst>
              <a:ext uri="{FF2B5EF4-FFF2-40B4-BE49-F238E27FC236}">
                <a16:creationId xmlns:a16="http://schemas.microsoft.com/office/drawing/2014/main" id="{7B236CFA-412A-0686-B647-1D56C02C30FE}"/>
              </a:ext>
            </a:extLst>
          </p:cNvPr>
          <p:cNvSpPr>
            <a:spLocks noGrp="1"/>
          </p:cNvSpPr>
          <p:nvPr>
            <p:ph type="body" sz="quarter" idx="13"/>
          </p:nvPr>
        </p:nvSpPr>
        <p:spPr>
          <a:xfrm>
            <a:off x="381000" y="6019801"/>
            <a:ext cx="8232902" cy="448234"/>
          </a:xfrm>
        </p:spPr>
        <p:txBody>
          <a:bodyPr>
            <a:noAutofit/>
          </a:bodyPr>
          <a:lstStyle/>
          <a:p>
            <a:r>
              <a:rPr lang="en-US" sz="825" dirty="0"/>
              <a:t>American Diabetes Association Professional Practice Committee for Diabetes. </a:t>
            </a:r>
            <a:r>
              <a:rPr lang="en-US" sz="825" i="1" dirty="0">
                <a:sym typeface="Arial"/>
              </a:rPr>
              <a:t>Diabetes Care</a:t>
            </a:r>
            <a:r>
              <a:rPr lang="en-US" sz="825" dirty="0">
                <a:sym typeface="Arial"/>
              </a:rPr>
              <a:t>. 2026;49(Supplement_1):S183-S215                                                                                                                              </a:t>
            </a:r>
            <a:r>
              <a:rPr lang="en-US" sz="825" dirty="0"/>
              <a:t>; Forst T et al. </a:t>
            </a:r>
            <a:r>
              <a:rPr lang="en-US" sz="825" i="1" dirty="0"/>
              <a:t>Diabetes </a:t>
            </a:r>
            <a:r>
              <a:rPr lang="en-US" sz="825" i="1" dirty="0" err="1"/>
              <a:t>Metab</a:t>
            </a:r>
            <a:r>
              <a:rPr lang="en-US" sz="825" i="1" dirty="0"/>
              <a:t> Res Rev</a:t>
            </a:r>
            <a:r>
              <a:rPr lang="en-US" sz="825" dirty="0"/>
              <a:t>. 2021;37(6):e3418;</a:t>
            </a:r>
            <a:r>
              <a:rPr lang="en-IN" sz="825" dirty="0"/>
              <a:t> Mehta R et al. </a:t>
            </a:r>
            <a:r>
              <a:rPr lang="en-IN" sz="825" i="1" dirty="0"/>
              <a:t>Ann Med</a:t>
            </a:r>
            <a:r>
              <a:rPr lang="en-IN" sz="825" dirty="0"/>
              <a:t>. 2021;53(1):998-1009.</a:t>
            </a:r>
          </a:p>
        </p:txBody>
      </p:sp>
      <p:sp>
        <p:nvSpPr>
          <p:cNvPr id="4" name="TextBox 3">
            <a:extLst>
              <a:ext uri="{FF2B5EF4-FFF2-40B4-BE49-F238E27FC236}">
                <a16:creationId xmlns:a16="http://schemas.microsoft.com/office/drawing/2014/main" id="{0230C87E-7CDF-B3EA-D0BD-D50F29F1B830}"/>
              </a:ext>
            </a:extLst>
          </p:cNvPr>
          <p:cNvSpPr txBox="1"/>
          <p:nvPr/>
        </p:nvSpPr>
        <p:spPr>
          <a:xfrm>
            <a:off x="381000" y="6439851"/>
            <a:ext cx="7921229" cy="253916"/>
          </a:xfrm>
          <a:prstGeom prst="rect">
            <a:avLst/>
          </a:prstGeom>
          <a:noFill/>
        </p:spPr>
        <p:txBody>
          <a:bodyPr wrap="square">
            <a:spAutoFit/>
          </a:bodyPr>
          <a:lstStyle/>
          <a:p>
            <a:r>
              <a:rPr lang="en-US" sz="1050" dirty="0">
                <a:solidFill>
                  <a:srgbClr val="040C28"/>
                </a:solidFill>
              </a:rPr>
              <a:t>CKD, chronic kidney disease; GIP, glucose-dependent insulinotropic polypeptide; HF, heart failure; TZDs, thiazolidinediones.</a:t>
            </a:r>
            <a:endParaRPr lang="en-US" sz="1050" dirty="0"/>
          </a:p>
        </p:txBody>
      </p:sp>
    </p:spTree>
    <p:extLst>
      <p:ext uri="{BB962C8B-B14F-4D97-AF65-F5344CB8AC3E}">
        <p14:creationId xmlns:p14="http://schemas.microsoft.com/office/powerpoint/2010/main" val="23272466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8696DE13-09AF-C5CB-43BA-5F42B01847B3}"/>
              </a:ext>
            </a:extLst>
          </p:cNvPr>
          <p:cNvCxnSpPr>
            <a:cxnSpLocks/>
          </p:cNvCxnSpPr>
          <p:nvPr/>
        </p:nvCxnSpPr>
        <p:spPr>
          <a:xfrm>
            <a:off x="2506988" y="4268164"/>
            <a:ext cx="0" cy="5237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5C52C77-2628-BDA6-8D8A-8F075602F5CD}"/>
              </a:ext>
            </a:extLst>
          </p:cNvPr>
          <p:cNvSpPr>
            <a:spLocks noGrp="1"/>
          </p:cNvSpPr>
          <p:nvPr>
            <p:ph type="body" sz="quarter" idx="4294967295"/>
          </p:nvPr>
        </p:nvSpPr>
        <p:spPr>
          <a:xfrm>
            <a:off x="4791804" y="6168423"/>
            <a:ext cx="3957452" cy="490538"/>
          </a:xfrm>
        </p:spPr>
        <p:txBody>
          <a:bodyPr>
            <a:noAutofit/>
          </a:bodyPr>
          <a:lstStyle/>
          <a:p>
            <a:pPr marL="0" indent="0">
              <a:buNone/>
            </a:pPr>
            <a:r>
              <a:rPr lang="en-US" sz="900" dirty="0"/>
              <a:t>Diabetes. </a:t>
            </a:r>
            <a:r>
              <a:rPr lang="en-US" sz="900" i="1" dirty="0">
                <a:sym typeface="Arial"/>
              </a:rPr>
              <a:t>Diabetes Care</a:t>
            </a:r>
            <a:r>
              <a:rPr lang="en-US" sz="900" dirty="0">
                <a:sym typeface="Arial"/>
              </a:rPr>
              <a:t>. 2026;49(Supplement_1):S183-S215</a:t>
            </a:r>
            <a:r>
              <a:rPr lang="en-US" dirty="0">
                <a:sym typeface="Arial"/>
              </a:rPr>
              <a:t>.</a:t>
            </a:r>
            <a:endParaRPr lang="en-US" dirty="0"/>
          </a:p>
        </p:txBody>
      </p:sp>
      <p:sp>
        <p:nvSpPr>
          <p:cNvPr id="2" name="Title 1"/>
          <p:cNvSpPr>
            <a:spLocks noGrp="1"/>
          </p:cNvSpPr>
          <p:nvPr>
            <p:ph type="title" idx="4294967295"/>
          </p:nvPr>
        </p:nvSpPr>
        <p:spPr>
          <a:xfrm>
            <a:off x="0" y="444308"/>
            <a:ext cx="9144000" cy="1363061"/>
          </a:xfrm>
        </p:spPr>
        <p:txBody>
          <a:bodyPr>
            <a:noAutofit/>
          </a:bodyPr>
          <a:lstStyle/>
          <a:p>
            <a:r>
              <a:rPr lang="en-US" sz="3300" dirty="0"/>
              <a:t>ADA Recommendations for Initiating and </a:t>
            </a:r>
            <a:br>
              <a:rPr lang="en-US" sz="3300" dirty="0"/>
            </a:br>
            <a:r>
              <a:rPr lang="en-US" sz="3300" dirty="0"/>
              <a:t>Adjusting Basal Insulin</a:t>
            </a:r>
          </a:p>
        </p:txBody>
      </p:sp>
      <p:sp>
        <p:nvSpPr>
          <p:cNvPr id="6" name="Text Box 6"/>
          <p:cNvSpPr txBox="1">
            <a:spLocks noChangeArrowheads="1"/>
          </p:cNvSpPr>
          <p:nvPr/>
        </p:nvSpPr>
        <p:spPr bwMode="auto">
          <a:xfrm>
            <a:off x="614555" y="2085969"/>
            <a:ext cx="3764594" cy="1054943"/>
          </a:xfrm>
          <a:prstGeom prst="roundRect">
            <a:avLst/>
          </a:prstGeom>
          <a:solidFill>
            <a:schemeClr val="accent3">
              <a:lumMod val="90000"/>
            </a:schemeClr>
          </a:solidFill>
          <a:ln w="57150" algn="ctr">
            <a:noFill/>
            <a:miter lim="800000"/>
            <a:headEnd/>
            <a:tailEnd/>
          </a:ln>
        </p:spPr>
        <p:txBody>
          <a:bodyPr lIns="0" tIns="0" rIns="0" bIns="0" anchor="ctr" anchorCtr="0">
            <a:noAutofit/>
          </a:bodyPr>
          <a:lstStyle/>
          <a:p>
            <a:pPr marL="257175" indent="-257175" defTabSz="342900" fontAlgn="auto">
              <a:spcBef>
                <a:spcPts val="0"/>
              </a:spcBef>
              <a:spcAft>
                <a:spcPts val="0"/>
              </a:spcAft>
              <a:buClr>
                <a:prstClr val="white"/>
              </a:buClr>
              <a:buFont typeface="Arial" panose="020B0604020202020204" pitchFamily="34" charset="0"/>
              <a:buChar char="•"/>
              <a:defRPr/>
            </a:pPr>
            <a:r>
              <a:rPr lang="en-US" sz="1500" dirty="0">
                <a:solidFill>
                  <a:prstClr val="black"/>
                </a:solidFill>
                <a:latin typeface="Calibri" panose="020F0502020204030204"/>
                <a:ea typeface="ＭＳ Ｐゴシック" pitchFamily="34" charset="-128"/>
                <a:cs typeface="Calibri" panose="020F0502020204030204" pitchFamily="34" charset="0"/>
              </a:rPr>
              <a:t>Initiate with a single daily dose of basal insulin</a:t>
            </a:r>
          </a:p>
          <a:p>
            <a:pPr marL="257175" indent="-257175" defTabSz="685800" fontAlgn="auto">
              <a:spcBef>
                <a:spcPts val="450"/>
              </a:spcBef>
              <a:spcAft>
                <a:spcPts val="0"/>
              </a:spcAft>
              <a:buClr>
                <a:prstClr val="white"/>
              </a:buClr>
              <a:buFont typeface="Arial" panose="020B0604020202020204" pitchFamily="34" charset="0"/>
              <a:buChar char="•"/>
              <a:defRPr/>
            </a:pPr>
            <a:r>
              <a:rPr lang="en-GB" sz="1500" dirty="0">
                <a:solidFill>
                  <a:prstClr val="black"/>
                </a:solidFill>
                <a:latin typeface="Calibri" panose="020F0502020204030204"/>
                <a:ea typeface="ＭＳ Ｐゴシック" pitchFamily="34" charset="-128"/>
                <a:cs typeface="Calibri" panose="020F0502020204030204" pitchFamily="34" charset="0"/>
              </a:rPr>
              <a:t>Daily dose: 10 units or 0.1-0.2 units/kg </a:t>
            </a:r>
          </a:p>
          <a:p>
            <a:pPr marL="257175" indent="-257175" defTabSz="685800" fontAlgn="auto">
              <a:spcBef>
                <a:spcPts val="450"/>
              </a:spcBef>
              <a:spcAft>
                <a:spcPts val="0"/>
              </a:spcAft>
              <a:buClr>
                <a:prstClr val="white"/>
              </a:buClr>
              <a:buFont typeface="Arial" panose="020B0604020202020204" pitchFamily="34" charset="0"/>
              <a:buChar char="•"/>
              <a:defRPr/>
            </a:pPr>
            <a:r>
              <a:rPr lang="en-GB" sz="1500" dirty="0">
                <a:solidFill>
                  <a:prstClr val="black"/>
                </a:solidFill>
                <a:latin typeface="Calibri" panose="020F0502020204030204"/>
                <a:ea typeface="ＭＳ Ｐゴシック" pitchFamily="34" charset="-128"/>
                <a:cs typeface="Calibri" panose="020F0502020204030204" pitchFamily="34" charset="0"/>
              </a:rPr>
              <a:t>Consider glucagon, CGM</a:t>
            </a:r>
          </a:p>
        </p:txBody>
      </p:sp>
      <p:sp>
        <p:nvSpPr>
          <p:cNvPr id="8" name="Text Box 7"/>
          <p:cNvSpPr txBox="1">
            <a:spLocks noChangeArrowheads="1"/>
          </p:cNvSpPr>
          <p:nvPr/>
        </p:nvSpPr>
        <p:spPr bwMode="auto">
          <a:xfrm>
            <a:off x="614549" y="3537444"/>
            <a:ext cx="3764189" cy="793066"/>
          </a:xfrm>
          <a:prstGeom prst="roundRect">
            <a:avLst/>
          </a:prstGeom>
          <a:solidFill>
            <a:schemeClr val="accent3">
              <a:lumMod val="90000"/>
            </a:schemeClr>
          </a:solidFill>
          <a:ln w="57150" algn="ctr">
            <a:noFill/>
            <a:miter lim="800000"/>
            <a:headEnd/>
            <a:tailEnd/>
          </a:ln>
        </p:spPr>
        <p:txBody>
          <a:bodyPr lIns="0" tIns="0" rIns="0" bIns="0" anchor="ctr" anchorCtr="0">
            <a:noAutofit/>
          </a:bodyPr>
          <a:lstStyle/>
          <a:p>
            <a:pPr algn="ctr" defTabSz="685800" fontAlgn="auto">
              <a:spcBef>
                <a:spcPts val="450"/>
              </a:spcBef>
              <a:spcAft>
                <a:spcPts val="0"/>
              </a:spcAft>
              <a:buClr>
                <a:srgbClr val="FFFFFF"/>
              </a:buClr>
              <a:defRPr/>
            </a:pPr>
            <a:r>
              <a:rPr lang="en-GB" sz="1500" dirty="0">
                <a:solidFill>
                  <a:prstClr val="black"/>
                </a:solidFill>
                <a:latin typeface="Calibri" panose="020F0502020204030204"/>
                <a:cs typeface="Calibri" panose="020F0502020204030204" pitchFamily="34" charset="0"/>
              </a:rPr>
              <a:t>Adjust dose 10%-15% or 2-4 units</a:t>
            </a:r>
            <a:br>
              <a:rPr lang="en-GB" sz="1500" dirty="0">
                <a:solidFill>
                  <a:prstClr val="black"/>
                </a:solidFill>
                <a:latin typeface="Calibri" panose="020F0502020204030204"/>
                <a:cs typeface="Calibri" panose="020F0502020204030204" pitchFamily="34" charset="0"/>
              </a:rPr>
            </a:br>
            <a:r>
              <a:rPr lang="en-GB" sz="1500" dirty="0">
                <a:solidFill>
                  <a:prstClr val="black"/>
                </a:solidFill>
                <a:latin typeface="Calibri" panose="020F0502020204030204"/>
                <a:cs typeface="Calibri" panose="020F0502020204030204" pitchFamily="34" charset="0"/>
              </a:rPr>
              <a:t>once to twice weekly to reach FBG target of </a:t>
            </a:r>
            <a:br>
              <a:rPr lang="en-GB" sz="1500" dirty="0">
                <a:solidFill>
                  <a:prstClr val="black"/>
                </a:solidFill>
                <a:latin typeface="Calibri" panose="020F0502020204030204"/>
                <a:cs typeface="Calibri" panose="020F0502020204030204" pitchFamily="34" charset="0"/>
              </a:rPr>
            </a:br>
            <a:r>
              <a:rPr lang="en-GB" sz="1500" dirty="0">
                <a:solidFill>
                  <a:prstClr val="black"/>
                </a:solidFill>
                <a:latin typeface="Calibri" panose="020F0502020204030204"/>
                <a:cs typeface="Calibri" panose="020F0502020204030204" pitchFamily="34" charset="0"/>
              </a:rPr>
              <a:t>80-130 mg/dL</a:t>
            </a:r>
          </a:p>
        </p:txBody>
      </p:sp>
      <p:sp>
        <p:nvSpPr>
          <p:cNvPr id="9" name="Rectangle 11"/>
          <p:cNvSpPr>
            <a:spLocks noChangeArrowheads="1"/>
          </p:cNvSpPr>
          <p:nvPr/>
        </p:nvSpPr>
        <p:spPr bwMode="auto">
          <a:xfrm>
            <a:off x="614548" y="4900504"/>
            <a:ext cx="3957452" cy="792179"/>
          </a:xfrm>
          <a:prstGeom prst="roundRect">
            <a:avLst/>
          </a:prstGeom>
          <a:solidFill>
            <a:schemeClr val="accent3">
              <a:lumMod val="90000"/>
            </a:schemeClr>
          </a:solidFill>
          <a:ln w="57150" algn="ctr">
            <a:noFill/>
            <a:miter lim="800000"/>
            <a:headEnd/>
            <a:tailEnd/>
          </a:ln>
        </p:spPr>
        <p:txBody>
          <a:bodyPr lIns="0" tIns="0" rIns="0" bIns="0" anchor="ctr" anchorCtr="0">
            <a:noAutofit/>
          </a:bodyPr>
          <a:lstStyle/>
          <a:p>
            <a:pPr marL="257175" indent="-257175" defTabSz="685800" fontAlgn="auto">
              <a:spcBef>
                <a:spcPts val="450"/>
              </a:spcBef>
              <a:spcAft>
                <a:spcPts val="0"/>
              </a:spcAft>
              <a:buClr>
                <a:prstClr val="white"/>
              </a:buClr>
              <a:buFont typeface="Arial" panose="020B0604020202020204" pitchFamily="34" charset="0"/>
              <a:buChar char="•"/>
              <a:defRPr/>
            </a:pPr>
            <a:r>
              <a:rPr lang="en-US" sz="1500" dirty="0">
                <a:solidFill>
                  <a:prstClr val="black"/>
                </a:solidFill>
                <a:latin typeface="Calibri" panose="020F0502020204030204"/>
              </a:rPr>
              <a:t>Assess adequacy of insulin dose at every visit</a:t>
            </a:r>
          </a:p>
          <a:p>
            <a:pPr marL="257175" indent="-257175" defTabSz="685800" fontAlgn="auto">
              <a:spcBef>
                <a:spcPts val="450"/>
              </a:spcBef>
              <a:spcAft>
                <a:spcPts val="0"/>
              </a:spcAft>
              <a:buClr>
                <a:prstClr val="white"/>
              </a:buClr>
              <a:buFont typeface="Arial" panose="020B0604020202020204" pitchFamily="34" charset="0"/>
              <a:buChar char="•"/>
              <a:defRPr/>
            </a:pPr>
            <a:r>
              <a:rPr lang="en-US" sz="1500" dirty="0">
                <a:solidFill>
                  <a:prstClr val="black"/>
                </a:solidFill>
                <a:latin typeface="Calibri" panose="020F0502020204030204"/>
              </a:rPr>
              <a:t>Assess for </a:t>
            </a:r>
            <a:r>
              <a:rPr lang="en-US" sz="1500" dirty="0" err="1">
                <a:solidFill>
                  <a:prstClr val="black"/>
                </a:solidFill>
                <a:latin typeface="Calibri" panose="020F0502020204030204"/>
              </a:rPr>
              <a:t>overbasalization</a:t>
            </a:r>
            <a:endParaRPr lang="en-GB" sz="1500" dirty="0">
              <a:solidFill>
                <a:prstClr val="black"/>
              </a:solidFill>
              <a:latin typeface="Calibri" panose="020F0502020204030204"/>
              <a:ea typeface="ＭＳ Ｐゴシック" pitchFamily="34" charset="-128"/>
              <a:cs typeface="Calibri" panose="020F0502020204030204" pitchFamily="34" charset="0"/>
            </a:endParaRPr>
          </a:p>
        </p:txBody>
      </p:sp>
      <p:sp>
        <p:nvSpPr>
          <p:cNvPr id="10" name="Text Box 13"/>
          <p:cNvSpPr txBox="1">
            <a:spLocks noChangeArrowheads="1"/>
          </p:cNvSpPr>
          <p:nvPr/>
        </p:nvSpPr>
        <p:spPr bwMode="auto">
          <a:xfrm>
            <a:off x="5147206" y="3537443"/>
            <a:ext cx="3490956" cy="1363061"/>
          </a:xfrm>
          <a:prstGeom prst="roundRect">
            <a:avLst/>
          </a:prstGeom>
          <a:solidFill>
            <a:schemeClr val="accent1"/>
          </a:solidFill>
          <a:ln w="57150" algn="ctr">
            <a:noFill/>
            <a:miter lim="800000"/>
            <a:headEnd/>
            <a:tailEnd/>
          </a:ln>
        </p:spPr>
        <p:txBody>
          <a:bodyPr lIns="0" tIns="0" rIns="0" bIns="0" anchor="ctr" anchorCtr="0">
            <a:noAutofit/>
          </a:bodyPr>
          <a:lstStyle/>
          <a:p>
            <a:pPr algn="ctr" defTabSz="685800" fontAlgn="auto">
              <a:spcBef>
                <a:spcPts val="450"/>
              </a:spcBef>
              <a:spcAft>
                <a:spcPts val="0"/>
              </a:spcAft>
              <a:buClr>
                <a:srgbClr val="FFFFFF"/>
              </a:buClr>
              <a:defRPr/>
            </a:pPr>
            <a:r>
              <a:rPr lang="en-GB" sz="1500" dirty="0">
                <a:solidFill>
                  <a:prstClr val="white"/>
                </a:solidFill>
                <a:latin typeface="Calibri" panose="020F0502020204030204"/>
                <a:cs typeface="Calibri" panose="020F0502020204030204" pitchFamily="34" charset="0"/>
              </a:rPr>
              <a:t>In the event of hypoglycemia or</a:t>
            </a:r>
            <a:br>
              <a:rPr lang="en-GB" sz="1500" dirty="0">
                <a:solidFill>
                  <a:prstClr val="white"/>
                </a:solidFill>
                <a:latin typeface="Calibri" panose="020F0502020204030204"/>
                <a:cs typeface="Calibri" panose="020F0502020204030204" pitchFamily="34" charset="0"/>
              </a:rPr>
            </a:br>
            <a:r>
              <a:rPr lang="en-GB" sz="1500" dirty="0">
                <a:solidFill>
                  <a:prstClr val="white"/>
                </a:solidFill>
                <a:latin typeface="Calibri" panose="020F0502020204030204"/>
                <a:cs typeface="Calibri" panose="020F0502020204030204" pitchFamily="34" charset="0"/>
              </a:rPr>
              <a:t>FBG level &lt;70 mg/dL, determine the cause. If there is no clear reason, reduce the insulin dose by 10%-20%.</a:t>
            </a:r>
          </a:p>
        </p:txBody>
      </p:sp>
      <p:sp>
        <p:nvSpPr>
          <p:cNvPr id="17" name="Oval 16">
            <a:extLst>
              <a:ext uri="{FF2B5EF4-FFF2-40B4-BE49-F238E27FC236}">
                <a16:creationId xmlns:a16="http://schemas.microsoft.com/office/drawing/2014/main" id="{14C4CF95-6D4A-268A-D749-4E7FE4EFDB0D}"/>
              </a:ext>
            </a:extLst>
          </p:cNvPr>
          <p:cNvSpPr/>
          <p:nvPr/>
        </p:nvSpPr>
        <p:spPr>
          <a:xfrm>
            <a:off x="4308805" y="1997019"/>
            <a:ext cx="3007755" cy="1363061"/>
          </a:xfrm>
          <a:prstGeom prst="ellipse">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450"/>
              </a:spcBef>
              <a:spcAft>
                <a:spcPts val="0"/>
              </a:spcAft>
              <a:buClr>
                <a:prstClr val="white"/>
              </a:buClr>
              <a:defRPr/>
            </a:pPr>
            <a:r>
              <a:rPr lang="en-GB" sz="1500" b="1" dirty="0">
                <a:solidFill>
                  <a:srgbClr val="012536"/>
                </a:solidFill>
                <a:latin typeface="Calibri" panose="020F0502020204030204"/>
                <a:ea typeface="ＭＳ Ｐゴシック" pitchFamily="34" charset="-128"/>
                <a:cs typeface="Arial" pitchFamily="34" charset="0"/>
              </a:rPr>
              <a:t>Bedtime or morning long-acting insulin</a:t>
            </a:r>
            <a:br>
              <a:rPr lang="en-GB" sz="1500" b="1" dirty="0">
                <a:solidFill>
                  <a:srgbClr val="012536"/>
                </a:solidFill>
                <a:latin typeface="Calibri" panose="020F0502020204030204"/>
                <a:ea typeface="ＭＳ Ｐゴシック" pitchFamily="34" charset="-128"/>
                <a:cs typeface="Arial" pitchFamily="34" charset="0"/>
              </a:rPr>
            </a:br>
            <a:r>
              <a:rPr lang="en-GB" sz="1500" b="1" dirty="0">
                <a:solidFill>
                  <a:srgbClr val="012536"/>
                </a:solidFill>
                <a:latin typeface="Calibri" panose="020F0502020204030204"/>
                <a:ea typeface="ＭＳ Ｐゴシック" pitchFamily="34" charset="-128"/>
                <a:cs typeface="Arial" pitchFamily="34" charset="0"/>
              </a:rPr>
              <a:t>OR bedtime intermediate-acting insulin</a:t>
            </a:r>
          </a:p>
        </p:txBody>
      </p:sp>
      <p:cxnSp>
        <p:nvCxnSpPr>
          <p:cNvPr id="15" name="Straight Arrow Connector 14">
            <a:extLst>
              <a:ext uri="{FF2B5EF4-FFF2-40B4-BE49-F238E27FC236}">
                <a16:creationId xmlns:a16="http://schemas.microsoft.com/office/drawing/2014/main" id="{A4810DC8-0FFA-FDFA-3DC3-7A52E523535A}"/>
              </a:ext>
            </a:extLst>
          </p:cNvPr>
          <p:cNvCxnSpPr>
            <a:cxnSpLocks/>
            <a:stCxn id="6" idx="2"/>
            <a:endCxn id="8" idx="0"/>
          </p:cNvCxnSpPr>
          <p:nvPr/>
        </p:nvCxnSpPr>
        <p:spPr>
          <a:xfrm flipH="1">
            <a:off x="2496643" y="3140912"/>
            <a:ext cx="209" cy="3965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B18C35C-30F4-CC31-FBD5-3B156DD257CF}"/>
              </a:ext>
            </a:extLst>
          </p:cNvPr>
          <p:cNvCxnSpPr>
            <a:cxnSpLocks/>
            <a:stCxn id="8" idx="3"/>
          </p:cNvCxnSpPr>
          <p:nvPr/>
        </p:nvCxnSpPr>
        <p:spPr>
          <a:xfrm>
            <a:off x="4378738" y="3933977"/>
            <a:ext cx="76846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Google Shape;181;p15">
            <a:extLst>
              <a:ext uri="{FF2B5EF4-FFF2-40B4-BE49-F238E27FC236}">
                <a16:creationId xmlns:a16="http://schemas.microsoft.com/office/drawing/2014/main" id="{49C78657-BA4A-78BC-D62F-DFB06EA296A8}"/>
              </a:ext>
            </a:extLst>
          </p:cNvPr>
          <p:cNvSpPr txBox="1">
            <a:spLocks/>
          </p:cNvSpPr>
          <p:nvPr/>
        </p:nvSpPr>
        <p:spPr>
          <a:xfrm>
            <a:off x="285750" y="4488992"/>
            <a:ext cx="7886700" cy="26670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l" rtl="0">
              <a:lnSpc>
                <a:spcPct val="90000"/>
              </a:lnSpc>
              <a:spcBef>
                <a:spcPts val="1000"/>
              </a:spcBef>
              <a:spcAft>
                <a:spcPts val="0"/>
              </a:spcAft>
              <a:buClr>
                <a:srgbClr val="14412A"/>
              </a:buClr>
              <a:buSzPts val="2000"/>
              <a:buFont typeface="Arial"/>
              <a:buChar char="•"/>
              <a:defRPr sz="1200" b="0" i="0" u="none" strike="noStrike" cap="none" dirty="0">
                <a:solidFill>
                  <a:schemeClr val="dk1"/>
                </a:solidFill>
                <a:latin typeface="Calibri"/>
                <a:ea typeface="Calibri"/>
                <a:cs typeface="Calibri"/>
                <a:sym typeface="Arial"/>
              </a:defRPr>
            </a:lvl1pPr>
            <a:lvl2pPr marL="914400" marR="0" lvl="1" indent="-342900" algn="l" rtl="0">
              <a:lnSpc>
                <a:spcPct val="90000"/>
              </a:lnSpc>
              <a:spcBef>
                <a:spcPts val="500"/>
              </a:spcBef>
              <a:spcAft>
                <a:spcPts val="0"/>
              </a:spcAft>
              <a:buClr>
                <a:srgbClr val="14412A"/>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14412A"/>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14412A"/>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14412A"/>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defTabSz="685800" fontAlgn="auto">
              <a:spcBef>
                <a:spcPts val="0"/>
              </a:spcBef>
              <a:buSzPts val="1200"/>
              <a:buNone/>
              <a:defRPr/>
            </a:pPr>
            <a:endParaRPr lang="en-US" sz="900" dirty="0">
              <a:solidFill>
                <a:schemeClr val="bg2"/>
              </a:solidFill>
            </a:endParaRPr>
          </a:p>
        </p:txBody>
      </p:sp>
      <p:sp>
        <p:nvSpPr>
          <p:cNvPr id="5" name="TextBox 4">
            <a:extLst>
              <a:ext uri="{FF2B5EF4-FFF2-40B4-BE49-F238E27FC236}">
                <a16:creationId xmlns:a16="http://schemas.microsoft.com/office/drawing/2014/main" id="{CCD07EDA-02C7-BA6D-5049-92A973DD5208}"/>
              </a:ext>
            </a:extLst>
          </p:cNvPr>
          <p:cNvSpPr txBox="1"/>
          <p:nvPr/>
        </p:nvSpPr>
        <p:spPr>
          <a:xfrm>
            <a:off x="179693" y="6368630"/>
            <a:ext cx="4570922" cy="230832"/>
          </a:xfrm>
          <a:prstGeom prst="rect">
            <a:avLst/>
          </a:prstGeom>
          <a:noFill/>
        </p:spPr>
        <p:txBody>
          <a:bodyPr wrap="square">
            <a:spAutoFit/>
          </a:bodyPr>
          <a:lstStyle/>
          <a:p>
            <a:pPr defTabSz="685800" fontAlgn="auto">
              <a:spcBef>
                <a:spcPts val="0"/>
              </a:spcBef>
              <a:spcAft>
                <a:spcPts val="0"/>
              </a:spcAft>
              <a:defRPr/>
            </a:pPr>
            <a:r>
              <a:rPr lang="en-US" sz="900" dirty="0">
                <a:solidFill>
                  <a:prstClr val="black"/>
                </a:solidFill>
                <a:latin typeface="Calibri" panose="020F0502020204030204"/>
              </a:rPr>
              <a:t>FBG, fasting blood glucose.</a:t>
            </a:r>
          </a:p>
        </p:txBody>
      </p:sp>
    </p:spTree>
    <p:extLst>
      <p:ext uri="{BB962C8B-B14F-4D97-AF65-F5344CB8AC3E}">
        <p14:creationId xmlns:p14="http://schemas.microsoft.com/office/powerpoint/2010/main" val="248426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D399-C47A-5BC2-70AF-5B8C0BF58453}"/>
              </a:ext>
            </a:extLst>
          </p:cNvPr>
          <p:cNvSpPr>
            <a:spLocks noGrp="1"/>
          </p:cNvSpPr>
          <p:nvPr>
            <p:ph type="title"/>
          </p:nvPr>
        </p:nvSpPr>
        <p:spPr/>
        <p:txBody>
          <a:bodyPr/>
          <a:lstStyle/>
          <a:p>
            <a:r>
              <a:rPr lang="en-US" dirty="0" err="1"/>
              <a:t>Overbasalization</a:t>
            </a:r>
            <a:r>
              <a:rPr lang="en-US" dirty="0"/>
              <a:t> </a:t>
            </a:r>
          </a:p>
        </p:txBody>
      </p:sp>
      <p:sp>
        <p:nvSpPr>
          <p:cNvPr id="3" name="Content Placeholder 2">
            <a:extLst>
              <a:ext uri="{FF2B5EF4-FFF2-40B4-BE49-F238E27FC236}">
                <a16:creationId xmlns:a16="http://schemas.microsoft.com/office/drawing/2014/main" id="{DADDFA89-044C-57C9-111B-DD80C4CAF6C8}"/>
              </a:ext>
            </a:extLst>
          </p:cNvPr>
          <p:cNvSpPr>
            <a:spLocks noGrp="1"/>
          </p:cNvSpPr>
          <p:nvPr>
            <p:ph sz="quarter" idx="1"/>
          </p:nvPr>
        </p:nvSpPr>
        <p:spPr>
          <a:xfrm>
            <a:off x="495759" y="1285300"/>
            <a:ext cx="6590841" cy="4937760"/>
          </a:xfrm>
        </p:spPr>
        <p:txBody>
          <a:bodyPr>
            <a:normAutofit/>
          </a:bodyPr>
          <a:lstStyle/>
          <a:p>
            <a:pPr marL="0" marR="0"/>
            <a:r>
              <a:rPr lang="en-US" sz="3200" dirty="0">
                <a:solidFill>
                  <a:srgbClr val="0070C0"/>
                </a:solidFill>
                <a:effectLst/>
                <a:ea typeface="Calibri" panose="020F0502020204030204" pitchFamily="34" charset="0"/>
                <a:cs typeface="Calibri" panose="020F0502020204030204" pitchFamily="34" charset="0"/>
              </a:rPr>
              <a:t>Clinical signals of </a:t>
            </a:r>
            <a:r>
              <a:rPr lang="en-US" sz="3200" dirty="0" err="1">
                <a:solidFill>
                  <a:srgbClr val="0070C0"/>
                </a:solidFill>
                <a:effectLst/>
                <a:ea typeface="Calibri" panose="020F0502020204030204" pitchFamily="34" charset="0"/>
                <a:cs typeface="Calibri" panose="020F0502020204030204" pitchFamily="34" charset="0"/>
              </a:rPr>
              <a:t>overbasalization</a:t>
            </a:r>
            <a:r>
              <a:rPr lang="en-US" sz="3200" dirty="0">
                <a:solidFill>
                  <a:srgbClr val="0070C0"/>
                </a:solidFill>
                <a:effectLst/>
                <a:ea typeface="Calibri" panose="020F0502020204030204" pitchFamily="34" charset="0"/>
                <a:cs typeface="Calibri" panose="020F0502020204030204" pitchFamily="34" charset="0"/>
              </a:rPr>
              <a:t> include:</a:t>
            </a:r>
          </a:p>
          <a:p>
            <a:pPr marL="411469" lvl="2">
              <a:lnSpc>
                <a:spcPct val="110000"/>
              </a:lnSpc>
            </a:pPr>
            <a:r>
              <a:rPr lang="en-US" sz="2400" dirty="0">
                <a:effectLst/>
                <a:ea typeface="Calibri" panose="020F0502020204030204" pitchFamily="34" charset="0"/>
                <a:cs typeface="Calibri" panose="020F0502020204030204" pitchFamily="34" charset="0"/>
              </a:rPr>
              <a:t>high bedtime-to-morning or </a:t>
            </a:r>
            <a:r>
              <a:rPr lang="en-US" sz="2400" dirty="0" err="1">
                <a:effectLst/>
                <a:ea typeface="Calibri" panose="020F0502020204030204" pitchFamily="34" charset="0"/>
                <a:cs typeface="Calibri" panose="020F0502020204030204" pitchFamily="34" charset="0"/>
              </a:rPr>
              <a:t>preprandial</a:t>
            </a:r>
            <a:r>
              <a:rPr lang="en-US" sz="2400" dirty="0">
                <a:effectLst/>
                <a:ea typeface="Calibri" panose="020F0502020204030204" pitchFamily="34" charset="0"/>
                <a:cs typeface="Calibri" panose="020F0502020204030204" pitchFamily="34" charset="0"/>
              </a:rPr>
              <a:t>-to-postprandial glucose differential </a:t>
            </a:r>
          </a:p>
          <a:p>
            <a:pPr marL="617205" lvl="3">
              <a:lnSpc>
                <a:spcPct val="110000"/>
              </a:lnSpc>
            </a:pPr>
            <a:r>
              <a:rPr lang="en-US" dirty="0">
                <a:effectLst/>
                <a:ea typeface="Calibri" panose="020F0502020204030204" pitchFamily="34" charset="0"/>
                <a:cs typeface="Calibri" panose="020F0502020204030204" pitchFamily="34" charset="0"/>
              </a:rPr>
              <a:t>(e.g., bedtime to AM glucose ≥50 mg/dL), </a:t>
            </a:r>
          </a:p>
          <a:p>
            <a:pPr marL="411469" lvl="2">
              <a:lnSpc>
                <a:spcPct val="110000"/>
              </a:lnSpc>
            </a:pPr>
            <a:r>
              <a:rPr lang="en-US" sz="2400" dirty="0">
                <a:effectLst/>
                <a:ea typeface="Calibri" panose="020F0502020204030204" pitchFamily="34" charset="0"/>
                <a:cs typeface="Calibri" panose="020F0502020204030204" pitchFamily="34" charset="0"/>
              </a:rPr>
              <a:t>hypoglycemia (aware or unaware) </a:t>
            </a:r>
          </a:p>
          <a:p>
            <a:pPr marL="411469" lvl="2">
              <a:lnSpc>
                <a:spcPct val="110000"/>
              </a:lnSpc>
            </a:pPr>
            <a:r>
              <a:rPr lang="en-US" sz="2400" dirty="0">
                <a:effectLst/>
                <a:ea typeface="Calibri" panose="020F0502020204030204" pitchFamily="34" charset="0"/>
                <a:cs typeface="Calibri" panose="020F0502020204030204" pitchFamily="34" charset="0"/>
              </a:rPr>
              <a:t>high glucose variability</a:t>
            </a:r>
          </a:p>
          <a:p>
            <a:pPr marL="0" marR="0"/>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Woman sitting on stairs playing with her hair">
            <a:extLst>
              <a:ext uri="{FF2B5EF4-FFF2-40B4-BE49-F238E27FC236}">
                <a16:creationId xmlns:a16="http://schemas.microsoft.com/office/drawing/2014/main" id="{C6A0AD5D-E8B4-CFAB-379D-F63DE21AA6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4167" y="1447800"/>
            <a:ext cx="2150735" cy="3220892"/>
          </a:xfrm>
          <a:prstGeom prst="rect">
            <a:avLst/>
          </a:prstGeom>
        </p:spPr>
      </p:pic>
    </p:spTree>
    <p:extLst>
      <p:ext uri="{BB962C8B-B14F-4D97-AF65-F5344CB8AC3E}">
        <p14:creationId xmlns:p14="http://schemas.microsoft.com/office/powerpoint/2010/main" val="73293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071B2-ECC6-C1D7-767A-64D2676582AA}"/>
              </a:ext>
            </a:extLst>
          </p:cNvPr>
          <p:cNvSpPr>
            <a:spLocks noGrp="1"/>
          </p:cNvSpPr>
          <p:nvPr>
            <p:ph type="title"/>
          </p:nvPr>
        </p:nvSpPr>
        <p:spPr>
          <a:xfrm>
            <a:off x="304800" y="304800"/>
            <a:ext cx="4888130" cy="994172"/>
          </a:xfrm>
        </p:spPr>
        <p:txBody>
          <a:bodyPr>
            <a:normAutofit/>
          </a:bodyPr>
          <a:lstStyle/>
          <a:p>
            <a:r>
              <a:rPr lang="en-US" sz="2700" dirty="0"/>
              <a:t>Patient Case</a:t>
            </a:r>
          </a:p>
        </p:txBody>
      </p:sp>
      <p:pic>
        <p:nvPicPr>
          <p:cNvPr id="5" name="Content Placeholder 4">
            <a:extLst>
              <a:ext uri="{FF2B5EF4-FFF2-40B4-BE49-F238E27FC236}">
                <a16:creationId xmlns:a16="http://schemas.microsoft.com/office/drawing/2014/main" id="{4F52013E-990B-2938-0370-6FC46C4AB908}"/>
              </a:ext>
            </a:extLst>
          </p:cNvPr>
          <p:cNvPicPr>
            <a:picLocks noGrp="1" noChangeAspect="1"/>
          </p:cNvPicPr>
          <p:nvPr>
            <p:ph idx="1"/>
          </p:nvPr>
        </p:nvPicPr>
        <p:blipFill>
          <a:blip r:embed="rId3"/>
          <a:stretch>
            <a:fillRect/>
          </a:stretch>
        </p:blipFill>
        <p:spPr>
          <a:xfrm>
            <a:off x="2596465" y="132544"/>
            <a:ext cx="6242735" cy="6592911"/>
          </a:xfrm>
          <a:prstGeom prst="rect">
            <a:avLst/>
          </a:prstGeom>
        </p:spPr>
      </p:pic>
      <p:sp>
        <p:nvSpPr>
          <p:cNvPr id="4" name="TextBox 3">
            <a:extLst>
              <a:ext uri="{FF2B5EF4-FFF2-40B4-BE49-F238E27FC236}">
                <a16:creationId xmlns:a16="http://schemas.microsoft.com/office/drawing/2014/main" id="{B3B6DBB3-DAAF-A245-7878-BFE0A5395228}"/>
              </a:ext>
            </a:extLst>
          </p:cNvPr>
          <p:cNvSpPr txBox="1"/>
          <p:nvPr/>
        </p:nvSpPr>
        <p:spPr>
          <a:xfrm>
            <a:off x="304800" y="3048000"/>
            <a:ext cx="2514600" cy="830997"/>
          </a:xfrm>
          <a:prstGeom prst="rect">
            <a:avLst/>
          </a:prstGeom>
          <a:noFill/>
        </p:spPr>
        <p:txBody>
          <a:bodyPr wrap="square" rtlCol="0">
            <a:spAutoFit/>
          </a:bodyPr>
          <a:lstStyle/>
          <a:p>
            <a:r>
              <a:rPr lang="en-US" dirty="0" err="1">
                <a:latin typeface="Calibri" panose="020F0502020204030204" pitchFamily="34" charset="0"/>
                <a:ea typeface="Calibri" panose="020F0502020204030204" pitchFamily="34" charset="0"/>
                <a:cs typeface="Calibri" panose="020F0502020204030204" pitchFamily="34" charset="0"/>
              </a:rPr>
              <a:t>Overbasalization</a:t>
            </a:r>
            <a:r>
              <a:rPr lang="en-US" dirty="0">
                <a:latin typeface="Calibri" panose="020F0502020204030204" pitchFamily="34" charset="0"/>
                <a:ea typeface="Calibri" panose="020F0502020204030204" pitchFamily="34" charset="0"/>
                <a:cs typeface="Calibri" panose="020F0502020204030204" pitchFamily="34" charset="0"/>
              </a:rPr>
              <a:t> on CGM</a:t>
            </a:r>
          </a:p>
        </p:txBody>
      </p:sp>
    </p:spTree>
    <p:extLst>
      <p:ext uri="{BB962C8B-B14F-4D97-AF65-F5344CB8AC3E}">
        <p14:creationId xmlns:p14="http://schemas.microsoft.com/office/powerpoint/2010/main" val="242627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487AFA-840F-4D13-995F-FDD9E87406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791200"/>
            <a:ext cx="1712913" cy="474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5">
            <a:extLst>
              <a:ext uri="{FF2B5EF4-FFF2-40B4-BE49-F238E27FC236}">
                <a16:creationId xmlns:a16="http://schemas.microsoft.com/office/drawing/2014/main" id="{A1A3B97C-1FC3-A2A3-D26F-3F7CBE77DE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6293" y="6045199"/>
            <a:ext cx="1653220" cy="441326"/>
          </a:xfrm>
          <a:prstGeom prst="rect">
            <a:avLst/>
          </a:prstGeom>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a:extLst>
              <a:ext uri="{FF2B5EF4-FFF2-40B4-BE49-F238E27FC236}">
                <a16:creationId xmlns:a16="http://schemas.microsoft.com/office/drawing/2014/main" id="{DF62D25A-B7D8-E32F-159A-6C90E698F54A}"/>
              </a:ext>
            </a:extLst>
          </p:cNvPr>
          <p:cNvSpPr/>
          <p:nvPr/>
        </p:nvSpPr>
        <p:spPr>
          <a:xfrm>
            <a:off x="6858000" y="5715000"/>
            <a:ext cx="2286000" cy="114300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A0DA15C6-EA45-FCE6-492D-FA87E931F251}"/>
              </a:ext>
            </a:extLst>
          </p:cNvPr>
          <p:cNvPicPr>
            <a:picLocks noChangeAspect="1"/>
          </p:cNvPicPr>
          <p:nvPr/>
        </p:nvPicPr>
        <p:blipFill>
          <a:blip r:embed="rId5"/>
          <a:srcRect b="45556"/>
          <a:stretch>
            <a:fillRect/>
          </a:stretch>
        </p:blipFill>
        <p:spPr>
          <a:xfrm>
            <a:off x="510103" y="523595"/>
            <a:ext cx="8254059" cy="6265862"/>
          </a:xfrm>
          <a:prstGeom prst="rect">
            <a:avLst/>
          </a:prstGeom>
        </p:spPr>
      </p:pic>
      <p:sp>
        <p:nvSpPr>
          <p:cNvPr id="9" name="Title 8">
            <a:extLst>
              <a:ext uri="{FF2B5EF4-FFF2-40B4-BE49-F238E27FC236}">
                <a16:creationId xmlns:a16="http://schemas.microsoft.com/office/drawing/2014/main" id="{B25CE00E-31D5-1294-73E1-27F635711C71}"/>
              </a:ext>
            </a:extLst>
          </p:cNvPr>
          <p:cNvSpPr>
            <a:spLocks noGrp="1"/>
          </p:cNvSpPr>
          <p:nvPr>
            <p:ph type="title"/>
          </p:nvPr>
        </p:nvSpPr>
        <p:spPr>
          <a:xfrm>
            <a:off x="569913" y="103108"/>
            <a:ext cx="8229600" cy="735092"/>
          </a:xfrm>
        </p:spPr>
        <p:txBody>
          <a:bodyPr>
            <a:normAutofit fontScale="90000"/>
          </a:bodyPr>
          <a:lstStyle/>
          <a:p>
            <a:r>
              <a:rPr lang="en-US" dirty="0"/>
              <a:t>Intensifying Insulin Therapy</a:t>
            </a:r>
          </a:p>
        </p:txBody>
      </p:sp>
      <p:sp>
        <p:nvSpPr>
          <p:cNvPr id="3" name="Arrow: Left 2">
            <a:extLst>
              <a:ext uri="{FF2B5EF4-FFF2-40B4-BE49-F238E27FC236}">
                <a16:creationId xmlns:a16="http://schemas.microsoft.com/office/drawing/2014/main" id="{B6F7C2ED-5BFF-A602-2D7F-DAFF47AA921B}"/>
              </a:ext>
            </a:extLst>
          </p:cNvPr>
          <p:cNvSpPr/>
          <p:nvPr/>
        </p:nvSpPr>
        <p:spPr>
          <a:xfrm>
            <a:off x="6400800" y="5257800"/>
            <a:ext cx="1524000" cy="73509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39205958"/>
      </p:ext>
    </p:extLst>
  </p:cSld>
  <p:clrMapOvr>
    <a:masterClrMapping/>
  </p:clrMapOvr>
  <p:transition spd="slow">
    <p:wipe dir="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C674-4889-5242-C590-E3AA7A0C9E1B}"/>
              </a:ext>
            </a:extLst>
          </p:cNvPr>
          <p:cNvSpPr>
            <a:spLocks noGrp="1"/>
          </p:cNvSpPr>
          <p:nvPr>
            <p:ph type="title"/>
          </p:nvPr>
        </p:nvSpPr>
        <p:spPr/>
        <p:txBody>
          <a:bodyPr/>
          <a:lstStyle/>
          <a:p>
            <a:endParaRPr lang="en-US" dirty="0"/>
          </a:p>
        </p:txBody>
      </p:sp>
      <p:pic>
        <p:nvPicPr>
          <p:cNvPr id="7" name="Picture 6">
            <a:extLst>
              <a:ext uri="{FF2B5EF4-FFF2-40B4-BE49-F238E27FC236}">
                <a16:creationId xmlns:a16="http://schemas.microsoft.com/office/drawing/2014/main" id="{AEFA26E9-A32B-43D7-E09B-66CE3C8DA0D3}"/>
              </a:ext>
            </a:extLst>
          </p:cNvPr>
          <p:cNvPicPr>
            <a:picLocks noChangeAspect="1"/>
          </p:cNvPicPr>
          <p:nvPr/>
        </p:nvPicPr>
        <p:blipFill>
          <a:blip r:embed="rId3"/>
          <a:stretch>
            <a:fillRect/>
          </a:stretch>
        </p:blipFill>
        <p:spPr>
          <a:xfrm>
            <a:off x="340277" y="228600"/>
            <a:ext cx="8542466" cy="1004996"/>
          </a:xfrm>
          <a:prstGeom prst="rect">
            <a:avLst/>
          </a:prstGeom>
        </p:spPr>
      </p:pic>
      <p:pic>
        <p:nvPicPr>
          <p:cNvPr id="4" name="Picture 3">
            <a:extLst>
              <a:ext uri="{FF2B5EF4-FFF2-40B4-BE49-F238E27FC236}">
                <a16:creationId xmlns:a16="http://schemas.microsoft.com/office/drawing/2014/main" id="{090F1C30-2798-9CAC-3FF0-22F07CA97E44}"/>
              </a:ext>
            </a:extLst>
          </p:cNvPr>
          <p:cNvPicPr>
            <a:picLocks noChangeAspect="1"/>
          </p:cNvPicPr>
          <p:nvPr/>
        </p:nvPicPr>
        <p:blipFill>
          <a:blip r:embed="rId4"/>
          <a:srcRect t="54444"/>
          <a:stretch>
            <a:fillRect/>
          </a:stretch>
        </p:blipFill>
        <p:spPr>
          <a:xfrm>
            <a:off x="289262" y="1250102"/>
            <a:ext cx="8626138" cy="5479204"/>
          </a:xfrm>
          <a:prstGeom prst="rect">
            <a:avLst/>
          </a:prstGeom>
        </p:spPr>
      </p:pic>
      <p:sp>
        <p:nvSpPr>
          <p:cNvPr id="3" name="Rectangle 2">
            <a:extLst>
              <a:ext uri="{FF2B5EF4-FFF2-40B4-BE49-F238E27FC236}">
                <a16:creationId xmlns:a16="http://schemas.microsoft.com/office/drawing/2014/main" id="{0482227E-A85A-EFF6-3513-55393EFFC4E0}"/>
              </a:ext>
            </a:extLst>
          </p:cNvPr>
          <p:cNvSpPr/>
          <p:nvPr/>
        </p:nvSpPr>
        <p:spPr>
          <a:xfrm>
            <a:off x="76200" y="5257800"/>
            <a:ext cx="8991600" cy="16002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Tree>
    <p:extLst>
      <p:ext uri="{BB962C8B-B14F-4D97-AF65-F5344CB8AC3E}">
        <p14:creationId xmlns:p14="http://schemas.microsoft.com/office/powerpoint/2010/main" val="75186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a:p>
        </p:txBody>
      </p:sp>
      <p:sp>
        <p:nvSpPr>
          <p:cNvPr id="3" name="Rectangle 2">
            <a:extLst>
              <a:ext uri="{FF2B5EF4-FFF2-40B4-BE49-F238E27FC236}">
                <a16:creationId xmlns:a16="http://schemas.microsoft.com/office/drawing/2014/main" id="{D2C10371-3BE0-9992-4750-A5E6FA4A9579}"/>
              </a:ext>
            </a:extLst>
          </p:cNvPr>
          <p:cNvSpPr/>
          <p:nvPr/>
        </p:nvSpPr>
        <p:spPr>
          <a:xfrm>
            <a:off x="7696200" y="405276"/>
            <a:ext cx="1121421"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9723F37-C4FA-5FBA-26C2-2483427A70E5}"/>
              </a:ext>
            </a:extLst>
          </p:cNvPr>
          <p:cNvPicPr>
            <a:picLocks noChangeAspect="1"/>
          </p:cNvPicPr>
          <p:nvPr/>
        </p:nvPicPr>
        <p:blipFill>
          <a:blip r:embed="rId3"/>
          <a:stretch>
            <a:fillRect/>
          </a:stretch>
        </p:blipFill>
        <p:spPr>
          <a:xfrm>
            <a:off x="0" y="408948"/>
            <a:ext cx="9144000" cy="6089754"/>
          </a:xfrm>
          <a:prstGeom prst="rect">
            <a:avLst/>
          </a:prstGeom>
        </p:spPr>
      </p:pic>
      <p:sp>
        <p:nvSpPr>
          <p:cNvPr id="4" name="Rectangle 3">
            <a:extLst>
              <a:ext uri="{FF2B5EF4-FFF2-40B4-BE49-F238E27FC236}">
                <a16:creationId xmlns:a16="http://schemas.microsoft.com/office/drawing/2014/main" id="{BDB81392-E927-31E4-091E-8F88FEFBF908}"/>
              </a:ext>
            </a:extLst>
          </p:cNvPr>
          <p:cNvSpPr/>
          <p:nvPr/>
        </p:nvSpPr>
        <p:spPr>
          <a:xfrm>
            <a:off x="4876800" y="152400"/>
            <a:ext cx="31242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15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Jenny </a:t>
            </a:r>
          </a:p>
        </p:txBody>
      </p:sp>
      <p:sp>
        <p:nvSpPr>
          <p:cNvPr id="3" name="Content Placeholder 2"/>
          <p:cNvSpPr>
            <a:spLocks noGrp="1"/>
          </p:cNvSpPr>
          <p:nvPr>
            <p:ph idx="1"/>
          </p:nvPr>
        </p:nvSpPr>
        <p:spPr>
          <a:xfrm>
            <a:off x="428368" y="1371600"/>
            <a:ext cx="8534400" cy="4114800"/>
          </a:xfrm>
        </p:spPr>
        <p:txBody>
          <a:bodyPr>
            <a:normAutofit fontScale="92500"/>
          </a:bodyPr>
          <a:lstStyle/>
          <a:p>
            <a:pPr marL="0" indent="0">
              <a:buNone/>
            </a:pPr>
            <a:r>
              <a:rPr lang="en-US" dirty="0">
                <a:solidFill>
                  <a:srgbClr val="000000"/>
                </a:solidFill>
              </a:rPr>
              <a:t>Jenny is a 50-year-old woman that takes glipizide 10mg BID, metformin 1000mg BID, and linagliptin 5mg daily. A1C is 8.5%. She weighs 110kg.  She checks glucose in the AM only. She reports </a:t>
            </a:r>
            <a:r>
              <a:rPr lang="en-US" dirty="0" err="1">
                <a:solidFill>
                  <a:srgbClr val="000000"/>
                </a:solidFill>
              </a:rPr>
              <a:t>fingersticks</a:t>
            </a:r>
            <a:r>
              <a:rPr lang="en-US" dirty="0">
                <a:solidFill>
                  <a:srgbClr val="000000"/>
                </a:solidFill>
              </a:rPr>
              <a:t> ranging from 120-200mg/dL and denies symptoms of hypoglycemia.  Her eGFR is 70 and BMI=34kg/m2. She previously had UTI’s with </a:t>
            </a:r>
            <a:r>
              <a:rPr lang="en-US" dirty="0" err="1">
                <a:solidFill>
                  <a:srgbClr val="000000"/>
                </a:solidFill>
              </a:rPr>
              <a:t>empagliflozin</a:t>
            </a:r>
            <a:r>
              <a:rPr lang="en-US" dirty="0">
                <a:solidFill>
                  <a:srgbClr val="000000"/>
                </a:solidFill>
              </a:rPr>
              <a:t>. </a:t>
            </a:r>
          </a:p>
          <a:p>
            <a:pPr marL="0" indent="0" algn="ctr">
              <a:buNone/>
            </a:pPr>
            <a:r>
              <a:rPr lang="en-US" b="1" dirty="0">
                <a:solidFill>
                  <a:srgbClr val="BF0D88"/>
                </a:solidFill>
              </a:rPr>
              <a:t>How should her medications be adjusted? </a:t>
            </a:r>
          </a:p>
          <a:p>
            <a:endParaRPr lang="en-US" dirty="0">
              <a:solidFill>
                <a:srgbClr val="BF0D88"/>
              </a:solidFill>
            </a:endParaRPr>
          </a:p>
          <a:p>
            <a:endParaRPr lang="en-US" dirty="0"/>
          </a:p>
        </p:txBody>
      </p:sp>
      <p:sp>
        <p:nvSpPr>
          <p:cNvPr id="5" name="Text Placeholder 4"/>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4081785"/>
      </p:ext>
    </p:extLst>
  </p:cSld>
  <p:clrMapOvr>
    <a:masterClrMapping/>
  </p:clrMapOvr>
  <p:extLst>
    <p:ext uri="{6950BFC3-D8DA-4A85-94F7-54DA5524770B}">
      <p188:commentRel xmlns:p188="http://schemas.microsoft.com/office/powerpoint/2018/8/main" r:id="rId3"/>
    </p:ext>
  </p:extLs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992E-0751-FC3A-C93D-C9F9C77D76AD}"/>
              </a:ext>
            </a:extLst>
          </p:cNvPr>
          <p:cNvSpPr>
            <a:spLocks noGrp="1"/>
          </p:cNvSpPr>
          <p:nvPr>
            <p:ph type="title"/>
          </p:nvPr>
        </p:nvSpPr>
        <p:spPr/>
        <p:txBody>
          <a:bodyPr/>
          <a:lstStyle/>
          <a:p>
            <a:r>
              <a:rPr lang="en-US" dirty="0"/>
              <a:t>Polling Question 6</a:t>
            </a:r>
          </a:p>
        </p:txBody>
      </p:sp>
      <p:sp>
        <p:nvSpPr>
          <p:cNvPr id="3" name="Content Placeholder 2">
            <a:extLst>
              <a:ext uri="{FF2B5EF4-FFF2-40B4-BE49-F238E27FC236}">
                <a16:creationId xmlns:a16="http://schemas.microsoft.com/office/drawing/2014/main" id="{14A1A526-DD09-17DB-7F85-21E0714D3055}"/>
              </a:ext>
            </a:extLst>
          </p:cNvPr>
          <p:cNvSpPr>
            <a:spLocks noGrp="1"/>
          </p:cNvSpPr>
          <p:nvPr>
            <p:ph idx="1"/>
          </p:nvPr>
        </p:nvSpPr>
        <p:spPr/>
        <p:txBody>
          <a:bodyPr/>
          <a:lstStyle/>
          <a:p>
            <a:r>
              <a:rPr lang="en-US" dirty="0"/>
              <a:t>What medication would be best to add for Jenny? </a:t>
            </a:r>
          </a:p>
          <a:p>
            <a:pPr marL="514350" indent="-514350">
              <a:buClr>
                <a:srgbClr val="7030A0"/>
              </a:buClr>
              <a:buFont typeface="+mj-lt"/>
              <a:buAutoNum type="alphaUcPeriod"/>
            </a:pPr>
            <a:r>
              <a:rPr lang="en-US" dirty="0"/>
              <a:t>Insulin glargine</a:t>
            </a:r>
          </a:p>
          <a:p>
            <a:pPr marL="514350" indent="-514350">
              <a:buClr>
                <a:srgbClr val="7030A0"/>
              </a:buClr>
              <a:buFont typeface="+mj-lt"/>
              <a:buAutoNum type="alphaUcPeriod"/>
            </a:pPr>
            <a:r>
              <a:rPr lang="en-US" dirty="0"/>
              <a:t>Semaglutide</a:t>
            </a:r>
          </a:p>
          <a:p>
            <a:pPr marL="514350" indent="-514350">
              <a:buClr>
                <a:srgbClr val="7030A0"/>
              </a:buClr>
              <a:buFont typeface="+mj-lt"/>
              <a:buAutoNum type="alphaUcPeriod"/>
            </a:pPr>
            <a:r>
              <a:rPr lang="en-US" dirty="0"/>
              <a:t>Dapagliflozin</a:t>
            </a:r>
          </a:p>
          <a:p>
            <a:pPr marL="514350" indent="-514350">
              <a:buClr>
                <a:srgbClr val="7030A0"/>
              </a:buClr>
              <a:buFont typeface="+mj-lt"/>
              <a:buAutoNum type="alphaUcPeriod"/>
            </a:pPr>
            <a:r>
              <a:rPr lang="en-US" dirty="0"/>
              <a:t>Pioglitazone</a:t>
            </a:r>
          </a:p>
        </p:txBody>
      </p:sp>
      <p:sp>
        <p:nvSpPr>
          <p:cNvPr id="4" name="Text Placeholder 3">
            <a:extLst>
              <a:ext uri="{FF2B5EF4-FFF2-40B4-BE49-F238E27FC236}">
                <a16:creationId xmlns:a16="http://schemas.microsoft.com/office/drawing/2014/main" id="{AA040C7B-EA47-61BB-8EC7-CFD62D689162}"/>
              </a:ext>
            </a:extLst>
          </p:cNvPr>
          <p:cNvSpPr>
            <a:spLocks noGrp="1"/>
          </p:cNvSpPr>
          <p:nvPr>
            <p:ph type="body" sz="quarter" idx="10"/>
          </p:nvPr>
        </p:nvSpPr>
        <p:spPr/>
        <p:txBody>
          <a:bodyPr/>
          <a:lstStyle/>
          <a:p>
            <a:endParaRPr lang="en-US"/>
          </a:p>
        </p:txBody>
      </p:sp>
      <p:sp>
        <p:nvSpPr>
          <p:cNvPr id="5" name="TextBox 4">
            <a:extLst>
              <a:ext uri="{FF2B5EF4-FFF2-40B4-BE49-F238E27FC236}">
                <a16:creationId xmlns:a16="http://schemas.microsoft.com/office/drawing/2014/main" id="{15468B9F-2873-CF7B-0618-ACD600945064}"/>
              </a:ext>
            </a:extLst>
          </p:cNvPr>
          <p:cNvSpPr txBox="1"/>
          <p:nvPr/>
        </p:nvSpPr>
        <p:spPr>
          <a:xfrm>
            <a:off x="4876800" y="3505200"/>
            <a:ext cx="3810000" cy="1200329"/>
          </a:xfrm>
          <a:prstGeom prst="rect">
            <a:avLst/>
          </a:prstGeom>
          <a:noFill/>
        </p:spPr>
        <p:txBody>
          <a:bodyPr wrap="square" rtlCol="0">
            <a:spAutoFit/>
          </a:bodyPr>
          <a:lstStyle/>
          <a:p>
            <a:pPr algn="ct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Any meds that you would consider stopping with this addition? </a:t>
            </a:r>
          </a:p>
        </p:txBody>
      </p:sp>
    </p:spTree>
    <p:extLst>
      <p:ext uri="{BB962C8B-B14F-4D97-AF65-F5344CB8AC3E}">
        <p14:creationId xmlns:p14="http://schemas.microsoft.com/office/powerpoint/2010/main" val="4105368335"/>
      </p:ext>
    </p:extLst>
  </p:cSld>
  <p:clrMapOvr>
    <a:masterClrMapping/>
  </p:clrMapOvr>
  <p:extLst>
    <p:ext uri="{6950BFC3-D8DA-4A85-94F7-54DA5524770B}">
      <p188:commentRel xmlns:p188="http://schemas.microsoft.com/office/powerpoint/2018/8/main" r:id="rId2"/>
    </p:ext>
  </p:extLs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6599-437F-6739-A590-5EB21A858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E3BD9-232A-EE28-BFAE-049A2CF9DD4F}"/>
              </a:ext>
            </a:extLst>
          </p:cNvPr>
          <p:cNvSpPr>
            <a:spLocks noGrp="1"/>
          </p:cNvSpPr>
          <p:nvPr>
            <p:ph type="title"/>
          </p:nvPr>
        </p:nvSpPr>
        <p:spPr/>
        <p:txBody>
          <a:bodyPr/>
          <a:lstStyle/>
          <a:p>
            <a:r>
              <a:rPr lang="en-US" dirty="0"/>
              <a:t>Case Study: Jenny-5 Years Later </a:t>
            </a:r>
          </a:p>
        </p:txBody>
      </p:sp>
      <p:sp>
        <p:nvSpPr>
          <p:cNvPr id="3" name="Content Placeholder 2">
            <a:extLst>
              <a:ext uri="{FF2B5EF4-FFF2-40B4-BE49-F238E27FC236}">
                <a16:creationId xmlns:a16="http://schemas.microsoft.com/office/drawing/2014/main" id="{595162B1-FE14-8E42-9EE6-49F3230402D3}"/>
              </a:ext>
            </a:extLst>
          </p:cNvPr>
          <p:cNvSpPr>
            <a:spLocks noGrp="1"/>
          </p:cNvSpPr>
          <p:nvPr>
            <p:ph idx="1"/>
          </p:nvPr>
        </p:nvSpPr>
        <p:spPr>
          <a:xfrm>
            <a:off x="428368" y="1371600"/>
            <a:ext cx="8534400" cy="4114800"/>
          </a:xfrm>
        </p:spPr>
        <p:txBody>
          <a:bodyPr>
            <a:normAutofit fontScale="92500" lnSpcReduction="10000"/>
          </a:bodyPr>
          <a:lstStyle/>
          <a:p>
            <a:pPr marL="0" indent="0">
              <a:buNone/>
            </a:pPr>
            <a:r>
              <a:rPr lang="en-US" dirty="0">
                <a:solidFill>
                  <a:srgbClr val="000000"/>
                </a:solidFill>
              </a:rPr>
              <a:t>Jenny is a 55-year-old woman that takes glipizide 10mg BID, metformin 1000mg BID, Tirzepatide 15mg weekly, and dapagliflozin 10mg daily.  A1C is 8.2%. She weighs 100kg.  She reports </a:t>
            </a:r>
            <a:r>
              <a:rPr lang="en-US" dirty="0" err="1">
                <a:solidFill>
                  <a:srgbClr val="000000"/>
                </a:solidFill>
              </a:rPr>
              <a:t>fingersticks</a:t>
            </a:r>
            <a:r>
              <a:rPr lang="en-US" dirty="0">
                <a:solidFill>
                  <a:srgbClr val="000000"/>
                </a:solidFill>
              </a:rPr>
              <a:t> range from 150-250mg/dL and denies symptoms of hypoglycemia.  Her eGFR is 70 and BMI=31kg/m2. UACR is 335mg/g. (elevated)</a:t>
            </a:r>
          </a:p>
          <a:p>
            <a:r>
              <a:rPr lang="en-US" dirty="0">
                <a:solidFill>
                  <a:srgbClr val="BF0D88"/>
                </a:solidFill>
              </a:rPr>
              <a:t>Insulin will be added at today’s visit, how should the other meds be adjusted? </a:t>
            </a:r>
          </a:p>
          <a:p>
            <a:endParaRPr lang="en-US" dirty="0"/>
          </a:p>
        </p:txBody>
      </p:sp>
      <p:sp>
        <p:nvSpPr>
          <p:cNvPr id="5" name="Text Placeholder 4">
            <a:extLst>
              <a:ext uri="{FF2B5EF4-FFF2-40B4-BE49-F238E27FC236}">
                <a16:creationId xmlns:a16="http://schemas.microsoft.com/office/drawing/2014/main" id="{7EF2C58A-3F45-DC67-9828-47173118C8A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696660366"/>
      </p:ext>
    </p:extLst>
  </p:cSld>
  <p:clrMapOvr>
    <a:masterClrMapping/>
  </p:clrMapOvr>
  <p:extLst>
    <p:ext uri="{6950BFC3-D8DA-4A85-94F7-54DA5524770B}">
      <p188:commentRel xmlns:p188="http://schemas.microsoft.com/office/powerpoint/2018/8/main" r:id="rId3"/>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939E-5AEB-4BAB-906F-3E661831E151}"/>
              </a:ext>
            </a:extLst>
          </p:cNvPr>
          <p:cNvSpPr>
            <a:spLocks noGrp="1"/>
          </p:cNvSpPr>
          <p:nvPr>
            <p:ph type="ctrTitle"/>
          </p:nvPr>
        </p:nvSpPr>
        <p:spPr/>
        <p:txBody>
          <a:bodyPr/>
          <a:lstStyle/>
          <a:p>
            <a:r>
              <a:rPr lang="en-US" dirty="0"/>
              <a:t>Switching Insulin </a:t>
            </a:r>
          </a:p>
        </p:txBody>
      </p:sp>
      <p:sp>
        <p:nvSpPr>
          <p:cNvPr id="3" name="Subtitle 2">
            <a:extLst>
              <a:ext uri="{FF2B5EF4-FFF2-40B4-BE49-F238E27FC236}">
                <a16:creationId xmlns:a16="http://schemas.microsoft.com/office/drawing/2014/main" id="{3035BEB4-D4B4-487E-A98D-F6A348698FA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5365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Switch Basal Insulin </a:t>
            </a:r>
          </a:p>
        </p:txBody>
      </p:sp>
      <p:sp>
        <p:nvSpPr>
          <p:cNvPr id="6" name="Content Placeholder 5"/>
          <p:cNvSpPr>
            <a:spLocks noGrp="1"/>
          </p:cNvSpPr>
          <p:nvPr>
            <p:ph idx="1"/>
          </p:nvPr>
        </p:nvSpPr>
        <p:spPr>
          <a:xfrm>
            <a:off x="304800" y="1219200"/>
            <a:ext cx="8534400" cy="5105400"/>
          </a:xfrm>
        </p:spPr>
        <p:txBody>
          <a:bodyPr>
            <a:normAutofit fontScale="92500" lnSpcReduction="20000"/>
          </a:bodyPr>
          <a:lstStyle/>
          <a:p>
            <a:r>
              <a:rPr lang="en-US" sz="2400" dirty="0"/>
              <a:t>When going from twice daily NPH to long-acting insulin, reduce dose by 20%</a:t>
            </a:r>
          </a:p>
          <a:p>
            <a:r>
              <a:rPr lang="en-US" sz="2400" dirty="0"/>
              <a:t>Switching Insulin glargine U100:</a:t>
            </a:r>
          </a:p>
          <a:p>
            <a:pPr lvl="1"/>
            <a:r>
              <a:rPr lang="en-US" sz="1800" dirty="0"/>
              <a:t> To glargine U300: 1:1, higher dose 10-18% may be needed</a:t>
            </a:r>
          </a:p>
          <a:p>
            <a:pPr lvl="1"/>
            <a:r>
              <a:rPr lang="en-US" sz="1800" dirty="0"/>
              <a:t>To </a:t>
            </a:r>
            <a:r>
              <a:rPr lang="en-US" sz="1800" dirty="0" err="1"/>
              <a:t>degludec</a:t>
            </a:r>
            <a:r>
              <a:rPr lang="en-US" sz="1800" dirty="0"/>
              <a:t> or NPH: 1:1 or consider 20% reduction</a:t>
            </a:r>
          </a:p>
          <a:p>
            <a:r>
              <a:rPr lang="en-US" sz="2400" dirty="0"/>
              <a:t>Switching Insulin </a:t>
            </a:r>
            <a:r>
              <a:rPr lang="en-US" sz="2400" dirty="0" err="1"/>
              <a:t>degludec</a:t>
            </a:r>
            <a:r>
              <a:rPr lang="en-US" sz="2400" dirty="0"/>
              <a:t> to other basal insulins:</a:t>
            </a:r>
          </a:p>
          <a:p>
            <a:pPr lvl="1"/>
            <a:r>
              <a:rPr lang="en-US" sz="1800" dirty="0"/>
              <a:t>To </a:t>
            </a:r>
            <a:r>
              <a:rPr lang="en-US" sz="1800" dirty="0" err="1"/>
              <a:t>degludec</a:t>
            </a:r>
            <a:r>
              <a:rPr lang="en-US" sz="1800" dirty="0"/>
              <a:t>, NPH or glargine: reduce by 20%</a:t>
            </a:r>
          </a:p>
          <a:p>
            <a:r>
              <a:rPr lang="en-US" sz="2400" dirty="0"/>
              <a:t>Switching insulin glargine U300:</a:t>
            </a:r>
          </a:p>
          <a:p>
            <a:pPr lvl="1"/>
            <a:r>
              <a:rPr lang="en-US" sz="1800" dirty="0"/>
              <a:t>To </a:t>
            </a:r>
            <a:r>
              <a:rPr lang="en-US" sz="1800" dirty="0" err="1"/>
              <a:t>degludec</a:t>
            </a:r>
            <a:r>
              <a:rPr lang="en-US" sz="1800" dirty="0"/>
              <a:t>: 1:1 or consider 20% reduction</a:t>
            </a:r>
          </a:p>
          <a:p>
            <a:pPr lvl="1"/>
            <a:r>
              <a:rPr lang="en-US" sz="1800" dirty="0"/>
              <a:t>To NPH or insulin glargine U100: reduce dose by 20%</a:t>
            </a:r>
          </a:p>
          <a:p>
            <a:r>
              <a:rPr lang="en-US" sz="2400" dirty="0"/>
              <a:t>Switching NPH to other insulins:</a:t>
            </a:r>
          </a:p>
          <a:p>
            <a:pPr lvl="1"/>
            <a:r>
              <a:rPr lang="en-US" sz="1800" dirty="0"/>
              <a:t>If twice daily, decrease dose by 20%</a:t>
            </a:r>
          </a:p>
          <a:p>
            <a:pPr lvl="1"/>
            <a:r>
              <a:rPr lang="en-US" sz="1800" dirty="0"/>
              <a:t>If once daily, 1:1 or consider 20% reduction </a:t>
            </a:r>
          </a:p>
          <a:p>
            <a:r>
              <a:rPr lang="en-US" sz="2400" dirty="0"/>
              <a:t>Need to use clinical judgement</a:t>
            </a:r>
          </a:p>
          <a:p>
            <a:pPr lvl="1"/>
            <a:r>
              <a:rPr lang="en-US" sz="2400" dirty="0"/>
              <a:t>For example, if A1C, FBG, and pre-meal BG are all above target, then may not be necessary to reduce basal insulin dose</a:t>
            </a:r>
          </a:p>
          <a:p>
            <a:endParaRPr lang="en-US" dirty="0"/>
          </a:p>
        </p:txBody>
      </p:sp>
      <p:sp>
        <p:nvSpPr>
          <p:cNvPr id="3" name="Text Placeholder 2"/>
          <p:cNvSpPr>
            <a:spLocks noGrp="1"/>
          </p:cNvSpPr>
          <p:nvPr>
            <p:ph type="body" sz="quarter" idx="10"/>
          </p:nvPr>
        </p:nvSpPr>
        <p:spPr>
          <a:xfrm>
            <a:off x="304800" y="6324600"/>
            <a:ext cx="6781800" cy="381000"/>
          </a:xfrm>
        </p:spPr>
        <p:txBody>
          <a:bodyPr>
            <a:normAutofit fontScale="92500" lnSpcReduction="20000"/>
          </a:bodyPr>
          <a:lstStyle/>
          <a:p>
            <a:r>
              <a:rPr lang="en-US" dirty="0"/>
              <a:t>Clinical Resource, How to Switch Insulin Products. Pharmacist’s Letter/Pharmacy Technician’s Letter/Prescriber Insights. January 2025. </a:t>
            </a:r>
          </a:p>
        </p:txBody>
      </p:sp>
    </p:spTree>
    <p:extLst>
      <p:ext uri="{BB962C8B-B14F-4D97-AF65-F5344CB8AC3E}">
        <p14:creationId xmlns:p14="http://schemas.microsoft.com/office/powerpoint/2010/main" val="2279632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Poll 7 - Making the switch: Meet Joan</a:t>
            </a:r>
          </a:p>
        </p:txBody>
      </p:sp>
      <p:sp>
        <p:nvSpPr>
          <p:cNvPr id="3" name="Content Placeholder 2"/>
          <p:cNvSpPr>
            <a:spLocks noGrp="1"/>
          </p:cNvSpPr>
          <p:nvPr>
            <p:ph idx="1"/>
          </p:nvPr>
        </p:nvSpPr>
        <p:spPr>
          <a:xfrm>
            <a:off x="381000" y="1295400"/>
            <a:ext cx="6096000" cy="5181600"/>
          </a:xfrm>
        </p:spPr>
        <p:txBody>
          <a:bodyPr>
            <a:normAutofit fontScale="92500" lnSpcReduction="10000"/>
          </a:bodyPr>
          <a:lstStyle/>
          <a:p>
            <a:pPr marL="0" indent="0">
              <a:buNone/>
            </a:pPr>
            <a:r>
              <a:rPr lang="en-US" dirty="0">
                <a:solidFill>
                  <a:srgbClr val="000000"/>
                </a:solidFill>
              </a:rPr>
              <a:t>Joan is taking insulin NPH 30 units twice daily. Her endo wants her to switch to </a:t>
            </a:r>
            <a:r>
              <a:rPr lang="en-US" dirty="0" err="1">
                <a:solidFill>
                  <a:srgbClr val="000000"/>
                </a:solidFill>
              </a:rPr>
              <a:t>degludec</a:t>
            </a:r>
            <a:r>
              <a:rPr lang="en-US" dirty="0">
                <a:solidFill>
                  <a:srgbClr val="000000"/>
                </a:solidFill>
              </a:rPr>
              <a:t>. Her current A1C is 6.9%. What is the best dose recommendation? </a:t>
            </a:r>
          </a:p>
          <a:p>
            <a:pPr marL="0" indent="0">
              <a:buNone/>
            </a:pPr>
            <a:endParaRPr lang="en-US" dirty="0">
              <a:solidFill>
                <a:srgbClr val="000000"/>
              </a:solidFill>
            </a:endParaRPr>
          </a:p>
          <a:p>
            <a:pPr marL="800100" lvl="1" indent="-342900">
              <a:lnSpc>
                <a:spcPct val="120000"/>
              </a:lnSpc>
              <a:buFont typeface="+mj-lt"/>
              <a:buAutoNum type="alphaUcPeriod"/>
            </a:pPr>
            <a:r>
              <a:rPr lang="en-US" dirty="0">
                <a:solidFill>
                  <a:srgbClr val="000000"/>
                </a:solidFill>
              </a:rPr>
              <a:t>Insulin </a:t>
            </a:r>
            <a:r>
              <a:rPr lang="en-US" dirty="0" err="1">
                <a:solidFill>
                  <a:srgbClr val="000000"/>
                </a:solidFill>
              </a:rPr>
              <a:t>degludec</a:t>
            </a:r>
            <a:r>
              <a:rPr lang="en-US" dirty="0">
                <a:solidFill>
                  <a:srgbClr val="000000"/>
                </a:solidFill>
              </a:rPr>
              <a:t> 30 units twice daily </a:t>
            </a:r>
          </a:p>
          <a:p>
            <a:pPr marL="800100" lvl="1" indent="-342900">
              <a:lnSpc>
                <a:spcPct val="120000"/>
              </a:lnSpc>
              <a:buFont typeface="+mj-lt"/>
              <a:buAutoNum type="alphaUcPeriod"/>
            </a:pPr>
            <a:r>
              <a:rPr lang="en-US" dirty="0">
                <a:solidFill>
                  <a:srgbClr val="000000"/>
                </a:solidFill>
              </a:rPr>
              <a:t>Insulin </a:t>
            </a:r>
            <a:r>
              <a:rPr lang="en-US" dirty="0" err="1">
                <a:solidFill>
                  <a:srgbClr val="000000"/>
                </a:solidFill>
              </a:rPr>
              <a:t>degludec</a:t>
            </a:r>
            <a:r>
              <a:rPr lang="en-US" dirty="0">
                <a:solidFill>
                  <a:srgbClr val="000000"/>
                </a:solidFill>
              </a:rPr>
              <a:t> 60 units once daily</a:t>
            </a:r>
          </a:p>
          <a:p>
            <a:pPr marL="800100" lvl="1" indent="-342900">
              <a:lnSpc>
                <a:spcPct val="120000"/>
              </a:lnSpc>
              <a:buFont typeface="+mj-lt"/>
              <a:buAutoNum type="alphaUcPeriod"/>
            </a:pPr>
            <a:r>
              <a:rPr lang="en-US" dirty="0">
                <a:solidFill>
                  <a:srgbClr val="000000"/>
                </a:solidFill>
              </a:rPr>
              <a:t>Recommend against the switch since her A1C is at goal</a:t>
            </a:r>
          </a:p>
          <a:p>
            <a:pPr marL="800100" lvl="1" indent="-342900">
              <a:lnSpc>
                <a:spcPct val="120000"/>
              </a:lnSpc>
              <a:buFont typeface="+mj-lt"/>
              <a:buAutoNum type="alphaUcPeriod"/>
            </a:pPr>
            <a:r>
              <a:rPr lang="en-US" dirty="0">
                <a:solidFill>
                  <a:srgbClr val="000000"/>
                </a:solidFill>
              </a:rPr>
              <a:t>Insulin </a:t>
            </a:r>
            <a:r>
              <a:rPr lang="en-US" dirty="0" err="1">
                <a:solidFill>
                  <a:srgbClr val="000000"/>
                </a:solidFill>
              </a:rPr>
              <a:t>degludec</a:t>
            </a:r>
            <a:r>
              <a:rPr lang="en-US" dirty="0">
                <a:solidFill>
                  <a:srgbClr val="000000"/>
                </a:solidFill>
              </a:rPr>
              <a:t> 48 units once daily </a:t>
            </a:r>
          </a:p>
        </p:txBody>
      </p:sp>
      <p:pic>
        <p:nvPicPr>
          <p:cNvPr id="6" name="Picture 5" descr="Businesswoman pointing up">
            <a:extLst>
              <a:ext uri="{FF2B5EF4-FFF2-40B4-BE49-F238E27FC236}">
                <a16:creationId xmlns:a16="http://schemas.microsoft.com/office/drawing/2014/main" id="{0B449682-B34E-49EB-8D94-323F16A383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940602" y="1181100"/>
            <a:ext cx="2323521" cy="4800600"/>
          </a:xfrm>
          <a:prstGeom prst="rect">
            <a:avLst/>
          </a:prstGeom>
        </p:spPr>
      </p:pic>
      <p:sp>
        <p:nvSpPr>
          <p:cNvPr id="4" name="Flowchart: Terminator 3">
            <a:extLst>
              <a:ext uri="{FF2B5EF4-FFF2-40B4-BE49-F238E27FC236}">
                <a16:creationId xmlns:a16="http://schemas.microsoft.com/office/drawing/2014/main" id="{CD552B89-5816-EE65-F8AC-BA92F728EEFA}"/>
              </a:ext>
            </a:extLst>
          </p:cNvPr>
          <p:cNvSpPr/>
          <p:nvPr/>
        </p:nvSpPr>
        <p:spPr>
          <a:xfrm>
            <a:off x="548633" y="5638800"/>
            <a:ext cx="6096000"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5" name="Picture 4" descr="Cartoon bee with magnifying glass">
            <a:extLst>
              <a:ext uri="{FF2B5EF4-FFF2-40B4-BE49-F238E27FC236}">
                <a16:creationId xmlns:a16="http://schemas.microsoft.com/office/drawing/2014/main" id="{0B736A9B-D2C4-BA84-F5CC-4B062C79A4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38" flipH="1">
            <a:off x="6033598" y="2420554"/>
            <a:ext cx="1222070" cy="1573335"/>
          </a:xfrm>
          <a:prstGeom prst="rect">
            <a:avLst/>
          </a:prstGeom>
        </p:spPr>
      </p:pic>
    </p:spTree>
    <p:extLst>
      <p:ext uri="{BB962C8B-B14F-4D97-AF65-F5344CB8AC3E}">
        <p14:creationId xmlns:p14="http://schemas.microsoft.com/office/powerpoint/2010/main" val="30162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8381"/>
            <a:ext cx="8223073" cy="971550"/>
          </a:xfrm>
        </p:spPr>
        <p:txBody>
          <a:bodyPr/>
          <a:lstStyle/>
          <a:p>
            <a:r>
              <a:rPr lang="en-US" dirty="0"/>
              <a:t>Switching Meal time Insulin </a:t>
            </a:r>
          </a:p>
        </p:txBody>
      </p:sp>
      <p:sp>
        <p:nvSpPr>
          <p:cNvPr id="3" name="Content Placeholder 2"/>
          <p:cNvSpPr>
            <a:spLocks noGrp="1"/>
          </p:cNvSpPr>
          <p:nvPr>
            <p:ph idx="1"/>
          </p:nvPr>
        </p:nvSpPr>
        <p:spPr>
          <a:xfrm>
            <a:off x="301535" y="1266555"/>
            <a:ext cx="8534400" cy="4114800"/>
          </a:xfrm>
        </p:spPr>
        <p:txBody>
          <a:bodyPr/>
          <a:lstStyle/>
          <a:p>
            <a:r>
              <a:rPr lang="en-US" dirty="0">
                <a:solidFill>
                  <a:srgbClr val="000000"/>
                </a:solidFill>
              </a:rPr>
              <a:t>This is a 1:1 conversion when switching between regular insulin, </a:t>
            </a:r>
            <a:r>
              <a:rPr lang="en-US" dirty="0" err="1">
                <a:solidFill>
                  <a:srgbClr val="000000"/>
                </a:solidFill>
              </a:rPr>
              <a:t>aspart</a:t>
            </a:r>
            <a:r>
              <a:rPr lang="en-US" dirty="0">
                <a:solidFill>
                  <a:srgbClr val="000000"/>
                </a:solidFill>
              </a:rPr>
              <a:t>, </a:t>
            </a:r>
            <a:r>
              <a:rPr lang="en-US" dirty="0" err="1">
                <a:solidFill>
                  <a:srgbClr val="000000"/>
                </a:solidFill>
              </a:rPr>
              <a:t>lispro</a:t>
            </a:r>
            <a:r>
              <a:rPr lang="en-US" dirty="0">
                <a:solidFill>
                  <a:srgbClr val="000000"/>
                </a:solidFill>
              </a:rPr>
              <a:t>, and </a:t>
            </a:r>
            <a:r>
              <a:rPr lang="en-US" dirty="0" err="1">
                <a:solidFill>
                  <a:srgbClr val="000000"/>
                </a:solidFill>
              </a:rPr>
              <a:t>glulisine</a:t>
            </a:r>
            <a:r>
              <a:rPr lang="en-US" dirty="0">
                <a:solidFill>
                  <a:srgbClr val="000000"/>
                </a:solidFill>
              </a:rPr>
              <a:t> including </a:t>
            </a:r>
            <a:r>
              <a:rPr lang="en-US" dirty="0" err="1">
                <a:solidFill>
                  <a:srgbClr val="000000"/>
                </a:solidFill>
              </a:rPr>
              <a:t>Fiasp</a:t>
            </a:r>
            <a:r>
              <a:rPr lang="en-US" baseline="30000" dirty="0">
                <a:solidFill>
                  <a:srgbClr val="000000"/>
                </a:solidFill>
              </a:rPr>
              <a:t>®</a:t>
            </a:r>
            <a:r>
              <a:rPr lang="en-US" dirty="0">
                <a:solidFill>
                  <a:srgbClr val="000000"/>
                </a:solidFill>
              </a:rPr>
              <a:t> and </a:t>
            </a:r>
            <a:r>
              <a:rPr lang="en-US" dirty="0" err="1">
                <a:solidFill>
                  <a:srgbClr val="000000"/>
                </a:solidFill>
              </a:rPr>
              <a:t>Lyumjev</a:t>
            </a:r>
            <a:r>
              <a:rPr lang="en-US" baseline="30000" dirty="0">
                <a:solidFill>
                  <a:srgbClr val="000000"/>
                </a:solidFill>
              </a:rPr>
              <a:t>™. </a:t>
            </a:r>
          </a:p>
          <a:p>
            <a:r>
              <a:rPr lang="en-US" dirty="0">
                <a:solidFill>
                  <a:srgbClr val="000000"/>
                </a:solidFill>
              </a:rPr>
              <a:t>The exception is when switching to inhaled insulin (</a:t>
            </a:r>
            <a:r>
              <a:rPr lang="en-US" dirty="0" err="1">
                <a:solidFill>
                  <a:srgbClr val="000000"/>
                </a:solidFill>
              </a:rPr>
              <a:t>Afrezza</a:t>
            </a:r>
            <a:r>
              <a:rPr lang="en-US" dirty="0">
                <a:solidFill>
                  <a:srgbClr val="000000"/>
                </a:solidFill>
              </a:rPr>
              <a:t>), multiple dose by 2 and round down to nearest cartridges</a:t>
            </a:r>
          </a:p>
          <a:p>
            <a:pPr lvl="1"/>
            <a:r>
              <a:rPr lang="en-US" dirty="0">
                <a:solidFill>
                  <a:srgbClr val="000000"/>
                </a:solidFill>
              </a:rPr>
              <a:t>Often 2-3x is actually needed</a:t>
            </a:r>
          </a:p>
          <a:p>
            <a:endParaRPr lang="en-US" dirty="0"/>
          </a:p>
        </p:txBody>
      </p:sp>
      <p:sp>
        <p:nvSpPr>
          <p:cNvPr id="5" name="Text Placeholder 2">
            <a:extLst>
              <a:ext uri="{FF2B5EF4-FFF2-40B4-BE49-F238E27FC236}">
                <a16:creationId xmlns:a16="http://schemas.microsoft.com/office/drawing/2014/main" id="{2492F92A-6818-ADF4-7B2B-1D2A3E3B43CE}"/>
              </a:ext>
            </a:extLst>
          </p:cNvPr>
          <p:cNvSpPr txBox="1">
            <a:spLocks/>
          </p:cNvSpPr>
          <p:nvPr/>
        </p:nvSpPr>
        <p:spPr>
          <a:xfrm>
            <a:off x="289178" y="6399119"/>
            <a:ext cx="6781800" cy="381000"/>
          </a:xfrm>
          <a:prstGeom prst="rect">
            <a:avLst/>
          </a:prstGeom>
        </p:spPr>
        <p:txBody>
          <a:bodyPr vert="horz">
            <a:normAutofit fontScale="92500" lnSpcReduction="20000"/>
          </a:bodyPr>
          <a:lstStyle>
            <a:lvl1pPr marL="0" indent="0" algn="l" rtl="0" eaLnBrk="1" latinLnBrk="0" hangingPunct="1">
              <a:spcBef>
                <a:spcPts val="600"/>
              </a:spcBef>
              <a:buClr>
                <a:srgbClr val="86AA2C"/>
              </a:buClr>
              <a:buSzPct val="76000"/>
              <a:buFont typeface="Wingdings 3"/>
              <a:buNone/>
              <a:defRPr kumimoji="0" sz="1200" i="1"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fontAlgn="auto">
              <a:spcAft>
                <a:spcPts val="0"/>
              </a:spcAft>
            </a:pPr>
            <a:r>
              <a:rPr lang="en-US"/>
              <a:t>Clinical Resource, How to Switch Insulin Products. Pharmacist’s Letter/Pharmacy Technician’s Letter/Prescriber Insights. January 2025. </a:t>
            </a:r>
            <a:endParaRPr lang="en-US" dirty="0"/>
          </a:p>
        </p:txBody>
      </p:sp>
    </p:spTree>
    <p:extLst>
      <p:ext uri="{BB962C8B-B14F-4D97-AF65-F5344CB8AC3E}">
        <p14:creationId xmlns:p14="http://schemas.microsoft.com/office/powerpoint/2010/main" val="1609568603"/>
      </p:ext>
    </p:extLst>
  </p:cSld>
  <p:clrMapOvr>
    <a:masterClrMapping/>
  </p:clrMapOvr>
  <p:extLst>
    <p:ext uri="{6950BFC3-D8DA-4A85-94F7-54DA5524770B}">
      <p188:commentRel xmlns:p188="http://schemas.microsoft.com/office/powerpoint/2018/8/main" r:id="rId2"/>
    </p:ext>
  </p:extLs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B5BA3-D61D-446F-9C9D-9158C5B462A2}"/>
              </a:ext>
            </a:extLst>
          </p:cNvPr>
          <p:cNvSpPr>
            <a:spLocks noGrp="1"/>
          </p:cNvSpPr>
          <p:nvPr>
            <p:ph type="title"/>
          </p:nvPr>
        </p:nvSpPr>
        <p:spPr/>
        <p:txBody>
          <a:bodyPr/>
          <a:lstStyle/>
          <a:p>
            <a:r>
              <a:rPr lang="en-US" dirty="0"/>
              <a:t>Poll 8. Patient Case: </a:t>
            </a:r>
            <a:r>
              <a:rPr lang="en-US" dirty="0" err="1"/>
              <a:t>Lumy</a:t>
            </a:r>
            <a:endParaRPr lang="en-US" dirty="0"/>
          </a:p>
        </p:txBody>
      </p:sp>
      <p:sp>
        <p:nvSpPr>
          <p:cNvPr id="3" name="Content Placeholder 2">
            <a:extLst>
              <a:ext uri="{FF2B5EF4-FFF2-40B4-BE49-F238E27FC236}">
                <a16:creationId xmlns:a16="http://schemas.microsoft.com/office/drawing/2014/main" id="{9BA0096A-B20F-4478-89BC-53146420E635}"/>
              </a:ext>
            </a:extLst>
          </p:cNvPr>
          <p:cNvSpPr>
            <a:spLocks noGrp="1"/>
          </p:cNvSpPr>
          <p:nvPr>
            <p:ph sz="quarter" idx="1"/>
          </p:nvPr>
        </p:nvSpPr>
        <p:spPr/>
        <p:txBody>
          <a:bodyPr>
            <a:normAutofit lnSpcReduction="10000"/>
          </a:bodyPr>
          <a:lstStyle/>
          <a:p>
            <a:r>
              <a:rPr lang="en-US" dirty="0" err="1"/>
              <a:t>Lumy’s</a:t>
            </a:r>
            <a:r>
              <a:rPr lang="en-US" dirty="0"/>
              <a:t> insurance formulary changed from insulin lispro to insulin </a:t>
            </a:r>
            <a:r>
              <a:rPr lang="en-US" dirty="0" err="1"/>
              <a:t>aspart</a:t>
            </a:r>
            <a:r>
              <a:rPr lang="en-US" dirty="0"/>
              <a:t>. Her A1C is 7%. </a:t>
            </a:r>
          </a:p>
          <a:p>
            <a:r>
              <a:rPr lang="en-US" dirty="0"/>
              <a:t>She was following an insulin to carbohydrate ratio of 1:12 and a correction factor of 1:50. </a:t>
            </a:r>
          </a:p>
          <a:p>
            <a:r>
              <a:rPr lang="en-US" dirty="0"/>
              <a:t>How should she dose insulin </a:t>
            </a:r>
            <a:r>
              <a:rPr lang="en-US" dirty="0" err="1"/>
              <a:t>aspart</a:t>
            </a:r>
            <a:r>
              <a:rPr lang="en-US" dirty="0"/>
              <a:t> when she switches? </a:t>
            </a:r>
          </a:p>
          <a:p>
            <a:pPr marL="788670" lvl="1" indent="-514350">
              <a:buFont typeface="+mj-lt"/>
              <a:buAutoNum type="alphaUcPeriod"/>
            </a:pPr>
            <a:r>
              <a:rPr lang="en-US" dirty="0"/>
              <a:t>Reduce all doses by 10%</a:t>
            </a:r>
          </a:p>
          <a:p>
            <a:pPr marL="788670" lvl="1" indent="-514350">
              <a:buFont typeface="+mj-lt"/>
              <a:buAutoNum type="alphaUcPeriod"/>
            </a:pPr>
            <a:r>
              <a:rPr lang="en-US" dirty="0"/>
              <a:t>Increase all doses by 10%</a:t>
            </a:r>
          </a:p>
          <a:p>
            <a:pPr marL="788670" lvl="1" indent="-514350">
              <a:buFont typeface="+mj-lt"/>
              <a:buAutoNum type="alphaUcPeriod"/>
            </a:pPr>
            <a:r>
              <a:rPr lang="en-US" dirty="0"/>
              <a:t>Same dosing</a:t>
            </a:r>
          </a:p>
          <a:p>
            <a:pPr marL="788670" lvl="1" indent="-514350">
              <a:buFont typeface="+mj-lt"/>
              <a:buAutoNum type="alphaUcPeriod"/>
            </a:pPr>
            <a:r>
              <a:rPr lang="en-US" dirty="0"/>
              <a:t>Submit prior authorization so she doesn’t change insulin</a:t>
            </a:r>
          </a:p>
        </p:txBody>
      </p:sp>
      <p:sp>
        <p:nvSpPr>
          <p:cNvPr id="4" name="Flowchart: Terminator 3">
            <a:extLst>
              <a:ext uri="{FF2B5EF4-FFF2-40B4-BE49-F238E27FC236}">
                <a16:creationId xmlns:a16="http://schemas.microsoft.com/office/drawing/2014/main" id="{7425FD23-F316-99EF-A983-7585BF9341EF}"/>
              </a:ext>
            </a:extLst>
          </p:cNvPr>
          <p:cNvSpPr/>
          <p:nvPr/>
        </p:nvSpPr>
        <p:spPr>
          <a:xfrm>
            <a:off x="685800" y="4953000"/>
            <a:ext cx="2771614" cy="4572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5" name="Picture 4" descr="Cartoon bee with magnifying glass">
            <a:extLst>
              <a:ext uri="{FF2B5EF4-FFF2-40B4-BE49-F238E27FC236}">
                <a16:creationId xmlns:a16="http://schemas.microsoft.com/office/drawing/2014/main" id="{645BBAAF-F9FE-5A48-1E0B-3153A05EB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7344680" y="3680449"/>
            <a:ext cx="1385887" cy="1573335"/>
          </a:xfrm>
          <a:prstGeom prst="rect">
            <a:avLst/>
          </a:prstGeom>
        </p:spPr>
      </p:pic>
    </p:spTree>
    <p:extLst>
      <p:ext uri="{BB962C8B-B14F-4D97-AF65-F5344CB8AC3E}">
        <p14:creationId xmlns:p14="http://schemas.microsoft.com/office/powerpoint/2010/main" val="210047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EBB5-B60A-4E7D-83FC-FEDCD6A49EED}"/>
              </a:ext>
            </a:extLst>
          </p:cNvPr>
          <p:cNvSpPr>
            <a:spLocks noGrp="1"/>
          </p:cNvSpPr>
          <p:nvPr>
            <p:ph type="ctrTitle"/>
          </p:nvPr>
        </p:nvSpPr>
        <p:spPr/>
        <p:txBody>
          <a:bodyPr/>
          <a:lstStyle/>
          <a:p>
            <a:r>
              <a:rPr lang="en-US" dirty="0"/>
              <a:t>Insulin Pattern Management</a:t>
            </a:r>
          </a:p>
        </p:txBody>
      </p:sp>
      <p:sp>
        <p:nvSpPr>
          <p:cNvPr id="3" name="Subtitle 2">
            <a:extLst>
              <a:ext uri="{FF2B5EF4-FFF2-40B4-BE49-F238E27FC236}">
                <a16:creationId xmlns:a16="http://schemas.microsoft.com/office/drawing/2014/main" id="{ABC6CA89-CB84-414E-8B78-11F05F2B7B6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45596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the numbers mean?</a:t>
            </a:r>
          </a:p>
        </p:txBody>
      </p:sp>
      <p:sp>
        <p:nvSpPr>
          <p:cNvPr id="3" name="Content Placeholder 2"/>
          <p:cNvSpPr>
            <a:spLocks noGrp="1"/>
          </p:cNvSpPr>
          <p:nvPr>
            <p:ph idx="1"/>
          </p:nvPr>
        </p:nvSpPr>
        <p:spPr/>
        <p:txBody>
          <a:bodyPr/>
          <a:lstStyle/>
          <a:p>
            <a:pPr marL="0" indent="0">
              <a:buNone/>
            </a:pPr>
            <a:r>
              <a:rPr lang="en-US" dirty="0"/>
              <a:t>It’s like a BIG puzzle!</a:t>
            </a:r>
          </a:p>
        </p:txBody>
      </p:sp>
      <p:sp>
        <p:nvSpPr>
          <p:cNvPr id="4" name="AutoShape 2" descr="Background jigsaw puzzle Royalty Free Vector Image"/>
          <p:cNvSpPr>
            <a:spLocks noChangeAspect="1" noChangeArrowheads="1"/>
          </p:cNvSpPr>
          <p:nvPr/>
        </p:nvSpPr>
        <p:spPr bwMode="auto">
          <a:xfrm>
            <a:off x="155575" y="7127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and Holding Piece Of Jigsaw Puzzle With Word DIABETES INSULI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214" y="2381251"/>
            <a:ext cx="3749895" cy="27069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locking the puzzle of caring for the patient with diabetes mellitus/cardiometabolic health condi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76" y="2149329"/>
            <a:ext cx="4162474" cy="4083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1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75"/>
          <p:cNvSpPr txBox="1">
            <a:spLocks noGrp="1"/>
          </p:cNvSpPr>
          <p:nvPr>
            <p:ph type="title"/>
          </p:nvPr>
        </p:nvSpPr>
        <p:spPr>
          <a:prstGeom prst="rect">
            <a:avLst/>
          </a:prstGeom>
          <a:noFill/>
          <a:ln>
            <a:noFill/>
          </a:ln>
        </p:spPr>
        <p:txBody>
          <a:bodyPr spcFirstLastPara="1" vert="horz" wrap="square" lIns="64281" tIns="32131" rIns="64281" bIns="32131" anchor="ctr" anchorCtr="0">
            <a:noAutofit/>
          </a:bodyPr>
          <a:lstStyle/>
          <a:p>
            <a:pPr algn="ctr">
              <a:lnSpc>
                <a:spcPct val="90000"/>
              </a:lnSpc>
              <a:spcBef>
                <a:spcPts val="0"/>
              </a:spcBef>
              <a:buClr>
                <a:schemeClr val="dk1"/>
              </a:buClr>
              <a:buSzPts val="4400"/>
            </a:pPr>
            <a:r>
              <a:rPr lang="en-US" dirty="0">
                <a:solidFill>
                  <a:schemeClr val="tx1"/>
                </a:solidFill>
              </a:rPr>
              <a:t>At Least 42 Factors Affect Glucose!</a:t>
            </a:r>
            <a:endParaRPr dirty="0">
              <a:solidFill>
                <a:schemeClr val="tx1"/>
              </a:solidFill>
            </a:endParaRPr>
          </a:p>
        </p:txBody>
      </p:sp>
      <p:sp>
        <p:nvSpPr>
          <p:cNvPr id="453" name="Google Shape;453;p75"/>
          <p:cNvSpPr txBox="1"/>
          <p:nvPr/>
        </p:nvSpPr>
        <p:spPr>
          <a:xfrm>
            <a:off x="216576" y="5600701"/>
            <a:ext cx="3722370" cy="265583"/>
          </a:xfrm>
          <a:prstGeom prst="rect">
            <a:avLst/>
          </a:prstGeom>
          <a:noFill/>
          <a:ln>
            <a:noFill/>
          </a:ln>
        </p:spPr>
        <p:txBody>
          <a:bodyPr spcFirstLastPara="1" wrap="square" lIns="64281" tIns="32131" rIns="64281" bIns="32131" anchor="t" anchorCtr="0">
            <a:noAutofit/>
          </a:bodyPr>
          <a:lstStyle/>
          <a:p>
            <a:pPr>
              <a:buClr>
                <a:srgbClr val="000000"/>
              </a:buClr>
              <a:buFont typeface="Arial"/>
              <a:buNone/>
            </a:pPr>
            <a:r>
              <a:rPr lang="en-US" sz="800" kern="0" dirty="0">
                <a:latin typeface="Calibri" panose="020F0502020204030204" pitchFamily="34" charset="0"/>
                <a:ea typeface="Calibri"/>
                <a:cs typeface="Calibri" panose="020F0502020204030204" pitchFamily="34" charset="0"/>
                <a:sym typeface="Calibri"/>
              </a:rPr>
              <a:t>Adapted from Brown A. </a:t>
            </a:r>
            <a:r>
              <a:rPr lang="en-US" sz="800" kern="0" dirty="0" err="1">
                <a:latin typeface="Calibri" panose="020F0502020204030204" pitchFamily="34" charset="0"/>
                <a:ea typeface="Calibri"/>
                <a:cs typeface="Calibri" panose="020F0502020204030204" pitchFamily="34" charset="0"/>
                <a:sym typeface="Calibri"/>
              </a:rPr>
              <a:t>DiaTribe</a:t>
            </a:r>
            <a:r>
              <a:rPr lang="en-US" sz="800" kern="0" dirty="0">
                <a:latin typeface="Calibri" panose="020F0502020204030204" pitchFamily="34" charset="0"/>
                <a:ea typeface="Calibri"/>
                <a:cs typeface="Calibri" panose="020F0502020204030204" pitchFamily="34" charset="0"/>
                <a:sym typeface="Calibri"/>
              </a:rPr>
              <a:t> Learn: Making sense of diabetes... diatribe.org/42factors</a:t>
            </a:r>
            <a:endParaRPr sz="800" kern="0" dirty="0">
              <a:latin typeface="Calibri" panose="020F0502020204030204" pitchFamily="34" charset="0"/>
              <a:cs typeface="Calibri" panose="020F0502020204030204" pitchFamily="34" charset="0"/>
              <a:sym typeface="Arial"/>
            </a:endParaRPr>
          </a:p>
        </p:txBody>
      </p:sp>
      <p:sp>
        <p:nvSpPr>
          <p:cNvPr id="7" name="Rectangle: Rounded Corners 6">
            <a:extLst>
              <a:ext uri="{FF2B5EF4-FFF2-40B4-BE49-F238E27FC236}">
                <a16:creationId xmlns:a16="http://schemas.microsoft.com/office/drawing/2014/main" id="{30FB22EF-E6A8-489A-B09D-6981C2E8E27B}"/>
              </a:ext>
            </a:extLst>
          </p:cNvPr>
          <p:cNvSpPr/>
          <p:nvPr/>
        </p:nvSpPr>
        <p:spPr>
          <a:xfrm>
            <a:off x="67453" y="2869056"/>
            <a:ext cx="1345287" cy="2308734"/>
          </a:xfrm>
          <a:prstGeom prst="roundRect">
            <a:avLst/>
          </a:prstGeom>
          <a:ln>
            <a:solidFill>
              <a:srgbClr val="2F528F"/>
            </a:solidFill>
          </a:ln>
        </p:spPr>
        <p:style>
          <a:lnRef idx="2">
            <a:schemeClr val="accent1"/>
          </a:lnRef>
          <a:fillRef idx="1">
            <a:schemeClr val="lt1"/>
          </a:fillRef>
          <a:effectRef idx="0">
            <a:schemeClr val="accent1"/>
          </a:effectRef>
          <a:fontRef idx="minor">
            <a:schemeClr val="dk1"/>
          </a:fontRef>
        </p:style>
        <p:txBody>
          <a:bodyPr lIns="76197" tIns="38098" rIns="76197" bIns="38098" numCol="1" rtlCol="0" anchor="ctr"/>
          <a:lstStyle/>
          <a:p>
            <a:pPr marL="241106" indent="-241106">
              <a:buClr>
                <a:srgbClr val="000000"/>
              </a:buClr>
              <a:buFont typeface="+mj-lt"/>
              <a:buAutoNum type="arabicPeriod"/>
            </a:pPr>
            <a:r>
              <a:rPr lang="en-US" sz="1000" b="1" kern="0" dirty="0">
                <a:solidFill>
                  <a:srgbClr val="C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Carbo-hydrate quantity</a:t>
            </a:r>
          </a:p>
          <a:p>
            <a:pPr marL="241106" indent="-241106">
              <a:buClr>
                <a:srgbClr val="000000"/>
              </a:buClr>
              <a:buFont typeface="+mj-lt"/>
              <a:buAutoNum type="arabicPeriod"/>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Carbo-hydrate type</a:t>
            </a:r>
          </a:p>
          <a:p>
            <a:pPr marL="241106" indent="-241106">
              <a:buClr>
                <a:srgbClr val="000000"/>
              </a:buClr>
              <a:buFont typeface="+mj-lt"/>
              <a:buAutoNum type="arabicPeriod"/>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Fat</a:t>
            </a:r>
          </a:p>
          <a:p>
            <a:pPr marL="241106" indent="-241106">
              <a:buClr>
                <a:srgbClr val="000000"/>
              </a:buClr>
              <a:buFont typeface="+mj-lt"/>
              <a:buAutoNum type="arabicPeriod"/>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Protein</a:t>
            </a:r>
          </a:p>
          <a:p>
            <a:pPr marL="241106" indent="-241106">
              <a:buClr>
                <a:srgbClr val="000000"/>
              </a:buClr>
              <a:buFont typeface="+mj-lt"/>
              <a:buAutoNum type="arabicPeriod"/>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Caffeine</a:t>
            </a:r>
          </a:p>
          <a:p>
            <a:pPr marL="241106" indent="-241106">
              <a:buClr>
                <a:srgbClr val="000000"/>
              </a:buClr>
              <a:buFont typeface="+mj-lt"/>
              <a:buAutoNum type="arabicPeriod"/>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Alcohol</a:t>
            </a:r>
          </a:p>
          <a:p>
            <a:pPr marL="241106" indent="-241106">
              <a:buClr>
                <a:srgbClr val="000000"/>
              </a:buClr>
              <a:buFont typeface="+mj-lt"/>
              <a:buAutoNum type="arabicPeriod"/>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Meal timing</a:t>
            </a:r>
          </a:p>
          <a:p>
            <a:pPr marL="241106" indent="-241106">
              <a:buClr>
                <a:srgbClr val="000000"/>
              </a:buClr>
              <a:buFont typeface="+mj-lt"/>
              <a:buAutoNum type="arabicPeriod"/>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Dehydration</a:t>
            </a:r>
          </a:p>
          <a:p>
            <a:pPr marL="241106" indent="-241106">
              <a:buClr>
                <a:srgbClr val="000000"/>
              </a:buClr>
              <a:buFont typeface="+mj-lt"/>
              <a:buAutoNum type="arabicPeriod"/>
            </a:pPr>
            <a:r>
              <a:rPr lang="en-US" sz="1000" b="1" kern="0" dirty="0">
                <a:solidFill>
                  <a:srgbClr val="0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Personal microbiome</a:t>
            </a:r>
          </a:p>
        </p:txBody>
      </p:sp>
      <p:sp>
        <p:nvSpPr>
          <p:cNvPr id="15" name="Rectangle: Rounded Corners 14">
            <a:extLst>
              <a:ext uri="{FF2B5EF4-FFF2-40B4-BE49-F238E27FC236}">
                <a16:creationId xmlns:a16="http://schemas.microsoft.com/office/drawing/2014/main" id="{7223FD70-95BE-440F-A125-784C068C1F6F}"/>
              </a:ext>
            </a:extLst>
          </p:cNvPr>
          <p:cNvSpPr/>
          <p:nvPr/>
        </p:nvSpPr>
        <p:spPr>
          <a:xfrm>
            <a:off x="1412740" y="2988346"/>
            <a:ext cx="1398195" cy="1583655"/>
          </a:xfrm>
          <a:prstGeom prst="roundRect">
            <a:avLst/>
          </a:prstGeom>
          <a:ln>
            <a:solidFill>
              <a:srgbClr val="4A6FBE"/>
            </a:solidFill>
          </a:ln>
        </p:spPr>
        <p:style>
          <a:lnRef idx="2">
            <a:schemeClr val="accent1"/>
          </a:lnRef>
          <a:fillRef idx="1">
            <a:schemeClr val="lt1"/>
          </a:fillRef>
          <a:effectRef idx="0">
            <a:schemeClr val="accent1"/>
          </a:effectRef>
          <a:fontRef idx="minor">
            <a:schemeClr val="dk1"/>
          </a:fontRef>
        </p:style>
        <p:txBody>
          <a:bodyPr lIns="76197" tIns="38098" rIns="76197" bIns="38098" rtlCol="0" anchor="ctr"/>
          <a:lstStyle/>
          <a:p>
            <a:pPr marL="241106" indent="-241106">
              <a:buClr>
                <a:srgbClr val="000000"/>
              </a:buClr>
              <a:buFont typeface="+mj-lt"/>
              <a:buAutoNum type="arabicPeriod" startAt="10"/>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Dose</a:t>
            </a:r>
          </a:p>
          <a:p>
            <a:pPr marL="241106" indent="-241106">
              <a:buClr>
                <a:srgbClr val="000000"/>
              </a:buClr>
              <a:buFont typeface="+mj-lt"/>
              <a:buAutoNum type="arabicPeriod" startAt="1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Timing</a:t>
            </a:r>
          </a:p>
          <a:p>
            <a:pPr marL="241106" indent="-241106">
              <a:buClr>
                <a:srgbClr val="000000"/>
              </a:buClr>
              <a:buFont typeface="+mj-lt"/>
              <a:buAutoNum type="arabicPeriod" startAt="1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Inter-actions</a:t>
            </a:r>
          </a:p>
          <a:p>
            <a:pPr marL="241106" indent="-241106">
              <a:buClr>
                <a:srgbClr val="000000"/>
              </a:buClr>
              <a:buFont typeface="+mj-lt"/>
              <a:buAutoNum type="arabicPeriod" startAt="1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Steroid administration</a:t>
            </a:r>
          </a:p>
          <a:p>
            <a:pPr marL="241106" indent="-241106">
              <a:buClr>
                <a:srgbClr val="000000"/>
              </a:buClr>
              <a:buFont typeface="+mj-lt"/>
              <a:buAutoNum type="arabicPeriod" startAt="1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Niacin (vitamin B3)</a:t>
            </a:r>
          </a:p>
        </p:txBody>
      </p:sp>
      <p:sp>
        <p:nvSpPr>
          <p:cNvPr id="16" name="Rectangle: Rounded Corners 15">
            <a:extLst>
              <a:ext uri="{FF2B5EF4-FFF2-40B4-BE49-F238E27FC236}">
                <a16:creationId xmlns:a16="http://schemas.microsoft.com/office/drawing/2014/main" id="{6331E394-954E-4B3F-B477-23C980570FA2}"/>
              </a:ext>
            </a:extLst>
          </p:cNvPr>
          <p:cNvSpPr/>
          <p:nvPr/>
        </p:nvSpPr>
        <p:spPr>
          <a:xfrm>
            <a:off x="2810933" y="2988346"/>
            <a:ext cx="1431682" cy="1583654"/>
          </a:xfrm>
          <a:prstGeom prst="roundRect">
            <a:avLst/>
          </a:prstGeom>
          <a:ln>
            <a:solidFill>
              <a:srgbClr val="8298CE"/>
            </a:solidFill>
          </a:ln>
        </p:spPr>
        <p:style>
          <a:lnRef idx="2">
            <a:schemeClr val="accent1"/>
          </a:lnRef>
          <a:fillRef idx="1">
            <a:schemeClr val="lt1"/>
          </a:fillRef>
          <a:effectRef idx="0">
            <a:schemeClr val="accent1"/>
          </a:effectRef>
          <a:fontRef idx="minor">
            <a:schemeClr val="dk1"/>
          </a:fontRef>
        </p:style>
        <p:txBody>
          <a:bodyPr lIns="76197" tIns="38098" rIns="76197" bIns="38098" rtlCol="0" anchor="ctr"/>
          <a:lstStyle/>
          <a:p>
            <a:pPr marL="241106" indent="-241106">
              <a:buClr>
                <a:srgbClr val="000000"/>
              </a:buClr>
              <a:buFont typeface="+mj-lt"/>
              <a:buAutoNum type="arabicPeriod" startAt="15"/>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Light exercise</a:t>
            </a:r>
          </a:p>
          <a:p>
            <a:pPr marL="241106" indent="-241106">
              <a:buClr>
                <a:srgbClr val="000000"/>
              </a:buClr>
              <a:buFont typeface="+mj-lt"/>
              <a:buAutoNum type="arabicPeriod" startAt="15"/>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C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High/ moderate exercise</a:t>
            </a:r>
          </a:p>
          <a:p>
            <a:pPr marL="241106" indent="-241106">
              <a:buClr>
                <a:srgbClr val="000000"/>
              </a:buClr>
              <a:buFont typeface="+mj-lt"/>
              <a:buAutoNum type="arabicPeriod" startAt="15"/>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Level of fitness/training</a:t>
            </a:r>
          </a:p>
          <a:p>
            <a:pPr marL="241106" indent="-241106">
              <a:buClr>
                <a:srgbClr val="000000"/>
              </a:buClr>
              <a:buFont typeface="+mj-lt"/>
              <a:buAutoNum type="arabicPeriod" startAt="15"/>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Time of day</a:t>
            </a:r>
          </a:p>
          <a:p>
            <a:pPr marL="241106" indent="-241106">
              <a:buClr>
                <a:srgbClr val="000000"/>
              </a:buClr>
              <a:buFont typeface="+mj-lt"/>
              <a:buAutoNum type="arabicPeriod" startAt="15"/>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Food and insulin timing</a:t>
            </a:r>
          </a:p>
        </p:txBody>
      </p:sp>
      <p:sp>
        <p:nvSpPr>
          <p:cNvPr id="17" name="Rectangle: Rounded Corners 16">
            <a:extLst>
              <a:ext uri="{FF2B5EF4-FFF2-40B4-BE49-F238E27FC236}">
                <a16:creationId xmlns:a16="http://schemas.microsoft.com/office/drawing/2014/main" id="{BE82F98D-A645-4424-91A9-77ED1721CD2F}"/>
              </a:ext>
            </a:extLst>
          </p:cNvPr>
          <p:cNvSpPr/>
          <p:nvPr/>
        </p:nvSpPr>
        <p:spPr>
          <a:xfrm>
            <a:off x="4242619" y="2949028"/>
            <a:ext cx="1929586" cy="2579282"/>
          </a:xfrm>
          <a:prstGeom prst="roundRect">
            <a:avLst/>
          </a:prstGeom>
          <a:ln>
            <a:solidFill>
              <a:srgbClr val="B8C2E1"/>
            </a:solidFill>
          </a:ln>
        </p:spPr>
        <p:style>
          <a:lnRef idx="2">
            <a:schemeClr val="accent1"/>
          </a:lnRef>
          <a:fillRef idx="1">
            <a:schemeClr val="lt1"/>
          </a:fillRef>
          <a:effectRef idx="0">
            <a:schemeClr val="accent1"/>
          </a:effectRef>
          <a:fontRef idx="minor">
            <a:schemeClr val="dk1"/>
          </a:fontRef>
        </p:style>
        <p:txBody>
          <a:bodyPr lIns="76197" tIns="38098" rIns="76197" bIns="38098" numCol="1" rtlCol="0" anchor="ctr"/>
          <a:lstStyle/>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b="1" kern="0" dirty="0">
                <a:solidFill>
                  <a:srgbClr val="0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Insufficient sleep</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Stress and illness</a:t>
            </a:r>
          </a:p>
          <a:p>
            <a:pPr marL="241106" indent="-241106">
              <a:buClr>
                <a:srgbClr val="000000"/>
              </a:buClr>
              <a:buFont typeface="+mj-lt"/>
              <a:buAutoNum type="arabicPeriod" startAt="2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0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Recent hypoglycemia</a:t>
            </a:r>
          </a:p>
          <a:p>
            <a:pPr marL="241106" indent="-241106">
              <a:buClr>
                <a:srgbClr val="000000"/>
              </a:buClr>
              <a:buFont typeface="+mj-lt"/>
              <a:buAutoNum type="arabicPeriod" startAt="20"/>
            </a:pPr>
            <a:r>
              <a:rPr lang="en-US" sz="1000" b="1" kern="0" dirty="0">
                <a:solidFill>
                  <a:srgbClr val="FFC000">
                    <a:lumMod val="75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C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During-sleep blood sugars</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Dawn phenomenon</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Infusion set issues</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Scar tissue and lipodystrophy</a:t>
            </a:r>
          </a:p>
          <a:p>
            <a:pPr marL="241106" indent="-241106">
              <a:buClr>
                <a:srgbClr val="000000"/>
              </a:buClr>
              <a:buFont typeface="+mj-lt"/>
              <a:buAutoNum type="arabicPeriod" startAt="2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Intramuscular insulin delivery</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Allergies</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A higher glucose level</a:t>
            </a:r>
          </a:p>
          <a:p>
            <a:pPr marL="241106" indent="-241106">
              <a:buClr>
                <a:srgbClr val="000000"/>
              </a:buClr>
              <a:buFont typeface="+mj-lt"/>
              <a:buAutoNum type="arabicPeriod" startAt="2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Menstruation</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 Puberty</a:t>
            </a:r>
          </a:p>
          <a:p>
            <a:pPr marL="241106" indent="-241106">
              <a:buClr>
                <a:srgbClr val="000000"/>
              </a:buClr>
              <a:buFont typeface="+mj-lt"/>
              <a:buAutoNum type="arabicPeriod" startAt="20"/>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Celiac disease</a:t>
            </a:r>
          </a:p>
          <a:p>
            <a:pPr marL="241106" indent="-241106">
              <a:buClr>
                <a:srgbClr val="000000"/>
              </a:buClr>
              <a:buFont typeface="+mj-lt"/>
              <a:buAutoNum type="arabicPeriod" startAt="20"/>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Smoking</a:t>
            </a:r>
          </a:p>
        </p:txBody>
      </p:sp>
      <p:sp>
        <p:nvSpPr>
          <p:cNvPr id="18" name="Rectangle: Rounded Corners 17">
            <a:extLst>
              <a:ext uri="{FF2B5EF4-FFF2-40B4-BE49-F238E27FC236}">
                <a16:creationId xmlns:a16="http://schemas.microsoft.com/office/drawing/2014/main" id="{9FFC3C10-8A7D-4614-BA05-F0B185AD81BD}"/>
              </a:ext>
            </a:extLst>
          </p:cNvPr>
          <p:cNvSpPr/>
          <p:nvPr/>
        </p:nvSpPr>
        <p:spPr>
          <a:xfrm>
            <a:off x="6179821" y="2988347"/>
            <a:ext cx="1305934" cy="1297902"/>
          </a:xfrm>
          <a:prstGeom prst="roundRect">
            <a:avLst/>
          </a:prstGeom>
          <a:ln>
            <a:solidFill>
              <a:srgbClr val="8298CE"/>
            </a:solidFill>
          </a:ln>
        </p:spPr>
        <p:style>
          <a:lnRef idx="2">
            <a:schemeClr val="accent1"/>
          </a:lnRef>
          <a:fillRef idx="1">
            <a:schemeClr val="lt1"/>
          </a:fillRef>
          <a:effectRef idx="0">
            <a:schemeClr val="accent1"/>
          </a:effectRef>
          <a:fontRef idx="minor">
            <a:schemeClr val="dk1"/>
          </a:fontRef>
        </p:style>
        <p:txBody>
          <a:bodyPr lIns="76197" tIns="38098" rIns="76197" bIns="38098" rtlCol="0" anchor="ctr"/>
          <a:lstStyle/>
          <a:p>
            <a:pPr marL="241106" indent="-241106">
              <a:buClr>
                <a:srgbClr val="000000"/>
              </a:buClr>
              <a:buFont typeface="+mj-lt"/>
              <a:buAutoNum type="arabicPeriod" startAt="34"/>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Expired insulin</a:t>
            </a:r>
          </a:p>
          <a:p>
            <a:pPr marL="241106" indent="-241106">
              <a:buClr>
                <a:srgbClr val="000000"/>
              </a:buClr>
              <a:buFont typeface="+mj-lt"/>
              <a:buAutoNum type="arabicPeriod" startAt="34"/>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Inaccurate BG reading</a:t>
            </a:r>
          </a:p>
          <a:p>
            <a:pPr marL="241106" indent="-241106">
              <a:buClr>
                <a:srgbClr val="000000"/>
              </a:buClr>
              <a:buFont typeface="+mj-lt"/>
              <a:buAutoNum type="arabicPeriod" startAt="34"/>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Outside temperature</a:t>
            </a:r>
          </a:p>
          <a:p>
            <a:pPr marL="241106" indent="-241106">
              <a:buClr>
                <a:srgbClr val="000000"/>
              </a:buClr>
              <a:buFont typeface="+mj-lt"/>
              <a:buAutoNum type="arabicPeriod" startAt="34"/>
            </a:pP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Sunburn</a:t>
            </a:r>
          </a:p>
          <a:p>
            <a:pPr marL="241106" indent="-241106">
              <a:buClr>
                <a:srgbClr val="000000"/>
              </a:buClr>
              <a:buFont typeface="+mj-lt"/>
              <a:buAutoNum type="arabicPeriod" startAt="34"/>
            </a:pPr>
            <a:r>
              <a:rPr lang="en-US" sz="1000" b="1" kern="0" dirty="0">
                <a:solidFill>
                  <a:srgbClr val="000000"/>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Altitude</a:t>
            </a:r>
          </a:p>
        </p:txBody>
      </p:sp>
      <p:sp>
        <p:nvSpPr>
          <p:cNvPr id="19" name="Rectangle: Rounded Corners 18">
            <a:extLst>
              <a:ext uri="{FF2B5EF4-FFF2-40B4-BE49-F238E27FC236}">
                <a16:creationId xmlns:a16="http://schemas.microsoft.com/office/drawing/2014/main" id="{E31190FB-FA86-4983-86C6-54355E7C2A06}"/>
              </a:ext>
            </a:extLst>
          </p:cNvPr>
          <p:cNvSpPr/>
          <p:nvPr/>
        </p:nvSpPr>
        <p:spPr>
          <a:xfrm>
            <a:off x="7493378" y="2988346"/>
            <a:ext cx="1508703" cy="1583655"/>
          </a:xfrm>
          <a:prstGeom prst="roundRect">
            <a:avLst/>
          </a:prstGeom>
          <a:ln>
            <a:solidFill>
              <a:srgbClr val="4A6FBE"/>
            </a:solidFill>
          </a:ln>
        </p:spPr>
        <p:style>
          <a:lnRef idx="2">
            <a:schemeClr val="accent1"/>
          </a:lnRef>
          <a:fillRef idx="1">
            <a:schemeClr val="lt1"/>
          </a:fillRef>
          <a:effectRef idx="0">
            <a:schemeClr val="accent1"/>
          </a:effectRef>
          <a:fontRef idx="minor">
            <a:schemeClr val="dk1"/>
          </a:fontRef>
        </p:style>
        <p:txBody>
          <a:bodyPr lIns="76197" tIns="38098" rIns="76197" bIns="38098" rtlCol="0" anchor="ctr"/>
          <a:lstStyle/>
          <a:p>
            <a:pPr marL="241106" indent="-241106">
              <a:buClr>
                <a:srgbClr val="000000"/>
              </a:buClr>
              <a:buFont typeface="+mj-lt"/>
              <a:buAutoNum type="arabicPeriod" startAt="39"/>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kern="0" dirty="0">
                <a:solidFill>
                  <a:srgbClr val="000000"/>
                </a:solidFill>
                <a:latin typeface="Calibri" panose="020F0502020204030204" pitchFamily="34" charset="0"/>
                <a:cs typeface="Calibri" panose="020F0502020204030204" pitchFamily="34" charset="0"/>
                <a:sym typeface="Arial"/>
              </a:rPr>
              <a:t> Frequency of glucose checks</a:t>
            </a:r>
          </a:p>
          <a:p>
            <a:pPr marL="241106" indent="-241106">
              <a:buClr>
                <a:srgbClr val="000000"/>
              </a:buClr>
              <a:buFont typeface="+mj-lt"/>
              <a:buAutoNum type="arabicPeriod" startAt="39"/>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b="1" kern="0" dirty="0">
                <a:solidFill>
                  <a:srgbClr val="0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Default options and choices</a:t>
            </a:r>
          </a:p>
          <a:p>
            <a:pPr marL="241106" indent="-241106">
              <a:buClr>
                <a:srgbClr val="000000"/>
              </a:buClr>
              <a:buFont typeface="+mj-lt"/>
              <a:buAutoNum type="arabicPeriod" startAt="39"/>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b="1" kern="0" dirty="0">
                <a:solidFill>
                  <a:srgbClr val="0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Decision-making biases</a:t>
            </a:r>
          </a:p>
          <a:p>
            <a:pPr marL="241106" indent="-241106">
              <a:buClr>
                <a:srgbClr val="000000"/>
              </a:buClr>
              <a:buFont typeface="+mj-lt"/>
              <a:buAutoNum type="arabicPeriod" startAt="39"/>
            </a:pPr>
            <a:r>
              <a:rPr lang="en-US" sz="1000" b="1" kern="0" dirty="0">
                <a:solidFill>
                  <a:srgbClr val="5B9BD5">
                    <a:lumMod val="50000"/>
                  </a:srgbClr>
                </a:solidFill>
                <a:latin typeface="Calibri" panose="020F0502020204030204" pitchFamily="34" charset="0"/>
                <a:cs typeface="Calibri" panose="020F0502020204030204" pitchFamily="34" charset="0"/>
                <a:sym typeface="Arial"/>
              </a:rPr>
              <a:t>↓</a:t>
            </a:r>
            <a:r>
              <a:rPr lang="en-US" sz="1000" b="1" kern="0" dirty="0">
                <a:solidFill>
                  <a:srgbClr val="C00000"/>
                </a:solidFill>
                <a:latin typeface="Calibri" panose="020F0502020204030204" pitchFamily="34" charset="0"/>
                <a:cs typeface="Calibri" panose="020F0502020204030204" pitchFamily="34" charset="0"/>
                <a:sym typeface="Arial"/>
              </a:rPr>
              <a:t>↑</a:t>
            </a:r>
            <a:r>
              <a:rPr lang="en-US" sz="1000" b="1" kern="0" dirty="0">
                <a:solidFill>
                  <a:srgbClr val="000000"/>
                </a:solidFill>
                <a:latin typeface="Calibri" panose="020F0502020204030204" pitchFamily="34" charset="0"/>
                <a:cs typeface="Calibri" panose="020F0502020204030204" pitchFamily="34" charset="0"/>
                <a:sym typeface="Arial"/>
              </a:rPr>
              <a:t> </a:t>
            </a:r>
            <a:r>
              <a:rPr lang="en-US" sz="1000" kern="0" dirty="0">
                <a:solidFill>
                  <a:srgbClr val="000000"/>
                </a:solidFill>
                <a:latin typeface="Calibri" panose="020F0502020204030204" pitchFamily="34" charset="0"/>
                <a:cs typeface="Calibri" panose="020F0502020204030204" pitchFamily="34" charset="0"/>
                <a:sym typeface="Arial"/>
              </a:rPr>
              <a:t>Family relationships and social pressures</a:t>
            </a:r>
          </a:p>
        </p:txBody>
      </p:sp>
      <p:graphicFrame>
        <p:nvGraphicFramePr>
          <p:cNvPr id="8" name="Diagram 7">
            <a:extLst>
              <a:ext uri="{FF2B5EF4-FFF2-40B4-BE49-F238E27FC236}">
                <a16:creationId xmlns:a16="http://schemas.microsoft.com/office/drawing/2014/main" id="{53E3D3FF-8238-4233-B918-B18045769FF9}"/>
              </a:ext>
            </a:extLst>
          </p:cNvPr>
          <p:cNvGraphicFramePr/>
          <p:nvPr/>
        </p:nvGraphicFramePr>
        <p:xfrm>
          <a:off x="4" y="2039102"/>
          <a:ext cx="9144000" cy="666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rrow: Down 9">
            <a:extLst>
              <a:ext uri="{FF2B5EF4-FFF2-40B4-BE49-F238E27FC236}">
                <a16:creationId xmlns:a16="http://schemas.microsoft.com/office/drawing/2014/main" id="{2C890AAC-905D-495E-B5C1-C72D4BE3B145}"/>
              </a:ext>
            </a:extLst>
          </p:cNvPr>
          <p:cNvSpPr/>
          <p:nvPr/>
        </p:nvSpPr>
        <p:spPr>
          <a:xfrm>
            <a:off x="628651" y="2705696"/>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
        <p:nvSpPr>
          <p:cNvPr id="23" name="Arrow: Down 22">
            <a:extLst>
              <a:ext uri="{FF2B5EF4-FFF2-40B4-BE49-F238E27FC236}">
                <a16:creationId xmlns:a16="http://schemas.microsoft.com/office/drawing/2014/main" id="{6C4B6A36-4CA2-4AC5-9DD7-34A7E916162F}"/>
              </a:ext>
            </a:extLst>
          </p:cNvPr>
          <p:cNvSpPr/>
          <p:nvPr/>
        </p:nvSpPr>
        <p:spPr>
          <a:xfrm>
            <a:off x="1961557" y="2740663"/>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
        <p:nvSpPr>
          <p:cNvPr id="24" name="Arrow: Down 23">
            <a:extLst>
              <a:ext uri="{FF2B5EF4-FFF2-40B4-BE49-F238E27FC236}">
                <a16:creationId xmlns:a16="http://schemas.microsoft.com/office/drawing/2014/main" id="{D146F7C0-1259-4214-8CDE-4B0DCD94787D}"/>
              </a:ext>
            </a:extLst>
          </p:cNvPr>
          <p:cNvSpPr/>
          <p:nvPr/>
        </p:nvSpPr>
        <p:spPr>
          <a:xfrm>
            <a:off x="3458527" y="2740663"/>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
        <p:nvSpPr>
          <p:cNvPr id="25" name="Arrow: Down 24">
            <a:extLst>
              <a:ext uri="{FF2B5EF4-FFF2-40B4-BE49-F238E27FC236}">
                <a16:creationId xmlns:a16="http://schemas.microsoft.com/office/drawing/2014/main" id="{1F2F1D12-63AE-434F-A0EE-EB67F4F1D222}"/>
              </a:ext>
            </a:extLst>
          </p:cNvPr>
          <p:cNvSpPr/>
          <p:nvPr/>
        </p:nvSpPr>
        <p:spPr>
          <a:xfrm>
            <a:off x="5091207" y="2705822"/>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
        <p:nvSpPr>
          <p:cNvPr id="26" name="Arrow: Down 25">
            <a:extLst>
              <a:ext uri="{FF2B5EF4-FFF2-40B4-BE49-F238E27FC236}">
                <a16:creationId xmlns:a16="http://schemas.microsoft.com/office/drawing/2014/main" id="{6645C741-796F-4D58-B4EC-A0EBF873280D}"/>
              </a:ext>
            </a:extLst>
          </p:cNvPr>
          <p:cNvSpPr/>
          <p:nvPr/>
        </p:nvSpPr>
        <p:spPr>
          <a:xfrm>
            <a:off x="6716583" y="2739024"/>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
        <p:nvSpPr>
          <p:cNvPr id="27" name="Arrow: Down 26">
            <a:extLst>
              <a:ext uri="{FF2B5EF4-FFF2-40B4-BE49-F238E27FC236}">
                <a16:creationId xmlns:a16="http://schemas.microsoft.com/office/drawing/2014/main" id="{9FE668C6-1BFE-4682-9855-55A7FF7DEDCA}"/>
              </a:ext>
            </a:extLst>
          </p:cNvPr>
          <p:cNvSpPr/>
          <p:nvPr/>
        </p:nvSpPr>
        <p:spPr>
          <a:xfrm>
            <a:off x="8126192" y="2739024"/>
            <a:ext cx="232410" cy="210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6197" tIns="38098" rIns="76197" bIns="38098" rtlCol="0" anchor="ctr"/>
          <a:lstStyle/>
          <a:p>
            <a:pPr algn="ctr">
              <a:buClr>
                <a:srgbClr val="000000"/>
              </a:buClr>
              <a:buFont typeface="Arial"/>
              <a:buNone/>
            </a:pPr>
            <a:endParaRPr lang="en-US" sz="1000" kern="0">
              <a:solidFill>
                <a:srgbClr val="FFFFFF"/>
              </a:solidFill>
              <a:sym typeface="Arial"/>
            </a:endParaRPr>
          </a:p>
        </p:txBody>
      </p:sp>
    </p:spTree>
    <p:extLst>
      <p:ext uri="{BB962C8B-B14F-4D97-AF65-F5344CB8AC3E}">
        <p14:creationId xmlns:p14="http://schemas.microsoft.com/office/powerpoint/2010/main" val="3638554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 Question 9</a:t>
            </a:r>
          </a:p>
        </p:txBody>
      </p:sp>
      <p:sp>
        <p:nvSpPr>
          <p:cNvPr id="3" name="Content Placeholder 2"/>
          <p:cNvSpPr>
            <a:spLocks noGrp="1"/>
          </p:cNvSpPr>
          <p:nvPr>
            <p:ph sz="quarter" idx="1"/>
          </p:nvPr>
        </p:nvSpPr>
        <p:spPr/>
        <p:txBody>
          <a:bodyPr/>
          <a:lstStyle/>
          <a:p>
            <a:r>
              <a:rPr lang="en-US" sz="4000" dirty="0"/>
              <a:t>When looking at glucose patterns, which problem do you fix first?</a:t>
            </a:r>
          </a:p>
          <a:p>
            <a:pPr marL="274320" lvl="1" indent="0">
              <a:buNone/>
            </a:pPr>
            <a:r>
              <a:rPr lang="en-US" sz="4000" dirty="0"/>
              <a:t>a. Hyperglycemia</a:t>
            </a:r>
          </a:p>
          <a:p>
            <a:pPr marL="274320" lvl="1" indent="0">
              <a:buNone/>
            </a:pPr>
            <a:r>
              <a:rPr lang="en-US" sz="4000" dirty="0"/>
              <a:t>b. Hypoglycemia</a:t>
            </a:r>
          </a:p>
          <a:p>
            <a:pPr marL="274320" lvl="1" indent="0">
              <a:buNone/>
            </a:pPr>
            <a:r>
              <a:rPr lang="en-US" sz="4000" dirty="0"/>
              <a:t>c. Adherence</a:t>
            </a:r>
          </a:p>
          <a:p>
            <a:pPr marL="274320" lvl="1" indent="0">
              <a:buNone/>
            </a:pPr>
            <a:r>
              <a:rPr lang="en-US" sz="4000" dirty="0"/>
              <a:t>d. Frequency of glucose checking</a:t>
            </a:r>
          </a:p>
          <a:p>
            <a:pPr marL="274320" lvl="1" indent="0">
              <a:buNone/>
            </a:pPr>
            <a:endParaRPr lang="en-US" dirty="0"/>
          </a:p>
        </p:txBody>
      </p:sp>
      <p:sp>
        <p:nvSpPr>
          <p:cNvPr id="4" name="Flowchart: Terminator 3">
            <a:extLst>
              <a:ext uri="{FF2B5EF4-FFF2-40B4-BE49-F238E27FC236}">
                <a16:creationId xmlns:a16="http://schemas.microsoft.com/office/drawing/2014/main" id="{4CD80590-6140-DD32-3B4B-AD9BABD3F173}"/>
              </a:ext>
            </a:extLst>
          </p:cNvPr>
          <p:cNvSpPr/>
          <p:nvPr/>
        </p:nvSpPr>
        <p:spPr>
          <a:xfrm>
            <a:off x="483030" y="3276600"/>
            <a:ext cx="4393769" cy="75438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6" name="Picture 5" descr="Cartoon bee with magnifying glass">
            <a:extLst>
              <a:ext uri="{FF2B5EF4-FFF2-40B4-BE49-F238E27FC236}">
                <a16:creationId xmlns:a16="http://schemas.microsoft.com/office/drawing/2014/main" id="{767EB044-0EB3-AAB3-D2FC-5D9CEC87BA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38">
            <a:off x="7141911" y="2489932"/>
            <a:ext cx="1385887" cy="1573335"/>
          </a:xfrm>
          <a:prstGeom prst="rect">
            <a:avLst/>
          </a:prstGeom>
        </p:spPr>
      </p:pic>
    </p:spTree>
    <p:custDataLst>
      <p:tags r:id="rId1"/>
    </p:custDataLst>
    <p:extLst>
      <p:ext uri="{BB962C8B-B14F-4D97-AF65-F5344CB8AC3E}">
        <p14:creationId xmlns:p14="http://schemas.microsoft.com/office/powerpoint/2010/main" val="389948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normAutofit/>
          </a:bodyPr>
          <a:lstStyle/>
          <a:p>
            <a:pPr eaLnBrk="1" hangingPunct="1"/>
            <a:r>
              <a:rPr lang="en-US" sz="4900"/>
              <a:t>Pattern Management</a:t>
            </a:r>
            <a:endParaRPr lang="en-US"/>
          </a:p>
        </p:txBody>
      </p:sp>
      <p:sp>
        <p:nvSpPr>
          <p:cNvPr id="1427459" name="Rectangle 3"/>
          <p:cNvSpPr>
            <a:spLocks noGrp="1" noChangeArrowheads="1"/>
          </p:cNvSpPr>
          <p:nvPr>
            <p:ph sz="quarter" idx="1"/>
          </p:nvPr>
        </p:nvSpPr>
        <p:spPr/>
        <p:txBody>
          <a:bodyPr>
            <a:normAutofit/>
          </a:bodyPr>
          <a:lstStyle/>
          <a:p>
            <a:pPr eaLnBrk="1" hangingPunct="1">
              <a:defRPr/>
            </a:pPr>
            <a:r>
              <a:rPr lang="en-US" sz="4000" dirty="0"/>
              <a:t>Safety 1st!! - Evaluate 3 day patterns</a:t>
            </a:r>
          </a:p>
          <a:p>
            <a:pPr eaLnBrk="1" hangingPunct="1">
              <a:defRPr/>
            </a:pPr>
            <a:r>
              <a:rPr lang="en-US" sz="4000" b="1" dirty="0"/>
              <a:t>Hypo:</a:t>
            </a:r>
            <a:r>
              <a:rPr lang="en-US" sz="4000" dirty="0"/>
              <a:t> </a:t>
            </a:r>
            <a:r>
              <a:rPr lang="en-US" sz="4000" dirty="0" err="1"/>
              <a:t>eval</a:t>
            </a:r>
            <a:r>
              <a:rPr lang="en-US" sz="4000" dirty="0"/>
              <a:t> 1st and fix: </a:t>
            </a:r>
          </a:p>
          <a:p>
            <a:pPr lvl="1" eaLnBrk="1" hangingPunct="1">
              <a:defRPr/>
            </a:pPr>
            <a:r>
              <a:rPr lang="en-US" sz="3200" dirty="0"/>
              <a:t>If possible, decrease medication dose</a:t>
            </a:r>
          </a:p>
          <a:p>
            <a:pPr lvl="1" eaLnBrk="1" hangingPunct="1">
              <a:defRPr/>
            </a:pPr>
            <a:r>
              <a:rPr lang="en-US" sz="3200" dirty="0"/>
              <a:t>Timing of meals, exercise, medications</a:t>
            </a:r>
          </a:p>
          <a:p>
            <a:pPr eaLnBrk="1" hangingPunct="1">
              <a:defRPr/>
            </a:pPr>
            <a:r>
              <a:rPr lang="en-US" sz="4000" b="1" dirty="0"/>
              <a:t>Hyperglycemia: </a:t>
            </a:r>
            <a:r>
              <a:rPr lang="en-US" sz="4000" dirty="0"/>
              <a:t>evaluate 2nd</a:t>
            </a:r>
            <a:endParaRPr lang="en-US" sz="2800" dirty="0">
              <a:solidFill>
                <a:srgbClr val="DC0081"/>
              </a:solidFill>
            </a:endParaRPr>
          </a:p>
          <a:p>
            <a:pPr lvl="1" eaLnBrk="1" hangingPunct="1">
              <a:defRPr/>
            </a:pPr>
            <a:r>
              <a:rPr lang="en-US" sz="3200" dirty="0"/>
              <a:t>Identify patterns</a:t>
            </a:r>
          </a:p>
          <a:p>
            <a:pPr lvl="1" eaLnBrk="1" hangingPunct="1">
              <a:defRPr/>
            </a:pPr>
            <a:r>
              <a:rPr lang="en-US" sz="3200" dirty="0"/>
              <a:t>Before increase insulin, make sure not missing something (carbs, exercise, omission)</a:t>
            </a:r>
          </a:p>
        </p:txBody>
      </p:sp>
      <p:pic>
        <p:nvPicPr>
          <p:cNvPr id="1427460" name="Picture 4" descr="j027704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0" y="3429002"/>
            <a:ext cx="1219200"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3033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600000">
                                      <p:cBhvr>
                                        <p:cTn id="6" dur="2000" fill="hold"/>
                                        <p:tgtEl>
                                          <p:spTgt spid="1427460"/>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1427459">
                                            <p:txEl>
                                              <p:pRg st="0" end="0"/>
                                            </p:txEl>
                                          </p:spTgt>
                                        </p:tgtEl>
                                        <p:attrNameLst>
                                          <p:attrName>style.visibility</p:attrName>
                                        </p:attrNameLst>
                                      </p:cBhvr>
                                      <p:to>
                                        <p:strVal val="visible"/>
                                      </p:to>
                                    </p:set>
                                    <p:anim calcmode="lin" valueType="num">
                                      <p:cBhvr additive="base">
                                        <p:cTn id="11" dur="500" fill="hold"/>
                                        <p:tgtEl>
                                          <p:spTgt spid="142745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27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427459">
                                            <p:txEl>
                                              <p:pRg st="1" end="1"/>
                                            </p:txEl>
                                          </p:spTgt>
                                        </p:tgtEl>
                                        <p:attrNameLst>
                                          <p:attrName>style.visibility</p:attrName>
                                        </p:attrNameLst>
                                      </p:cBhvr>
                                      <p:to>
                                        <p:strVal val="visible"/>
                                      </p:to>
                                    </p:set>
                                    <p:anim calcmode="lin" valueType="num">
                                      <p:cBhvr additive="base">
                                        <p:cTn id="17" dur="500" fill="hold"/>
                                        <p:tgtEl>
                                          <p:spTgt spid="142745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27459">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427459">
                                            <p:txEl>
                                              <p:pRg st="2" end="2"/>
                                            </p:txEl>
                                          </p:spTgt>
                                        </p:tgtEl>
                                        <p:attrNameLst>
                                          <p:attrName>style.visibility</p:attrName>
                                        </p:attrNameLst>
                                      </p:cBhvr>
                                      <p:to>
                                        <p:strVal val="visible"/>
                                      </p:to>
                                    </p:set>
                                    <p:anim calcmode="lin" valueType="num">
                                      <p:cBhvr additive="base">
                                        <p:cTn id="21" dur="500" fill="hold"/>
                                        <p:tgtEl>
                                          <p:spTgt spid="1427459">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427459">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27459">
                                            <p:txEl>
                                              <p:pRg st="3" end="3"/>
                                            </p:txEl>
                                          </p:spTgt>
                                        </p:tgtEl>
                                        <p:attrNameLst>
                                          <p:attrName>style.visibility</p:attrName>
                                        </p:attrNameLst>
                                      </p:cBhvr>
                                      <p:to>
                                        <p:strVal val="visible"/>
                                      </p:to>
                                    </p:set>
                                    <p:anim calcmode="lin" valueType="num">
                                      <p:cBhvr additive="base">
                                        <p:cTn id="25" dur="500" fill="hold"/>
                                        <p:tgtEl>
                                          <p:spTgt spid="1427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27459">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27459">
                                            <p:txEl>
                                              <p:pRg st="4" end="4"/>
                                            </p:txEl>
                                          </p:spTgt>
                                        </p:tgtEl>
                                        <p:attrNameLst>
                                          <p:attrName>style.visibility</p:attrName>
                                        </p:attrNameLst>
                                      </p:cBhvr>
                                      <p:to>
                                        <p:strVal val="visible"/>
                                      </p:to>
                                    </p:set>
                                    <p:anim calcmode="lin" valueType="num">
                                      <p:cBhvr additive="base">
                                        <p:cTn id="29" dur="500" fill="hold"/>
                                        <p:tgtEl>
                                          <p:spTgt spid="142745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27459">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427459">
                                            <p:txEl>
                                              <p:pRg st="5" end="5"/>
                                            </p:txEl>
                                          </p:spTgt>
                                        </p:tgtEl>
                                        <p:attrNameLst>
                                          <p:attrName>style.visibility</p:attrName>
                                        </p:attrNameLst>
                                      </p:cBhvr>
                                      <p:to>
                                        <p:strVal val="visible"/>
                                      </p:to>
                                    </p:set>
                                    <p:anim calcmode="lin" valueType="num">
                                      <p:cBhvr additive="base">
                                        <p:cTn id="33" dur="500" fill="hold"/>
                                        <p:tgtEl>
                                          <p:spTgt spid="1427459">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27459">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27459">
                                            <p:txEl>
                                              <p:pRg st="6" end="6"/>
                                            </p:txEl>
                                          </p:spTgt>
                                        </p:tgtEl>
                                        <p:attrNameLst>
                                          <p:attrName>style.visibility</p:attrName>
                                        </p:attrNameLst>
                                      </p:cBhvr>
                                      <p:to>
                                        <p:strVal val="visible"/>
                                      </p:to>
                                    </p:set>
                                    <p:anim calcmode="lin" valueType="num">
                                      <p:cBhvr additive="base">
                                        <p:cTn id="37" dur="500" fill="hold"/>
                                        <p:tgtEl>
                                          <p:spTgt spid="142745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2745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27460"/>
                                        </p:tgtEl>
                                        <p:attrNameLst>
                                          <p:attrName>style.visibility</p:attrName>
                                        </p:attrNameLst>
                                      </p:cBhvr>
                                      <p:to>
                                        <p:strVal val="visible"/>
                                      </p:to>
                                    </p:set>
                                    <p:anim calcmode="lin" valueType="num">
                                      <p:cBhvr additive="base">
                                        <p:cTn id="43" dur="500" fill="hold"/>
                                        <p:tgtEl>
                                          <p:spTgt spid="1427460"/>
                                        </p:tgtEl>
                                        <p:attrNameLst>
                                          <p:attrName>ppt_x</p:attrName>
                                        </p:attrNameLst>
                                      </p:cBhvr>
                                      <p:tavLst>
                                        <p:tav tm="0">
                                          <p:val>
                                            <p:strVal val="#ppt_x"/>
                                          </p:val>
                                        </p:tav>
                                        <p:tav tm="100000">
                                          <p:val>
                                            <p:strVal val="#ppt_x"/>
                                          </p:val>
                                        </p:tav>
                                      </p:tavLst>
                                    </p:anim>
                                    <p:anim calcmode="lin" valueType="num">
                                      <p:cBhvr additive="base">
                                        <p:cTn id="44" dur="500" fill="hold"/>
                                        <p:tgtEl>
                                          <p:spTgt spid="1427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0273"/>
            <a:ext cx="8229600" cy="1177636"/>
          </a:xfrm>
        </p:spPr>
        <p:txBody>
          <a:bodyPr>
            <a:normAutofit fontScale="90000"/>
          </a:bodyPr>
          <a:lstStyle/>
          <a:p>
            <a:r>
              <a:rPr lang="en-US" dirty="0"/>
              <a:t>Adjusting Insulin Doses in a Basal/Bolus regimen (T1D or T2D)</a:t>
            </a: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2408627709"/>
              </p:ext>
            </p:extLst>
          </p:nvPr>
        </p:nvGraphicFramePr>
        <p:xfrm>
          <a:off x="459085" y="2597727"/>
          <a:ext cx="7770515" cy="1930399"/>
        </p:xfrm>
        <a:graphic>
          <a:graphicData uri="http://schemas.openxmlformats.org/drawingml/2006/table">
            <a:tbl>
              <a:tblPr firstRow="1" bandRow="1">
                <a:tableStyleId>{5C22544A-7EE6-4342-B048-85BDC9FD1C3A}</a:tableStyleId>
              </a:tblPr>
              <a:tblGrid>
                <a:gridCol w="4027065">
                  <a:extLst>
                    <a:ext uri="{9D8B030D-6E8A-4147-A177-3AD203B41FA5}">
                      <a16:colId xmlns:a16="http://schemas.microsoft.com/office/drawing/2014/main" val="20000"/>
                    </a:ext>
                  </a:extLst>
                </a:gridCol>
                <a:gridCol w="3743450">
                  <a:extLst>
                    <a:ext uri="{9D8B030D-6E8A-4147-A177-3AD203B41FA5}">
                      <a16:colId xmlns:a16="http://schemas.microsoft.com/office/drawing/2014/main" val="20001"/>
                    </a:ext>
                  </a:extLst>
                </a:gridCol>
              </a:tblGrid>
              <a:tr h="337127">
                <a:tc>
                  <a:txBody>
                    <a:bodyPr/>
                    <a:lstStyle/>
                    <a:p>
                      <a:r>
                        <a:rPr lang="en-US" sz="1600" dirty="0"/>
                        <a:t>Out of Range Glucose</a:t>
                      </a:r>
                    </a:p>
                  </a:txBody>
                  <a:tcPr marL="83127" marR="83127" marT="41564" marB="41564"/>
                </a:tc>
                <a:tc>
                  <a:txBody>
                    <a:bodyPr/>
                    <a:lstStyle/>
                    <a:p>
                      <a:r>
                        <a:rPr lang="en-US" sz="1600" dirty="0"/>
                        <a:t>Insulin to Adjust</a:t>
                      </a:r>
                    </a:p>
                  </a:txBody>
                  <a:tcPr marL="83127" marR="83127" marT="41564" marB="41564"/>
                </a:tc>
                <a:extLst>
                  <a:ext uri="{0D108BD9-81ED-4DB2-BD59-A6C34878D82A}">
                    <a16:rowId xmlns:a16="http://schemas.microsoft.com/office/drawing/2014/main" val="10000"/>
                  </a:ext>
                </a:extLst>
              </a:tr>
              <a:tr h="337127">
                <a:tc>
                  <a:txBody>
                    <a:bodyPr/>
                    <a:lstStyle/>
                    <a:p>
                      <a:r>
                        <a:rPr lang="en-US" sz="1600" dirty="0"/>
                        <a:t>Fasting</a:t>
                      </a:r>
                    </a:p>
                  </a:txBody>
                  <a:tcPr marL="83127" marR="83127" marT="41564" marB="41564"/>
                </a:tc>
                <a:tc>
                  <a:txBody>
                    <a:bodyPr/>
                    <a:lstStyle/>
                    <a:p>
                      <a:r>
                        <a:rPr lang="en-US" sz="1600" dirty="0"/>
                        <a:t>Long acting insulin or bedtime NPH</a:t>
                      </a:r>
                    </a:p>
                  </a:txBody>
                  <a:tcPr marL="83127" marR="83127" marT="41564" marB="41564"/>
                </a:tc>
                <a:extLst>
                  <a:ext uri="{0D108BD9-81ED-4DB2-BD59-A6C34878D82A}">
                    <a16:rowId xmlns:a16="http://schemas.microsoft.com/office/drawing/2014/main" val="10001"/>
                  </a:ext>
                </a:extLst>
              </a:tr>
              <a:tr h="337127">
                <a:tc>
                  <a:txBody>
                    <a:bodyPr/>
                    <a:lstStyle/>
                    <a:p>
                      <a:r>
                        <a:rPr lang="en-US" sz="1600" dirty="0"/>
                        <a:t>Post-breakfast/pre-lunch</a:t>
                      </a:r>
                    </a:p>
                  </a:txBody>
                  <a:tcPr marL="83127" marR="83127" marT="41564" marB="41564"/>
                </a:tc>
                <a:tc>
                  <a:txBody>
                    <a:bodyPr/>
                    <a:lstStyle/>
                    <a:p>
                      <a:r>
                        <a:rPr lang="en-US" sz="1600" dirty="0"/>
                        <a:t>Pre-breakfast rapid/regular</a:t>
                      </a:r>
                      <a:r>
                        <a:rPr lang="en-US" sz="1600" baseline="0" dirty="0"/>
                        <a:t> insulin</a:t>
                      </a:r>
                      <a:endParaRPr lang="en-US" sz="1600" dirty="0"/>
                    </a:p>
                  </a:txBody>
                  <a:tcPr marL="83127" marR="83127" marT="41564" marB="41564"/>
                </a:tc>
                <a:extLst>
                  <a:ext uri="{0D108BD9-81ED-4DB2-BD59-A6C34878D82A}">
                    <a16:rowId xmlns:a16="http://schemas.microsoft.com/office/drawing/2014/main" val="10002"/>
                  </a:ext>
                </a:extLst>
              </a:tr>
              <a:tr h="581891">
                <a:tc>
                  <a:txBody>
                    <a:bodyPr/>
                    <a:lstStyle/>
                    <a:p>
                      <a:r>
                        <a:rPr lang="en-US" sz="1600" dirty="0"/>
                        <a:t>Post lunch/pre-dinner</a:t>
                      </a:r>
                    </a:p>
                  </a:txBody>
                  <a:tcPr marL="83127" marR="83127" marT="41564" marB="41564"/>
                </a:tc>
                <a:tc>
                  <a:txBody>
                    <a:bodyPr/>
                    <a:lstStyle/>
                    <a:p>
                      <a:r>
                        <a:rPr lang="en-US" sz="1600" dirty="0"/>
                        <a:t>Pre-lunch rapid/regular insulin or morning NPH</a:t>
                      </a:r>
                    </a:p>
                  </a:txBody>
                  <a:tcPr marL="83127" marR="83127" marT="41564" marB="41564"/>
                </a:tc>
                <a:extLst>
                  <a:ext uri="{0D108BD9-81ED-4DB2-BD59-A6C34878D82A}">
                    <a16:rowId xmlns:a16="http://schemas.microsoft.com/office/drawing/2014/main" val="10003"/>
                  </a:ext>
                </a:extLst>
              </a:tr>
              <a:tr h="337127">
                <a:tc>
                  <a:txBody>
                    <a:bodyPr/>
                    <a:lstStyle/>
                    <a:p>
                      <a:r>
                        <a:rPr lang="en-US" sz="1600" dirty="0"/>
                        <a:t>Post-dinner/before bedtime</a:t>
                      </a:r>
                    </a:p>
                  </a:txBody>
                  <a:tcPr marL="83127" marR="83127" marT="41564" marB="41564"/>
                </a:tc>
                <a:tc>
                  <a:txBody>
                    <a:bodyPr/>
                    <a:lstStyle/>
                    <a:p>
                      <a:r>
                        <a:rPr lang="en-US" sz="1600" dirty="0"/>
                        <a:t>Pre-dinner rapid/regular insulin </a:t>
                      </a:r>
                    </a:p>
                  </a:txBody>
                  <a:tcPr marL="83127" marR="83127" marT="41564" marB="41564"/>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3980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4E14D-F475-E8C0-AF78-B4C4873CBE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04E72-3962-8B0A-95D1-D502902FD22D}"/>
              </a:ext>
            </a:extLst>
          </p:cNvPr>
          <p:cNvSpPr>
            <a:spLocks noGrp="1"/>
          </p:cNvSpPr>
          <p:nvPr>
            <p:ph type="title"/>
          </p:nvPr>
        </p:nvSpPr>
        <p:spPr>
          <a:xfrm>
            <a:off x="420042" y="336178"/>
            <a:ext cx="8229600" cy="1177636"/>
          </a:xfrm>
        </p:spPr>
        <p:txBody>
          <a:bodyPr>
            <a:normAutofit fontScale="90000"/>
          </a:bodyPr>
          <a:lstStyle/>
          <a:p>
            <a:r>
              <a:rPr lang="en-US" dirty="0"/>
              <a:t>Adjusting Insulin Doses: Let’s Practice</a:t>
            </a:r>
          </a:p>
        </p:txBody>
      </p:sp>
      <p:graphicFrame>
        <p:nvGraphicFramePr>
          <p:cNvPr id="5" name="Content Placeholder 4">
            <a:extLst>
              <a:ext uri="{FF2B5EF4-FFF2-40B4-BE49-F238E27FC236}">
                <a16:creationId xmlns:a16="http://schemas.microsoft.com/office/drawing/2014/main" id="{9F1007D9-C822-9A60-95E5-3E9C04195D36}"/>
              </a:ext>
            </a:extLst>
          </p:cNvPr>
          <p:cNvGraphicFramePr>
            <a:graphicFrameLocks noGrp="1"/>
          </p:cNvGraphicFramePr>
          <p:nvPr>
            <p:ph sz="quarter" idx="1"/>
            <p:extLst>
              <p:ext uri="{D42A27DB-BD31-4B8C-83A1-F6EECF244321}">
                <p14:modId xmlns:p14="http://schemas.microsoft.com/office/powerpoint/2010/main" val="974498866"/>
              </p:ext>
            </p:extLst>
          </p:nvPr>
        </p:nvGraphicFramePr>
        <p:xfrm>
          <a:off x="420042" y="3659101"/>
          <a:ext cx="7770515" cy="2427320"/>
        </p:xfrm>
        <a:graphic>
          <a:graphicData uri="http://schemas.openxmlformats.org/drawingml/2006/table">
            <a:tbl>
              <a:tblPr firstRow="1" bandRow="1">
                <a:tableStyleId>{5C22544A-7EE6-4342-B048-85BDC9FD1C3A}</a:tableStyleId>
              </a:tblPr>
              <a:tblGrid>
                <a:gridCol w="3313758">
                  <a:extLst>
                    <a:ext uri="{9D8B030D-6E8A-4147-A177-3AD203B41FA5}">
                      <a16:colId xmlns:a16="http://schemas.microsoft.com/office/drawing/2014/main" val="20000"/>
                    </a:ext>
                  </a:extLst>
                </a:gridCol>
                <a:gridCol w="4456757">
                  <a:extLst>
                    <a:ext uri="{9D8B030D-6E8A-4147-A177-3AD203B41FA5}">
                      <a16:colId xmlns:a16="http://schemas.microsoft.com/office/drawing/2014/main" val="20001"/>
                    </a:ext>
                  </a:extLst>
                </a:gridCol>
              </a:tblGrid>
              <a:tr h="337127">
                <a:tc>
                  <a:txBody>
                    <a:bodyPr/>
                    <a:lstStyle/>
                    <a:p>
                      <a:r>
                        <a:rPr lang="en-US" sz="2000" dirty="0"/>
                        <a:t>Out of Range Glucose</a:t>
                      </a:r>
                    </a:p>
                  </a:txBody>
                  <a:tcPr marL="83127" marR="83127" marT="41564" marB="41564"/>
                </a:tc>
                <a:tc>
                  <a:txBody>
                    <a:bodyPr/>
                    <a:lstStyle/>
                    <a:p>
                      <a:r>
                        <a:rPr lang="en-US" sz="2000" dirty="0"/>
                        <a:t>Insulin to Adjust</a:t>
                      </a:r>
                    </a:p>
                  </a:txBody>
                  <a:tcPr marL="83127" marR="83127" marT="41564" marB="41564"/>
                </a:tc>
                <a:extLst>
                  <a:ext uri="{0D108BD9-81ED-4DB2-BD59-A6C34878D82A}">
                    <a16:rowId xmlns:a16="http://schemas.microsoft.com/office/drawing/2014/main" val="10000"/>
                  </a:ext>
                </a:extLst>
              </a:tr>
              <a:tr h="337127">
                <a:tc>
                  <a:txBody>
                    <a:bodyPr/>
                    <a:lstStyle/>
                    <a:p>
                      <a:r>
                        <a:rPr lang="en-US" sz="2800" dirty="0"/>
                        <a:t>Fasting </a:t>
                      </a:r>
                    </a:p>
                  </a:txBody>
                  <a:tcPr marL="83127" marR="83127" marT="41564" marB="41564"/>
                </a:tc>
                <a:tc>
                  <a:txBody>
                    <a:bodyPr/>
                    <a:lstStyle/>
                    <a:p>
                      <a:endParaRPr lang="en-US" sz="1600" dirty="0"/>
                    </a:p>
                  </a:txBody>
                  <a:tcPr marL="83127" marR="83127" marT="41564" marB="41564"/>
                </a:tc>
                <a:extLst>
                  <a:ext uri="{0D108BD9-81ED-4DB2-BD59-A6C34878D82A}">
                    <a16:rowId xmlns:a16="http://schemas.microsoft.com/office/drawing/2014/main" val="10001"/>
                  </a:ext>
                </a:extLst>
              </a:tr>
              <a:tr h="337127">
                <a:tc>
                  <a:txBody>
                    <a:bodyPr/>
                    <a:lstStyle/>
                    <a:p>
                      <a:r>
                        <a:rPr lang="en-US" sz="2800" dirty="0"/>
                        <a:t>Pre-lunch</a:t>
                      </a:r>
                    </a:p>
                  </a:txBody>
                  <a:tcPr marL="83127" marR="83127" marT="41564" marB="41564"/>
                </a:tc>
                <a:tc>
                  <a:txBody>
                    <a:bodyPr/>
                    <a:lstStyle/>
                    <a:p>
                      <a:endParaRPr lang="en-US" sz="1600" dirty="0"/>
                    </a:p>
                  </a:txBody>
                  <a:tcPr marL="83127" marR="83127" marT="41564" marB="41564"/>
                </a:tc>
                <a:extLst>
                  <a:ext uri="{0D108BD9-81ED-4DB2-BD59-A6C34878D82A}">
                    <a16:rowId xmlns:a16="http://schemas.microsoft.com/office/drawing/2014/main" val="10002"/>
                  </a:ext>
                </a:extLst>
              </a:tr>
              <a:tr h="358718">
                <a:tc>
                  <a:txBody>
                    <a:bodyPr/>
                    <a:lstStyle/>
                    <a:p>
                      <a:r>
                        <a:rPr lang="en-US" sz="2800" dirty="0"/>
                        <a:t>Post lunch</a:t>
                      </a:r>
                    </a:p>
                  </a:txBody>
                  <a:tcPr marL="83127" marR="83127" marT="41564" marB="41564"/>
                </a:tc>
                <a:tc>
                  <a:txBody>
                    <a:bodyPr/>
                    <a:lstStyle/>
                    <a:p>
                      <a:endParaRPr lang="en-US" sz="1600" dirty="0"/>
                    </a:p>
                  </a:txBody>
                  <a:tcPr marL="83127" marR="83127" marT="41564" marB="41564"/>
                </a:tc>
                <a:extLst>
                  <a:ext uri="{0D108BD9-81ED-4DB2-BD59-A6C34878D82A}">
                    <a16:rowId xmlns:a16="http://schemas.microsoft.com/office/drawing/2014/main" val="10003"/>
                  </a:ext>
                </a:extLst>
              </a:tr>
              <a:tr h="337127">
                <a:tc>
                  <a:txBody>
                    <a:bodyPr/>
                    <a:lstStyle/>
                    <a:p>
                      <a:r>
                        <a:rPr lang="en-US" sz="2800" dirty="0"/>
                        <a:t>Before bedtime</a:t>
                      </a:r>
                    </a:p>
                  </a:txBody>
                  <a:tcPr marL="83127" marR="83127" marT="41564" marB="41564"/>
                </a:tc>
                <a:tc>
                  <a:txBody>
                    <a:bodyPr/>
                    <a:lstStyle/>
                    <a:p>
                      <a:endParaRPr lang="en-US" sz="1600" dirty="0"/>
                    </a:p>
                  </a:txBody>
                  <a:tcPr marL="83127" marR="83127" marT="41564" marB="41564"/>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FB940BB7-4255-41C3-2A2F-D70A1172F8A1}"/>
              </a:ext>
            </a:extLst>
          </p:cNvPr>
          <p:cNvSpPr txBox="1"/>
          <p:nvPr/>
        </p:nvSpPr>
        <p:spPr>
          <a:xfrm>
            <a:off x="609600" y="1828800"/>
            <a:ext cx="7391400" cy="1384995"/>
          </a:xfrm>
          <a:prstGeom prst="rect">
            <a:avLst/>
          </a:prstGeom>
          <a:noFill/>
        </p:spPr>
        <p:txBody>
          <a:bodyPr wrap="square" rtlCol="0">
            <a:spAutoFit/>
          </a:bodyPr>
          <a:lstStyle/>
          <a:p>
            <a:r>
              <a:rPr lang="en-US" sz="2800" b="1" u="sng" dirty="0">
                <a:latin typeface="Calibri" panose="020F0502020204030204" pitchFamily="34" charset="0"/>
                <a:ea typeface="Calibri" panose="020F0502020204030204" pitchFamily="34" charset="0"/>
                <a:cs typeface="Calibri" panose="020F0502020204030204" pitchFamily="34" charset="0"/>
              </a:rPr>
              <a:t>Example</a:t>
            </a:r>
          </a:p>
          <a:p>
            <a:r>
              <a:rPr lang="en-US" sz="2800" dirty="0">
                <a:latin typeface="Calibri" panose="020F0502020204030204" pitchFamily="34" charset="0"/>
                <a:ea typeface="Calibri" panose="020F0502020204030204" pitchFamily="34" charset="0"/>
                <a:cs typeface="Calibri" panose="020F0502020204030204" pitchFamily="34" charset="0"/>
              </a:rPr>
              <a:t>Insulin </a:t>
            </a:r>
            <a:r>
              <a:rPr lang="en-US" sz="2800" dirty="0" err="1">
                <a:latin typeface="Calibri" panose="020F0502020204030204" pitchFamily="34" charset="0"/>
                <a:ea typeface="Calibri" panose="020F0502020204030204" pitchFamily="34" charset="0"/>
                <a:cs typeface="Calibri" panose="020F0502020204030204" pitchFamily="34" charset="0"/>
              </a:rPr>
              <a:t>degludec</a:t>
            </a:r>
            <a:r>
              <a:rPr lang="en-US" sz="2800" dirty="0">
                <a:latin typeface="Calibri" panose="020F0502020204030204" pitchFamily="34" charset="0"/>
                <a:ea typeface="Calibri" panose="020F0502020204030204" pitchFamily="34" charset="0"/>
                <a:cs typeface="Calibri" panose="020F0502020204030204" pitchFamily="34" charset="0"/>
              </a:rPr>
              <a:t> 20 units QAM</a:t>
            </a:r>
          </a:p>
          <a:p>
            <a:r>
              <a:rPr lang="en-US" sz="2800" dirty="0">
                <a:latin typeface="Calibri" panose="020F0502020204030204" pitchFamily="34" charset="0"/>
                <a:ea typeface="Calibri" panose="020F0502020204030204" pitchFamily="34" charset="0"/>
                <a:cs typeface="Calibri" panose="020F0502020204030204" pitchFamily="34" charset="0"/>
              </a:rPr>
              <a:t>Insulin lispro 5 units TID before meals</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871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r>
              <a:rPr lang="en-US"/>
              <a:t>Bolus Insulin Timing</a:t>
            </a:r>
          </a:p>
        </p:txBody>
      </p:sp>
      <p:sp>
        <p:nvSpPr>
          <p:cNvPr id="1408003" name="Rectangle 3"/>
          <p:cNvSpPr>
            <a:spLocks noGrp="1" noChangeArrowheads="1"/>
          </p:cNvSpPr>
          <p:nvPr>
            <p:ph sz="quarter" idx="1"/>
          </p:nvPr>
        </p:nvSpPr>
        <p:spPr>
          <a:xfrm>
            <a:off x="457200" y="1295400"/>
            <a:ext cx="7924800" cy="4937760"/>
          </a:xfrm>
        </p:spPr>
        <p:txBody>
          <a:bodyPr>
            <a:normAutofit fontScale="92500" lnSpcReduction="10000"/>
          </a:bodyPr>
          <a:lstStyle/>
          <a:p>
            <a:pPr eaLnBrk="1" hangingPunct="1">
              <a:lnSpc>
                <a:spcPct val="90000"/>
              </a:lnSpc>
              <a:defRPr/>
            </a:pPr>
            <a:r>
              <a:rPr lang="en-US" sz="4000" dirty="0"/>
              <a:t>How is the effectiveness of bolus insulin determined?</a:t>
            </a:r>
          </a:p>
          <a:p>
            <a:pPr lvl="1" eaLnBrk="1" hangingPunct="1">
              <a:lnSpc>
                <a:spcPct val="90000"/>
              </a:lnSpc>
              <a:defRPr/>
            </a:pPr>
            <a:r>
              <a:rPr lang="en-US" sz="3200" dirty="0"/>
              <a:t>1-2 hours post meal </a:t>
            </a:r>
          </a:p>
          <a:p>
            <a:pPr lvl="1" eaLnBrk="1" hangingPunct="1">
              <a:lnSpc>
                <a:spcPct val="90000"/>
              </a:lnSpc>
              <a:defRPr/>
            </a:pPr>
            <a:r>
              <a:rPr lang="en-US" sz="3200" dirty="0"/>
              <a:t>Before next meal blood glucose</a:t>
            </a:r>
          </a:p>
          <a:p>
            <a:pPr lvl="1" eaLnBrk="1" hangingPunct="1">
              <a:lnSpc>
                <a:spcPct val="90000"/>
              </a:lnSpc>
              <a:buFont typeface="Wingdings" pitchFamily="2" charset="2"/>
              <a:buNone/>
              <a:defRPr/>
            </a:pPr>
            <a:endParaRPr lang="en-US" sz="3200" dirty="0"/>
          </a:p>
          <a:p>
            <a:pPr eaLnBrk="1" hangingPunct="1">
              <a:lnSpc>
                <a:spcPct val="90000"/>
              </a:lnSpc>
              <a:defRPr/>
            </a:pPr>
            <a:r>
              <a:rPr lang="en-US" sz="4000" dirty="0"/>
              <a:t>Glucose goals (may be modified based on pt specific factors)</a:t>
            </a:r>
          </a:p>
          <a:p>
            <a:pPr lvl="1">
              <a:lnSpc>
                <a:spcPct val="90000"/>
              </a:lnSpc>
              <a:defRPr/>
            </a:pPr>
            <a:r>
              <a:rPr lang="en-US" sz="3200" dirty="0"/>
              <a:t>1-2 hours peak post meal  &lt;180 mg/dL (ADA)</a:t>
            </a:r>
          </a:p>
          <a:p>
            <a:pPr lvl="1" eaLnBrk="1" hangingPunct="1">
              <a:lnSpc>
                <a:spcPct val="90000"/>
              </a:lnSpc>
              <a:defRPr/>
            </a:pPr>
            <a:r>
              <a:rPr lang="en-US" sz="3200" dirty="0"/>
              <a:t>2 hour post meal &lt;140 mg/dL (AACE)</a:t>
            </a:r>
          </a:p>
          <a:p>
            <a:pPr lvl="1" eaLnBrk="1" hangingPunct="1">
              <a:lnSpc>
                <a:spcPct val="90000"/>
              </a:lnSpc>
              <a:defRPr/>
            </a:pPr>
            <a:r>
              <a:rPr lang="en-US" sz="3200" dirty="0"/>
              <a:t>Before next meal  80 – 130 mg/dL</a:t>
            </a:r>
          </a:p>
        </p:txBody>
      </p:sp>
      <p:pic>
        <p:nvPicPr>
          <p:cNvPr id="2" name="Picture 1" descr="Clipart - Question Gir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304800"/>
            <a:ext cx="2057400" cy="2327737"/>
          </a:xfrm>
          <a:prstGeom prst="rect">
            <a:avLst/>
          </a:prstGeom>
        </p:spPr>
      </p:pic>
    </p:spTree>
    <p:custDataLst>
      <p:tags r:id="rId1"/>
    </p:custDataLst>
    <p:extLst>
      <p:ext uri="{BB962C8B-B14F-4D97-AF65-F5344CB8AC3E}">
        <p14:creationId xmlns:p14="http://schemas.microsoft.com/office/powerpoint/2010/main" val="124740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5330"/>
            <a:ext cx="8229600" cy="990600"/>
          </a:xfrm>
        </p:spPr>
        <p:txBody>
          <a:bodyPr/>
          <a:lstStyle/>
          <a:p>
            <a:r>
              <a:rPr lang="en-US" dirty="0"/>
              <a:t>Poll Question 10</a:t>
            </a:r>
          </a:p>
        </p:txBody>
      </p:sp>
      <p:sp>
        <p:nvSpPr>
          <p:cNvPr id="3" name="Content Placeholder 2"/>
          <p:cNvSpPr>
            <a:spLocks noGrp="1"/>
          </p:cNvSpPr>
          <p:nvPr>
            <p:ph sz="quarter" idx="1"/>
          </p:nvPr>
        </p:nvSpPr>
        <p:spPr>
          <a:xfrm>
            <a:off x="435328" y="1676401"/>
            <a:ext cx="8229600" cy="4937760"/>
          </a:xfrm>
        </p:spPr>
        <p:txBody>
          <a:bodyPr/>
          <a:lstStyle/>
          <a:p>
            <a:r>
              <a:rPr lang="en-US" sz="3600" dirty="0"/>
              <a:t>Mary takes 4 units of insulin lispro before breakfast.  Which BG result reflects that the dose was the right dose?</a:t>
            </a:r>
          </a:p>
          <a:p>
            <a:pPr marL="514350" indent="-514350">
              <a:buFont typeface="+mj-lt"/>
              <a:buAutoNum type="arabicPeriod"/>
            </a:pPr>
            <a:r>
              <a:rPr lang="en-US" sz="3600" dirty="0"/>
              <a:t>Before breakfast BG of 97</a:t>
            </a:r>
          </a:p>
          <a:p>
            <a:pPr marL="514350" indent="-514350">
              <a:buFont typeface="+mj-lt"/>
              <a:buAutoNum type="arabicPeriod"/>
            </a:pPr>
            <a:r>
              <a:rPr lang="en-US" sz="3600" dirty="0"/>
              <a:t>1 hour post lunch BG of 160</a:t>
            </a:r>
          </a:p>
          <a:p>
            <a:pPr marL="514350" indent="-514350">
              <a:buFont typeface="+mj-lt"/>
              <a:buAutoNum type="arabicPeriod"/>
            </a:pPr>
            <a:r>
              <a:rPr lang="en-US" sz="3600" dirty="0"/>
              <a:t>Before lunch BG of 94</a:t>
            </a:r>
          </a:p>
          <a:p>
            <a:pPr marL="514350" indent="-514350">
              <a:buFont typeface="+mj-lt"/>
              <a:buAutoNum type="arabicPeriod"/>
            </a:pPr>
            <a:r>
              <a:rPr lang="en-US" sz="3600" dirty="0"/>
              <a:t>2 hour post breakfast BG of 185</a:t>
            </a:r>
          </a:p>
          <a:p>
            <a:endParaRPr lang="en-US" dirty="0"/>
          </a:p>
        </p:txBody>
      </p:sp>
      <p:pic>
        <p:nvPicPr>
          <p:cNvPr id="4" name="Picture 3"/>
          <p:cNvPicPr>
            <a:picLocks noChangeAspect="1"/>
          </p:cNvPicPr>
          <p:nvPr/>
        </p:nvPicPr>
        <p:blipFill>
          <a:blip r:embed="rId4"/>
          <a:stretch>
            <a:fillRect/>
          </a:stretch>
        </p:blipFill>
        <p:spPr>
          <a:xfrm>
            <a:off x="7620000" y="381000"/>
            <a:ext cx="1261311" cy="1295401"/>
          </a:xfrm>
          <a:prstGeom prst="rect">
            <a:avLst/>
          </a:prstGeom>
        </p:spPr>
      </p:pic>
      <p:sp>
        <p:nvSpPr>
          <p:cNvPr id="5" name="Flowchart: Terminator 4">
            <a:extLst>
              <a:ext uri="{FF2B5EF4-FFF2-40B4-BE49-F238E27FC236}">
                <a16:creationId xmlns:a16="http://schemas.microsoft.com/office/drawing/2014/main" id="{D3815D3C-0CA5-3DF5-CF81-4A81B254B539}"/>
              </a:ext>
            </a:extLst>
          </p:cNvPr>
          <p:cNvSpPr/>
          <p:nvPr/>
        </p:nvSpPr>
        <p:spPr>
          <a:xfrm>
            <a:off x="685800" y="4648200"/>
            <a:ext cx="4876800" cy="68580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6" name="Picture 5" descr="Cartoon bee with magnifying glass">
            <a:extLst>
              <a:ext uri="{FF2B5EF4-FFF2-40B4-BE49-F238E27FC236}">
                <a16:creationId xmlns:a16="http://schemas.microsoft.com/office/drawing/2014/main" id="{6598F426-A7E8-CF7C-AFF6-0ADABCC666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28838">
            <a:off x="7573281" y="156416"/>
            <a:ext cx="1385887" cy="1573335"/>
          </a:xfrm>
          <a:prstGeom prst="rect">
            <a:avLst/>
          </a:prstGeom>
        </p:spPr>
      </p:pic>
    </p:spTree>
    <p:custDataLst>
      <p:tags r:id="rId1"/>
    </p:custDataLst>
    <p:extLst>
      <p:ext uri="{BB962C8B-B14F-4D97-AF65-F5344CB8AC3E}">
        <p14:creationId xmlns:p14="http://schemas.microsoft.com/office/powerpoint/2010/main" val="422753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DDC4AF1F-20EF-1BE3-9FEC-711BC9F18D0B}"/>
              </a:ext>
            </a:extLst>
          </p:cNvPr>
          <p:cNvSpPr>
            <a:spLocks noGrp="1"/>
          </p:cNvSpPr>
          <p:nvPr>
            <p:ph type="title" idx="4294967295"/>
          </p:nvPr>
        </p:nvSpPr>
        <p:spPr>
          <a:xfrm>
            <a:off x="228600" y="374533"/>
            <a:ext cx="7886700" cy="994172"/>
          </a:xfrm>
          <a:prstGeom prst="rect">
            <a:avLst/>
          </a:prstGeom>
        </p:spPr>
        <p:txBody>
          <a:bodyPr/>
          <a:lstStyle/>
          <a:p>
            <a:r>
              <a:rPr lang="en-US" altLang="en-US" dirty="0"/>
              <a:t>                               </a:t>
            </a:r>
          </a:p>
        </p:txBody>
      </p:sp>
      <p:sp>
        <p:nvSpPr>
          <p:cNvPr id="3" name="Text Placeholder 2">
            <a:extLst>
              <a:ext uri="{FF2B5EF4-FFF2-40B4-BE49-F238E27FC236}">
                <a16:creationId xmlns:a16="http://schemas.microsoft.com/office/drawing/2014/main" id="{9B78A35B-C094-CCA9-B698-23232CC4F11C}"/>
              </a:ext>
            </a:extLst>
          </p:cNvPr>
          <p:cNvSpPr>
            <a:spLocks noGrp="1"/>
          </p:cNvSpPr>
          <p:nvPr>
            <p:ph sz="half" idx="4294967295"/>
          </p:nvPr>
        </p:nvSpPr>
        <p:spPr>
          <a:xfrm>
            <a:off x="461004" y="1406015"/>
            <a:ext cx="4568196" cy="5451985"/>
          </a:xfrm>
          <a:prstGeom prst="rect">
            <a:avLst/>
          </a:prstGeom>
        </p:spPr>
        <p:txBody>
          <a:bodyPr>
            <a:normAutofit fontScale="92500" lnSpcReduction="10000"/>
          </a:bodyPr>
          <a:lstStyle/>
          <a:p>
            <a:pPr marL="256931" indent="-256931">
              <a:defRPr/>
            </a:pPr>
            <a:r>
              <a:rPr lang="en-US" sz="2600" dirty="0"/>
              <a:t>Start by asking the person what they’ve experienced and noticed with their glucose patterns</a:t>
            </a:r>
          </a:p>
          <a:p>
            <a:pPr marL="256931" indent="-256931">
              <a:defRPr/>
            </a:pPr>
            <a:r>
              <a:rPr lang="en-US" sz="2600" dirty="0"/>
              <a:t>Avoid judgment</a:t>
            </a:r>
          </a:p>
          <a:p>
            <a:pPr marL="256931" indent="-256931">
              <a:defRPr/>
            </a:pPr>
            <a:r>
              <a:rPr lang="en-US" sz="2600" dirty="0"/>
              <a:t>Learn from 1 time episodes, but make changes based on patterns</a:t>
            </a:r>
          </a:p>
          <a:p>
            <a:pPr marL="256931" indent="-256931">
              <a:defRPr/>
            </a:pPr>
            <a:r>
              <a:rPr lang="en-US" sz="2600" dirty="0"/>
              <a:t>Fix lows first but some amount is expected (&lt;1-4%) and if you remove all lows, you may end up with too many highs</a:t>
            </a:r>
          </a:p>
          <a:p>
            <a:pPr marL="256931" indent="-256931">
              <a:defRPr/>
            </a:pPr>
            <a:r>
              <a:rPr lang="en-US" sz="2600" dirty="0"/>
              <a:t>If it’s not making sense, dig deeper (ex. missed doses, rationing, injection technique, food insecurity, </a:t>
            </a:r>
            <a:r>
              <a:rPr lang="en-US" sz="2600" dirty="0" err="1"/>
              <a:t>etc</a:t>
            </a:r>
            <a:r>
              <a:rPr lang="en-US" sz="2600" dirty="0"/>
              <a:t>)</a:t>
            </a:r>
          </a:p>
          <a:p>
            <a:pPr marL="256931" indent="-256931">
              <a:defRPr/>
            </a:pPr>
            <a:endParaRPr lang="en-US" sz="1499" dirty="0"/>
          </a:p>
          <a:p>
            <a:pPr marL="256931" indent="-256931">
              <a:defRPr/>
            </a:pPr>
            <a:endParaRPr lang="en-US" sz="1499" dirty="0"/>
          </a:p>
          <a:p>
            <a:pPr>
              <a:defRPr/>
            </a:pPr>
            <a:endParaRPr lang="en-US" sz="1499" dirty="0"/>
          </a:p>
        </p:txBody>
      </p:sp>
      <p:graphicFrame>
        <p:nvGraphicFramePr>
          <p:cNvPr id="4" name="Diagram 3">
            <a:extLst>
              <a:ext uri="{FF2B5EF4-FFF2-40B4-BE49-F238E27FC236}">
                <a16:creationId xmlns:a16="http://schemas.microsoft.com/office/drawing/2014/main" id="{3E80624F-E6EE-C217-7F16-9229D645040F}"/>
              </a:ext>
            </a:extLst>
          </p:cNvPr>
          <p:cNvGraphicFramePr/>
          <p:nvPr/>
        </p:nvGraphicFramePr>
        <p:xfrm>
          <a:off x="4648131" y="1600200"/>
          <a:ext cx="4034864" cy="3851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ubtitle 2">
            <a:extLst>
              <a:ext uri="{FF2B5EF4-FFF2-40B4-BE49-F238E27FC236}">
                <a16:creationId xmlns:a16="http://schemas.microsoft.com/office/drawing/2014/main" id="{5DCCA79C-2A30-7F54-0485-B6A7A7E8E750}"/>
              </a:ext>
            </a:extLst>
          </p:cNvPr>
          <p:cNvSpPr txBox="1">
            <a:spLocks/>
          </p:cNvSpPr>
          <p:nvPr/>
        </p:nvSpPr>
        <p:spPr>
          <a:xfrm>
            <a:off x="525206" y="580477"/>
            <a:ext cx="8591900" cy="582283"/>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4400" kern="1200" dirty="0" smtClean="0">
                <a:solidFill>
                  <a:srgbClr val="5C2D8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300" dirty="0">
                <a:solidFill>
                  <a:schemeClr val="bg1"/>
                </a:solidFill>
              </a:rPr>
              <a:t>Tips for Data Interpretation </a:t>
            </a:r>
          </a:p>
        </p:txBody>
      </p:sp>
    </p:spTree>
    <p:extLst>
      <p:ext uri="{BB962C8B-B14F-4D97-AF65-F5344CB8AC3E}">
        <p14:creationId xmlns:p14="http://schemas.microsoft.com/office/powerpoint/2010/main" val="8273055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Meal Time Data Review</a:t>
            </a:r>
          </a:p>
        </p:txBody>
      </p:sp>
      <p:sp>
        <p:nvSpPr>
          <p:cNvPr id="3" name="Content Placeholder 2"/>
          <p:cNvSpPr>
            <a:spLocks noGrp="1"/>
          </p:cNvSpPr>
          <p:nvPr>
            <p:ph idx="1"/>
          </p:nvPr>
        </p:nvSpPr>
        <p:spPr>
          <a:xfrm>
            <a:off x="190500" y="1170434"/>
            <a:ext cx="8763000" cy="3740727"/>
          </a:xfrm>
        </p:spPr>
        <p:txBody>
          <a:bodyPr/>
          <a:lstStyle/>
          <a:p>
            <a:r>
              <a:rPr lang="en-US" dirty="0"/>
              <a:t>Glucose data before and after breakfast, lunch and dinner</a:t>
            </a:r>
          </a:p>
          <a:p>
            <a:r>
              <a:rPr lang="en-US" dirty="0"/>
              <a:t>“Ideally”, 2 hour post-meal should not rise above 180mg/dL or 50mg/dL from the pre-meal start </a:t>
            </a:r>
          </a:p>
          <a:p>
            <a:pPr lvl="1"/>
            <a:r>
              <a:rPr lang="en-US" dirty="0"/>
              <a:t>Remember though, CGM goal &lt;25% above 180mg/dL</a:t>
            </a:r>
          </a:p>
          <a:p>
            <a:r>
              <a:rPr lang="en-US" dirty="0"/>
              <a:t>By 4-5 hours, glucose should return to pre-meal level (&lt;130mg/dL)</a:t>
            </a:r>
          </a:p>
        </p:txBody>
      </p:sp>
      <p:sp>
        <p:nvSpPr>
          <p:cNvPr id="4" name="Text Placeholder 3"/>
          <p:cNvSpPr>
            <a:spLocks noGrp="1"/>
          </p:cNvSpPr>
          <p:nvPr>
            <p:ph type="body" sz="quarter" idx="10"/>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988185"/>
            <a:ext cx="7064451" cy="1775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07284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a:t>Bolus Pattern Management</a:t>
            </a:r>
          </a:p>
        </p:txBody>
      </p:sp>
      <p:sp>
        <p:nvSpPr>
          <p:cNvPr id="3" name="Content Placeholder 2"/>
          <p:cNvSpPr>
            <a:spLocks noGrp="1"/>
          </p:cNvSpPr>
          <p:nvPr>
            <p:ph sz="quarter" idx="1"/>
          </p:nvPr>
        </p:nvSpPr>
        <p:spPr>
          <a:xfrm>
            <a:off x="457200" y="1420091"/>
            <a:ext cx="4045527" cy="4488873"/>
          </a:xfrm>
        </p:spPr>
        <p:txBody>
          <a:bodyPr>
            <a:normAutofit fontScale="85000" lnSpcReduction="10000"/>
          </a:bodyPr>
          <a:lstStyle/>
          <a:p>
            <a:pPr>
              <a:defRPr/>
            </a:pPr>
            <a:r>
              <a:rPr lang="en-US" dirty="0"/>
              <a:t>Does glucose go low after a correction dose? </a:t>
            </a:r>
          </a:p>
          <a:p>
            <a:pPr lvl="1">
              <a:defRPr/>
            </a:pPr>
            <a:r>
              <a:rPr lang="en-US" dirty="0"/>
              <a:t>May need a higher sensitivity</a:t>
            </a:r>
          </a:p>
          <a:p>
            <a:pPr lvl="1">
              <a:defRPr/>
            </a:pPr>
            <a:r>
              <a:rPr lang="en-US" dirty="0"/>
              <a:t>Ex. 1:60 instead of 1:50</a:t>
            </a:r>
          </a:p>
          <a:p>
            <a:pPr>
              <a:defRPr/>
            </a:pPr>
            <a:r>
              <a:rPr lang="en-US" dirty="0"/>
              <a:t>Does glucose remain high after a correction dose? </a:t>
            </a:r>
          </a:p>
          <a:p>
            <a:pPr lvl="1">
              <a:defRPr/>
            </a:pPr>
            <a:r>
              <a:rPr lang="en-US" dirty="0"/>
              <a:t>May need a lower sensitivity</a:t>
            </a:r>
          </a:p>
          <a:p>
            <a:pPr lvl="1">
              <a:defRPr/>
            </a:pPr>
            <a:r>
              <a:rPr lang="en-US" dirty="0"/>
              <a:t>Ex. 1:40 instead of 1:50</a:t>
            </a:r>
          </a:p>
          <a:p>
            <a:pPr>
              <a:defRPr/>
            </a:pPr>
            <a:r>
              <a:rPr lang="en-US" dirty="0"/>
              <a:t>Often people are more sensitive overnight (less insulin needed)</a:t>
            </a:r>
          </a:p>
          <a:p>
            <a:pPr lvl="1">
              <a:defRPr/>
            </a:pPr>
            <a:endParaRPr lang="en-US" dirty="0"/>
          </a:p>
          <a:p>
            <a:pPr lvl="1">
              <a:defRPr/>
            </a:pPr>
            <a:endParaRPr lang="en-US" dirty="0"/>
          </a:p>
          <a:p>
            <a:pPr>
              <a:defRPr/>
            </a:pPr>
            <a:endParaRPr lang="en-US" dirty="0"/>
          </a:p>
        </p:txBody>
      </p:sp>
      <p:sp>
        <p:nvSpPr>
          <p:cNvPr id="4" name="Content Placeholder 3"/>
          <p:cNvSpPr>
            <a:spLocks noGrp="1"/>
          </p:cNvSpPr>
          <p:nvPr>
            <p:ph sz="half" idx="4294967295"/>
          </p:nvPr>
        </p:nvSpPr>
        <p:spPr>
          <a:xfrm>
            <a:off x="4869284" y="1489364"/>
            <a:ext cx="3792682" cy="3955761"/>
          </a:xfrm>
        </p:spPr>
        <p:txBody>
          <a:bodyPr>
            <a:normAutofit fontScale="70000" lnSpcReduction="20000"/>
          </a:bodyPr>
          <a:lstStyle/>
          <a:p>
            <a:pPr>
              <a:defRPr/>
            </a:pPr>
            <a:r>
              <a:rPr lang="en-US" dirty="0"/>
              <a:t>Does the person spike high after eating?</a:t>
            </a:r>
          </a:p>
          <a:p>
            <a:pPr lvl="1">
              <a:defRPr/>
            </a:pPr>
            <a:r>
              <a:rPr lang="en-US" dirty="0"/>
              <a:t>Is the person </a:t>
            </a:r>
            <a:r>
              <a:rPr lang="en-US" dirty="0" err="1"/>
              <a:t>bolusing</a:t>
            </a:r>
            <a:r>
              <a:rPr lang="en-US" dirty="0"/>
              <a:t> BEFORE the meal</a:t>
            </a:r>
          </a:p>
          <a:p>
            <a:pPr lvl="1">
              <a:defRPr/>
            </a:pPr>
            <a:r>
              <a:rPr lang="en-US" dirty="0"/>
              <a:t>Counting carbs correctly? </a:t>
            </a:r>
          </a:p>
          <a:p>
            <a:pPr lvl="1">
              <a:defRPr/>
            </a:pPr>
            <a:r>
              <a:rPr lang="en-US" dirty="0"/>
              <a:t>May need a more intensive carb ratio</a:t>
            </a:r>
          </a:p>
          <a:p>
            <a:pPr lvl="1">
              <a:defRPr/>
            </a:pPr>
            <a:r>
              <a:rPr lang="en-US" dirty="0"/>
              <a:t>Ex. 1:6 instead of 1:8</a:t>
            </a:r>
          </a:p>
          <a:p>
            <a:pPr>
              <a:defRPr/>
            </a:pPr>
            <a:r>
              <a:rPr lang="en-US" dirty="0"/>
              <a:t>Does the person go low after eating? </a:t>
            </a:r>
          </a:p>
          <a:p>
            <a:pPr lvl="1">
              <a:defRPr/>
            </a:pPr>
            <a:r>
              <a:rPr lang="en-US" dirty="0"/>
              <a:t>Counting carbs correctly? </a:t>
            </a:r>
          </a:p>
          <a:p>
            <a:pPr lvl="1">
              <a:defRPr/>
            </a:pPr>
            <a:r>
              <a:rPr lang="en-US" dirty="0"/>
              <a:t>May need a less intensive carb ratio</a:t>
            </a:r>
          </a:p>
          <a:p>
            <a:pPr lvl="1">
              <a:defRPr/>
            </a:pPr>
            <a:r>
              <a:rPr lang="en-US" dirty="0"/>
              <a:t>Ex. 1:10 instead of 1:8</a:t>
            </a:r>
          </a:p>
          <a:p>
            <a:pPr>
              <a:defRPr/>
            </a:pPr>
            <a:endParaRPr lang="en-US" dirty="0"/>
          </a:p>
        </p:txBody>
      </p:sp>
      <p:sp>
        <p:nvSpPr>
          <p:cNvPr id="2" name="TextBox 1"/>
          <p:cNvSpPr txBox="1"/>
          <p:nvPr/>
        </p:nvSpPr>
        <p:spPr>
          <a:xfrm>
            <a:off x="193627" y="5927150"/>
            <a:ext cx="6345621" cy="342711"/>
          </a:xfrm>
          <a:prstGeom prst="rect">
            <a:avLst/>
          </a:prstGeom>
          <a:noFill/>
        </p:spPr>
        <p:txBody>
          <a:bodyPr wrap="square" lIns="62345" tIns="31173" rIns="62345" bIns="31173" rtlCol="0">
            <a:spAutoFit/>
          </a:bodyPr>
          <a:lstStyle/>
          <a:p>
            <a:pPr algn="ctr" fontAlgn="base">
              <a:spcBef>
                <a:spcPct val="0"/>
              </a:spcBef>
              <a:spcAft>
                <a:spcPct val="0"/>
              </a:spcAft>
            </a:pPr>
            <a:r>
              <a:rPr lang="en-US" sz="1818" dirty="0">
                <a:solidFill>
                  <a:srgbClr val="1A1051"/>
                </a:solidFill>
              </a:rPr>
              <a:t>Adjustments typically made 10-20% at a time</a:t>
            </a:r>
          </a:p>
        </p:txBody>
      </p:sp>
    </p:spTree>
    <p:extLst>
      <p:ext uri="{BB962C8B-B14F-4D97-AF65-F5344CB8AC3E}">
        <p14:creationId xmlns:p14="http://schemas.microsoft.com/office/powerpoint/2010/main" val="283332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E27D-13F7-40CF-2DCE-B4EF5BC172C2}"/>
              </a:ext>
            </a:extLst>
          </p:cNvPr>
          <p:cNvSpPr>
            <a:spLocks noGrp="1"/>
          </p:cNvSpPr>
          <p:nvPr>
            <p:ph type="title"/>
          </p:nvPr>
        </p:nvSpPr>
        <p:spPr/>
        <p:txBody>
          <a:bodyPr/>
          <a:lstStyle/>
          <a:p>
            <a:r>
              <a:rPr lang="en-US" dirty="0"/>
              <a:t>Basal Insulin Review </a:t>
            </a:r>
          </a:p>
        </p:txBody>
      </p:sp>
      <p:sp>
        <p:nvSpPr>
          <p:cNvPr id="3" name="Content Placeholder 2">
            <a:extLst>
              <a:ext uri="{FF2B5EF4-FFF2-40B4-BE49-F238E27FC236}">
                <a16:creationId xmlns:a16="http://schemas.microsoft.com/office/drawing/2014/main" id="{6ED2F67A-263C-85ED-0E06-C5AD9178B70E}"/>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289FDCFC-2889-591E-90FD-748BC5E48441}"/>
              </a:ext>
            </a:extLst>
          </p:cNvPr>
          <p:cNvPicPr>
            <a:picLocks noChangeAspect="1"/>
          </p:cNvPicPr>
          <p:nvPr/>
        </p:nvPicPr>
        <p:blipFill>
          <a:blip r:embed="rId2"/>
          <a:stretch>
            <a:fillRect/>
          </a:stretch>
        </p:blipFill>
        <p:spPr>
          <a:xfrm>
            <a:off x="466164" y="1371600"/>
            <a:ext cx="7839635" cy="2288170"/>
          </a:xfrm>
          <a:prstGeom prst="rect">
            <a:avLst/>
          </a:prstGeom>
        </p:spPr>
      </p:pic>
      <p:pic>
        <p:nvPicPr>
          <p:cNvPr id="7" name="Picture 6">
            <a:extLst>
              <a:ext uri="{FF2B5EF4-FFF2-40B4-BE49-F238E27FC236}">
                <a16:creationId xmlns:a16="http://schemas.microsoft.com/office/drawing/2014/main" id="{7D6A22D4-2C3D-397F-4B28-2D2CB0C62E75}"/>
              </a:ext>
            </a:extLst>
          </p:cNvPr>
          <p:cNvPicPr>
            <a:picLocks noChangeAspect="1"/>
          </p:cNvPicPr>
          <p:nvPr/>
        </p:nvPicPr>
        <p:blipFill>
          <a:blip r:embed="rId3"/>
          <a:stretch>
            <a:fillRect/>
          </a:stretch>
        </p:blipFill>
        <p:spPr>
          <a:xfrm>
            <a:off x="1170062" y="3812170"/>
            <a:ext cx="5783574" cy="2741030"/>
          </a:xfrm>
          <a:prstGeom prst="rect">
            <a:avLst/>
          </a:prstGeom>
        </p:spPr>
      </p:pic>
    </p:spTree>
    <p:extLst>
      <p:ext uri="{BB962C8B-B14F-4D97-AF65-F5344CB8AC3E}">
        <p14:creationId xmlns:p14="http://schemas.microsoft.com/office/powerpoint/2010/main" val="278585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Larry  Poll Question 11</a:t>
            </a:r>
          </a:p>
        </p:txBody>
      </p:sp>
      <p:sp>
        <p:nvSpPr>
          <p:cNvPr id="3" name="Content Placeholder 2"/>
          <p:cNvSpPr>
            <a:spLocks noGrp="1"/>
          </p:cNvSpPr>
          <p:nvPr>
            <p:ph idx="1"/>
          </p:nvPr>
        </p:nvSpPr>
        <p:spPr>
          <a:xfrm>
            <a:off x="360218" y="1219200"/>
            <a:ext cx="7945582" cy="5638800"/>
          </a:xfrm>
        </p:spPr>
        <p:txBody>
          <a:bodyPr>
            <a:normAutofit fontScale="92500" lnSpcReduction="10000"/>
          </a:bodyPr>
          <a:lstStyle/>
          <a:p>
            <a:pPr marL="0" indent="0">
              <a:lnSpc>
                <a:spcPct val="110000"/>
              </a:lnSpc>
              <a:buNone/>
            </a:pPr>
            <a:r>
              <a:rPr lang="en-US" sz="2400" dirty="0"/>
              <a:t>Larry takes metformin 1000mg BID, insulin glargine 50 units once daily, empagliflozin 10mg daily. His A1C is 7.8%. His BMI is 32kg/m2. FBG averages 110 mg/dL. 2 </a:t>
            </a:r>
            <a:r>
              <a:rPr lang="en-US" sz="2400" dirty="0" err="1"/>
              <a:t>hr</a:t>
            </a:r>
            <a:r>
              <a:rPr lang="en-US" sz="2400" dirty="0"/>
              <a:t> PP breakfast=190mg/dL, 2 </a:t>
            </a:r>
            <a:r>
              <a:rPr lang="en-US" sz="2400" dirty="0" err="1"/>
              <a:t>hr</a:t>
            </a:r>
            <a:r>
              <a:rPr lang="en-US" sz="2400" dirty="0"/>
              <a:t> PP lunch=210mg/dL, and 2 </a:t>
            </a:r>
            <a:r>
              <a:rPr lang="en-US" sz="2400" dirty="0" err="1"/>
              <a:t>hr</a:t>
            </a:r>
            <a:r>
              <a:rPr lang="en-US" sz="2400" dirty="0"/>
              <a:t> PP dinner is 240mg/dL. What is the best recommendation for an agent to add to the regimen to achieve A1C target&lt;7%? </a:t>
            </a:r>
          </a:p>
          <a:p>
            <a:pPr marL="0" indent="0">
              <a:lnSpc>
                <a:spcPct val="110000"/>
              </a:lnSpc>
              <a:buNone/>
            </a:pPr>
            <a:endParaRPr lang="en-US" sz="2400" dirty="0"/>
          </a:p>
          <a:p>
            <a:pPr marL="600081" lvl="1" indent="-257178">
              <a:buFont typeface="+mj-lt"/>
              <a:buAutoNum type="alphaUcPeriod"/>
            </a:pPr>
            <a:r>
              <a:rPr lang="en-US" sz="2400" dirty="0"/>
              <a:t>Initiate insulin aspart 5 units at dinner, decrease insulin glargine to 45 units daily </a:t>
            </a:r>
          </a:p>
          <a:p>
            <a:pPr marL="600081" lvl="1" indent="-257178">
              <a:buFont typeface="+mj-lt"/>
              <a:buAutoNum type="alphaUcPeriod"/>
            </a:pPr>
            <a:r>
              <a:rPr lang="en-US" sz="2400" dirty="0"/>
              <a:t>Initiate insulin aspart 5 units with all meals, decrease insulin glargine to 35 units daily </a:t>
            </a:r>
          </a:p>
          <a:p>
            <a:pPr marL="600081" lvl="1" indent="-257178">
              <a:buFont typeface="+mj-lt"/>
              <a:buAutoNum type="alphaUcPeriod"/>
            </a:pPr>
            <a:r>
              <a:rPr lang="en-US" sz="2400" dirty="0"/>
              <a:t>Initiate insulin aspart 5 units at dinner, continue insulin glargine 50 units daily </a:t>
            </a:r>
          </a:p>
          <a:p>
            <a:pPr marL="600081" lvl="1" indent="-257178">
              <a:buFont typeface="+mj-lt"/>
              <a:buAutoNum type="alphaUcPeriod"/>
            </a:pPr>
            <a:r>
              <a:rPr lang="en-US" sz="2400" dirty="0"/>
              <a:t>Initiate tirzepatide 2.5mg weekly, decrease insulin glargine to 45 units daily </a:t>
            </a:r>
            <a:endParaRPr lang="en-US" sz="1600" dirty="0"/>
          </a:p>
        </p:txBody>
      </p:sp>
      <p:sp>
        <p:nvSpPr>
          <p:cNvPr id="6" name="Flowchart: Terminator 5">
            <a:extLst>
              <a:ext uri="{FF2B5EF4-FFF2-40B4-BE49-F238E27FC236}">
                <a16:creationId xmlns:a16="http://schemas.microsoft.com/office/drawing/2014/main" id="{D1F655A6-F609-A85A-E727-3E4BDC1B4E5B}"/>
              </a:ext>
            </a:extLst>
          </p:cNvPr>
          <p:cNvSpPr/>
          <p:nvPr/>
        </p:nvSpPr>
        <p:spPr>
          <a:xfrm>
            <a:off x="457200" y="5639962"/>
            <a:ext cx="8106788" cy="754380"/>
          </a:xfrm>
          <a:prstGeom prst="flowChartTerminator">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12700">
                <a:solidFill>
                  <a:schemeClr val="tx1"/>
                </a:solidFill>
              </a:ln>
            </a:endParaRPr>
          </a:p>
        </p:txBody>
      </p:sp>
      <p:pic>
        <p:nvPicPr>
          <p:cNvPr id="4" name="Picture 3" descr="Cartoon bee with magnifying glass">
            <a:extLst>
              <a:ext uri="{FF2B5EF4-FFF2-40B4-BE49-F238E27FC236}">
                <a16:creationId xmlns:a16="http://schemas.microsoft.com/office/drawing/2014/main" id="{299EEA35-DBE0-8C3E-7844-1B5E4C741A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8146523" y="1733992"/>
            <a:ext cx="758855" cy="861494"/>
          </a:xfrm>
          <a:prstGeom prst="rect">
            <a:avLst/>
          </a:prstGeom>
        </p:spPr>
      </p:pic>
    </p:spTree>
    <p:extLst>
      <p:ext uri="{BB962C8B-B14F-4D97-AF65-F5344CB8AC3E}">
        <p14:creationId xmlns:p14="http://schemas.microsoft.com/office/powerpoint/2010/main" val="68690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sz="quarter" idx="1"/>
          </p:nvPr>
        </p:nvSpPr>
        <p:spPr>
          <a:xfrm>
            <a:off x="457200" y="1295400"/>
            <a:ext cx="8458200" cy="5166360"/>
          </a:xfrm>
        </p:spPr>
        <p:txBody>
          <a:bodyPr>
            <a:normAutofit fontScale="85000" lnSpcReduction="20000"/>
          </a:bodyPr>
          <a:lstStyle/>
          <a:p>
            <a:pPr>
              <a:lnSpc>
                <a:spcPct val="120000"/>
              </a:lnSpc>
            </a:pPr>
            <a:r>
              <a:rPr lang="en-US" dirty="0"/>
              <a:t>Many different types of insulin</a:t>
            </a:r>
          </a:p>
          <a:p>
            <a:pPr>
              <a:lnSpc>
                <a:spcPct val="120000"/>
              </a:lnSpc>
            </a:pPr>
            <a:r>
              <a:rPr lang="en-US" dirty="0"/>
              <a:t>Basal + bolus needed for T1D</a:t>
            </a:r>
          </a:p>
          <a:p>
            <a:pPr>
              <a:lnSpc>
                <a:spcPct val="120000"/>
              </a:lnSpc>
            </a:pPr>
            <a:r>
              <a:rPr lang="en-US" dirty="0"/>
              <a:t>Weight based dosing and rules of 1700/1800 and 500/450 can be used to calculate correction factor and carb ratio respectively</a:t>
            </a:r>
          </a:p>
          <a:p>
            <a:pPr>
              <a:lnSpc>
                <a:spcPct val="120000"/>
              </a:lnSpc>
            </a:pPr>
            <a:r>
              <a:rPr lang="en-US" dirty="0"/>
              <a:t>GLP1 agonist preferred 1</a:t>
            </a:r>
            <a:r>
              <a:rPr lang="en-US" baseline="30000" dirty="0"/>
              <a:t>st</a:t>
            </a:r>
            <a:r>
              <a:rPr lang="en-US" dirty="0"/>
              <a:t> injectable in T2D</a:t>
            </a:r>
          </a:p>
          <a:p>
            <a:pPr>
              <a:lnSpc>
                <a:spcPct val="120000"/>
              </a:lnSpc>
            </a:pPr>
            <a:r>
              <a:rPr lang="en-US" dirty="0"/>
              <a:t>Avoid </a:t>
            </a:r>
            <a:r>
              <a:rPr lang="en-US" dirty="0" err="1"/>
              <a:t>overbasalization</a:t>
            </a:r>
            <a:r>
              <a:rPr lang="en-US" dirty="0"/>
              <a:t>, utilize GLP1 agonist +/- prandial insulin if large bedtime-AM glucose drop</a:t>
            </a:r>
          </a:p>
          <a:p>
            <a:pPr>
              <a:lnSpc>
                <a:spcPct val="120000"/>
              </a:lnSpc>
            </a:pPr>
            <a:r>
              <a:rPr lang="en-US" dirty="0"/>
              <a:t>Counsel patients on injection site technique, administration and storage</a:t>
            </a:r>
          </a:p>
          <a:p>
            <a:pPr>
              <a:lnSpc>
                <a:spcPct val="120000"/>
              </a:lnSpc>
            </a:pPr>
            <a:r>
              <a:rPr lang="en-US" dirty="0"/>
              <a:t>Fine tune insulin settings based on BGM and CGM data</a:t>
            </a:r>
          </a:p>
          <a:p>
            <a:endParaRPr lang="en-US" dirty="0"/>
          </a:p>
          <a:p>
            <a:endParaRPr lang="en-US" dirty="0"/>
          </a:p>
        </p:txBody>
      </p:sp>
    </p:spTree>
    <p:extLst>
      <p:ext uri="{BB962C8B-B14F-4D97-AF65-F5344CB8AC3E}">
        <p14:creationId xmlns:p14="http://schemas.microsoft.com/office/powerpoint/2010/main" val="37932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152400"/>
            <a:ext cx="8229600" cy="1371600"/>
          </a:xfrm>
        </p:spPr>
        <p:txBody>
          <a:bodyPr>
            <a:normAutofit/>
          </a:bodyPr>
          <a:lstStyle/>
          <a:p>
            <a:pPr eaLnBrk="1" hangingPunct="1"/>
            <a:r>
              <a:rPr lang="en-US" sz="3600" b="1" dirty="0"/>
              <a:t>Diabetes Bingo “</a:t>
            </a:r>
            <a:r>
              <a:rPr lang="en-US" sz="3600" b="1" dirty="0" err="1"/>
              <a:t>DiaBingo</a:t>
            </a:r>
            <a:r>
              <a:rPr lang="en-US" sz="3600" b="1" dirty="0"/>
              <a:t>”</a:t>
            </a:r>
            <a:br>
              <a:rPr lang="en-US" sz="3600" b="1" dirty="0"/>
            </a:br>
            <a:r>
              <a:rPr lang="en-US" sz="3600" b="1" dirty="0"/>
              <a:t>Shout out Right Answer</a:t>
            </a:r>
          </a:p>
        </p:txBody>
      </p:sp>
      <p:pic>
        <p:nvPicPr>
          <p:cNvPr id="72708" name="Picture 4" descr="MCj0336154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981200"/>
            <a:ext cx="5105400" cy="397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4526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1026"/>
          <p:cNvSpPr>
            <a:spLocks noGrp="1" noChangeArrowheads="1"/>
          </p:cNvSpPr>
          <p:nvPr>
            <p:ph type="title"/>
          </p:nvPr>
        </p:nvSpPr>
        <p:spPr>
          <a:xfrm>
            <a:off x="457200" y="152400"/>
            <a:ext cx="8229600" cy="533400"/>
          </a:xfrm>
        </p:spPr>
        <p:txBody>
          <a:bodyPr>
            <a:normAutofit fontScale="90000"/>
          </a:bodyPr>
          <a:lstStyle/>
          <a:p>
            <a:pPr algn="l" eaLnBrk="1" hangingPunct="1"/>
            <a:r>
              <a:rPr lang="en-US" sz="3200" dirty="0" err="1">
                <a:solidFill>
                  <a:schemeClr val="tx2">
                    <a:lumMod val="75000"/>
                  </a:schemeClr>
                </a:solidFill>
              </a:rPr>
              <a:t>DiaBingo</a:t>
            </a:r>
            <a:r>
              <a:rPr lang="en-US" sz="3200" dirty="0">
                <a:solidFill>
                  <a:schemeClr val="tx2">
                    <a:lumMod val="75000"/>
                  </a:schemeClr>
                </a:solidFill>
              </a:rPr>
              <a:t> - I</a:t>
            </a:r>
            <a:endParaRPr lang="en-US" sz="1400" dirty="0">
              <a:solidFill>
                <a:schemeClr val="tx2">
                  <a:lumMod val="75000"/>
                </a:schemeClr>
              </a:solidFill>
            </a:endParaRPr>
          </a:p>
        </p:txBody>
      </p:sp>
      <p:sp>
        <p:nvSpPr>
          <p:cNvPr id="1729539" name="Rectangle 1027"/>
          <p:cNvSpPr>
            <a:spLocks noGrp="1" noChangeArrowheads="1"/>
          </p:cNvSpPr>
          <p:nvPr>
            <p:ph sz="quarter" idx="1"/>
          </p:nvPr>
        </p:nvSpPr>
        <p:spPr/>
        <p:txBody>
          <a:bodyPr/>
          <a:lstStyle/>
          <a:p>
            <a:pPr algn="r" eaLnBrk="1" hangingPunct="1">
              <a:defRPr/>
            </a:pPr>
            <a:endParaRPr lang="en-US" sz="1800"/>
          </a:p>
          <a:p>
            <a:pPr algn="r" eaLnBrk="1" hangingPunct="1">
              <a:defRPr/>
            </a:pPr>
            <a:endParaRPr lang="en-US" sz="2400"/>
          </a:p>
        </p:txBody>
      </p:sp>
      <p:sp>
        <p:nvSpPr>
          <p:cNvPr id="151556" name="Text Box 1028"/>
          <p:cNvSpPr txBox="1">
            <a:spLocks noChangeArrowheads="1"/>
          </p:cNvSpPr>
          <p:nvPr/>
        </p:nvSpPr>
        <p:spPr bwMode="auto">
          <a:xfrm>
            <a:off x="685800" y="24384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latin typeface="Tahoma" pitchFamily="34" charset="0"/>
            </a:endParaRPr>
          </a:p>
        </p:txBody>
      </p:sp>
      <p:sp>
        <p:nvSpPr>
          <p:cNvPr id="151557" name="Rectangle 1029"/>
          <p:cNvSpPr>
            <a:spLocks noChangeArrowheads="1"/>
          </p:cNvSpPr>
          <p:nvPr/>
        </p:nvSpPr>
        <p:spPr bwMode="auto">
          <a:xfrm>
            <a:off x="-304800" y="-990600"/>
            <a:ext cx="9753600" cy="899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lstStyle/>
          <a:p>
            <a:pPr marL="1028700" indent="-1028700"/>
            <a:r>
              <a:rPr lang="en-US" sz="1200" b="1">
                <a:solidFill>
                  <a:schemeClr val="bg1"/>
                </a:solidFill>
                <a:latin typeface="Arial Black" pitchFamily="34" charset="0"/>
              </a:rPr>
              <a:t>	</a:t>
            </a:r>
            <a:r>
              <a:rPr lang="en-US" sz="1200">
                <a:solidFill>
                  <a:schemeClr val="bg1"/>
                </a:solidFill>
                <a:latin typeface="Arial Black" pitchFamily="34" charset="0"/>
              </a:rPr>
              <a:t>	 </a:t>
            </a:r>
          </a:p>
        </p:txBody>
      </p:sp>
      <p:sp>
        <p:nvSpPr>
          <p:cNvPr id="1729542" name="Text Box 1030"/>
          <p:cNvSpPr txBox="1">
            <a:spLocks noChangeArrowheads="1"/>
          </p:cNvSpPr>
          <p:nvPr/>
        </p:nvSpPr>
        <p:spPr bwMode="auto">
          <a:xfrm>
            <a:off x="460872" y="623642"/>
            <a:ext cx="8458200" cy="5763116"/>
          </a:xfrm>
          <a:prstGeom prst="rect">
            <a:avLst/>
          </a:prstGeom>
          <a:noFill/>
          <a:ln w="12700">
            <a:noFill/>
            <a:miter lim="800000"/>
            <a:headEnd/>
            <a:tailEnd/>
          </a:ln>
          <a:effectLst/>
        </p:spPr>
        <p:txBody>
          <a:bodyPr wrap="square">
            <a:spAutoFit/>
          </a:bodyPr>
          <a:lstStyle/>
          <a:p>
            <a:pPr eaLnBrk="0" hangingPunct="0">
              <a:spcBef>
                <a:spcPct val="50000"/>
              </a:spcBef>
              <a:defRPr/>
            </a:pPr>
            <a:r>
              <a:rPr lang="en-US" sz="2200" b="1" dirty="0">
                <a:effectLst>
                  <a:outerShdw blurRad="38100" dist="38100" dir="2700000" algn="tl">
                    <a:srgbClr val="000000"/>
                  </a:outerShdw>
                </a:effectLst>
                <a:latin typeface="Arial" pitchFamily="34" charset="0"/>
              </a:rPr>
              <a:t>I</a:t>
            </a:r>
            <a:r>
              <a:rPr lang="en-US" sz="2200" dirty="0">
                <a:effectLst>
                  <a:outerShdw blurRad="38100" dist="38100" dir="2700000" algn="tl">
                    <a:srgbClr val="000000"/>
                  </a:outerShdw>
                </a:effectLst>
                <a:latin typeface="Arial" pitchFamily="34" charset="0"/>
              </a:rPr>
              <a:t> </a:t>
            </a:r>
            <a:r>
              <a:rPr lang="en-US" sz="2200" dirty="0">
                <a:latin typeface="Arial" pitchFamily="34" charset="0"/>
              </a:rPr>
              <a:t>Inhaled insulin		</a:t>
            </a:r>
          </a:p>
          <a:p>
            <a:pPr eaLnBrk="0" hangingPunct="0">
              <a:defRPr/>
            </a:pPr>
            <a:r>
              <a:rPr lang="en-US" sz="2200" b="1" dirty="0">
                <a:latin typeface="Arial" pitchFamily="34" charset="0"/>
              </a:rPr>
              <a:t>I</a:t>
            </a:r>
            <a:r>
              <a:rPr lang="en-US" sz="2200" dirty="0">
                <a:latin typeface="Arial" pitchFamily="34" charset="0"/>
              </a:rPr>
              <a:t> Glargine, </a:t>
            </a:r>
            <a:r>
              <a:rPr lang="en-US" sz="2200" dirty="0" err="1">
                <a:latin typeface="Arial" pitchFamily="34" charset="0"/>
              </a:rPr>
              <a:t>icodec</a:t>
            </a:r>
            <a:r>
              <a:rPr lang="en-US" sz="2200" dirty="0">
                <a:latin typeface="Arial" pitchFamily="34" charset="0"/>
              </a:rPr>
              <a:t>, degludec, </a:t>
            </a:r>
            <a:r>
              <a:rPr lang="en-US" sz="2200" dirty="0" err="1">
                <a:latin typeface="Arial" pitchFamily="34" charset="0"/>
              </a:rPr>
              <a:t>efsitora</a:t>
            </a:r>
            <a:r>
              <a:rPr lang="en-US" sz="2200" dirty="0">
                <a:latin typeface="Arial" pitchFamily="34" charset="0"/>
              </a:rPr>
              <a:t>, NPH are types of </a:t>
            </a:r>
          </a:p>
          <a:p>
            <a:pPr eaLnBrk="0" hangingPunct="0">
              <a:spcBef>
                <a:spcPct val="50000"/>
              </a:spcBef>
              <a:defRPr/>
            </a:pPr>
            <a:r>
              <a:rPr lang="en-US" sz="2200" b="1" dirty="0">
                <a:latin typeface="Arial" pitchFamily="34" charset="0"/>
              </a:rPr>
              <a:t>I</a:t>
            </a:r>
            <a:r>
              <a:rPr lang="en-US" sz="2200" dirty="0">
                <a:latin typeface="Arial" pitchFamily="34" charset="0"/>
              </a:rPr>
              <a:t> Breakdown of glycogen into glucose				</a:t>
            </a:r>
          </a:p>
          <a:p>
            <a:pPr eaLnBrk="0" hangingPunct="0">
              <a:spcBef>
                <a:spcPct val="50000"/>
              </a:spcBef>
              <a:defRPr/>
            </a:pPr>
            <a:r>
              <a:rPr lang="en-US" sz="2200" b="1" dirty="0">
                <a:latin typeface="Arial" pitchFamily="34" charset="0"/>
              </a:rPr>
              <a:t>I</a:t>
            </a:r>
            <a:r>
              <a:rPr lang="en-US" sz="2200" dirty="0">
                <a:latin typeface="Arial" pitchFamily="34" charset="0"/>
              </a:rPr>
              <a:t> Anabolic hormone made by pancreatic beta cells			</a:t>
            </a:r>
          </a:p>
          <a:p>
            <a:pPr eaLnBrk="0" hangingPunct="0">
              <a:spcBef>
                <a:spcPct val="50000"/>
              </a:spcBef>
              <a:defRPr/>
            </a:pPr>
            <a:r>
              <a:rPr lang="en-US" sz="2200" b="1" dirty="0">
                <a:latin typeface="Arial" pitchFamily="34" charset="0"/>
              </a:rPr>
              <a:t>I</a:t>
            </a:r>
            <a:r>
              <a:rPr lang="en-US" sz="2200" dirty="0">
                <a:latin typeface="Arial" pitchFamily="34" charset="0"/>
              </a:rPr>
              <a:t> Insulin is released when glucose levels are low		</a:t>
            </a:r>
          </a:p>
          <a:p>
            <a:pPr eaLnBrk="0" hangingPunct="0">
              <a:spcBef>
                <a:spcPct val="50000"/>
              </a:spcBef>
              <a:defRPr/>
            </a:pPr>
            <a:r>
              <a:rPr lang="en-US" sz="2200" b="1" dirty="0">
                <a:latin typeface="Arial" pitchFamily="34" charset="0"/>
              </a:rPr>
              <a:t>I</a:t>
            </a:r>
            <a:r>
              <a:rPr lang="en-US" sz="2200" dirty="0">
                <a:latin typeface="Arial" pitchFamily="34" charset="0"/>
              </a:rPr>
              <a:t> </a:t>
            </a:r>
            <a:r>
              <a:rPr lang="en-US" sz="2200" dirty="0"/>
              <a:t>In which injection site is insulin most rapidly absorbed?</a:t>
            </a:r>
            <a:r>
              <a:rPr lang="en-US" sz="2200" dirty="0">
                <a:latin typeface="Arial" pitchFamily="34" charset="0"/>
              </a:rPr>
              <a:t>  	</a:t>
            </a:r>
          </a:p>
          <a:p>
            <a:pPr eaLnBrk="0" hangingPunct="0">
              <a:spcBef>
                <a:spcPct val="50000"/>
              </a:spcBef>
              <a:defRPr/>
            </a:pPr>
            <a:r>
              <a:rPr lang="en-US" sz="2200" b="1" dirty="0">
                <a:latin typeface="Arial" pitchFamily="34" charset="0"/>
              </a:rPr>
              <a:t>I </a:t>
            </a:r>
            <a:r>
              <a:rPr lang="en-US" sz="2200" dirty="0">
                <a:latin typeface="Arial" pitchFamily="34" charset="0"/>
              </a:rPr>
              <a:t>Elevated post-prandial glucose indicate need for pre-</a:t>
            </a:r>
            <a:r>
              <a:rPr lang="en-US" sz="2200" dirty="0" err="1">
                <a:latin typeface="Arial" pitchFamily="34" charset="0"/>
              </a:rPr>
              <a:t>mea</a:t>
            </a:r>
            <a:r>
              <a:rPr lang="en-US" sz="2200" b="1" dirty="0" err="1">
                <a:latin typeface="Arial" pitchFamily="34" charset="0"/>
              </a:rPr>
              <a:t>I</a:t>
            </a:r>
            <a:endParaRPr lang="en-US" sz="2200" b="1" dirty="0">
              <a:latin typeface="Arial" pitchFamily="34" charset="0"/>
            </a:endParaRPr>
          </a:p>
          <a:p>
            <a:pPr eaLnBrk="0" hangingPunct="0">
              <a:spcBef>
                <a:spcPct val="50000"/>
              </a:spcBef>
              <a:defRPr/>
            </a:pPr>
            <a:r>
              <a:rPr lang="en-US" sz="2200" b="1" dirty="0">
                <a:latin typeface="Arial" pitchFamily="34" charset="0"/>
              </a:rPr>
              <a:t>I </a:t>
            </a:r>
            <a:r>
              <a:rPr lang="en-US" sz="2200" dirty="0">
                <a:latin typeface="Arial" pitchFamily="34" charset="0"/>
              </a:rPr>
              <a:t>Epinephrine increases insulin resistance		</a:t>
            </a:r>
          </a:p>
          <a:p>
            <a:pPr eaLnBrk="0" hangingPunct="0">
              <a:spcBef>
                <a:spcPct val="50000"/>
              </a:spcBef>
              <a:defRPr/>
            </a:pPr>
            <a:r>
              <a:rPr lang="en-US" sz="2200" b="1" dirty="0">
                <a:latin typeface="Arial" pitchFamily="34" charset="0"/>
              </a:rPr>
              <a:t>I </a:t>
            </a:r>
            <a:r>
              <a:rPr lang="en-US" sz="2200" dirty="0">
                <a:latin typeface="Arial" pitchFamily="34" charset="0"/>
              </a:rPr>
              <a:t>Creation of glucose from amino acids and lactate		 </a:t>
            </a:r>
          </a:p>
          <a:p>
            <a:pPr eaLnBrk="0" hangingPunct="0">
              <a:spcBef>
                <a:spcPct val="50000"/>
              </a:spcBef>
              <a:defRPr/>
            </a:pPr>
            <a:r>
              <a:rPr lang="en-US" sz="2200" b="1" dirty="0">
                <a:latin typeface="Arial" pitchFamily="34" charset="0"/>
              </a:rPr>
              <a:t>I </a:t>
            </a:r>
            <a:r>
              <a:rPr lang="en-US" sz="2200" dirty="0">
                <a:latin typeface="Arial" pitchFamily="34" charset="0"/>
              </a:rPr>
              <a:t>Decreasing renal function for people on insulin can cause	</a:t>
            </a:r>
          </a:p>
          <a:p>
            <a:pPr eaLnBrk="0" hangingPunct="0">
              <a:spcBef>
                <a:spcPct val="50000"/>
              </a:spcBef>
              <a:defRPr/>
            </a:pPr>
            <a:r>
              <a:rPr lang="da-DK" sz="2200" b="1" dirty="0">
                <a:latin typeface="Arial" pitchFamily="34" charset="0"/>
              </a:rPr>
              <a:t>I </a:t>
            </a:r>
            <a:r>
              <a:rPr lang="da-DK" sz="2200" dirty="0">
                <a:latin typeface="Arial" pitchFamily="34" charset="0"/>
              </a:rPr>
              <a:t>Bolus insulins							 </a:t>
            </a:r>
          </a:p>
          <a:p>
            <a:pPr eaLnBrk="0" hangingPunct="0">
              <a:spcBef>
                <a:spcPct val="25000"/>
              </a:spcBef>
              <a:defRPr/>
            </a:pPr>
            <a:r>
              <a:rPr lang="en-US" sz="2200" b="1" dirty="0">
                <a:latin typeface="Arial" pitchFamily="34" charset="0"/>
              </a:rPr>
              <a:t>I</a:t>
            </a:r>
            <a:r>
              <a:rPr lang="en-US" sz="2200" dirty="0">
                <a:latin typeface="Arial" pitchFamily="34" charset="0"/>
              </a:rPr>
              <a:t> A hormone that increases blood glucose levels</a:t>
            </a:r>
          </a:p>
        </p:txBody>
      </p:sp>
      <p:sp>
        <p:nvSpPr>
          <p:cNvPr id="3" name="TextBox 2">
            <a:extLst>
              <a:ext uri="{FF2B5EF4-FFF2-40B4-BE49-F238E27FC236}">
                <a16:creationId xmlns:a16="http://schemas.microsoft.com/office/drawing/2014/main" id="{7FDFFAFC-14AA-498A-B5A3-DB96EB4B4B2D}"/>
              </a:ext>
            </a:extLst>
          </p:cNvPr>
          <p:cNvSpPr txBox="1"/>
          <p:nvPr/>
        </p:nvSpPr>
        <p:spPr>
          <a:xfrm>
            <a:off x="8013221" y="6001583"/>
            <a:ext cx="609600" cy="307777"/>
          </a:xfrm>
          <a:prstGeom prst="rect">
            <a:avLst/>
          </a:prstGeom>
          <a:noFill/>
        </p:spPr>
        <p:txBody>
          <a:bodyPr wrap="square" rtlCol="0">
            <a:spAutoFit/>
          </a:bodyPr>
          <a:lstStyle/>
          <a:p>
            <a:r>
              <a:rPr lang="en-US" sz="1400" dirty="0"/>
              <a:t>2026</a:t>
            </a:r>
          </a:p>
        </p:txBody>
      </p:sp>
    </p:spTree>
    <p:custDataLst>
      <p:tags r:id="rId1"/>
    </p:custDataLst>
    <p:extLst>
      <p:ext uri="{BB962C8B-B14F-4D97-AF65-F5344CB8AC3E}">
        <p14:creationId xmlns:p14="http://schemas.microsoft.com/office/powerpoint/2010/main" val="39367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29542">
                                            <p:txEl>
                                              <p:pRg st="0" end="0"/>
                                            </p:txEl>
                                          </p:spTgt>
                                        </p:tgtEl>
                                        <p:attrNameLst>
                                          <p:attrName>style.visibility</p:attrName>
                                        </p:attrNameLst>
                                      </p:cBhvr>
                                      <p:to>
                                        <p:strVal val="visible"/>
                                      </p:to>
                                    </p:set>
                                    <p:anim calcmode="lin" valueType="num">
                                      <p:cBhvr additive="base">
                                        <p:cTn id="7" dur="500" fill="hold"/>
                                        <p:tgtEl>
                                          <p:spTgt spid="17295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295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29542">
                                            <p:txEl>
                                              <p:pRg st="1" end="1"/>
                                            </p:txEl>
                                          </p:spTgt>
                                        </p:tgtEl>
                                        <p:attrNameLst>
                                          <p:attrName>style.visibility</p:attrName>
                                        </p:attrNameLst>
                                      </p:cBhvr>
                                      <p:to>
                                        <p:strVal val="visible"/>
                                      </p:to>
                                    </p:set>
                                    <p:anim calcmode="lin" valueType="num">
                                      <p:cBhvr additive="base">
                                        <p:cTn id="13" dur="500" fill="hold"/>
                                        <p:tgtEl>
                                          <p:spTgt spid="17295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295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29542">
                                            <p:txEl>
                                              <p:pRg st="2" end="2"/>
                                            </p:txEl>
                                          </p:spTgt>
                                        </p:tgtEl>
                                        <p:attrNameLst>
                                          <p:attrName>style.visibility</p:attrName>
                                        </p:attrNameLst>
                                      </p:cBhvr>
                                      <p:to>
                                        <p:strVal val="visible"/>
                                      </p:to>
                                    </p:set>
                                    <p:anim calcmode="lin" valueType="num">
                                      <p:cBhvr additive="base">
                                        <p:cTn id="19" dur="500" fill="hold"/>
                                        <p:tgtEl>
                                          <p:spTgt spid="17295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295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29542">
                                            <p:txEl>
                                              <p:pRg st="3" end="3"/>
                                            </p:txEl>
                                          </p:spTgt>
                                        </p:tgtEl>
                                        <p:attrNameLst>
                                          <p:attrName>style.visibility</p:attrName>
                                        </p:attrNameLst>
                                      </p:cBhvr>
                                      <p:to>
                                        <p:strVal val="visible"/>
                                      </p:to>
                                    </p:set>
                                    <p:anim calcmode="lin" valueType="num">
                                      <p:cBhvr additive="base">
                                        <p:cTn id="25" dur="500" fill="hold"/>
                                        <p:tgtEl>
                                          <p:spTgt spid="17295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295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29542">
                                            <p:txEl>
                                              <p:pRg st="4" end="4"/>
                                            </p:txEl>
                                          </p:spTgt>
                                        </p:tgtEl>
                                        <p:attrNameLst>
                                          <p:attrName>style.visibility</p:attrName>
                                        </p:attrNameLst>
                                      </p:cBhvr>
                                      <p:to>
                                        <p:strVal val="visible"/>
                                      </p:to>
                                    </p:set>
                                    <p:anim calcmode="lin" valueType="num">
                                      <p:cBhvr additive="base">
                                        <p:cTn id="31" dur="500" fill="hold"/>
                                        <p:tgtEl>
                                          <p:spTgt spid="172954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2954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729542">
                                            <p:txEl>
                                              <p:pRg st="5" end="5"/>
                                            </p:txEl>
                                          </p:spTgt>
                                        </p:tgtEl>
                                        <p:attrNameLst>
                                          <p:attrName>style.visibility</p:attrName>
                                        </p:attrNameLst>
                                      </p:cBhvr>
                                      <p:to>
                                        <p:strVal val="visible"/>
                                      </p:to>
                                    </p:set>
                                    <p:anim calcmode="lin" valueType="num">
                                      <p:cBhvr additive="base">
                                        <p:cTn id="37" dur="500" fill="hold"/>
                                        <p:tgtEl>
                                          <p:spTgt spid="172954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2954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729542">
                                            <p:txEl>
                                              <p:pRg st="6" end="6"/>
                                            </p:txEl>
                                          </p:spTgt>
                                        </p:tgtEl>
                                        <p:attrNameLst>
                                          <p:attrName>style.visibility</p:attrName>
                                        </p:attrNameLst>
                                      </p:cBhvr>
                                      <p:to>
                                        <p:strVal val="visible"/>
                                      </p:to>
                                    </p:set>
                                    <p:anim calcmode="lin" valueType="num">
                                      <p:cBhvr additive="base">
                                        <p:cTn id="43" dur="500" fill="hold"/>
                                        <p:tgtEl>
                                          <p:spTgt spid="172954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2954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729542">
                                            <p:txEl>
                                              <p:pRg st="7" end="7"/>
                                            </p:txEl>
                                          </p:spTgt>
                                        </p:tgtEl>
                                        <p:attrNameLst>
                                          <p:attrName>style.visibility</p:attrName>
                                        </p:attrNameLst>
                                      </p:cBhvr>
                                      <p:to>
                                        <p:strVal val="visible"/>
                                      </p:to>
                                    </p:set>
                                    <p:anim calcmode="lin" valueType="num">
                                      <p:cBhvr additive="base">
                                        <p:cTn id="49" dur="500" fill="hold"/>
                                        <p:tgtEl>
                                          <p:spTgt spid="172954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72954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729542">
                                            <p:txEl>
                                              <p:pRg st="8" end="8"/>
                                            </p:txEl>
                                          </p:spTgt>
                                        </p:tgtEl>
                                        <p:attrNameLst>
                                          <p:attrName>style.visibility</p:attrName>
                                        </p:attrNameLst>
                                      </p:cBhvr>
                                      <p:to>
                                        <p:strVal val="visible"/>
                                      </p:to>
                                    </p:set>
                                    <p:anim calcmode="lin" valueType="num">
                                      <p:cBhvr additive="base">
                                        <p:cTn id="55" dur="500" fill="hold"/>
                                        <p:tgtEl>
                                          <p:spTgt spid="172954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2954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729542">
                                            <p:txEl>
                                              <p:pRg st="9" end="9"/>
                                            </p:txEl>
                                          </p:spTgt>
                                        </p:tgtEl>
                                        <p:attrNameLst>
                                          <p:attrName>style.visibility</p:attrName>
                                        </p:attrNameLst>
                                      </p:cBhvr>
                                      <p:to>
                                        <p:strVal val="visible"/>
                                      </p:to>
                                    </p:set>
                                    <p:anim calcmode="lin" valueType="num">
                                      <p:cBhvr additive="base">
                                        <p:cTn id="61" dur="500" fill="hold"/>
                                        <p:tgtEl>
                                          <p:spTgt spid="172954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72954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729542">
                                            <p:txEl>
                                              <p:pRg st="10" end="10"/>
                                            </p:txEl>
                                          </p:spTgt>
                                        </p:tgtEl>
                                        <p:attrNameLst>
                                          <p:attrName>style.visibility</p:attrName>
                                        </p:attrNameLst>
                                      </p:cBhvr>
                                      <p:to>
                                        <p:strVal val="visible"/>
                                      </p:to>
                                    </p:set>
                                    <p:anim calcmode="lin" valueType="num">
                                      <p:cBhvr additive="base">
                                        <p:cTn id="67" dur="500" fill="hold"/>
                                        <p:tgtEl>
                                          <p:spTgt spid="172954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72954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729542">
                                            <p:txEl>
                                              <p:pRg st="11" end="11"/>
                                            </p:txEl>
                                          </p:spTgt>
                                        </p:tgtEl>
                                        <p:attrNameLst>
                                          <p:attrName>style.visibility</p:attrName>
                                        </p:attrNameLst>
                                      </p:cBhvr>
                                      <p:to>
                                        <p:strVal val="visible"/>
                                      </p:to>
                                    </p:set>
                                    <p:anim calcmode="lin" valueType="num">
                                      <p:cBhvr additive="base">
                                        <p:cTn id="73" dur="500" fill="hold"/>
                                        <p:tgtEl>
                                          <p:spTgt spid="172954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72954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060091BB-D7E6-BA1F-69D6-0E639F68FC44}"/>
              </a:ext>
            </a:extLst>
          </p:cNvPr>
          <p:cNvSpPr>
            <a:spLocks noGrp="1"/>
          </p:cNvSpPr>
          <p:nvPr>
            <p:ph type="ctrTitle"/>
          </p:nvPr>
        </p:nvSpPr>
        <p:spPr>
          <a:xfrm>
            <a:off x="800100" y="533400"/>
            <a:ext cx="7353300" cy="2781300"/>
          </a:xfrm>
        </p:spPr>
        <p:txBody>
          <a:bodyPr>
            <a:normAutofit/>
          </a:bodyPr>
          <a:lstStyle/>
          <a:p>
            <a:pPr algn="r" eaLnBrk="1" hangingPunct="1">
              <a:defRPr/>
            </a:pPr>
            <a:r>
              <a:rPr lang="en-US" altLang="en-US" sz="3600" dirty="0">
                <a:latin typeface="Calibri" panose="020F0502020204030204" pitchFamily="34" charset="0"/>
                <a:ea typeface="Calibri" panose="020F0502020204030204" pitchFamily="34" charset="0"/>
                <a:cs typeface="Times New Roman" panose="02020603050405020304" pitchFamily="18" charset="0"/>
              </a:rPr>
              <a:t>Integrating Technology: CGM, Connected Pens, and Insulin Pumps</a:t>
            </a:r>
            <a:br>
              <a:rPr lang="en-US" altLang="en-US" sz="3600" dirty="0">
                <a:latin typeface="Calibri" panose="020F0502020204030204" pitchFamily="34" charset="0"/>
                <a:ea typeface="Calibri" panose="020F0502020204030204" pitchFamily="34" charset="0"/>
                <a:cs typeface="Times New Roman" panose="02020603050405020304" pitchFamily="18" charset="0"/>
              </a:rPr>
            </a:br>
            <a:r>
              <a:rPr lang="en-US" altLang="en-US" sz="3600" dirty="0" err="1">
                <a:latin typeface="Calibri" panose="020F0502020204030204" pitchFamily="34" charset="0"/>
                <a:ea typeface="Calibri" panose="020F0502020204030204" pitchFamily="34" charset="0"/>
                <a:cs typeface="Times New Roman" panose="02020603050405020304" pitchFamily="18" charset="0"/>
              </a:rPr>
              <a:t>DiabetesEd</a:t>
            </a:r>
            <a:r>
              <a:rPr lang="en-US" altLang="en-US" sz="3600" dirty="0">
                <a:latin typeface="Calibri" panose="020F0502020204030204" pitchFamily="34" charset="0"/>
                <a:ea typeface="Calibri" panose="020F0502020204030204" pitchFamily="34" charset="0"/>
                <a:cs typeface="Times New Roman" panose="02020603050405020304" pitchFamily="18" charset="0"/>
              </a:rPr>
              <a:t> Training Seminar </a:t>
            </a:r>
            <a:br>
              <a:rPr lang="en-US" altLang="en-US" sz="3600" dirty="0">
                <a:latin typeface="Calibri" panose="020F0502020204030204" pitchFamily="34" charset="0"/>
                <a:ea typeface="Calibri" panose="020F0502020204030204" pitchFamily="34" charset="0"/>
                <a:cs typeface="Times New Roman" panose="02020603050405020304" pitchFamily="18" charset="0"/>
              </a:rPr>
            </a:br>
            <a:r>
              <a:rPr lang="en-US" altLang="en-US" sz="3600" dirty="0">
                <a:latin typeface="Calibri" panose="020F0502020204030204" pitchFamily="34" charset="0"/>
                <a:ea typeface="Calibri" panose="020F0502020204030204" pitchFamily="34" charset="0"/>
                <a:cs typeface="Times New Roman" panose="02020603050405020304" pitchFamily="18" charset="0"/>
              </a:rPr>
              <a:t>2026 – Day 2</a:t>
            </a:r>
            <a:endParaRPr lang="en-US" altLang="en-US" sz="3600" dirty="0">
              <a:ea typeface="Calibri" panose="020F0502020204030204" pitchFamily="34" charset="0"/>
              <a:cs typeface="Times New Roman" panose="02020603050405020304" pitchFamily="18" charset="0"/>
            </a:endParaRPr>
          </a:p>
        </p:txBody>
      </p:sp>
      <p:sp>
        <p:nvSpPr>
          <p:cNvPr id="95235" name="Rectangle 3">
            <a:extLst>
              <a:ext uri="{FF2B5EF4-FFF2-40B4-BE49-F238E27FC236}">
                <a16:creationId xmlns:a16="http://schemas.microsoft.com/office/drawing/2014/main" id="{9A308671-66CC-ADD0-FF1C-B4D1CE5979D8}"/>
              </a:ext>
            </a:extLst>
          </p:cNvPr>
          <p:cNvSpPr>
            <a:spLocks noGrp="1"/>
          </p:cNvSpPr>
          <p:nvPr>
            <p:ph type="subTitle" idx="1"/>
          </p:nvPr>
        </p:nvSpPr>
        <p:spPr>
          <a:xfrm>
            <a:off x="800100" y="3886200"/>
            <a:ext cx="6438900" cy="1981200"/>
          </a:xfrm>
        </p:spPr>
        <p:txBody>
          <a:bodyPr>
            <a:normAutofit fontScale="92500" lnSpcReduction="20000"/>
          </a:bodyPr>
          <a:lstStyle/>
          <a:p>
            <a:pPr eaLnBrk="1" hangingPunct="1">
              <a:lnSpc>
                <a:spcPct val="120000"/>
              </a:lnSpc>
            </a:pPr>
            <a:r>
              <a:rPr lang="en-US" altLang="en-US" sz="2400" dirty="0"/>
              <a:t>Diana Isaacs, PharmD, BCPS, BC-ADM, BCACP CDCES, FADCES, FCCP</a:t>
            </a:r>
          </a:p>
          <a:p>
            <a:pPr eaLnBrk="1" hangingPunct="1">
              <a:lnSpc>
                <a:spcPct val="120000"/>
              </a:lnSpc>
            </a:pPr>
            <a:r>
              <a:rPr lang="en-US" altLang="en-US" sz="2400" dirty="0"/>
              <a:t>Director, Education &amp; Training in Diabetes Technology </a:t>
            </a:r>
          </a:p>
          <a:p>
            <a:pPr eaLnBrk="1" hangingPunct="1">
              <a:lnSpc>
                <a:spcPct val="120000"/>
              </a:lnSpc>
            </a:pPr>
            <a:r>
              <a:rPr lang="en-US" altLang="en-US" sz="2400" dirty="0"/>
              <a:t>Co-Director, Endocrine Disorders in Pregnancy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C45D90D5-8BCD-5C5C-5DB7-A62E210EA8CF}"/>
              </a:ext>
            </a:extLst>
          </p:cNvPr>
          <p:cNvSpPr>
            <a:spLocks noGrp="1"/>
          </p:cNvSpPr>
          <p:nvPr>
            <p:ph type="title"/>
          </p:nvPr>
        </p:nvSpPr>
        <p:spPr/>
        <p:txBody>
          <a:bodyPr/>
          <a:lstStyle/>
          <a:p>
            <a:r>
              <a:rPr lang="en-US" altLang="en-US" dirty="0"/>
              <a:t>Learning Objectives</a:t>
            </a:r>
          </a:p>
        </p:txBody>
      </p:sp>
      <p:sp>
        <p:nvSpPr>
          <p:cNvPr id="97283" name="Content Placeholder 2">
            <a:extLst>
              <a:ext uri="{FF2B5EF4-FFF2-40B4-BE49-F238E27FC236}">
                <a16:creationId xmlns:a16="http://schemas.microsoft.com/office/drawing/2014/main" id="{E4662FA5-4A9A-5382-771F-6EE4CA125C98}"/>
              </a:ext>
            </a:extLst>
          </p:cNvPr>
          <p:cNvSpPr>
            <a:spLocks noGrp="1"/>
          </p:cNvSpPr>
          <p:nvPr>
            <p:ph idx="1"/>
          </p:nvPr>
        </p:nvSpPr>
        <p:spPr>
          <a:xfrm>
            <a:off x="342900" y="1828800"/>
            <a:ext cx="8458200" cy="4073127"/>
          </a:xfrm>
        </p:spPr>
        <p:txBody>
          <a:bodyPr/>
          <a:lstStyle/>
          <a:p>
            <a:pPr>
              <a:lnSpc>
                <a:spcPct val="100000"/>
              </a:lnSpc>
              <a:spcBef>
                <a:spcPct val="0"/>
              </a:spcBef>
            </a:pPr>
            <a:r>
              <a:rPr lang="en-US" altLang="en-US" sz="2800" dirty="0">
                <a:latin typeface="Calibri" panose="020F0502020204030204" pitchFamily="34" charset="0"/>
                <a:ea typeface="Calibri" panose="020F0502020204030204" pitchFamily="34" charset="0"/>
                <a:cs typeface="Calibri" panose="020F0502020204030204" pitchFamily="34" charset="0"/>
              </a:rPr>
              <a:t>Discuss continuous glucose monitoring (CGM) and the clinical benefits for managing diabetes</a:t>
            </a:r>
          </a:p>
          <a:p>
            <a:pPr>
              <a:lnSpc>
                <a:spcPct val="100000"/>
              </a:lnSpc>
              <a:spcBef>
                <a:spcPct val="0"/>
              </a:spcBef>
            </a:pPr>
            <a:r>
              <a:rPr lang="en-US" altLang="en-US" sz="2800" dirty="0">
                <a:latin typeface="Calibri" panose="020F0502020204030204" pitchFamily="34" charset="0"/>
                <a:ea typeface="Calibri" panose="020F0502020204030204" pitchFamily="34" charset="0"/>
                <a:cs typeface="Calibri" panose="020F0502020204030204" pitchFamily="34" charset="0"/>
              </a:rPr>
              <a:t>Compare and contrast different CGM, insulin pump, and connected pen devices</a:t>
            </a:r>
          </a:p>
          <a:p>
            <a:pPr>
              <a:lnSpc>
                <a:spcPct val="100000"/>
              </a:lnSpc>
              <a:spcBef>
                <a:spcPct val="0"/>
              </a:spcBef>
            </a:pPr>
            <a:r>
              <a:rPr lang="en-US" altLang="en-US" sz="2800" dirty="0">
                <a:latin typeface="Calibri" panose="020F0502020204030204" pitchFamily="34" charset="0"/>
                <a:ea typeface="Calibri" panose="020F0502020204030204" pitchFamily="34" charset="0"/>
                <a:cs typeface="Calibri" panose="020F0502020204030204" pitchFamily="34" charset="0"/>
              </a:rPr>
              <a:t>Describe critical teaching content for insulin pump, connected pen and CGM use</a:t>
            </a:r>
          </a:p>
          <a:p>
            <a:pPr>
              <a:lnSpc>
                <a:spcPct val="100000"/>
              </a:lnSpc>
              <a:spcBef>
                <a:spcPct val="0"/>
              </a:spcBef>
            </a:pPr>
            <a:endParaRPr lang="en-US" altLang="en-US" sz="600" dirty="0">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ct val="0"/>
              </a:spcBef>
            </a:pPr>
            <a:r>
              <a:rPr lang="en-US" altLang="en-US" sz="2800" dirty="0">
                <a:latin typeface="Calibri" panose="020F0502020204030204" pitchFamily="34" charset="0"/>
                <a:ea typeface="Calibri" panose="020F0502020204030204" pitchFamily="34" charset="0"/>
                <a:cs typeface="Calibri" panose="020F0502020204030204" pitchFamily="34" charset="0"/>
              </a:rPr>
              <a:t>Describe appropriate candidates for insulin pump therapy</a:t>
            </a:r>
          </a:p>
          <a:p>
            <a:pPr>
              <a:lnSpc>
                <a:spcPct val="100000"/>
              </a:lnSpc>
              <a:spcBef>
                <a:spcPct val="0"/>
              </a:spcBef>
            </a:pPr>
            <a:r>
              <a:rPr lang="en-US" altLang="en-US" sz="2800" dirty="0">
                <a:latin typeface="Calibri" panose="020F0502020204030204" pitchFamily="34" charset="0"/>
                <a:ea typeface="Calibri" panose="020F0502020204030204" pitchFamily="34" charset="0"/>
                <a:cs typeface="Calibri" panose="020F0502020204030204" pitchFamily="34" charset="0"/>
              </a:rPr>
              <a:t>List inpatient considerations for insulin pump therapy and CGMs</a:t>
            </a:r>
          </a:p>
          <a:p>
            <a:endParaRPr lang="en-US" altLang="en-US"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3">
            <a:extLst>
              <a:ext uri="{FF2B5EF4-FFF2-40B4-BE49-F238E27FC236}">
                <a16:creationId xmlns:a16="http://schemas.microsoft.com/office/drawing/2014/main" id="{1878B41B-5F58-C7BF-01A1-06C4339A4E37}"/>
              </a:ext>
            </a:extLst>
          </p:cNvPr>
          <p:cNvSpPr>
            <a:spLocks noGrp="1"/>
          </p:cNvSpPr>
          <p:nvPr>
            <p:ph type="title"/>
          </p:nvPr>
        </p:nvSpPr>
        <p:spPr>
          <a:xfrm>
            <a:off x="14287" y="442316"/>
            <a:ext cx="9134475" cy="627460"/>
          </a:xfrm>
        </p:spPr>
        <p:txBody>
          <a:bodyPr/>
          <a:lstStyle/>
          <a:p>
            <a:pPr>
              <a:defRPr/>
            </a:pPr>
            <a:r>
              <a:rPr lang="en-US" altLang="en-US" sz="2698" dirty="0"/>
              <a:t>ICC Framework – Identify-Configure-Collaborate</a:t>
            </a:r>
            <a:endParaRPr lang="en-US" altLang="en-US" dirty="0"/>
          </a:p>
        </p:txBody>
      </p:sp>
      <p:sp>
        <p:nvSpPr>
          <p:cNvPr id="99331" name="Slide Number Placeholder 2">
            <a:extLst>
              <a:ext uri="{FF2B5EF4-FFF2-40B4-BE49-F238E27FC236}">
                <a16:creationId xmlns:a16="http://schemas.microsoft.com/office/drawing/2014/main" id="{B6C1CF2F-8D3F-401E-2819-AAFCD03683A3}"/>
              </a:ext>
            </a:extLst>
          </p:cNvPr>
          <p:cNvSpPr>
            <a:spLocks noGrp="1" noChangeArrowheads="1"/>
          </p:cNvSpPr>
          <p:nvPr>
            <p:ph type="sldNum" sz="quarter" idx="4294967295"/>
          </p:nvPr>
        </p:nvSpPr>
        <p:spPr bwMode="auto">
          <a:xfrm>
            <a:off x="7600950" y="4436269"/>
            <a:ext cx="1543050" cy="2047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342900">
              <a:lnSpc>
                <a:spcPct val="90000"/>
              </a:lnSpc>
              <a:spcBef>
                <a:spcPts val="750"/>
              </a:spcBef>
              <a:buFont typeface="Arial" panose="020B0604020202020204" pitchFamily="34" charset="0"/>
              <a:buChar char="•"/>
              <a:defRPr sz="3300">
                <a:solidFill>
                  <a:schemeClr val="bg2"/>
                </a:solidFill>
                <a:latin typeface="Arial" panose="020B0604020202020204" pitchFamily="34" charset="0"/>
                <a:cs typeface="Arial" panose="020B0604020202020204" pitchFamily="34" charset="0"/>
              </a:defRPr>
            </a:lvl1pPr>
            <a:lvl2pPr marL="685800" indent="-342900" defTabSz="342900">
              <a:lnSpc>
                <a:spcPct val="90000"/>
              </a:lnSpc>
              <a:spcBef>
                <a:spcPts val="375"/>
              </a:spcBef>
              <a:buFont typeface="Arial" panose="020B0604020202020204" pitchFamily="34" charset="0"/>
              <a:buChar char="-"/>
              <a:defRPr sz="3000">
                <a:solidFill>
                  <a:schemeClr val="bg2"/>
                </a:solidFill>
                <a:latin typeface="Arial" panose="020B0604020202020204" pitchFamily="34" charset="0"/>
                <a:cs typeface="Arial" panose="020B0604020202020204" pitchFamily="34" charset="0"/>
              </a:defRPr>
            </a:lvl2pPr>
            <a:lvl3pPr marL="1028700" indent="-342900" defTabSz="342900">
              <a:lnSpc>
                <a:spcPct val="90000"/>
              </a:lnSpc>
              <a:spcBef>
                <a:spcPts val="375"/>
              </a:spcBef>
              <a:buFont typeface="Arial" panose="020B0604020202020204" pitchFamily="34" charset="0"/>
              <a:buChar char="•"/>
              <a:defRPr sz="2700">
                <a:solidFill>
                  <a:schemeClr val="bg2"/>
                </a:solidFill>
                <a:latin typeface="Arial" panose="020B0604020202020204" pitchFamily="34" charset="0"/>
                <a:cs typeface="Arial" panose="020B0604020202020204" pitchFamily="34" charset="0"/>
              </a:defRPr>
            </a:lvl3pPr>
            <a:lvl4pPr marL="1371600" indent="-342900" defTabSz="342900">
              <a:lnSpc>
                <a:spcPct val="90000"/>
              </a:lnSpc>
              <a:spcBef>
                <a:spcPts val="375"/>
              </a:spcBef>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4pPr>
            <a:lvl5pPr marL="1714500" indent="-342900" defTabSz="342900">
              <a:lnSpc>
                <a:spcPct val="90000"/>
              </a:lnSpc>
              <a:spcBef>
                <a:spcPts val="375"/>
              </a:spcBef>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5pPr>
            <a:lvl6pPr marL="2057400" indent="-342900" defTabSz="342900" eaLnBrk="0" fontAlgn="base" hangingPunct="0">
              <a:lnSpc>
                <a:spcPct val="90000"/>
              </a:lnSpc>
              <a:spcBef>
                <a:spcPts val="375"/>
              </a:spcBef>
              <a:spcAft>
                <a:spcPct val="0"/>
              </a:spcAft>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6pPr>
            <a:lvl7pPr marL="2400300" indent="-342900" defTabSz="342900" eaLnBrk="0" fontAlgn="base" hangingPunct="0">
              <a:lnSpc>
                <a:spcPct val="90000"/>
              </a:lnSpc>
              <a:spcBef>
                <a:spcPts val="375"/>
              </a:spcBef>
              <a:spcAft>
                <a:spcPct val="0"/>
              </a:spcAft>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7pPr>
            <a:lvl8pPr marL="2743200" indent="-342900" defTabSz="342900" eaLnBrk="0" fontAlgn="base" hangingPunct="0">
              <a:lnSpc>
                <a:spcPct val="90000"/>
              </a:lnSpc>
              <a:spcBef>
                <a:spcPts val="375"/>
              </a:spcBef>
              <a:spcAft>
                <a:spcPct val="0"/>
              </a:spcAft>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8pPr>
            <a:lvl9pPr marL="3086100" indent="-342900" defTabSz="342900" eaLnBrk="0" fontAlgn="base" hangingPunct="0">
              <a:lnSpc>
                <a:spcPct val="90000"/>
              </a:lnSpc>
              <a:spcBef>
                <a:spcPts val="375"/>
              </a:spcBef>
              <a:spcAft>
                <a:spcPct val="0"/>
              </a:spcAft>
              <a:buFont typeface="Arial" panose="020B0604020202020204" pitchFamily="34" charset="0"/>
              <a:buChar char="•"/>
              <a:defRPr sz="2400">
                <a:solidFill>
                  <a:schemeClr val="bg2"/>
                </a:solidFill>
                <a:latin typeface="Arial" panose="020B0604020202020204" pitchFamily="34" charset="0"/>
                <a:cs typeface="Arial" panose="020B0604020202020204" pitchFamily="34" charset="0"/>
              </a:defRPr>
            </a:lvl9pPr>
          </a:lstStyle>
          <a:p>
            <a:pPr marL="0" marR="0" lvl="0" indent="0" algn="r" defTabSz="342900" rtl="0" eaLnBrk="1" fontAlgn="base" latinLnBrk="0" hangingPunct="1">
              <a:lnSpc>
                <a:spcPct val="100000"/>
              </a:lnSpc>
              <a:spcBef>
                <a:spcPct val="0"/>
              </a:spcBef>
              <a:spcAft>
                <a:spcPct val="0"/>
              </a:spcAft>
              <a:buClrTx/>
              <a:buSzTx/>
              <a:buFont typeface="Arial" panose="020B0604020202020204" pitchFamily="34" charset="0"/>
              <a:buNone/>
              <a:tabLst/>
              <a:defRPr/>
            </a:pPr>
            <a:fld id="{E8B1085F-E4D1-4EB2-9875-0482175F5065}" type="slidenum">
              <a:rPr kumimoji="0" lang="en-US" altLang="en-US" sz="675"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pPr marL="0" marR="0" lvl="0" indent="0" algn="r" defTabSz="342900" rtl="0" eaLnBrk="1" fontAlgn="base" latinLnBrk="0" hangingPunct="1">
                <a:lnSpc>
                  <a:spcPct val="100000"/>
                </a:lnSpc>
                <a:spcBef>
                  <a:spcPct val="0"/>
                </a:spcBef>
                <a:spcAft>
                  <a:spcPct val="0"/>
                </a:spcAft>
                <a:buClrTx/>
                <a:buSzTx/>
                <a:buFont typeface="Arial" panose="020B0604020202020204" pitchFamily="34" charset="0"/>
                <a:buNone/>
                <a:tabLst/>
                <a:defRPr/>
              </a:pPr>
              <a:t>102</a:t>
            </a:fld>
            <a:endParaRPr kumimoji="0" lang="en-US" altLang="en-US" sz="675"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116" name="Rectangle 5">
            <a:extLst>
              <a:ext uri="{FF2B5EF4-FFF2-40B4-BE49-F238E27FC236}">
                <a16:creationId xmlns:a16="http://schemas.microsoft.com/office/drawing/2014/main" id="{CB48B572-04F3-34B1-6907-D5E6C16008E2}"/>
              </a:ext>
            </a:extLst>
          </p:cNvPr>
          <p:cNvSpPr>
            <a:spLocks noChangeArrowheads="1"/>
          </p:cNvSpPr>
          <p:nvPr/>
        </p:nvSpPr>
        <p:spPr bwMode="auto">
          <a:xfrm>
            <a:off x="14287" y="5516167"/>
            <a:ext cx="8615363" cy="3690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899"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Greenwood DA, Howell F, Scher L, et al. A Framework for Optimizing Technology-Enabled Diabetes and Cardiometabolic Care and Education: The Role of the Diabetes Care and Education Specialist. The Diabetes Educator. 2020;46(4):315-322. doi:10.1177/0145721720935125</a:t>
            </a:r>
          </a:p>
        </p:txBody>
      </p:sp>
      <p:pic>
        <p:nvPicPr>
          <p:cNvPr id="99333" name="Picture 4">
            <a:extLst>
              <a:ext uri="{FF2B5EF4-FFF2-40B4-BE49-F238E27FC236}">
                <a16:creationId xmlns:a16="http://schemas.microsoft.com/office/drawing/2014/main" id="{AC08F9DF-68CF-E3FF-2201-F45E39E92D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1551" y="1069776"/>
            <a:ext cx="6131827" cy="460651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0118" name="TextBox 6">
            <a:extLst>
              <a:ext uri="{FF2B5EF4-FFF2-40B4-BE49-F238E27FC236}">
                <a16:creationId xmlns:a16="http://schemas.microsoft.com/office/drawing/2014/main" id="{7CDA22E6-3595-A6E9-FB46-170BB58AF60A}"/>
              </a:ext>
            </a:extLst>
          </p:cNvPr>
          <p:cNvSpPr txBox="1">
            <a:spLocks noChangeArrowheads="1"/>
          </p:cNvSpPr>
          <p:nvPr/>
        </p:nvSpPr>
        <p:spPr bwMode="auto">
          <a:xfrm>
            <a:off x="346473" y="2149078"/>
            <a:ext cx="1939527" cy="3413755"/>
          </a:xfrm>
          <a:prstGeom prst="rect">
            <a:avLst/>
          </a:prstGeom>
          <a:solidFill>
            <a:srgbClr val="BD07A3">
              <a:alpha val="45882"/>
            </a:srgbClr>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698"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 framework to overcome barriers to technology use and therapeutic inertia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B64C32B-78F8-513F-69FF-B3CE91102D9A}"/>
              </a:ext>
            </a:extLst>
          </p:cNvPr>
          <p:cNvSpPr/>
          <p:nvPr/>
        </p:nvSpPr>
        <p:spPr>
          <a:xfrm>
            <a:off x="0" y="1857375"/>
            <a:ext cx="9144000" cy="2939654"/>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21" name="Rectangle 20">
            <a:extLst>
              <a:ext uri="{FF2B5EF4-FFF2-40B4-BE49-F238E27FC236}">
                <a16:creationId xmlns:a16="http://schemas.microsoft.com/office/drawing/2014/main" id="{B7ED0A53-808D-D1A0-56A4-EF89F6A786A8}"/>
              </a:ext>
            </a:extLst>
          </p:cNvPr>
          <p:cNvSpPr/>
          <p:nvPr/>
        </p:nvSpPr>
        <p:spPr>
          <a:xfrm>
            <a:off x="6659167" y="2060972"/>
            <a:ext cx="1878806" cy="23002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20" name="Rectangle 19">
            <a:extLst>
              <a:ext uri="{FF2B5EF4-FFF2-40B4-BE49-F238E27FC236}">
                <a16:creationId xmlns:a16="http://schemas.microsoft.com/office/drawing/2014/main" id="{C17C38E7-6DAD-1771-0861-22778B58B5ED}"/>
              </a:ext>
            </a:extLst>
          </p:cNvPr>
          <p:cNvSpPr/>
          <p:nvPr/>
        </p:nvSpPr>
        <p:spPr>
          <a:xfrm>
            <a:off x="4600576" y="2060972"/>
            <a:ext cx="1879997" cy="23002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9" name="Rectangle 18">
            <a:extLst>
              <a:ext uri="{FF2B5EF4-FFF2-40B4-BE49-F238E27FC236}">
                <a16:creationId xmlns:a16="http://schemas.microsoft.com/office/drawing/2014/main" id="{C7CD6663-3EC4-033D-0531-5E4A59BE5237}"/>
              </a:ext>
            </a:extLst>
          </p:cNvPr>
          <p:cNvSpPr/>
          <p:nvPr/>
        </p:nvSpPr>
        <p:spPr>
          <a:xfrm>
            <a:off x="2543176" y="2060972"/>
            <a:ext cx="1878806" cy="23002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8" name="Rectangle 17">
            <a:extLst>
              <a:ext uri="{FF2B5EF4-FFF2-40B4-BE49-F238E27FC236}">
                <a16:creationId xmlns:a16="http://schemas.microsoft.com/office/drawing/2014/main" id="{9B755C49-622A-3956-7318-45E5448B86CF}"/>
              </a:ext>
            </a:extLst>
          </p:cNvPr>
          <p:cNvSpPr/>
          <p:nvPr/>
        </p:nvSpPr>
        <p:spPr>
          <a:xfrm>
            <a:off x="485776" y="2060972"/>
            <a:ext cx="1878806" cy="23002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01383" name="Title 1">
            <a:extLst>
              <a:ext uri="{FF2B5EF4-FFF2-40B4-BE49-F238E27FC236}">
                <a16:creationId xmlns:a16="http://schemas.microsoft.com/office/drawing/2014/main" id="{6A219F63-198E-104D-EE8E-3E4D8828462C}"/>
              </a:ext>
            </a:extLst>
          </p:cNvPr>
          <p:cNvSpPr>
            <a:spLocks noGrp="1"/>
          </p:cNvSpPr>
          <p:nvPr>
            <p:ph type="title"/>
          </p:nvPr>
        </p:nvSpPr>
        <p:spPr/>
        <p:txBody>
          <a:bodyPr/>
          <a:lstStyle/>
          <a:p>
            <a:r>
              <a:rPr lang="en-US" altLang="en-US"/>
              <a:t>Technology is Here</a:t>
            </a:r>
          </a:p>
        </p:txBody>
      </p:sp>
      <p:sp>
        <p:nvSpPr>
          <p:cNvPr id="101385" name="TextBox 5">
            <a:extLst>
              <a:ext uri="{FF2B5EF4-FFF2-40B4-BE49-F238E27FC236}">
                <a16:creationId xmlns:a16="http://schemas.microsoft.com/office/drawing/2014/main" id="{468DD783-3774-FF54-4198-AF71D47272D5}"/>
              </a:ext>
            </a:extLst>
          </p:cNvPr>
          <p:cNvSpPr txBox="1">
            <a:spLocks noChangeArrowheads="1"/>
          </p:cNvSpPr>
          <p:nvPr/>
        </p:nvSpPr>
        <p:spPr bwMode="auto">
          <a:xfrm>
            <a:off x="571500" y="3356372"/>
            <a:ext cx="16859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CONTINUOUS GLUCOSE MONITORS (CGM)</a:t>
            </a:r>
          </a:p>
        </p:txBody>
      </p:sp>
      <p:sp>
        <p:nvSpPr>
          <p:cNvPr id="101386" name="TextBox 8">
            <a:extLst>
              <a:ext uri="{FF2B5EF4-FFF2-40B4-BE49-F238E27FC236}">
                <a16:creationId xmlns:a16="http://schemas.microsoft.com/office/drawing/2014/main" id="{1DACCD82-42BC-6E1E-706B-1E63CCA7641B}"/>
              </a:ext>
            </a:extLst>
          </p:cNvPr>
          <p:cNvSpPr txBox="1">
            <a:spLocks noChangeArrowheads="1"/>
          </p:cNvSpPr>
          <p:nvPr/>
        </p:nvSpPr>
        <p:spPr bwMode="auto">
          <a:xfrm>
            <a:off x="2736057" y="3356373"/>
            <a:ext cx="153590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INSULIN PUMPS</a:t>
            </a:r>
          </a:p>
        </p:txBody>
      </p:sp>
      <p:sp>
        <p:nvSpPr>
          <p:cNvPr id="101387" name="TextBox 11">
            <a:extLst>
              <a:ext uri="{FF2B5EF4-FFF2-40B4-BE49-F238E27FC236}">
                <a16:creationId xmlns:a16="http://schemas.microsoft.com/office/drawing/2014/main" id="{F6B667D0-BFFD-85F5-1E41-E54F99ED6FDE}"/>
              </a:ext>
            </a:extLst>
          </p:cNvPr>
          <p:cNvSpPr txBox="1">
            <a:spLocks noChangeArrowheads="1"/>
          </p:cNvSpPr>
          <p:nvPr/>
        </p:nvSpPr>
        <p:spPr bwMode="auto">
          <a:xfrm>
            <a:off x="4773217" y="3356372"/>
            <a:ext cx="15359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CONNECTED PENS AND CAPS</a:t>
            </a:r>
          </a:p>
        </p:txBody>
      </p:sp>
      <p:pic>
        <p:nvPicPr>
          <p:cNvPr id="101388" name="Picture 13" descr="A picture containing text, grass, outdoor, person&#10;&#10;Description automatically generated">
            <a:extLst>
              <a:ext uri="{FF2B5EF4-FFF2-40B4-BE49-F238E27FC236}">
                <a16:creationId xmlns:a16="http://schemas.microsoft.com/office/drawing/2014/main" id="{7B638122-B5B7-BCC2-D3EB-785444759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188" y="2260998"/>
            <a:ext cx="1535906" cy="102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9" name="TextBox 14">
            <a:extLst>
              <a:ext uri="{FF2B5EF4-FFF2-40B4-BE49-F238E27FC236}">
                <a16:creationId xmlns:a16="http://schemas.microsoft.com/office/drawing/2014/main" id="{B3B4C195-87AA-E62E-2474-29B84C9B6955}"/>
              </a:ext>
            </a:extLst>
          </p:cNvPr>
          <p:cNvSpPr txBox="1">
            <a:spLocks noChangeArrowheads="1"/>
          </p:cNvSpPr>
          <p:nvPr/>
        </p:nvSpPr>
        <p:spPr bwMode="auto">
          <a:xfrm>
            <a:off x="6830617" y="3356373"/>
            <a:ext cx="153590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Light" panose="020F0302020204030204" pitchFamily="34" charset="0"/>
                <a:ea typeface="+mn-ea"/>
                <a:cs typeface="+mn-cs"/>
              </a:rPr>
              <a:t>MOBILE APPS</a:t>
            </a:r>
          </a:p>
        </p:txBody>
      </p:sp>
      <p:pic>
        <p:nvPicPr>
          <p:cNvPr id="101390" name="Picture 3" descr="Close-up of a person holding a syringe&#10;&#10;Description automatically generated with low confidence">
            <a:extLst>
              <a:ext uri="{FF2B5EF4-FFF2-40B4-BE49-F238E27FC236}">
                <a16:creationId xmlns:a16="http://schemas.microsoft.com/office/drawing/2014/main" id="{EC2788A9-4BDE-27BB-410A-46193A38CF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3217" y="2260997"/>
            <a:ext cx="1535906"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1" name="Picture 2">
            <a:extLst>
              <a:ext uri="{FF2B5EF4-FFF2-40B4-BE49-F238E27FC236}">
                <a16:creationId xmlns:a16="http://schemas.microsoft.com/office/drawing/2014/main" id="{AAF76023-5856-B10F-3315-400F14DBA7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260997"/>
            <a:ext cx="9525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3848831-7271-1C2B-FD7C-D88C826D29EC}"/>
              </a:ext>
            </a:extLst>
          </p:cNvPr>
          <p:cNvPicPr>
            <a:picLocks noChangeAspect="1"/>
          </p:cNvPicPr>
          <p:nvPr/>
        </p:nvPicPr>
        <p:blipFill>
          <a:blip r:embed="rId6"/>
          <a:stretch>
            <a:fillRect/>
          </a:stretch>
        </p:blipFill>
        <p:spPr>
          <a:xfrm>
            <a:off x="863335" y="2178849"/>
            <a:ext cx="1056791" cy="1157545"/>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2">
            <a:extLst>
              <a:ext uri="{FF2B5EF4-FFF2-40B4-BE49-F238E27FC236}">
                <a16:creationId xmlns:a16="http://schemas.microsoft.com/office/drawing/2014/main" id="{D71C99E3-6A30-F636-196F-00EC605A0F64}"/>
              </a:ext>
            </a:extLst>
          </p:cNvPr>
          <p:cNvSpPr>
            <a:spLocks noGrp="1"/>
          </p:cNvSpPr>
          <p:nvPr>
            <p:ph type="title"/>
          </p:nvPr>
        </p:nvSpPr>
        <p:spPr>
          <a:xfrm>
            <a:off x="632223" y="1133475"/>
            <a:ext cx="7879556" cy="595313"/>
          </a:xfrm>
        </p:spPr>
        <p:txBody>
          <a:bodyPr/>
          <a:lstStyle/>
          <a:p>
            <a:pPr>
              <a:defRPr/>
            </a:pPr>
            <a:r>
              <a:rPr lang="en-US" altLang="en-US" sz="2098"/>
              <a:t>Identify:  PWD Identify the “Right” Technology</a:t>
            </a:r>
          </a:p>
        </p:txBody>
      </p:sp>
      <p:sp>
        <p:nvSpPr>
          <p:cNvPr id="103427" name="Content Placeholder 5">
            <a:extLst>
              <a:ext uri="{FF2B5EF4-FFF2-40B4-BE49-F238E27FC236}">
                <a16:creationId xmlns:a16="http://schemas.microsoft.com/office/drawing/2014/main" id="{B6DF486A-2B50-5CA3-3051-85B660372B1B}"/>
              </a:ext>
            </a:extLst>
          </p:cNvPr>
          <p:cNvSpPr>
            <a:spLocks noGrp="1"/>
          </p:cNvSpPr>
          <p:nvPr>
            <p:ph idx="1"/>
          </p:nvPr>
        </p:nvSpPr>
        <p:spPr/>
        <p:txBody>
          <a:bodyPr/>
          <a:lstStyle/>
          <a:p>
            <a:pPr marL="0" indent="0">
              <a:buNone/>
            </a:pPr>
            <a:endParaRPr lang="en-US" altLang="en-US"/>
          </a:p>
        </p:txBody>
      </p:sp>
      <p:sp>
        <p:nvSpPr>
          <p:cNvPr id="136196" name="TextBox 4">
            <a:extLst>
              <a:ext uri="{FF2B5EF4-FFF2-40B4-BE49-F238E27FC236}">
                <a16:creationId xmlns:a16="http://schemas.microsoft.com/office/drawing/2014/main" id="{D3F5429C-F6FF-AC88-40DB-1603F7905623}"/>
              </a:ext>
            </a:extLst>
          </p:cNvPr>
          <p:cNvSpPr txBox="1">
            <a:spLocks noChangeArrowheads="1"/>
          </p:cNvSpPr>
          <p:nvPr/>
        </p:nvSpPr>
        <p:spPr bwMode="auto">
          <a:xfrm>
            <a:off x="807244" y="5735241"/>
            <a:ext cx="4882754" cy="207621"/>
          </a:xfrm>
          <a:prstGeom prst="rect">
            <a:avLst/>
          </a:prstGeom>
          <a:noFill/>
          <a:ln>
            <a:noFill/>
          </a:ln>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349" b="0" i="0" u="none" strike="noStrike" kern="1200" cap="none" spc="0" normalizeH="0" baseline="0" noProof="0">
                <a:ln>
                  <a:noFill/>
                </a:ln>
                <a:solidFill>
                  <a:prstClr val="black"/>
                </a:solidFill>
                <a:effectLst/>
                <a:uLnTx/>
                <a:uFillTx/>
                <a:latin typeface="Arial" panose="020B0604020202020204" pitchFamily="34" charset="0"/>
                <a:ea typeface="+mn-ea"/>
                <a:cs typeface="+mn-cs"/>
              </a:rPr>
              <a:t>Diabeteswise.org, providers.diabeteswise.org/#/</a:t>
            </a:r>
          </a:p>
        </p:txBody>
      </p:sp>
      <p:pic>
        <p:nvPicPr>
          <p:cNvPr id="103429" name="Picture 2">
            <a:extLst>
              <a:ext uri="{FF2B5EF4-FFF2-40B4-BE49-F238E27FC236}">
                <a16:creationId xmlns:a16="http://schemas.microsoft.com/office/drawing/2014/main" id="{692D9D5F-F7A6-8D75-75D7-1B629DF4C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71650"/>
            <a:ext cx="9144000" cy="3608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Oval 6">
            <a:extLst>
              <a:ext uri="{FF2B5EF4-FFF2-40B4-BE49-F238E27FC236}">
                <a16:creationId xmlns:a16="http://schemas.microsoft.com/office/drawing/2014/main" id="{95A003D2-7845-7B11-BE31-BB0BC10A6AD3}"/>
              </a:ext>
            </a:extLst>
          </p:cNvPr>
          <p:cNvSpPr/>
          <p:nvPr/>
        </p:nvSpPr>
        <p:spPr>
          <a:xfrm>
            <a:off x="340519" y="2169319"/>
            <a:ext cx="8060531" cy="2801541"/>
          </a:xfrm>
          <a:prstGeom prst="wedgeEllipseCallou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499" b="0" i="0" u="none" strike="noStrike" kern="1200" cap="none" spc="0" normalizeH="0" baseline="0" noProof="0">
              <a:ln>
                <a:noFill/>
              </a:ln>
              <a:solidFill>
                <a:prstClr val="white"/>
              </a:solidFill>
              <a:effectLst/>
              <a:uLnTx/>
              <a:uFillTx/>
              <a:latin typeface="Calibri" panose="020F0502020204030204"/>
              <a:ea typeface="+mn-ea"/>
              <a:cs typeface="Calibri" panose="020F0502020204030204" pitchFamily="34" charset="0"/>
            </a:endParaRPr>
          </a:p>
        </p:txBody>
      </p:sp>
      <p:sp>
        <p:nvSpPr>
          <p:cNvPr id="91139" name="Title 1">
            <a:extLst>
              <a:ext uri="{FF2B5EF4-FFF2-40B4-BE49-F238E27FC236}">
                <a16:creationId xmlns:a16="http://schemas.microsoft.com/office/drawing/2014/main" id="{8BCD5CD3-022D-BE62-7669-4EEE7F0CE5F4}"/>
              </a:ext>
            </a:extLst>
          </p:cNvPr>
          <p:cNvSpPr>
            <a:spLocks noGrp="1"/>
          </p:cNvSpPr>
          <p:nvPr>
            <p:ph type="title"/>
          </p:nvPr>
        </p:nvSpPr>
        <p:spPr/>
        <p:txBody>
          <a:bodyPr>
            <a:normAutofit/>
          </a:bodyPr>
          <a:lstStyle/>
          <a:p>
            <a:pPr>
              <a:defRPr/>
            </a:pPr>
            <a:r>
              <a:rPr lang="en-US" altLang="en-US" dirty="0"/>
              <a:t>The Importance of Education &amp; Training</a:t>
            </a:r>
          </a:p>
        </p:txBody>
      </p:sp>
      <p:sp>
        <p:nvSpPr>
          <p:cNvPr id="91140" name="Content Placeholder 2">
            <a:extLst>
              <a:ext uri="{FF2B5EF4-FFF2-40B4-BE49-F238E27FC236}">
                <a16:creationId xmlns:a16="http://schemas.microsoft.com/office/drawing/2014/main" id="{C25ED6A0-E0A1-2B8E-00BE-E2E0FF20CDBD}"/>
              </a:ext>
            </a:extLst>
          </p:cNvPr>
          <p:cNvSpPr>
            <a:spLocks noGrp="1"/>
          </p:cNvSpPr>
          <p:nvPr>
            <p:ph idx="1"/>
          </p:nvPr>
        </p:nvSpPr>
        <p:spPr>
          <a:xfrm>
            <a:off x="541735" y="2503885"/>
            <a:ext cx="8060531" cy="1895475"/>
          </a:xfrm>
        </p:spPr>
        <p:txBody>
          <a:bodyPr/>
          <a:lstStyle/>
          <a:p>
            <a:pPr marL="0" indent="0" algn="ctr">
              <a:lnSpc>
                <a:spcPct val="100000"/>
              </a:lnSpc>
              <a:buNone/>
              <a:defRPr/>
            </a:pPr>
            <a:r>
              <a:rPr lang="en-US" altLang="en-US" sz="2997" dirty="0"/>
              <a:t>“No device used in diabetes</a:t>
            </a:r>
          </a:p>
          <a:p>
            <a:pPr marL="0" indent="0" algn="ctr">
              <a:lnSpc>
                <a:spcPct val="100000"/>
              </a:lnSpc>
              <a:buNone/>
              <a:defRPr/>
            </a:pPr>
            <a:r>
              <a:rPr lang="en-US" altLang="en-US" sz="2997" dirty="0"/>
              <a:t>management works optimally </a:t>
            </a:r>
            <a:br>
              <a:rPr lang="en-US" altLang="en-US" sz="2997" dirty="0"/>
            </a:br>
            <a:r>
              <a:rPr lang="en-US" altLang="en-US" sz="2997" dirty="0"/>
              <a:t>without education, training, and ongoing support.”</a:t>
            </a:r>
          </a:p>
        </p:txBody>
      </p:sp>
      <p:sp>
        <p:nvSpPr>
          <p:cNvPr id="91141" name="Text Box 11">
            <a:extLst>
              <a:ext uri="{FF2B5EF4-FFF2-40B4-BE49-F238E27FC236}">
                <a16:creationId xmlns:a16="http://schemas.microsoft.com/office/drawing/2014/main" id="{9CE11943-B118-DE33-5B84-80872C6A7DF6}"/>
              </a:ext>
            </a:extLst>
          </p:cNvPr>
          <p:cNvSpPr txBox="1">
            <a:spLocks noChangeArrowheads="1"/>
          </p:cNvSpPr>
          <p:nvPr/>
        </p:nvSpPr>
        <p:spPr bwMode="auto">
          <a:xfrm>
            <a:off x="340519" y="5601117"/>
            <a:ext cx="6003131" cy="276999"/>
          </a:xfrm>
          <a:prstGeom prst="rect">
            <a:avLst/>
          </a:prstGeom>
          <a:noFill/>
          <a:ln>
            <a:noFill/>
          </a:ln>
        </p:spPr>
        <p:txBody>
          <a:bodyPr anchor="b">
            <a:spAutoFit/>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 Diabetes Care.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A12EE4-EE55-39BE-91B7-765A8F5D68D4}"/>
              </a:ext>
            </a:extLst>
          </p:cNvPr>
          <p:cNvSpPr>
            <a:spLocks noGrp="1"/>
          </p:cNvSpPr>
          <p:nvPr>
            <p:ph type="ctrTitle"/>
          </p:nvPr>
        </p:nvSpPr>
        <p:spPr>
          <a:xfrm>
            <a:off x="829865" y="609600"/>
            <a:ext cx="8314135" cy="1790700"/>
          </a:xfrm>
        </p:spPr>
        <p:txBody>
          <a:bodyPr/>
          <a:lstStyle/>
          <a:p>
            <a:pPr>
              <a:spcBef>
                <a:spcPts val="750"/>
              </a:spcBef>
              <a:defRPr/>
            </a:pPr>
            <a:r>
              <a:rPr lang="en-US" dirty="0">
                <a:ea typeface="+mn-ea"/>
              </a:rPr>
              <a:t>Continuous Glucose Monitors</a:t>
            </a:r>
            <a:br>
              <a:rPr lang="en-US" dirty="0">
                <a:solidFill>
                  <a:schemeClr val="bg1"/>
                </a:solidFill>
                <a:ea typeface="+mn-ea"/>
              </a:rPr>
            </a:br>
            <a:endParaRPr lang="en-US" dirty="0">
              <a:solidFill>
                <a:schemeClr val="bg1"/>
              </a:solidFill>
            </a:endParaRPr>
          </a:p>
        </p:txBody>
      </p:sp>
      <p:pic>
        <p:nvPicPr>
          <p:cNvPr id="3" name="Picture 2">
            <a:extLst>
              <a:ext uri="{FF2B5EF4-FFF2-40B4-BE49-F238E27FC236}">
                <a16:creationId xmlns:a16="http://schemas.microsoft.com/office/drawing/2014/main" id="{6B2B8B4B-8198-1357-C839-50E9AD624CDF}"/>
              </a:ext>
            </a:extLst>
          </p:cNvPr>
          <p:cNvPicPr>
            <a:picLocks noChangeAspect="1"/>
          </p:cNvPicPr>
          <p:nvPr/>
        </p:nvPicPr>
        <p:blipFill>
          <a:blip r:embed="rId3"/>
          <a:stretch>
            <a:fillRect/>
          </a:stretch>
        </p:blipFill>
        <p:spPr>
          <a:xfrm>
            <a:off x="2057400" y="1938532"/>
            <a:ext cx="4255396" cy="2980936"/>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Google Shape;340;p64">
            <a:extLst>
              <a:ext uri="{FF2B5EF4-FFF2-40B4-BE49-F238E27FC236}">
                <a16:creationId xmlns:a16="http://schemas.microsoft.com/office/drawing/2014/main" id="{08E7AFFB-DB4A-750E-7863-6DD569DD787F}"/>
              </a:ext>
            </a:extLst>
          </p:cNvPr>
          <p:cNvSpPr>
            <a:spLocks noGrp="1"/>
          </p:cNvSpPr>
          <p:nvPr>
            <p:ph type="title"/>
          </p:nvPr>
        </p:nvSpPr>
        <p:spPr>
          <a:xfrm>
            <a:off x="0" y="1028701"/>
            <a:ext cx="6686550" cy="994172"/>
          </a:xfrm>
        </p:spPr>
        <p:txBody>
          <a:bodyPr vert="horz" wrap="square" lIns="68569" tIns="34275" rIns="68569" bIns="34275" numCol="1" anchor="ctr" anchorCtr="0" compatLnSpc="1">
            <a:prstTxWarp prst="textNoShape">
              <a:avLst/>
            </a:prstTxWarp>
          </a:bodyPr>
          <a:lstStyle/>
          <a:p>
            <a:pPr>
              <a:buClr>
                <a:srgbClr val="000000"/>
              </a:buClr>
              <a:buSzPts val="4400"/>
              <a:buFont typeface="Calibri" panose="020F0502020204030204" pitchFamily="34" charset="0"/>
              <a:buNone/>
            </a:pPr>
            <a:r>
              <a:rPr lang="en-US" altLang="en-US"/>
              <a:t>CGM: Real-Time Data</a:t>
            </a:r>
          </a:p>
        </p:txBody>
      </p:sp>
      <p:sp>
        <p:nvSpPr>
          <p:cNvPr id="113667" name="Google Shape;345;p64" descr="Image result for medtronic guardian connect glucose reading">
            <a:extLst>
              <a:ext uri="{FF2B5EF4-FFF2-40B4-BE49-F238E27FC236}">
                <a16:creationId xmlns:a16="http://schemas.microsoft.com/office/drawing/2014/main" id="{BC03DA01-DA43-BDB6-59DA-DABCA08CDCE1}"/>
              </a:ext>
            </a:extLst>
          </p:cNvPr>
          <p:cNvSpPr>
            <a:spLocks noChangeArrowheads="1"/>
          </p:cNvSpPr>
          <p:nvPr/>
        </p:nvSpPr>
        <p:spPr bwMode="auto">
          <a:xfrm>
            <a:off x="116681" y="748903"/>
            <a:ext cx="228600"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113668" name="Google Shape;346;p64">
            <a:extLst>
              <a:ext uri="{FF2B5EF4-FFF2-40B4-BE49-F238E27FC236}">
                <a16:creationId xmlns:a16="http://schemas.microsoft.com/office/drawing/2014/main" id="{25710E19-95E8-3CA0-1EEC-4865E711903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531" y="2276475"/>
            <a:ext cx="1891903" cy="3170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2" descr="Image result for dexcom real time data&quot;">
            <a:extLst>
              <a:ext uri="{FF2B5EF4-FFF2-40B4-BE49-F238E27FC236}">
                <a16:creationId xmlns:a16="http://schemas.microsoft.com/office/drawing/2014/main" id="{C6E48DE3-162F-CA66-433E-B11E731ED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0370" r="30212"/>
          <a:stretch>
            <a:fillRect/>
          </a:stretch>
        </p:blipFill>
        <p:spPr bwMode="auto">
          <a:xfrm>
            <a:off x="133350" y="2302669"/>
            <a:ext cx="1427560" cy="291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10" descr="Image result for eversense screen display">
            <a:extLst>
              <a:ext uri="{FF2B5EF4-FFF2-40B4-BE49-F238E27FC236}">
                <a16:creationId xmlns:a16="http://schemas.microsoft.com/office/drawing/2014/main" id="{E9585352-0D24-AA4C-BB20-ED9DAAE20F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5319" y="2180035"/>
            <a:ext cx="1720454" cy="290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1" name="Picture 12" descr="Image result for libre cgm display on phone">
            <a:extLst>
              <a:ext uri="{FF2B5EF4-FFF2-40B4-BE49-F238E27FC236}">
                <a16:creationId xmlns:a16="http://schemas.microsoft.com/office/drawing/2014/main" id="{31E00751-BF53-0DBB-DF87-E6B69121D4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8785" t="763" r="45235" b="-5467"/>
          <a:stretch>
            <a:fillRect/>
          </a:stretch>
        </p:blipFill>
        <p:spPr bwMode="auto">
          <a:xfrm>
            <a:off x="3092054" y="2433638"/>
            <a:ext cx="1552575" cy="310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2" name="Google Shape;343;p64" descr="Image result for dexcom g6 alert before low">
            <a:extLst>
              <a:ext uri="{FF2B5EF4-FFF2-40B4-BE49-F238E27FC236}">
                <a16:creationId xmlns:a16="http://schemas.microsoft.com/office/drawing/2014/main" id="{F91406B9-BFA1-250A-7FE5-2635E4DE61A2}"/>
              </a:ext>
            </a:extLst>
          </p:cNvPr>
          <p:cNvPicPr preferRelativeResize="0">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4119" y="1997869"/>
            <a:ext cx="2574131" cy="3031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601CCEC-0E7C-03D5-900B-31E4538D8985}"/>
              </a:ext>
            </a:extLst>
          </p:cNvPr>
          <p:cNvSpPr>
            <a:spLocks noGrp="1"/>
          </p:cNvSpPr>
          <p:nvPr>
            <p:ph type="body" sz="quarter" idx="16"/>
          </p:nvPr>
        </p:nvSpPr>
        <p:spPr>
          <a:xfrm>
            <a:off x="247650" y="5744766"/>
            <a:ext cx="8457010" cy="184547"/>
          </a:xfrm>
        </p:spPr>
        <p:txBody>
          <a:bodyPr rtlCol="0">
            <a:noAutofit/>
          </a:bodyPr>
          <a:lstStyle/>
          <a:p>
            <a:pPr marL="0" indent="0" fontAlgn="auto">
              <a:spcAft>
                <a:spcPts val="0"/>
              </a:spcAft>
              <a:buNone/>
              <a:defRPr/>
            </a:pPr>
            <a:r>
              <a:rPr sz="900" dirty="0">
                <a:latin typeface="Arial" panose="020B0604020202020204" pitchFamily="34" charset="0"/>
              </a:rPr>
              <a:t>American Diabetes Association. </a:t>
            </a:r>
            <a:r>
              <a:rPr sz="900" i="1" dirty="0">
                <a:latin typeface="Arial" panose="020B0604020202020204" pitchFamily="34" charset="0"/>
              </a:rPr>
              <a:t>Diabetes Care</a:t>
            </a:r>
            <a:r>
              <a:rPr sz="900" dirty="0">
                <a:latin typeface="Arial" panose="020B0604020202020204" pitchFamily="34" charset="0"/>
              </a:rPr>
              <a:t>. 2026;</a:t>
            </a:r>
            <a:r>
              <a:rPr sz="450" dirty="0">
                <a:latin typeface="Arial" panose="020B0604020202020204" pitchFamily="34" charset="0"/>
              </a:rPr>
              <a:t>. </a:t>
            </a:r>
            <a:endParaRPr lang="en-GB" sz="450" dirty="0">
              <a:latin typeface="Arial" panose="020B0604020202020204" pitchFamily="34" charset="0"/>
              <a:cs typeface="Arial" panose="020B0604020202020204" pitchFamily="34" charset="0"/>
            </a:endParaRPr>
          </a:p>
        </p:txBody>
      </p:sp>
      <p:sp>
        <p:nvSpPr>
          <p:cNvPr id="109571" name="Title 1">
            <a:extLst>
              <a:ext uri="{FF2B5EF4-FFF2-40B4-BE49-F238E27FC236}">
                <a16:creationId xmlns:a16="http://schemas.microsoft.com/office/drawing/2014/main" id="{46B812C4-1B59-7AAA-6680-23C85AA0F118}"/>
              </a:ext>
            </a:extLst>
          </p:cNvPr>
          <p:cNvSpPr>
            <a:spLocks noGrp="1" noChangeArrowheads="1"/>
          </p:cNvSpPr>
          <p:nvPr>
            <p:ph type="title"/>
          </p:nvPr>
        </p:nvSpPr>
        <p:spPr>
          <a:xfrm>
            <a:off x="3277791" y="1087697"/>
            <a:ext cx="5524500" cy="552331"/>
          </a:xfrm>
        </p:spPr>
        <p:txBody>
          <a:bodyPr/>
          <a:lstStyle/>
          <a:p>
            <a:pPr>
              <a:spcBef>
                <a:spcPct val="0"/>
              </a:spcBef>
            </a:pPr>
            <a:r>
              <a:rPr lang="LID4096" altLang="en-US" dirty="0">
                <a:solidFill>
                  <a:schemeClr val="accent1"/>
                </a:solidFill>
              </a:rPr>
              <a:t>ADA Standards of Care 202</a:t>
            </a:r>
            <a:r>
              <a:rPr lang="en-US" altLang="en-US" dirty="0">
                <a:solidFill>
                  <a:schemeClr val="accent1"/>
                </a:solidFill>
              </a:rPr>
              <a:t>6</a:t>
            </a:r>
          </a:p>
        </p:txBody>
      </p:sp>
      <p:pic>
        <p:nvPicPr>
          <p:cNvPr id="5" name="Graphic 4">
            <a:extLst>
              <a:ext uri="{FF2B5EF4-FFF2-40B4-BE49-F238E27FC236}">
                <a16:creationId xmlns:a16="http://schemas.microsoft.com/office/drawing/2014/main" id="{B467F911-5249-E54F-A2B5-4F466AA21607}"/>
              </a:ext>
            </a:extLst>
          </p:cNvPr>
          <p:cNvPicPr>
            <a:picLocks noChangeAspect="1"/>
          </p:cNvPicPr>
          <p:nvPr/>
        </p:nvPicPr>
        <p:blipFill>
          <a:blip r:embed="rId4"/>
          <a:stretch>
            <a:fillRect/>
          </a:stretch>
        </p:blipFill>
        <p:spPr>
          <a:xfrm>
            <a:off x="258366" y="2944417"/>
            <a:ext cx="2312194" cy="648890"/>
          </a:xfrm>
          <a:prstGeom prst="rect">
            <a:avLst/>
          </a:prstGeom>
        </p:spPr>
      </p:pic>
      <p:sp>
        <p:nvSpPr>
          <p:cNvPr id="4" name="Text Placeholder 157">
            <a:extLst>
              <a:ext uri="{FF2B5EF4-FFF2-40B4-BE49-F238E27FC236}">
                <a16:creationId xmlns:a16="http://schemas.microsoft.com/office/drawing/2014/main" id="{B78BBBF0-632A-68FC-FA57-79A2292032DD}"/>
              </a:ext>
            </a:extLst>
          </p:cNvPr>
          <p:cNvSpPr txBox="1">
            <a:spLocks/>
          </p:cNvSpPr>
          <p:nvPr/>
        </p:nvSpPr>
        <p:spPr>
          <a:xfrm rot="16200000">
            <a:off x="3879057" y="435470"/>
            <a:ext cx="3957638" cy="6343652"/>
          </a:xfrm>
          <a:prstGeom prst="round2SameRect">
            <a:avLst>
              <a:gd name="adj1" fmla="val 0"/>
              <a:gd name="adj2" fmla="val 0"/>
            </a:avLst>
          </a:prstGeom>
          <a:solidFill>
            <a:schemeClr val="bg1"/>
          </a:solidFill>
          <a:effectLst>
            <a:outerShdw blurRad="127000" algn="ctr" rotWithShape="0">
              <a:prstClr val="black">
                <a:alpha val="15000"/>
              </a:prstClr>
            </a:outerShdw>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0"/>
              </a:spcBef>
              <a:buClr>
                <a:schemeClr val="tx1"/>
              </a:buClr>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0"/>
              </a:spcBef>
              <a:buClr>
                <a:schemeClr val="tx1"/>
              </a:buClr>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0"/>
              </a:spcBef>
              <a:buClr>
                <a:schemeClr val="tx1"/>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30000" noProof="0">
              <a:ln>
                <a:noFill/>
              </a:ln>
              <a:solidFill>
                <a:srgbClr val="434141"/>
              </a:solidFill>
              <a:effectLst/>
              <a:uLnTx/>
              <a:uFillTx/>
              <a:latin typeface="Arial" panose="020B0604020202020204"/>
              <a:ea typeface="+mn-ea"/>
              <a:cs typeface="Arial" panose="020B0604020202020204" pitchFamily="34" charset="0"/>
            </a:endParaRPr>
          </a:p>
        </p:txBody>
      </p:sp>
      <p:sp>
        <p:nvSpPr>
          <p:cNvPr id="109574" name="TextBox 65">
            <a:extLst>
              <a:ext uri="{FF2B5EF4-FFF2-40B4-BE49-F238E27FC236}">
                <a16:creationId xmlns:a16="http://schemas.microsoft.com/office/drawing/2014/main" id="{056D990E-4838-D77E-4E0E-2F719C589993}"/>
              </a:ext>
            </a:extLst>
          </p:cNvPr>
          <p:cNvSpPr txBox="1">
            <a:spLocks noChangeArrowheads="1"/>
          </p:cNvSpPr>
          <p:nvPr/>
        </p:nvSpPr>
        <p:spPr bwMode="auto">
          <a:xfrm>
            <a:off x="3925491" y="2237185"/>
            <a:ext cx="44910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ts val="225"/>
              </a:spcAft>
              <a:buClrTx/>
              <a:buSzTx/>
              <a:buFontTx/>
              <a:buNone/>
              <a:tabLst/>
              <a:defRPr/>
            </a:pPr>
            <a:r>
              <a:rPr kumimoji="0" lang="en-US" altLang="en-US" sz="1200" b="0" i="0" u="none"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Diabetes devices </a:t>
            </a:r>
            <a:r>
              <a:rPr kumimoji="0" lang="en-US" altLang="en-US" sz="1200" b="0" i="0" u="sng"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should be offered</a:t>
            </a:r>
            <a:r>
              <a:rPr kumimoji="0" lang="en-US" altLang="en-US" sz="1200" b="0" i="0" u="none"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 to people with diabetes </a:t>
            </a:r>
            <a:r>
              <a:rPr kumimoji="0" lang="en-US" altLang="en-US" sz="1200" b="1" i="0" u="none" strike="noStrike" kern="1200" cap="none" spc="0" normalizeH="0" baseline="0" noProof="0" dirty="0">
                <a:ln>
                  <a:noFill/>
                </a:ln>
                <a:solidFill>
                  <a:srgbClr val="32AD10"/>
                </a:solidFill>
                <a:effectLst/>
                <a:uLnTx/>
                <a:uFillTx/>
                <a:latin typeface="Arial" panose="020B0604020202020204" pitchFamily="34" charset="0"/>
                <a:ea typeface="+mn-ea"/>
                <a:cs typeface="Arial" panose="020B0604020202020204" pitchFamily="34" charset="0"/>
              </a:rPr>
              <a:t>(A)</a:t>
            </a:r>
            <a:endParaRPr kumimoji="0" lang="en-US" altLang="en-US" sz="1200" b="1" i="0" u="none" strike="noStrike" kern="1200" cap="none" spc="0" normalizeH="0" baseline="30000" noProof="0" dirty="0">
              <a:ln>
                <a:noFill/>
              </a:ln>
              <a:solidFill>
                <a:srgbClr val="32AD10"/>
              </a:solidFill>
              <a:effectLst/>
              <a:uLnTx/>
              <a:uFillTx/>
              <a:latin typeface="Arial" panose="020B0604020202020204" pitchFamily="34" charset="0"/>
              <a:ea typeface="+mn-ea"/>
              <a:cs typeface="Arial" panose="020B0604020202020204" pitchFamily="34" charset="0"/>
            </a:endParaRPr>
          </a:p>
        </p:txBody>
      </p:sp>
      <p:sp>
        <p:nvSpPr>
          <p:cNvPr id="109575" name="TextBox 94">
            <a:extLst>
              <a:ext uri="{FF2B5EF4-FFF2-40B4-BE49-F238E27FC236}">
                <a16:creationId xmlns:a16="http://schemas.microsoft.com/office/drawing/2014/main" id="{84C7722A-6603-C4FA-031A-D7C43816FCE4}"/>
              </a:ext>
            </a:extLst>
          </p:cNvPr>
          <p:cNvSpPr txBox="1">
            <a:spLocks noChangeArrowheads="1"/>
          </p:cNvSpPr>
          <p:nvPr/>
        </p:nvSpPr>
        <p:spPr bwMode="auto">
          <a:xfrm>
            <a:off x="3925491" y="2607469"/>
            <a:ext cx="45481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ts val="225"/>
              </a:spcAft>
              <a:buClrTx/>
              <a:buSzTx/>
              <a:buFontTx/>
              <a:buNone/>
              <a:tabLst/>
              <a:defRPr/>
            </a:pPr>
            <a:r>
              <a:rPr kumimoji="0" lang="en-US" altLang="en-US" sz="1200" b="0" i="0" u="none" strike="noStrike" kern="1200" cap="none" spc="0" normalizeH="0" baseline="0" noProof="0" dirty="0">
                <a:ln>
                  <a:noFill/>
                </a:ln>
                <a:solidFill>
                  <a:srgbClr val="434141"/>
                </a:solidFill>
                <a:effectLst/>
                <a:uLnTx/>
                <a:uFillTx/>
                <a:latin typeface="Arial" panose="020B0604020202020204" pitchFamily="34" charset="0"/>
                <a:ea typeface="+mn-ea"/>
                <a:cs typeface="Arial" panose="020B0604020202020204" pitchFamily="34" charset="0"/>
              </a:rPr>
              <a:t>Use of CGM is recommended at diabetes onset and anytime thereafter for children, adolescents and adults with diabetes who are on insulin (A) on </a:t>
            </a:r>
            <a:r>
              <a:rPr kumimoji="0" lang="en-US" altLang="en-US" sz="1200" b="0" i="0" u="none" strike="noStrike" kern="1200" cap="none" spc="0" normalizeH="0" baseline="0" noProof="0" dirty="0" err="1">
                <a:ln>
                  <a:noFill/>
                </a:ln>
                <a:solidFill>
                  <a:srgbClr val="434141"/>
                </a:solidFill>
                <a:effectLst/>
                <a:uLnTx/>
                <a:uFillTx/>
                <a:latin typeface="Arial" panose="020B0604020202020204" pitchFamily="34" charset="0"/>
                <a:ea typeface="+mn-ea"/>
                <a:cs typeface="Arial" panose="020B0604020202020204" pitchFamily="34" charset="0"/>
              </a:rPr>
              <a:t>nonsinulin</a:t>
            </a:r>
            <a:r>
              <a:rPr kumimoji="0" lang="en-US" altLang="en-US" sz="1200" b="0" i="0" u="none" strike="noStrike" kern="1200" cap="none" spc="0" normalizeH="0" baseline="0" noProof="0" dirty="0">
                <a:ln>
                  <a:noFill/>
                </a:ln>
                <a:solidFill>
                  <a:srgbClr val="434141"/>
                </a:solidFill>
                <a:effectLst/>
                <a:uLnTx/>
                <a:uFillTx/>
                <a:latin typeface="Arial" panose="020B0604020202020204" pitchFamily="34" charset="0"/>
                <a:ea typeface="+mn-ea"/>
                <a:cs typeface="Arial" panose="020B0604020202020204" pitchFamily="34" charset="0"/>
              </a:rPr>
              <a:t> therapies that can cause hypoglycemia (C ) and on any diabetes treatment where CGM helps in management (C ). </a:t>
            </a:r>
            <a:endParaRPr kumimoji="0" lang="en-US" altLang="en-US" sz="1200" b="0" i="0" u="none" strike="noStrike" kern="1200" cap="none" spc="0" normalizeH="0" baseline="30000" noProof="0" dirty="0">
              <a:ln>
                <a:noFill/>
              </a:ln>
              <a:solidFill>
                <a:srgbClr val="434141"/>
              </a:solidFill>
              <a:effectLst/>
              <a:uLnTx/>
              <a:uFillTx/>
              <a:latin typeface="Arial" panose="020B060402020202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760A7482-5CDF-90F2-01F3-CD77A86E897D}"/>
              </a:ext>
            </a:extLst>
          </p:cNvPr>
          <p:cNvCxnSpPr>
            <a:cxnSpLocks/>
          </p:cNvCxnSpPr>
          <p:nvPr/>
        </p:nvCxnSpPr>
        <p:spPr>
          <a:xfrm>
            <a:off x="3780235" y="2514600"/>
            <a:ext cx="49244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ABCB8BA-50AE-9B30-8F1B-99A3D29A7015}"/>
              </a:ext>
            </a:extLst>
          </p:cNvPr>
          <p:cNvCxnSpPr>
            <a:cxnSpLocks/>
          </p:cNvCxnSpPr>
          <p:nvPr/>
        </p:nvCxnSpPr>
        <p:spPr>
          <a:xfrm>
            <a:off x="3780235" y="4688681"/>
            <a:ext cx="49244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9578" name="TextBox 101">
            <a:extLst>
              <a:ext uri="{FF2B5EF4-FFF2-40B4-BE49-F238E27FC236}">
                <a16:creationId xmlns:a16="http://schemas.microsoft.com/office/drawing/2014/main" id="{0F2CB05E-9AE9-6974-D1E5-9ED58998AC89}"/>
              </a:ext>
            </a:extLst>
          </p:cNvPr>
          <p:cNvSpPr txBox="1">
            <a:spLocks noChangeArrowheads="1"/>
          </p:cNvSpPr>
          <p:nvPr/>
        </p:nvSpPr>
        <p:spPr bwMode="auto">
          <a:xfrm>
            <a:off x="3925492" y="4781550"/>
            <a:ext cx="4916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ts val="225"/>
              </a:spcAft>
              <a:buClrTx/>
              <a:buSzTx/>
              <a:buFontTx/>
              <a:buNone/>
              <a:tabLst/>
              <a:defRPr/>
            </a:pPr>
            <a:r>
              <a:rPr kumimoji="0" lang="en-US" altLang="en-US" sz="1200" b="0" i="0" u="none"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People who wear CGM devices should be educated on potential interfering substances and other factors that may affect accuracy. </a:t>
            </a:r>
            <a:endParaRPr kumimoji="0" lang="en-US" altLang="en-US" sz="1200" b="1" i="0" u="none" strike="noStrike" kern="1200" cap="none" spc="0" normalizeH="0" baseline="30000" noProof="0" dirty="0">
              <a:ln>
                <a:noFill/>
              </a:ln>
              <a:solidFill>
                <a:srgbClr val="32AD10"/>
              </a:solidFill>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EDE6CE8B-F1C2-D206-97F0-D8D464506AB7}"/>
              </a:ext>
            </a:extLst>
          </p:cNvPr>
          <p:cNvGrpSpPr/>
          <p:nvPr/>
        </p:nvGrpSpPr>
        <p:grpSpPr>
          <a:xfrm>
            <a:off x="3376638" y="2116126"/>
            <a:ext cx="391447" cy="391447"/>
            <a:chOff x="7729538" y="2889250"/>
            <a:chExt cx="360363" cy="360363"/>
          </a:xfrm>
          <a:solidFill>
            <a:srgbClr val="32AD10"/>
          </a:solidFill>
        </p:grpSpPr>
        <p:sp>
          <p:nvSpPr>
            <p:cNvPr id="6" name="Freeform 14">
              <a:extLst>
                <a:ext uri="{FF2B5EF4-FFF2-40B4-BE49-F238E27FC236}">
                  <a16:creationId xmlns:a16="http://schemas.microsoft.com/office/drawing/2014/main" id="{380B1205-8653-B37D-D739-E07F64010AE0}"/>
                </a:ext>
              </a:extLst>
            </p:cNvPr>
            <p:cNvSpPr>
              <a:spLocks/>
            </p:cNvSpPr>
            <p:nvPr/>
          </p:nvSpPr>
          <p:spPr bwMode="auto">
            <a:xfrm>
              <a:off x="7826376" y="3009900"/>
              <a:ext cx="165100" cy="119063"/>
            </a:xfrm>
            <a:custGeom>
              <a:avLst/>
              <a:gdLst>
                <a:gd name="T0" fmla="*/ 170 w 623"/>
                <a:gd name="T1" fmla="*/ 453 h 453"/>
                <a:gd name="T2" fmla="*/ 170 w 623"/>
                <a:gd name="T3" fmla="*/ 453 h 453"/>
                <a:gd name="T4" fmla="*/ 165 w 623"/>
                <a:gd name="T5" fmla="*/ 453 h 453"/>
                <a:gd name="T6" fmla="*/ 160 w 623"/>
                <a:gd name="T7" fmla="*/ 451 h 453"/>
                <a:gd name="T8" fmla="*/ 155 w 623"/>
                <a:gd name="T9" fmla="*/ 449 h 453"/>
                <a:gd name="T10" fmla="*/ 150 w 623"/>
                <a:gd name="T11" fmla="*/ 445 h 453"/>
                <a:gd name="T12" fmla="*/ 8 w 623"/>
                <a:gd name="T13" fmla="*/ 303 h 453"/>
                <a:gd name="T14" fmla="*/ 8 w 623"/>
                <a:gd name="T15" fmla="*/ 303 h 453"/>
                <a:gd name="T16" fmla="*/ 5 w 623"/>
                <a:gd name="T17" fmla="*/ 299 h 453"/>
                <a:gd name="T18" fmla="*/ 2 w 623"/>
                <a:gd name="T19" fmla="*/ 294 h 453"/>
                <a:gd name="T20" fmla="*/ 1 w 623"/>
                <a:gd name="T21" fmla="*/ 289 h 453"/>
                <a:gd name="T22" fmla="*/ 0 w 623"/>
                <a:gd name="T23" fmla="*/ 283 h 453"/>
                <a:gd name="T24" fmla="*/ 1 w 623"/>
                <a:gd name="T25" fmla="*/ 278 h 453"/>
                <a:gd name="T26" fmla="*/ 2 w 623"/>
                <a:gd name="T27" fmla="*/ 273 h 453"/>
                <a:gd name="T28" fmla="*/ 5 w 623"/>
                <a:gd name="T29" fmla="*/ 268 h 453"/>
                <a:gd name="T30" fmla="*/ 8 w 623"/>
                <a:gd name="T31" fmla="*/ 263 h 453"/>
                <a:gd name="T32" fmla="*/ 8 w 623"/>
                <a:gd name="T33" fmla="*/ 263 h 453"/>
                <a:gd name="T34" fmla="*/ 13 w 623"/>
                <a:gd name="T35" fmla="*/ 260 h 453"/>
                <a:gd name="T36" fmla="*/ 18 w 623"/>
                <a:gd name="T37" fmla="*/ 257 h 453"/>
                <a:gd name="T38" fmla="*/ 23 w 623"/>
                <a:gd name="T39" fmla="*/ 256 h 453"/>
                <a:gd name="T40" fmla="*/ 28 w 623"/>
                <a:gd name="T41" fmla="*/ 255 h 453"/>
                <a:gd name="T42" fmla="*/ 34 w 623"/>
                <a:gd name="T43" fmla="*/ 256 h 453"/>
                <a:gd name="T44" fmla="*/ 39 w 623"/>
                <a:gd name="T45" fmla="*/ 257 h 453"/>
                <a:gd name="T46" fmla="*/ 45 w 623"/>
                <a:gd name="T47" fmla="*/ 260 h 453"/>
                <a:gd name="T48" fmla="*/ 49 w 623"/>
                <a:gd name="T49" fmla="*/ 263 h 453"/>
                <a:gd name="T50" fmla="*/ 171 w 623"/>
                <a:gd name="T51" fmla="*/ 386 h 453"/>
                <a:gd name="T52" fmla="*/ 576 w 623"/>
                <a:gd name="T53" fmla="*/ 7 h 453"/>
                <a:gd name="T54" fmla="*/ 576 w 623"/>
                <a:gd name="T55" fmla="*/ 7 h 453"/>
                <a:gd name="T56" fmla="*/ 580 w 623"/>
                <a:gd name="T57" fmla="*/ 4 h 453"/>
                <a:gd name="T58" fmla="*/ 585 w 623"/>
                <a:gd name="T59" fmla="*/ 1 h 453"/>
                <a:gd name="T60" fmla="*/ 591 w 623"/>
                <a:gd name="T61" fmla="*/ 0 h 453"/>
                <a:gd name="T62" fmla="*/ 596 w 623"/>
                <a:gd name="T63" fmla="*/ 0 h 453"/>
                <a:gd name="T64" fmla="*/ 601 w 623"/>
                <a:gd name="T65" fmla="*/ 0 h 453"/>
                <a:gd name="T66" fmla="*/ 606 w 623"/>
                <a:gd name="T67" fmla="*/ 2 h 453"/>
                <a:gd name="T68" fmla="*/ 611 w 623"/>
                <a:gd name="T69" fmla="*/ 5 h 453"/>
                <a:gd name="T70" fmla="*/ 616 w 623"/>
                <a:gd name="T71" fmla="*/ 8 h 453"/>
                <a:gd name="T72" fmla="*/ 616 w 623"/>
                <a:gd name="T73" fmla="*/ 8 h 453"/>
                <a:gd name="T74" fmla="*/ 619 w 623"/>
                <a:gd name="T75" fmla="*/ 14 h 453"/>
                <a:gd name="T76" fmla="*/ 621 w 623"/>
                <a:gd name="T77" fmla="*/ 19 h 453"/>
                <a:gd name="T78" fmla="*/ 623 w 623"/>
                <a:gd name="T79" fmla="*/ 24 h 453"/>
                <a:gd name="T80" fmla="*/ 623 w 623"/>
                <a:gd name="T81" fmla="*/ 30 h 453"/>
                <a:gd name="T82" fmla="*/ 622 w 623"/>
                <a:gd name="T83" fmla="*/ 35 h 453"/>
                <a:gd name="T84" fmla="*/ 621 w 623"/>
                <a:gd name="T85" fmla="*/ 40 h 453"/>
                <a:gd name="T86" fmla="*/ 618 w 623"/>
                <a:gd name="T87" fmla="*/ 45 h 453"/>
                <a:gd name="T88" fmla="*/ 614 w 623"/>
                <a:gd name="T89" fmla="*/ 49 h 453"/>
                <a:gd name="T90" fmla="*/ 189 w 623"/>
                <a:gd name="T91" fmla="*/ 446 h 453"/>
                <a:gd name="T92" fmla="*/ 189 w 623"/>
                <a:gd name="T93" fmla="*/ 446 h 453"/>
                <a:gd name="T94" fmla="*/ 185 w 623"/>
                <a:gd name="T95" fmla="*/ 449 h 453"/>
                <a:gd name="T96" fmla="*/ 180 w 623"/>
                <a:gd name="T97" fmla="*/ 452 h 453"/>
                <a:gd name="T98" fmla="*/ 175 w 623"/>
                <a:gd name="T99" fmla="*/ 453 h 453"/>
                <a:gd name="T100" fmla="*/ 170 w 623"/>
                <a:gd name="T101" fmla="*/ 453 h 453"/>
                <a:gd name="T102" fmla="*/ 170 w 623"/>
                <a:gd name="T10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3" h="453">
                  <a:moveTo>
                    <a:pt x="170" y="453"/>
                  </a:moveTo>
                  <a:lnTo>
                    <a:pt x="170" y="453"/>
                  </a:lnTo>
                  <a:lnTo>
                    <a:pt x="165" y="453"/>
                  </a:lnTo>
                  <a:lnTo>
                    <a:pt x="160" y="451"/>
                  </a:lnTo>
                  <a:lnTo>
                    <a:pt x="155" y="449"/>
                  </a:lnTo>
                  <a:lnTo>
                    <a:pt x="150" y="445"/>
                  </a:lnTo>
                  <a:lnTo>
                    <a:pt x="8" y="303"/>
                  </a:lnTo>
                  <a:lnTo>
                    <a:pt x="8" y="303"/>
                  </a:lnTo>
                  <a:lnTo>
                    <a:pt x="5" y="299"/>
                  </a:lnTo>
                  <a:lnTo>
                    <a:pt x="2" y="294"/>
                  </a:lnTo>
                  <a:lnTo>
                    <a:pt x="1" y="289"/>
                  </a:lnTo>
                  <a:lnTo>
                    <a:pt x="0" y="283"/>
                  </a:lnTo>
                  <a:lnTo>
                    <a:pt x="1" y="278"/>
                  </a:lnTo>
                  <a:lnTo>
                    <a:pt x="2" y="273"/>
                  </a:lnTo>
                  <a:lnTo>
                    <a:pt x="5" y="268"/>
                  </a:lnTo>
                  <a:lnTo>
                    <a:pt x="8" y="263"/>
                  </a:lnTo>
                  <a:lnTo>
                    <a:pt x="8" y="263"/>
                  </a:lnTo>
                  <a:lnTo>
                    <a:pt x="13" y="260"/>
                  </a:lnTo>
                  <a:lnTo>
                    <a:pt x="18" y="257"/>
                  </a:lnTo>
                  <a:lnTo>
                    <a:pt x="23" y="256"/>
                  </a:lnTo>
                  <a:lnTo>
                    <a:pt x="28" y="255"/>
                  </a:lnTo>
                  <a:lnTo>
                    <a:pt x="34" y="256"/>
                  </a:lnTo>
                  <a:lnTo>
                    <a:pt x="39" y="257"/>
                  </a:lnTo>
                  <a:lnTo>
                    <a:pt x="45" y="260"/>
                  </a:lnTo>
                  <a:lnTo>
                    <a:pt x="49" y="263"/>
                  </a:lnTo>
                  <a:lnTo>
                    <a:pt x="171" y="386"/>
                  </a:lnTo>
                  <a:lnTo>
                    <a:pt x="576" y="7"/>
                  </a:lnTo>
                  <a:lnTo>
                    <a:pt x="576" y="7"/>
                  </a:lnTo>
                  <a:lnTo>
                    <a:pt x="580" y="4"/>
                  </a:lnTo>
                  <a:lnTo>
                    <a:pt x="585" y="1"/>
                  </a:lnTo>
                  <a:lnTo>
                    <a:pt x="591" y="0"/>
                  </a:lnTo>
                  <a:lnTo>
                    <a:pt x="596" y="0"/>
                  </a:lnTo>
                  <a:lnTo>
                    <a:pt x="601" y="0"/>
                  </a:lnTo>
                  <a:lnTo>
                    <a:pt x="606" y="2"/>
                  </a:lnTo>
                  <a:lnTo>
                    <a:pt x="611" y="5"/>
                  </a:lnTo>
                  <a:lnTo>
                    <a:pt x="616" y="8"/>
                  </a:lnTo>
                  <a:lnTo>
                    <a:pt x="616" y="8"/>
                  </a:lnTo>
                  <a:lnTo>
                    <a:pt x="619" y="14"/>
                  </a:lnTo>
                  <a:lnTo>
                    <a:pt x="621" y="19"/>
                  </a:lnTo>
                  <a:lnTo>
                    <a:pt x="623" y="24"/>
                  </a:lnTo>
                  <a:lnTo>
                    <a:pt x="623" y="30"/>
                  </a:lnTo>
                  <a:lnTo>
                    <a:pt x="622" y="35"/>
                  </a:lnTo>
                  <a:lnTo>
                    <a:pt x="621" y="40"/>
                  </a:lnTo>
                  <a:lnTo>
                    <a:pt x="618" y="45"/>
                  </a:lnTo>
                  <a:lnTo>
                    <a:pt x="614" y="49"/>
                  </a:lnTo>
                  <a:lnTo>
                    <a:pt x="189" y="446"/>
                  </a:lnTo>
                  <a:lnTo>
                    <a:pt x="189" y="446"/>
                  </a:lnTo>
                  <a:lnTo>
                    <a:pt x="185" y="449"/>
                  </a:lnTo>
                  <a:lnTo>
                    <a:pt x="180" y="452"/>
                  </a:lnTo>
                  <a:lnTo>
                    <a:pt x="175" y="453"/>
                  </a:lnTo>
                  <a:lnTo>
                    <a:pt x="170" y="453"/>
                  </a:lnTo>
                  <a:lnTo>
                    <a:pt x="170" y="453"/>
                  </a:lnTo>
                  <a:close/>
                </a:path>
              </a:pathLst>
            </a:custGeom>
            <a:grpFill/>
            <a:ln w="15875">
              <a:solidFill>
                <a:srgbClr val="32AD1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sp>
          <p:nvSpPr>
            <p:cNvPr id="8" name="Freeform 15">
              <a:extLst>
                <a:ext uri="{FF2B5EF4-FFF2-40B4-BE49-F238E27FC236}">
                  <a16:creationId xmlns:a16="http://schemas.microsoft.com/office/drawing/2014/main" id="{1E525CAC-7A67-962A-32EA-E10085AA1784}"/>
                </a:ext>
              </a:extLst>
            </p:cNvPr>
            <p:cNvSpPr>
              <a:spLocks noEditPoints="1"/>
            </p:cNvSpPr>
            <p:nvPr/>
          </p:nvSpPr>
          <p:spPr bwMode="auto">
            <a:xfrm>
              <a:off x="7729538" y="2889250"/>
              <a:ext cx="360363" cy="360363"/>
            </a:xfrm>
            <a:custGeom>
              <a:avLst/>
              <a:gdLst>
                <a:gd name="T0" fmla="*/ 575 w 1359"/>
                <a:gd name="T1" fmla="*/ 1352 h 1359"/>
                <a:gd name="T2" fmla="*/ 415 w 1359"/>
                <a:gd name="T3" fmla="*/ 1306 h 1359"/>
                <a:gd name="T4" fmla="*/ 273 w 1359"/>
                <a:gd name="T5" fmla="*/ 1225 h 1359"/>
                <a:gd name="T6" fmla="*/ 154 w 1359"/>
                <a:gd name="T7" fmla="*/ 1112 h 1359"/>
                <a:gd name="T8" fmla="*/ 66 w 1359"/>
                <a:gd name="T9" fmla="*/ 974 h 1359"/>
                <a:gd name="T10" fmla="*/ 13 w 1359"/>
                <a:gd name="T11" fmla="*/ 816 h 1359"/>
                <a:gd name="T12" fmla="*/ 0 w 1359"/>
                <a:gd name="T13" fmla="*/ 680 h 1359"/>
                <a:gd name="T14" fmla="*/ 21 w 1359"/>
                <a:gd name="T15" fmla="*/ 510 h 1359"/>
                <a:gd name="T16" fmla="*/ 81 w 1359"/>
                <a:gd name="T17" fmla="*/ 356 h 1359"/>
                <a:gd name="T18" fmla="*/ 176 w 1359"/>
                <a:gd name="T19" fmla="*/ 222 h 1359"/>
                <a:gd name="T20" fmla="*/ 299 w 1359"/>
                <a:gd name="T21" fmla="*/ 116 h 1359"/>
                <a:gd name="T22" fmla="*/ 446 w 1359"/>
                <a:gd name="T23" fmla="*/ 41 h 1359"/>
                <a:gd name="T24" fmla="*/ 609 w 1359"/>
                <a:gd name="T25" fmla="*/ 3 h 1359"/>
                <a:gd name="T26" fmla="*/ 748 w 1359"/>
                <a:gd name="T27" fmla="*/ 3 h 1359"/>
                <a:gd name="T28" fmla="*/ 912 w 1359"/>
                <a:gd name="T29" fmla="*/ 41 h 1359"/>
                <a:gd name="T30" fmla="*/ 1059 w 1359"/>
                <a:gd name="T31" fmla="*/ 116 h 1359"/>
                <a:gd name="T32" fmla="*/ 1182 w 1359"/>
                <a:gd name="T33" fmla="*/ 222 h 1359"/>
                <a:gd name="T34" fmla="*/ 1277 w 1359"/>
                <a:gd name="T35" fmla="*/ 356 h 1359"/>
                <a:gd name="T36" fmla="*/ 1337 w 1359"/>
                <a:gd name="T37" fmla="*/ 510 h 1359"/>
                <a:gd name="T38" fmla="*/ 1359 w 1359"/>
                <a:gd name="T39" fmla="*/ 680 h 1359"/>
                <a:gd name="T40" fmla="*/ 1345 w 1359"/>
                <a:gd name="T41" fmla="*/ 816 h 1359"/>
                <a:gd name="T42" fmla="*/ 1292 w 1359"/>
                <a:gd name="T43" fmla="*/ 974 h 1359"/>
                <a:gd name="T44" fmla="*/ 1203 w 1359"/>
                <a:gd name="T45" fmla="*/ 1112 h 1359"/>
                <a:gd name="T46" fmla="*/ 1086 w 1359"/>
                <a:gd name="T47" fmla="*/ 1225 h 1359"/>
                <a:gd name="T48" fmla="*/ 943 w 1359"/>
                <a:gd name="T49" fmla="*/ 1306 h 1359"/>
                <a:gd name="T50" fmla="*/ 782 w 1359"/>
                <a:gd name="T51" fmla="*/ 1352 h 1359"/>
                <a:gd name="T52" fmla="*/ 679 w 1359"/>
                <a:gd name="T53" fmla="*/ 56 h 1359"/>
                <a:gd name="T54" fmla="*/ 553 w 1359"/>
                <a:gd name="T55" fmla="*/ 69 h 1359"/>
                <a:gd name="T56" fmla="*/ 410 w 1359"/>
                <a:gd name="T57" fmla="*/ 118 h 1359"/>
                <a:gd name="T58" fmla="*/ 283 w 1359"/>
                <a:gd name="T59" fmla="*/ 199 h 1359"/>
                <a:gd name="T60" fmla="*/ 179 w 1359"/>
                <a:gd name="T61" fmla="*/ 307 h 1359"/>
                <a:gd name="T62" fmla="*/ 105 w 1359"/>
                <a:gd name="T63" fmla="*/ 437 h 1359"/>
                <a:gd name="T64" fmla="*/ 63 w 1359"/>
                <a:gd name="T65" fmla="*/ 585 h 1359"/>
                <a:gd name="T66" fmla="*/ 57 w 1359"/>
                <a:gd name="T67" fmla="*/ 712 h 1359"/>
                <a:gd name="T68" fmla="*/ 84 w 1359"/>
                <a:gd name="T69" fmla="*/ 865 h 1359"/>
                <a:gd name="T70" fmla="*/ 146 w 1359"/>
                <a:gd name="T71" fmla="*/ 1002 h 1359"/>
                <a:gd name="T72" fmla="*/ 239 w 1359"/>
                <a:gd name="T73" fmla="*/ 1120 h 1359"/>
                <a:gd name="T74" fmla="*/ 356 w 1359"/>
                <a:gd name="T75" fmla="*/ 1213 h 1359"/>
                <a:gd name="T76" fmla="*/ 494 w 1359"/>
                <a:gd name="T77" fmla="*/ 1275 h 1359"/>
                <a:gd name="T78" fmla="*/ 647 w 1359"/>
                <a:gd name="T79" fmla="*/ 1302 h 1359"/>
                <a:gd name="T80" fmla="*/ 773 w 1359"/>
                <a:gd name="T81" fmla="*/ 1296 h 1359"/>
                <a:gd name="T82" fmla="*/ 921 w 1359"/>
                <a:gd name="T83" fmla="*/ 1254 h 1359"/>
                <a:gd name="T84" fmla="*/ 1052 w 1359"/>
                <a:gd name="T85" fmla="*/ 1179 h 1359"/>
                <a:gd name="T86" fmla="*/ 1159 w 1359"/>
                <a:gd name="T87" fmla="*/ 1076 h 1359"/>
                <a:gd name="T88" fmla="*/ 1241 w 1359"/>
                <a:gd name="T89" fmla="*/ 950 h 1359"/>
                <a:gd name="T90" fmla="*/ 1290 w 1359"/>
                <a:gd name="T91" fmla="*/ 805 h 1359"/>
                <a:gd name="T92" fmla="*/ 1302 w 1359"/>
                <a:gd name="T93" fmla="*/ 680 h 1359"/>
                <a:gd name="T94" fmla="*/ 1283 w 1359"/>
                <a:gd name="T95" fmla="*/ 524 h 1359"/>
                <a:gd name="T96" fmla="*/ 1226 w 1359"/>
                <a:gd name="T97" fmla="*/ 383 h 1359"/>
                <a:gd name="T98" fmla="*/ 1140 w 1359"/>
                <a:gd name="T99" fmla="*/ 260 h 1359"/>
                <a:gd name="T100" fmla="*/ 1028 w 1359"/>
                <a:gd name="T101" fmla="*/ 163 h 1359"/>
                <a:gd name="T102" fmla="*/ 893 w 1359"/>
                <a:gd name="T103" fmla="*/ 95 h 1359"/>
                <a:gd name="T104" fmla="*/ 742 w 1359"/>
                <a:gd name="T105" fmla="*/ 5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9" h="1359">
                  <a:moveTo>
                    <a:pt x="679" y="1359"/>
                  </a:moveTo>
                  <a:lnTo>
                    <a:pt x="679" y="1359"/>
                  </a:lnTo>
                  <a:lnTo>
                    <a:pt x="644" y="1359"/>
                  </a:lnTo>
                  <a:lnTo>
                    <a:pt x="609" y="1356"/>
                  </a:lnTo>
                  <a:lnTo>
                    <a:pt x="575" y="1352"/>
                  </a:lnTo>
                  <a:lnTo>
                    <a:pt x="542" y="1346"/>
                  </a:lnTo>
                  <a:lnTo>
                    <a:pt x="509" y="1338"/>
                  </a:lnTo>
                  <a:lnTo>
                    <a:pt x="477" y="1329"/>
                  </a:lnTo>
                  <a:lnTo>
                    <a:pt x="446" y="1318"/>
                  </a:lnTo>
                  <a:lnTo>
                    <a:pt x="415" y="1306"/>
                  </a:lnTo>
                  <a:lnTo>
                    <a:pt x="384" y="1293"/>
                  </a:lnTo>
                  <a:lnTo>
                    <a:pt x="355" y="1278"/>
                  </a:lnTo>
                  <a:lnTo>
                    <a:pt x="327" y="1261"/>
                  </a:lnTo>
                  <a:lnTo>
                    <a:pt x="299" y="1244"/>
                  </a:lnTo>
                  <a:lnTo>
                    <a:pt x="273" y="1225"/>
                  </a:lnTo>
                  <a:lnTo>
                    <a:pt x="247" y="1204"/>
                  </a:lnTo>
                  <a:lnTo>
                    <a:pt x="223" y="1182"/>
                  </a:lnTo>
                  <a:lnTo>
                    <a:pt x="198" y="1160"/>
                  </a:lnTo>
                  <a:lnTo>
                    <a:pt x="176" y="1137"/>
                  </a:lnTo>
                  <a:lnTo>
                    <a:pt x="154" y="1112"/>
                  </a:lnTo>
                  <a:lnTo>
                    <a:pt x="134" y="1086"/>
                  </a:lnTo>
                  <a:lnTo>
                    <a:pt x="115" y="1060"/>
                  </a:lnTo>
                  <a:lnTo>
                    <a:pt x="98" y="1032"/>
                  </a:lnTo>
                  <a:lnTo>
                    <a:pt x="81" y="1003"/>
                  </a:lnTo>
                  <a:lnTo>
                    <a:pt x="66" y="974"/>
                  </a:lnTo>
                  <a:lnTo>
                    <a:pt x="53" y="944"/>
                  </a:lnTo>
                  <a:lnTo>
                    <a:pt x="41" y="913"/>
                  </a:lnTo>
                  <a:lnTo>
                    <a:pt x="30" y="882"/>
                  </a:lnTo>
                  <a:lnTo>
                    <a:pt x="21" y="850"/>
                  </a:lnTo>
                  <a:lnTo>
                    <a:pt x="13" y="816"/>
                  </a:lnTo>
                  <a:lnTo>
                    <a:pt x="7" y="783"/>
                  </a:lnTo>
                  <a:lnTo>
                    <a:pt x="3" y="749"/>
                  </a:lnTo>
                  <a:lnTo>
                    <a:pt x="1" y="715"/>
                  </a:lnTo>
                  <a:lnTo>
                    <a:pt x="0" y="680"/>
                  </a:lnTo>
                  <a:lnTo>
                    <a:pt x="0" y="680"/>
                  </a:lnTo>
                  <a:lnTo>
                    <a:pt x="1" y="644"/>
                  </a:lnTo>
                  <a:lnTo>
                    <a:pt x="3" y="610"/>
                  </a:lnTo>
                  <a:lnTo>
                    <a:pt x="7" y="576"/>
                  </a:lnTo>
                  <a:lnTo>
                    <a:pt x="13" y="543"/>
                  </a:lnTo>
                  <a:lnTo>
                    <a:pt x="21" y="510"/>
                  </a:lnTo>
                  <a:lnTo>
                    <a:pt x="30" y="478"/>
                  </a:lnTo>
                  <a:lnTo>
                    <a:pt x="41" y="446"/>
                  </a:lnTo>
                  <a:lnTo>
                    <a:pt x="53" y="415"/>
                  </a:lnTo>
                  <a:lnTo>
                    <a:pt x="66" y="385"/>
                  </a:lnTo>
                  <a:lnTo>
                    <a:pt x="81" y="356"/>
                  </a:lnTo>
                  <a:lnTo>
                    <a:pt x="98" y="328"/>
                  </a:lnTo>
                  <a:lnTo>
                    <a:pt x="115" y="300"/>
                  </a:lnTo>
                  <a:lnTo>
                    <a:pt x="134" y="273"/>
                  </a:lnTo>
                  <a:lnTo>
                    <a:pt x="154" y="247"/>
                  </a:lnTo>
                  <a:lnTo>
                    <a:pt x="176" y="222"/>
                  </a:lnTo>
                  <a:lnTo>
                    <a:pt x="198" y="199"/>
                  </a:lnTo>
                  <a:lnTo>
                    <a:pt x="223" y="177"/>
                  </a:lnTo>
                  <a:lnTo>
                    <a:pt x="247" y="155"/>
                  </a:lnTo>
                  <a:lnTo>
                    <a:pt x="273" y="135"/>
                  </a:lnTo>
                  <a:lnTo>
                    <a:pt x="299" y="116"/>
                  </a:lnTo>
                  <a:lnTo>
                    <a:pt x="327" y="99"/>
                  </a:lnTo>
                  <a:lnTo>
                    <a:pt x="355" y="81"/>
                  </a:lnTo>
                  <a:lnTo>
                    <a:pt x="384" y="66"/>
                  </a:lnTo>
                  <a:lnTo>
                    <a:pt x="415" y="53"/>
                  </a:lnTo>
                  <a:lnTo>
                    <a:pt x="446" y="41"/>
                  </a:lnTo>
                  <a:lnTo>
                    <a:pt x="477" y="30"/>
                  </a:lnTo>
                  <a:lnTo>
                    <a:pt x="509" y="21"/>
                  </a:lnTo>
                  <a:lnTo>
                    <a:pt x="542" y="13"/>
                  </a:lnTo>
                  <a:lnTo>
                    <a:pt x="575" y="7"/>
                  </a:lnTo>
                  <a:lnTo>
                    <a:pt x="609" y="3"/>
                  </a:lnTo>
                  <a:lnTo>
                    <a:pt x="644" y="0"/>
                  </a:lnTo>
                  <a:lnTo>
                    <a:pt x="679" y="0"/>
                  </a:lnTo>
                  <a:lnTo>
                    <a:pt x="679" y="0"/>
                  </a:lnTo>
                  <a:lnTo>
                    <a:pt x="714" y="0"/>
                  </a:lnTo>
                  <a:lnTo>
                    <a:pt x="748" y="3"/>
                  </a:lnTo>
                  <a:lnTo>
                    <a:pt x="782" y="7"/>
                  </a:lnTo>
                  <a:lnTo>
                    <a:pt x="815" y="13"/>
                  </a:lnTo>
                  <a:lnTo>
                    <a:pt x="849" y="21"/>
                  </a:lnTo>
                  <a:lnTo>
                    <a:pt x="881" y="30"/>
                  </a:lnTo>
                  <a:lnTo>
                    <a:pt x="912" y="41"/>
                  </a:lnTo>
                  <a:lnTo>
                    <a:pt x="943" y="53"/>
                  </a:lnTo>
                  <a:lnTo>
                    <a:pt x="973" y="66"/>
                  </a:lnTo>
                  <a:lnTo>
                    <a:pt x="1002" y="81"/>
                  </a:lnTo>
                  <a:lnTo>
                    <a:pt x="1032" y="99"/>
                  </a:lnTo>
                  <a:lnTo>
                    <a:pt x="1059" y="116"/>
                  </a:lnTo>
                  <a:lnTo>
                    <a:pt x="1086" y="135"/>
                  </a:lnTo>
                  <a:lnTo>
                    <a:pt x="1111" y="155"/>
                  </a:lnTo>
                  <a:lnTo>
                    <a:pt x="1136" y="177"/>
                  </a:lnTo>
                  <a:lnTo>
                    <a:pt x="1159" y="199"/>
                  </a:lnTo>
                  <a:lnTo>
                    <a:pt x="1182" y="222"/>
                  </a:lnTo>
                  <a:lnTo>
                    <a:pt x="1203" y="247"/>
                  </a:lnTo>
                  <a:lnTo>
                    <a:pt x="1223" y="273"/>
                  </a:lnTo>
                  <a:lnTo>
                    <a:pt x="1243" y="300"/>
                  </a:lnTo>
                  <a:lnTo>
                    <a:pt x="1260" y="328"/>
                  </a:lnTo>
                  <a:lnTo>
                    <a:pt x="1277" y="356"/>
                  </a:lnTo>
                  <a:lnTo>
                    <a:pt x="1292" y="385"/>
                  </a:lnTo>
                  <a:lnTo>
                    <a:pt x="1305" y="415"/>
                  </a:lnTo>
                  <a:lnTo>
                    <a:pt x="1317" y="446"/>
                  </a:lnTo>
                  <a:lnTo>
                    <a:pt x="1328" y="478"/>
                  </a:lnTo>
                  <a:lnTo>
                    <a:pt x="1337" y="510"/>
                  </a:lnTo>
                  <a:lnTo>
                    <a:pt x="1345" y="543"/>
                  </a:lnTo>
                  <a:lnTo>
                    <a:pt x="1351" y="576"/>
                  </a:lnTo>
                  <a:lnTo>
                    <a:pt x="1355" y="610"/>
                  </a:lnTo>
                  <a:lnTo>
                    <a:pt x="1358" y="644"/>
                  </a:lnTo>
                  <a:lnTo>
                    <a:pt x="1359" y="680"/>
                  </a:lnTo>
                  <a:lnTo>
                    <a:pt x="1359" y="680"/>
                  </a:lnTo>
                  <a:lnTo>
                    <a:pt x="1358" y="715"/>
                  </a:lnTo>
                  <a:lnTo>
                    <a:pt x="1355" y="749"/>
                  </a:lnTo>
                  <a:lnTo>
                    <a:pt x="1351" y="783"/>
                  </a:lnTo>
                  <a:lnTo>
                    <a:pt x="1345" y="816"/>
                  </a:lnTo>
                  <a:lnTo>
                    <a:pt x="1337" y="850"/>
                  </a:lnTo>
                  <a:lnTo>
                    <a:pt x="1328" y="882"/>
                  </a:lnTo>
                  <a:lnTo>
                    <a:pt x="1317" y="913"/>
                  </a:lnTo>
                  <a:lnTo>
                    <a:pt x="1305" y="944"/>
                  </a:lnTo>
                  <a:lnTo>
                    <a:pt x="1292" y="974"/>
                  </a:lnTo>
                  <a:lnTo>
                    <a:pt x="1277" y="1003"/>
                  </a:lnTo>
                  <a:lnTo>
                    <a:pt x="1260" y="1032"/>
                  </a:lnTo>
                  <a:lnTo>
                    <a:pt x="1243" y="1060"/>
                  </a:lnTo>
                  <a:lnTo>
                    <a:pt x="1223" y="1086"/>
                  </a:lnTo>
                  <a:lnTo>
                    <a:pt x="1203" y="1112"/>
                  </a:lnTo>
                  <a:lnTo>
                    <a:pt x="1182" y="1137"/>
                  </a:lnTo>
                  <a:lnTo>
                    <a:pt x="1159" y="1160"/>
                  </a:lnTo>
                  <a:lnTo>
                    <a:pt x="1136" y="1182"/>
                  </a:lnTo>
                  <a:lnTo>
                    <a:pt x="1111" y="1204"/>
                  </a:lnTo>
                  <a:lnTo>
                    <a:pt x="1086" y="1225"/>
                  </a:lnTo>
                  <a:lnTo>
                    <a:pt x="1059" y="1244"/>
                  </a:lnTo>
                  <a:lnTo>
                    <a:pt x="1032" y="1261"/>
                  </a:lnTo>
                  <a:lnTo>
                    <a:pt x="1002" y="1278"/>
                  </a:lnTo>
                  <a:lnTo>
                    <a:pt x="973" y="1293"/>
                  </a:lnTo>
                  <a:lnTo>
                    <a:pt x="943" y="1306"/>
                  </a:lnTo>
                  <a:lnTo>
                    <a:pt x="912" y="1318"/>
                  </a:lnTo>
                  <a:lnTo>
                    <a:pt x="881" y="1329"/>
                  </a:lnTo>
                  <a:lnTo>
                    <a:pt x="849" y="1338"/>
                  </a:lnTo>
                  <a:lnTo>
                    <a:pt x="815" y="1346"/>
                  </a:lnTo>
                  <a:lnTo>
                    <a:pt x="782" y="1352"/>
                  </a:lnTo>
                  <a:lnTo>
                    <a:pt x="748" y="1356"/>
                  </a:lnTo>
                  <a:lnTo>
                    <a:pt x="714" y="1359"/>
                  </a:lnTo>
                  <a:lnTo>
                    <a:pt x="679" y="1359"/>
                  </a:lnTo>
                  <a:lnTo>
                    <a:pt x="679" y="1359"/>
                  </a:lnTo>
                  <a:close/>
                  <a:moveTo>
                    <a:pt x="679" y="56"/>
                  </a:moveTo>
                  <a:lnTo>
                    <a:pt x="679" y="56"/>
                  </a:lnTo>
                  <a:lnTo>
                    <a:pt x="647" y="57"/>
                  </a:lnTo>
                  <a:lnTo>
                    <a:pt x="616" y="59"/>
                  </a:lnTo>
                  <a:lnTo>
                    <a:pt x="584" y="63"/>
                  </a:lnTo>
                  <a:lnTo>
                    <a:pt x="553" y="69"/>
                  </a:lnTo>
                  <a:lnTo>
                    <a:pt x="523" y="76"/>
                  </a:lnTo>
                  <a:lnTo>
                    <a:pt x="494" y="84"/>
                  </a:lnTo>
                  <a:lnTo>
                    <a:pt x="465" y="95"/>
                  </a:lnTo>
                  <a:lnTo>
                    <a:pt x="437" y="106"/>
                  </a:lnTo>
                  <a:lnTo>
                    <a:pt x="410" y="118"/>
                  </a:lnTo>
                  <a:lnTo>
                    <a:pt x="382" y="132"/>
                  </a:lnTo>
                  <a:lnTo>
                    <a:pt x="356" y="147"/>
                  </a:lnTo>
                  <a:lnTo>
                    <a:pt x="331" y="163"/>
                  </a:lnTo>
                  <a:lnTo>
                    <a:pt x="306" y="180"/>
                  </a:lnTo>
                  <a:lnTo>
                    <a:pt x="283" y="199"/>
                  </a:lnTo>
                  <a:lnTo>
                    <a:pt x="260" y="218"/>
                  </a:lnTo>
                  <a:lnTo>
                    <a:pt x="239" y="239"/>
                  </a:lnTo>
                  <a:lnTo>
                    <a:pt x="218" y="260"/>
                  </a:lnTo>
                  <a:lnTo>
                    <a:pt x="198" y="284"/>
                  </a:lnTo>
                  <a:lnTo>
                    <a:pt x="179" y="307"/>
                  </a:lnTo>
                  <a:lnTo>
                    <a:pt x="162" y="332"/>
                  </a:lnTo>
                  <a:lnTo>
                    <a:pt x="146" y="357"/>
                  </a:lnTo>
                  <a:lnTo>
                    <a:pt x="131" y="383"/>
                  </a:lnTo>
                  <a:lnTo>
                    <a:pt x="117" y="409"/>
                  </a:lnTo>
                  <a:lnTo>
                    <a:pt x="105" y="437"/>
                  </a:lnTo>
                  <a:lnTo>
                    <a:pt x="94" y="466"/>
                  </a:lnTo>
                  <a:lnTo>
                    <a:pt x="84" y="495"/>
                  </a:lnTo>
                  <a:lnTo>
                    <a:pt x="76" y="524"/>
                  </a:lnTo>
                  <a:lnTo>
                    <a:pt x="69" y="554"/>
                  </a:lnTo>
                  <a:lnTo>
                    <a:pt x="63" y="585"/>
                  </a:lnTo>
                  <a:lnTo>
                    <a:pt x="59" y="616"/>
                  </a:lnTo>
                  <a:lnTo>
                    <a:pt x="57" y="647"/>
                  </a:lnTo>
                  <a:lnTo>
                    <a:pt x="56" y="680"/>
                  </a:lnTo>
                  <a:lnTo>
                    <a:pt x="56" y="680"/>
                  </a:lnTo>
                  <a:lnTo>
                    <a:pt x="57" y="712"/>
                  </a:lnTo>
                  <a:lnTo>
                    <a:pt x="59" y="743"/>
                  </a:lnTo>
                  <a:lnTo>
                    <a:pt x="63" y="774"/>
                  </a:lnTo>
                  <a:lnTo>
                    <a:pt x="69" y="805"/>
                  </a:lnTo>
                  <a:lnTo>
                    <a:pt x="76" y="836"/>
                  </a:lnTo>
                  <a:lnTo>
                    <a:pt x="84" y="865"/>
                  </a:lnTo>
                  <a:lnTo>
                    <a:pt x="94" y="894"/>
                  </a:lnTo>
                  <a:lnTo>
                    <a:pt x="105" y="922"/>
                  </a:lnTo>
                  <a:lnTo>
                    <a:pt x="117" y="950"/>
                  </a:lnTo>
                  <a:lnTo>
                    <a:pt x="131" y="976"/>
                  </a:lnTo>
                  <a:lnTo>
                    <a:pt x="146" y="1002"/>
                  </a:lnTo>
                  <a:lnTo>
                    <a:pt x="162" y="1028"/>
                  </a:lnTo>
                  <a:lnTo>
                    <a:pt x="179" y="1053"/>
                  </a:lnTo>
                  <a:lnTo>
                    <a:pt x="198" y="1076"/>
                  </a:lnTo>
                  <a:lnTo>
                    <a:pt x="218" y="1099"/>
                  </a:lnTo>
                  <a:lnTo>
                    <a:pt x="239" y="1120"/>
                  </a:lnTo>
                  <a:lnTo>
                    <a:pt x="260" y="1141"/>
                  </a:lnTo>
                  <a:lnTo>
                    <a:pt x="283" y="1160"/>
                  </a:lnTo>
                  <a:lnTo>
                    <a:pt x="306" y="1179"/>
                  </a:lnTo>
                  <a:lnTo>
                    <a:pt x="331" y="1196"/>
                  </a:lnTo>
                  <a:lnTo>
                    <a:pt x="356" y="1213"/>
                  </a:lnTo>
                  <a:lnTo>
                    <a:pt x="382" y="1228"/>
                  </a:lnTo>
                  <a:lnTo>
                    <a:pt x="410" y="1242"/>
                  </a:lnTo>
                  <a:lnTo>
                    <a:pt x="437" y="1254"/>
                  </a:lnTo>
                  <a:lnTo>
                    <a:pt x="465" y="1265"/>
                  </a:lnTo>
                  <a:lnTo>
                    <a:pt x="494" y="1275"/>
                  </a:lnTo>
                  <a:lnTo>
                    <a:pt x="523" y="1284"/>
                  </a:lnTo>
                  <a:lnTo>
                    <a:pt x="553" y="1290"/>
                  </a:lnTo>
                  <a:lnTo>
                    <a:pt x="584" y="1296"/>
                  </a:lnTo>
                  <a:lnTo>
                    <a:pt x="616" y="1300"/>
                  </a:lnTo>
                  <a:lnTo>
                    <a:pt x="647" y="1302"/>
                  </a:lnTo>
                  <a:lnTo>
                    <a:pt x="679" y="1303"/>
                  </a:lnTo>
                  <a:lnTo>
                    <a:pt x="679" y="1303"/>
                  </a:lnTo>
                  <a:lnTo>
                    <a:pt x="711" y="1302"/>
                  </a:lnTo>
                  <a:lnTo>
                    <a:pt x="742" y="1300"/>
                  </a:lnTo>
                  <a:lnTo>
                    <a:pt x="773" y="1296"/>
                  </a:lnTo>
                  <a:lnTo>
                    <a:pt x="804" y="1290"/>
                  </a:lnTo>
                  <a:lnTo>
                    <a:pt x="835" y="1284"/>
                  </a:lnTo>
                  <a:lnTo>
                    <a:pt x="864" y="1275"/>
                  </a:lnTo>
                  <a:lnTo>
                    <a:pt x="893" y="1265"/>
                  </a:lnTo>
                  <a:lnTo>
                    <a:pt x="921" y="1254"/>
                  </a:lnTo>
                  <a:lnTo>
                    <a:pt x="949" y="1242"/>
                  </a:lnTo>
                  <a:lnTo>
                    <a:pt x="975" y="1228"/>
                  </a:lnTo>
                  <a:lnTo>
                    <a:pt x="1001" y="1213"/>
                  </a:lnTo>
                  <a:lnTo>
                    <a:pt x="1028" y="1196"/>
                  </a:lnTo>
                  <a:lnTo>
                    <a:pt x="1052" y="1179"/>
                  </a:lnTo>
                  <a:lnTo>
                    <a:pt x="1075" y="1160"/>
                  </a:lnTo>
                  <a:lnTo>
                    <a:pt x="1098" y="1141"/>
                  </a:lnTo>
                  <a:lnTo>
                    <a:pt x="1119" y="1120"/>
                  </a:lnTo>
                  <a:lnTo>
                    <a:pt x="1140" y="1099"/>
                  </a:lnTo>
                  <a:lnTo>
                    <a:pt x="1159" y="1076"/>
                  </a:lnTo>
                  <a:lnTo>
                    <a:pt x="1178" y="1053"/>
                  </a:lnTo>
                  <a:lnTo>
                    <a:pt x="1195" y="1028"/>
                  </a:lnTo>
                  <a:lnTo>
                    <a:pt x="1211" y="1002"/>
                  </a:lnTo>
                  <a:lnTo>
                    <a:pt x="1226" y="976"/>
                  </a:lnTo>
                  <a:lnTo>
                    <a:pt x="1241" y="950"/>
                  </a:lnTo>
                  <a:lnTo>
                    <a:pt x="1253" y="922"/>
                  </a:lnTo>
                  <a:lnTo>
                    <a:pt x="1264" y="894"/>
                  </a:lnTo>
                  <a:lnTo>
                    <a:pt x="1274" y="865"/>
                  </a:lnTo>
                  <a:lnTo>
                    <a:pt x="1283" y="836"/>
                  </a:lnTo>
                  <a:lnTo>
                    <a:pt x="1290" y="805"/>
                  </a:lnTo>
                  <a:lnTo>
                    <a:pt x="1295" y="774"/>
                  </a:lnTo>
                  <a:lnTo>
                    <a:pt x="1299" y="743"/>
                  </a:lnTo>
                  <a:lnTo>
                    <a:pt x="1301" y="712"/>
                  </a:lnTo>
                  <a:lnTo>
                    <a:pt x="1302" y="680"/>
                  </a:lnTo>
                  <a:lnTo>
                    <a:pt x="1302" y="680"/>
                  </a:lnTo>
                  <a:lnTo>
                    <a:pt x="1301" y="647"/>
                  </a:lnTo>
                  <a:lnTo>
                    <a:pt x="1299" y="616"/>
                  </a:lnTo>
                  <a:lnTo>
                    <a:pt x="1295" y="585"/>
                  </a:lnTo>
                  <a:lnTo>
                    <a:pt x="1290" y="554"/>
                  </a:lnTo>
                  <a:lnTo>
                    <a:pt x="1283" y="524"/>
                  </a:lnTo>
                  <a:lnTo>
                    <a:pt x="1274" y="495"/>
                  </a:lnTo>
                  <a:lnTo>
                    <a:pt x="1264" y="466"/>
                  </a:lnTo>
                  <a:lnTo>
                    <a:pt x="1253" y="437"/>
                  </a:lnTo>
                  <a:lnTo>
                    <a:pt x="1241" y="409"/>
                  </a:lnTo>
                  <a:lnTo>
                    <a:pt x="1226" y="383"/>
                  </a:lnTo>
                  <a:lnTo>
                    <a:pt x="1211" y="357"/>
                  </a:lnTo>
                  <a:lnTo>
                    <a:pt x="1195" y="332"/>
                  </a:lnTo>
                  <a:lnTo>
                    <a:pt x="1178" y="307"/>
                  </a:lnTo>
                  <a:lnTo>
                    <a:pt x="1159" y="284"/>
                  </a:lnTo>
                  <a:lnTo>
                    <a:pt x="1140" y="260"/>
                  </a:lnTo>
                  <a:lnTo>
                    <a:pt x="1119" y="239"/>
                  </a:lnTo>
                  <a:lnTo>
                    <a:pt x="1098" y="218"/>
                  </a:lnTo>
                  <a:lnTo>
                    <a:pt x="1075" y="199"/>
                  </a:lnTo>
                  <a:lnTo>
                    <a:pt x="1052" y="180"/>
                  </a:lnTo>
                  <a:lnTo>
                    <a:pt x="1028" y="163"/>
                  </a:lnTo>
                  <a:lnTo>
                    <a:pt x="1001" y="147"/>
                  </a:lnTo>
                  <a:lnTo>
                    <a:pt x="975" y="132"/>
                  </a:lnTo>
                  <a:lnTo>
                    <a:pt x="949" y="118"/>
                  </a:lnTo>
                  <a:lnTo>
                    <a:pt x="921" y="106"/>
                  </a:lnTo>
                  <a:lnTo>
                    <a:pt x="893" y="95"/>
                  </a:lnTo>
                  <a:lnTo>
                    <a:pt x="864" y="84"/>
                  </a:lnTo>
                  <a:lnTo>
                    <a:pt x="835" y="76"/>
                  </a:lnTo>
                  <a:lnTo>
                    <a:pt x="804" y="69"/>
                  </a:lnTo>
                  <a:lnTo>
                    <a:pt x="773" y="63"/>
                  </a:lnTo>
                  <a:lnTo>
                    <a:pt x="742" y="59"/>
                  </a:lnTo>
                  <a:lnTo>
                    <a:pt x="711" y="57"/>
                  </a:lnTo>
                  <a:lnTo>
                    <a:pt x="679" y="56"/>
                  </a:lnTo>
                  <a:lnTo>
                    <a:pt x="679" y="56"/>
                  </a:lnTo>
                  <a:close/>
                </a:path>
              </a:pathLst>
            </a:custGeom>
            <a:grpFill/>
            <a:ln w="1587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grpSp>
      <p:grpSp>
        <p:nvGrpSpPr>
          <p:cNvPr id="11" name="Group 10">
            <a:extLst>
              <a:ext uri="{FF2B5EF4-FFF2-40B4-BE49-F238E27FC236}">
                <a16:creationId xmlns:a16="http://schemas.microsoft.com/office/drawing/2014/main" id="{83FA2054-3CBA-90F7-E7EE-B5AD9D5B7C6A}"/>
              </a:ext>
            </a:extLst>
          </p:cNvPr>
          <p:cNvGrpSpPr/>
          <p:nvPr/>
        </p:nvGrpSpPr>
        <p:grpSpPr>
          <a:xfrm>
            <a:off x="3389108" y="3460367"/>
            <a:ext cx="391447" cy="391447"/>
            <a:chOff x="7729538" y="2861547"/>
            <a:chExt cx="360363" cy="360363"/>
          </a:xfrm>
          <a:solidFill>
            <a:srgbClr val="32AD10"/>
          </a:solidFill>
        </p:grpSpPr>
        <p:sp>
          <p:nvSpPr>
            <p:cNvPr id="12" name="Freeform 14">
              <a:extLst>
                <a:ext uri="{FF2B5EF4-FFF2-40B4-BE49-F238E27FC236}">
                  <a16:creationId xmlns:a16="http://schemas.microsoft.com/office/drawing/2014/main" id="{7C65BE2B-E296-5CFA-3194-09E156C053F6}"/>
                </a:ext>
              </a:extLst>
            </p:cNvPr>
            <p:cNvSpPr>
              <a:spLocks/>
            </p:cNvSpPr>
            <p:nvPr/>
          </p:nvSpPr>
          <p:spPr bwMode="auto">
            <a:xfrm>
              <a:off x="7826376" y="2982197"/>
              <a:ext cx="165100" cy="119063"/>
            </a:xfrm>
            <a:custGeom>
              <a:avLst/>
              <a:gdLst>
                <a:gd name="T0" fmla="*/ 170 w 623"/>
                <a:gd name="T1" fmla="*/ 453 h 453"/>
                <a:gd name="T2" fmla="*/ 170 w 623"/>
                <a:gd name="T3" fmla="*/ 453 h 453"/>
                <a:gd name="T4" fmla="*/ 165 w 623"/>
                <a:gd name="T5" fmla="*/ 453 h 453"/>
                <a:gd name="T6" fmla="*/ 160 w 623"/>
                <a:gd name="T7" fmla="*/ 451 h 453"/>
                <a:gd name="T8" fmla="*/ 155 w 623"/>
                <a:gd name="T9" fmla="*/ 449 h 453"/>
                <a:gd name="T10" fmla="*/ 150 w 623"/>
                <a:gd name="T11" fmla="*/ 445 h 453"/>
                <a:gd name="T12" fmla="*/ 8 w 623"/>
                <a:gd name="T13" fmla="*/ 303 h 453"/>
                <a:gd name="T14" fmla="*/ 8 w 623"/>
                <a:gd name="T15" fmla="*/ 303 h 453"/>
                <a:gd name="T16" fmla="*/ 5 w 623"/>
                <a:gd name="T17" fmla="*/ 299 h 453"/>
                <a:gd name="T18" fmla="*/ 2 w 623"/>
                <a:gd name="T19" fmla="*/ 294 h 453"/>
                <a:gd name="T20" fmla="*/ 1 w 623"/>
                <a:gd name="T21" fmla="*/ 289 h 453"/>
                <a:gd name="T22" fmla="*/ 0 w 623"/>
                <a:gd name="T23" fmla="*/ 283 h 453"/>
                <a:gd name="T24" fmla="*/ 1 w 623"/>
                <a:gd name="T25" fmla="*/ 278 h 453"/>
                <a:gd name="T26" fmla="*/ 2 w 623"/>
                <a:gd name="T27" fmla="*/ 273 h 453"/>
                <a:gd name="T28" fmla="*/ 5 w 623"/>
                <a:gd name="T29" fmla="*/ 268 h 453"/>
                <a:gd name="T30" fmla="*/ 8 w 623"/>
                <a:gd name="T31" fmla="*/ 263 h 453"/>
                <a:gd name="T32" fmla="*/ 8 w 623"/>
                <a:gd name="T33" fmla="*/ 263 h 453"/>
                <a:gd name="T34" fmla="*/ 13 w 623"/>
                <a:gd name="T35" fmla="*/ 260 h 453"/>
                <a:gd name="T36" fmla="*/ 18 w 623"/>
                <a:gd name="T37" fmla="*/ 257 h 453"/>
                <a:gd name="T38" fmla="*/ 23 w 623"/>
                <a:gd name="T39" fmla="*/ 256 h 453"/>
                <a:gd name="T40" fmla="*/ 28 w 623"/>
                <a:gd name="T41" fmla="*/ 255 h 453"/>
                <a:gd name="T42" fmla="*/ 34 w 623"/>
                <a:gd name="T43" fmla="*/ 256 h 453"/>
                <a:gd name="T44" fmla="*/ 39 w 623"/>
                <a:gd name="T45" fmla="*/ 257 h 453"/>
                <a:gd name="T46" fmla="*/ 45 w 623"/>
                <a:gd name="T47" fmla="*/ 260 h 453"/>
                <a:gd name="T48" fmla="*/ 49 w 623"/>
                <a:gd name="T49" fmla="*/ 263 h 453"/>
                <a:gd name="T50" fmla="*/ 171 w 623"/>
                <a:gd name="T51" fmla="*/ 386 h 453"/>
                <a:gd name="T52" fmla="*/ 576 w 623"/>
                <a:gd name="T53" fmla="*/ 7 h 453"/>
                <a:gd name="T54" fmla="*/ 576 w 623"/>
                <a:gd name="T55" fmla="*/ 7 h 453"/>
                <a:gd name="T56" fmla="*/ 580 w 623"/>
                <a:gd name="T57" fmla="*/ 4 h 453"/>
                <a:gd name="T58" fmla="*/ 585 w 623"/>
                <a:gd name="T59" fmla="*/ 1 h 453"/>
                <a:gd name="T60" fmla="*/ 591 w 623"/>
                <a:gd name="T61" fmla="*/ 0 h 453"/>
                <a:gd name="T62" fmla="*/ 596 w 623"/>
                <a:gd name="T63" fmla="*/ 0 h 453"/>
                <a:gd name="T64" fmla="*/ 601 w 623"/>
                <a:gd name="T65" fmla="*/ 0 h 453"/>
                <a:gd name="T66" fmla="*/ 606 w 623"/>
                <a:gd name="T67" fmla="*/ 2 h 453"/>
                <a:gd name="T68" fmla="*/ 611 w 623"/>
                <a:gd name="T69" fmla="*/ 5 h 453"/>
                <a:gd name="T70" fmla="*/ 616 w 623"/>
                <a:gd name="T71" fmla="*/ 8 h 453"/>
                <a:gd name="T72" fmla="*/ 616 w 623"/>
                <a:gd name="T73" fmla="*/ 8 h 453"/>
                <a:gd name="T74" fmla="*/ 619 w 623"/>
                <a:gd name="T75" fmla="*/ 14 h 453"/>
                <a:gd name="T76" fmla="*/ 621 w 623"/>
                <a:gd name="T77" fmla="*/ 19 h 453"/>
                <a:gd name="T78" fmla="*/ 623 w 623"/>
                <a:gd name="T79" fmla="*/ 24 h 453"/>
                <a:gd name="T80" fmla="*/ 623 w 623"/>
                <a:gd name="T81" fmla="*/ 30 h 453"/>
                <a:gd name="T82" fmla="*/ 622 w 623"/>
                <a:gd name="T83" fmla="*/ 35 h 453"/>
                <a:gd name="T84" fmla="*/ 621 w 623"/>
                <a:gd name="T85" fmla="*/ 40 h 453"/>
                <a:gd name="T86" fmla="*/ 618 w 623"/>
                <a:gd name="T87" fmla="*/ 45 h 453"/>
                <a:gd name="T88" fmla="*/ 614 w 623"/>
                <a:gd name="T89" fmla="*/ 49 h 453"/>
                <a:gd name="T90" fmla="*/ 189 w 623"/>
                <a:gd name="T91" fmla="*/ 446 h 453"/>
                <a:gd name="T92" fmla="*/ 189 w 623"/>
                <a:gd name="T93" fmla="*/ 446 h 453"/>
                <a:gd name="T94" fmla="*/ 185 w 623"/>
                <a:gd name="T95" fmla="*/ 449 h 453"/>
                <a:gd name="T96" fmla="*/ 180 w 623"/>
                <a:gd name="T97" fmla="*/ 452 h 453"/>
                <a:gd name="T98" fmla="*/ 175 w 623"/>
                <a:gd name="T99" fmla="*/ 453 h 453"/>
                <a:gd name="T100" fmla="*/ 170 w 623"/>
                <a:gd name="T101" fmla="*/ 453 h 453"/>
                <a:gd name="T102" fmla="*/ 170 w 623"/>
                <a:gd name="T10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3" h="453">
                  <a:moveTo>
                    <a:pt x="170" y="453"/>
                  </a:moveTo>
                  <a:lnTo>
                    <a:pt x="170" y="453"/>
                  </a:lnTo>
                  <a:lnTo>
                    <a:pt x="165" y="453"/>
                  </a:lnTo>
                  <a:lnTo>
                    <a:pt x="160" y="451"/>
                  </a:lnTo>
                  <a:lnTo>
                    <a:pt x="155" y="449"/>
                  </a:lnTo>
                  <a:lnTo>
                    <a:pt x="150" y="445"/>
                  </a:lnTo>
                  <a:lnTo>
                    <a:pt x="8" y="303"/>
                  </a:lnTo>
                  <a:lnTo>
                    <a:pt x="8" y="303"/>
                  </a:lnTo>
                  <a:lnTo>
                    <a:pt x="5" y="299"/>
                  </a:lnTo>
                  <a:lnTo>
                    <a:pt x="2" y="294"/>
                  </a:lnTo>
                  <a:lnTo>
                    <a:pt x="1" y="289"/>
                  </a:lnTo>
                  <a:lnTo>
                    <a:pt x="0" y="283"/>
                  </a:lnTo>
                  <a:lnTo>
                    <a:pt x="1" y="278"/>
                  </a:lnTo>
                  <a:lnTo>
                    <a:pt x="2" y="273"/>
                  </a:lnTo>
                  <a:lnTo>
                    <a:pt x="5" y="268"/>
                  </a:lnTo>
                  <a:lnTo>
                    <a:pt x="8" y="263"/>
                  </a:lnTo>
                  <a:lnTo>
                    <a:pt x="8" y="263"/>
                  </a:lnTo>
                  <a:lnTo>
                    <a:pt x="13" y="260"/>
                  </a:lnTo>
                  <a:lnTo>
                    <a:pt x="18" y="257"/>
                  </a:lnTo>
                  <a:lnTo>
                    <a:pt x="23" y="256"/>
                  </a:lnTo>
                  <a:lnTo>
                    <a:pt x="28" y="255"/>
                  </a:lnTo>
                  <a:lnTo>
                    <a:pt x="34" y="256"/>
                  </a:lnTo>
                  <a:lnTo>
                    <a:pt x="39" y="257"/>
                  </a:lnTo>
                  <a:lnTo>
                    <a:pt x="45" y="260"/>
                  </a:lnTo>
                  <a:lnTo>
                    <a:pt x="49" y="263"/>
                  </a:lnTo>
                  <a:lnTo>
                    <a:pt x="171" y="386"/>
                  </a:lnTo>
                  <a:lnTo>
                    <a:pt x="576" y="7"/>
                  </a:lnTo>
                  <a:lnTo>
                    <a:pt x="576" y="7"/>
                  </a:lnTo>
                  <a:lnTo>
                    <a:pt x="580" y="4"/>
                  </a:lnTo>
                  <a:lnTo>
                    <a:pt x="585" y="1"/>
                  </a:lnTo>
                  <a:lnTo>
                    <a:pt x="591" y="0"/>
                  </a:lnTo>
                  <a:lnTo>
                    <a:pt x="596" y="0"/>
                  </a:lnTo>
                  <a:lnTo>
                    <a:pt x="601" y="0"/>
                  </a:lnTo>
                  <a:lnTo>
                    <a:pt x="606" y="2"/>
                  </a:lnTo>
                  <a:lnTo>
                    <a:pt x="611" y="5"/>
                  </a:lnTo>
                  <a:lnTo>
                    <a:pt x="616" y="8"/>
                  </a:lnTo>
                  <a:lnTo>
                    <a:pt x="616" y="8"/>
                  </a:lnTo>
                  <a:lnTo>
                    <a:pt x="619" y="14"/>
                  </a:lnTo>
                  <a:lnTo>
                    <a:pt x="621" y="19"/>
                  </a:lnTo>
                  <a:lnTo>
                    <a:pt x="623" y="24"/>
                  </a:lnTo>
                  <a:lnTo>
                    <a:pt x="623" y="30"/>
                  </a:lnTo>
                  <a:lnTo>
                    <a:pt x="622" y="35"/>
                  </a:lnTo>
                  <a:lnTo>
                    <a:pt x="621" y="40"/>
                  </a:lnTo>
                  <a:lnTo>
                    <a:pt x="618" y="45"/>
                  </a:lnTo>
                  <a:lnTo>
                    <a:pt x="614" y="49"/>
                  </a:lnTo>
                  <a:lnTo>
                    <a:pt x="189" y="446"/>
                  </a:lnTo>
                  <a:lnTo>
                    <a:pt x="189" y="446"/>
                  </a:lnTo>
                  <a:lnTo>
                    <a:pt x="185" y="449"/>
                  </a:lnTo>
                  <a:lnTo>
                    <a:pt x="180" y="452"/>
                  </a:lnTo>
                  <a:lnTo>
                    <a:pt x="175" y="453"/>
                  </a:lnTo>
                  <a:lnTo>
                    <a:pt x="170" y="453"/>
                  </a:lnTo>
                  <a:lnTo>
                    <a:pt x="170" y="453"/>
                  </a:lnTo>
                  <a:close/>
                </a:path>
              </a:pathLst>
            </a:custGeom>
            <a:grpFill/>
            <a:ln w="15875">
              <a:solidFill>
                <a:srgbClr val="32AD1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sp>
          <p:nvSpPr>
            <p:cNvPr id="13" name="Freeform 15">
              <a:extLst>
                <a:ext uri="{FF2B5EF4-FFF2-40B4-BE49-F238E27FC236}">
                  <a16:creationId xmlns:a16="http://schemas.microsoft.com/office/drawing/2014/main" id="{81D9B5B0-D4A1-876B-2601-589F134ECCA4}"/>
                </a:ext>
              </a:extLst>
            </p:cNvPr>
            <p:cNvSpPr>
              <a:spLocks noEditPoints="1"/>
            </p:cNvSpPr>
            <p:nvPr/>
          </p:nvSpPr>
          <p:spPr bwMode="auto">
            <a:xfrm>
              <a:off x="7729538" y="2861547"/>
              <a:ext cx="360363" cy="360363"/>
            </a:xfrm>
            <a:custGeom>
              <a:avLst/>
              <a:gdLst>
                <a:gd name="T0" fmla="*/ 575 w 1359"/>
                <a:gd name="T1" fmla="*/ 1352 h 1359"/>
                <a:gd name="T2" fmla="*/ 415 w 1359"/>
                <a:gd name="T3" fmla="*/ 1306 h 1359"/>
                <a:gd name="T4" fmla="*/ 273 w 1359"/>
                <a:gd name="T5" fmla="*/ 1225 h 1359"/>
                <a:gd name="T6" fmla="*/ 154 w 1359"/>
                <a:gd name="T7" fmla="*/ 1112 h 1359"/>
                <a:gd name="T8" fmla="*/ 66 w 1359"/>
                <a:gd name="T9" fmla="*/ 974 h 1359"/>
                <a:gd name="T10" fmla="*/ 13 w 1359"/>
                <a:gd name="T11" fmla="*/ 816 h 1359"/>
                <a:gd name="T12" fmla="*/ 0 w 1359"/>
                <a:gd name="T13" fmla="*/ 680 h 1359"/>
                <a:gd name="T14" fmla="*/ 21 w 1359"/>
                <a:gd name="T15" fmla="*/ 510 h 1359"/>
                <a:gd name="T16" fmla="*/ 81 w 1359"/>
                <a:gd name="T17" fmla="*/ 356 h 1359"/>
                <a:gd name="T18" fmla="*/ 176 w 1359"/>
                <a:gd name="T19" fmla="*/ 222 h 1359"/>
                <a:gd name="T20" fmla="*/ 299 w 1359"/>
                <a:gd name="T21" fmla="*/ 116 h 1359"/>
                <a:gd name="T22" fmla="*/ 446 w 1359"/>
                <a:gd name="T23" fmla="*/ 41 h 1359"/>
                <a:gd name="T24" fmla="*/ 609 w 1359"/>
                <a:gd name="T25" fmla="*/ 3 h 1359"/>
                <a:gd name="T26" fmla="*/ 748 w 1359"/>
                <a:gd name="T27" fmla="*/ 3 h 1359"/>
                <a:gd name="T28" fmla="*/ 912 w 1359"/>
                <a:gd name="T29" fmla="*/ 41 h 1359"/>
                <a:gd name="T30" fmla="*/ 1059 w 1359"/>
                <a:gd name="T31" fmla="*/ 116 h 1359"/>
                <a:gd name="T32" fmla="*/ 1182 w 1359"/>
                <a:gd name="T33" fmla="*/ 222 h 1359"/>
                <a:gd name="T34" fmla="*/ 1277 w 1359"/>
                <a:gd name="T35" fmla="*/ 356 h 1359"/>
                <a:gd name="T36" fmla="*/ 1337 w 1359"/>
                <a:gd name="T37" fmla="*/ 510 h 1359"/>
                <a:gd name="T38" fmla="*/ 1359 w 1359"/>
                <a:gd name="T39" fmla="*/ 680 h 1359"/>
                <a:gd name="T40" fmla="*/ 1345 w 1359"/>
                <a:gd name="T41" fmla="*/ 816 h 1359"/>
                <a:gd name="T42" fmla="*/ 1292 w 1359"/>
                <a:gd name="T43" fmla="*/ 974 h 1359"/>
                <a:gd name="T44" fmla="*/ 1203 w 1359"/>
                <a:gd name="T45" fmla="*/ 1112 h 1359"/>
                <a:gd name="T46" fmla="*/ 1086 w 1359"/>
                <a:gd name="T47" fmla="*/ 1225 h 1359"/>
                <a:gd name="T48" fmla="*/ 943 w 1359"/>
                <a:gd name="T49" fmla="*/ 1306 h 1359"/>
                <a:gd name="T50" fmla="*/ 782 w 1359"/>
                <a:gd name="T51" fmla="*/ 1352 h 1359"/>
                <a:gd name="T52" fmla="*/ 679 w 1359"/>
                <a:gd name="T53" fmla="*/ 56 h 1359"/>
                <a:gd name="T54" fmla="*/ 553 w 1359"/>
                <a:gd name="T55" fmla="*/ 69 h 1359"/>
                <a:gd name="T56" fmla="*/ 410 w 1359"/>
                <a:gd name="T57" fmla="*/ 118 h 1359"/>
                <a:gd name="T58" fmla="*/ 283 w 1359"/>
                <a:gd name="T59" fmla="*/ 199 h 1359"/>
                <a:gd name="T60" fmla="*/ 179 w 1359"/>
                <a:gd name="T61" fmla="*/ 307 h 1359"/>
                <a:gd name="T62" fmla="*/ 105 w 1359"/>
                <a:gd name="T63" fmla="*/ 437 h 1359"/>
                <a:gd name="T64" fmla="*/ 63 w 1359"/>
                <a:gd name="T65" fmla="*/ 585 h 1359"/>
                <a:gd name="T66" fmla="*/ 57 w 1359"/>
                <a:gd name="T67" fmla="*/ 712 h 1359"/>
                <a:gd name="T68" fmla="*/ 84 w 1359"/>
                <a:gd name="T69" fmla="*/ 865 h 1359"/>
                <a:gd name="T70" fmla="*/ 146 w 1359"/>
                <a:gd name="T71" fmla="*/ 1002 h 1359"/>
                <a:gd name="T72" fmla="*/ 239 w 1359"/>
                <a:gd name="T73" fmla="*/ 1120 h 1359"/>
                <a:gd name="T74" fmla="*/ 356 w 1359"/>
                <a:gd name="T75" fmla="*/ 1213 h 1359"/>
                <a:gd name="T76" fmla="*/ 494 w 1359"/>
                <a:gd name="T77" fmla="*/ 1275 h 1359"/>
                <a:gd name="T78" fmla="*/ 647 w 1359"/>
                <a:gd name="T79" fmla="*/ 1302 h 1359"/>
                <a:gd name="T80" fmla="*/ 773 w 1359"/>
                <a:gd name="T81" fmla="*/ 1296 h 1359"/>
                <a:gd name="T82" fmla="*/ 921 w 1359"/>
                <a:gd name="T83" fmla="*/ 1254 h 1359"/>
                <a:gd name="T84" fmla="*/ 1052 w 1359"/>
                <a:gd name="T85" fmla="*/ 1179 h 1359"/>
                <a:gd name="T86" fmla="*/ 1159 w 1359"/>
                <a:gd name="T87" fmla="*/ 1076 h 1359"/>
                <a:gd name="T88" fmla="*/ 1241 w 1359"/>
                <a:gd name="T89" fmla="*/ 950 h 1359"/>
                <a:gd name="T90" fmla="*/ 1290 w 1359"/>
                <a:gd name="T91" fmla="*/ 805 h 1359"/>
                <a:gd name="T92" fmla="*/ 1302 w 1359"/>
                <a:gd name="T93" fmla="*/ 680 h 1359"/>
                <a:gd name="T94" fmla="*/ 1283 w 1359"/>
                <a:gd name="T95" fmla="*/ 524 h 1359"/>
                <a:gd name="T96" fmla="*/ 1226 w 1359"/>
                <a:gd name="T97" fmla="*/ 383 h 1359"/>
                <a:gd name="T98" fmla="*/ 1140 w 1359"/>
                <a:gd name="T99" fmla="*/ 260 h 1359"/>
                <a:gd name="T100" fmla="*/ 1028 w 1359"/>
                <a:gd name="T101" fmla="*/ 163 h 1359"/>
                <a:gd name="T102" fmla="*/ 893 w 1359"/>
                <a:gd name="T103" fmla="*/ 95 h 1359"/>
                <a:gd name="T104" fmla="*/ 742 w 1359"/>
                <a:gd name="T105" fmla="*/ 5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9" h="1359">
                  <a:moveTo>
                    <a:pt x="679" y="1359"/>
                  </a:moveTo>
                  <a:lnTo>
                    <a:pt x="679" y="1359"/>
                  </a:lnTo>
                  <a:lnTo>
                    <a:pt x="644" y="1359"/>
                  </a:lnTo>
                  <a:lnTo>
                    <a:pt x="609" y="1356"/>
                  </a:lnTo>
                  <a:lnTo>
                    <a:pt x="575" y="1352"/>
                  </a:lnTo>
                  <a:lnTo>
                    <a:pt x="542" y="1346"/>
                  </a:lnTo>
                  <a:lnTo>
                    <a:pt x="509" y="1338"/>
                  </a:lnTo>
                  <a:lnTo>
                    <a:pt x="477" y="1329"/>
                  </a:lnTo>
                  <a:lnTo>
                    <a:pt x="446" y="1318"/>
                  </a:lnTo>
                  <a:lnTo>
                    <a:pt x="415" y="1306"/>
                  </a:lnTo>
                  <a:lnTo>
                    <a:pt x="384" y="1293"/>
                  </a:lnTo>
                  <a:lnTo>
                    <a:pt x="355" y="1278"/>
                  </a:lnTo>
                  <a:lnTo>
                    <a:pt x="327" y="1261"/>
                  </a:lnTo>
                  <a:lnTo>
                    <a:pt x="299" y="1244"/>
                  </a:lnTo>
                  <a:lnTo>
                    <a:pt x="273" y="1225"/>
                  </a:lnTo>
                  <a:lnTo>
                    <a:pt x="247" y="1204"/>
                  </a:lnTo>
                  <a:lnTo>
                    <a:pt x="223" y="1182"/>
                  </a:lnTo>
                  <a:lnTo>
                    <a:pt x="198" y="1160"/>
                  </a:lnTo>
                  <a:lnTo>
                    <a:pt x="176" y="1137"/>
                  </a:lnTo>
                  <a:lnTo>
                    <a:pt x="154" y="1112"/>
                  </a:lnTo>
                  <a:lnTo>
                    <a:pt x="134" y="1086"/>
                  </a:lnTo>
                  <a:lnTo>
                    <a:pt x="115" y="1060"/>
                  </a:lnTo>
                  <a:lnTo>
                    <a:pt x="98" y="1032"/>
                  </a:lnTo>
                  <a:lnTo>
                    <a:pt x="81" y="1003"/>
                  </a:lnTo>
                  <a:lnTo>
                    <a:pt x="66" y="974"/>
                  </a:lnTo>
                  <a:lnTo>
                    <a:pt x="53" y="944"/>
                  </a:lnTo>
                  <a:lnTo>
                    <a:pt x="41" y="913"/>
                  </a:lnTo>
                  <a:lnTo>
                    <a:pt x="30" y="882"/>
                  </a:lnTo>
                  <a:lnTo>
                    <a:pt x="21" y="850"/>
                  </a:lnTo>
                  <a:lnTo>
                    <a:pt x="13" y="816"/>
                  </a:lnTo>
                  <a:lnTo>
                    <a:pt x="7" y="783"/>
                  </a:lnTo>
                  <a:lnTo>
                    <a:pt x="3" y="749"/>
                  </a:lnTo>
                  <a:lnTo>
                    <a:pt x="1" y="715"/>
                  </a:lnTo>
                  <a:lnTo>
                    <a:pt x="0" y="680"/>
                  </a:lnTo>
                  <a:lnTo>
                    <a:pt x="0" y="680"/>
                  </a:lnTo>
                  <a:lnTo>
                    <a:pt x="1" y="644"/>
                  </a:lnTo>
                  <a:lnTo>
                    <a:pt x="3" y="610"/>
                  </a:lnTo>
                  <a:lnTo>
                    <a:pt x="7" y="576"/>
                  </a:lnTo>
                  <a:lnTo>
                    <a:pt x="13" y="543"/>
                  </a:lnTo>
                  <a:lnTo>
                    <a:pt x="21" y="510"/>
                  </a:lnTo>
                  <a:lnTo>
                    <a:pt x="30" y="478"/>
                  </a:lnTo>
                  <a:lnTo>
                    <a:pt x="41" y="446"/>
                  </a:lnTo>
                  <a:lnTo>
                    <a:pt x="53" y="415"/>
                  </a:lnTo>
                  <a:lnTo>
                    <a:pt x="66" y="385"/>
                  </a:lnTo>
                  <a:lnTo>
                    <a:pt x="81" y="356"/>
                  </a:lnTo>
                  <a:lnTo>
                    <a:pt x="98" y="328"/>
                  </a:lnTo>
                  <a:lnTo>
                    <a:pt x="115" y="300"/>
                  </a:lnTo>
                  <a:lnTo>
                    <a:pt x="134" y="273"/>
                  </a:lnTo>
                  <a:lnTo>
                    <a:pt x="154" y="247"/>
                  </a:lnTo>
                  <a:lnTo>
                    <a:pt x="176" y="222"/>
                  </a:lnTo>
                  <a:lnTo>
                    <a:pt x="198" y="199"/>
                  </a:lnTo>
                  <a:lnTo>
                    <a:pt x="223" y="177"/>
                  </a:lnTo>
                  <a:lnTo>
                    <a:pt x="247" y="155"/>
                  </a:lnTo>
                  <a:lnTo>
                    <a:pt x="273" y="135"/>
                  </a:lnTo>
                  <a:lnTo>
                    <a:pt x="299" y="116"/>
                  </a:lnTo>
                  <a:lnTo>
                    <a:pt x="327" y="99"/>
                  </a:lnTo>
                  <a:lnTo>
                    <a:pt x="355" y="81"/>
                  </a:lnTo>
                  <a:lnTo>
                    <a:pt x="384" y="66"/>
                  </a:lnTo>
                  <a:lnTo>
                    <a:pt x="415" y="53"/>
                  </a:lnTo>
                  <a:lnTo>
                    <a:pt x="446" y="41"/>
                  </a:lnTo>
                  <a:lnTo>
                    <a:pt x="477" y="30"/>
                  </a:lnTo>
                  <a:lnTo>
                    <a:pt x="509" y="21"/>
                  </a:lnTo>
                  <a:lnTo>
                    <a:pt x="542" y="13"/>
                  </a:lnTo>
                  <a:lnTo>
                    <a:pt x="575" y="7"/>
                  </a:lnTo>
                  <a:lnTo>
                    <a:pt x="609" y="3"/>
                  </a:lnTo>
                  <a:lnTo>
                    <a:pt x="644" y="0"/>
                  </a:lnTo>
                  <a:lnTo>
                    <a:pt x="679" y="0"/>
                  </a:lnTo>
                  <a:lnTo>
                    <a:pt x="679" y="0"/>
                  </a:lnTo>
                  <a:lnTo>
                    <a:pt x="714" y="0"/>
                  </a:lnTo>
                  <a:lnTo>
                    <a:pt x="748" y="3"/>
                  </a:lnTo>
                  <a:lnTo>
                    <a:pt x="782" y="7"/>
                  </a:lnTo>
                  <a:lnTo>
                    <a:pt x="815" y="13"/>
                  </a:lnTo>
                  <a:lnTo>
                    <a:pt x="849" y="21"/>
                  </a:lnTo>
                  <a:lnTo>
                    <a:pt x="881" y="30"/>
                  </a:lnTo>
                  <a:lnTo>
                    <a:pt x="912" y="41"/>
                  </a:lnTo>
                  <a:lnTo>
                    <a:pt x="943" y="53"/>
                  </a:lnTo>
                  <a:lnTo>
                    <a:pt x="973" y="66"/>
                  </a:lnTo>
                  <a:lnTo>
                    <a:pt x="1002" y="81"/>
                  </a:lnTo>
                  <a:lnTo>
                    <a:pt x="1032" y="99"/>
                  </a:lnTo>
                  <a:lnTo>
                    <a:pt x="1059" y="116"/>
                  </a:lnTo>
                  <a:lnTo>
                    <a:pt x="1086" y="135"/>
                  </a:lnTo>
                  <a:lnTo>
                    <a:pt x="1111" y="155"/>
                  </a:lnTo>
                  <a:lnTo>
                    <a:pt x="1136" y="177"/>
                  </a:lnTo>
                  <a:lnTo>
                    <a:pt x="1159" y="199"/>
                  </a:lnTo>
                  <a:lnTo>
                    <a:pt x="1182" y="222"/>
                  </a:lnTo>
                  <a:lnTo>
                    <a:pt x="1203" y="247"/>
                  </a:lnTo>
                  <a:lnTo>
                    <a:pt x="1223" y="273"/>
                  </a:lnTo>
                  <a:lnTo>
                    <a:pt x="1243" y="300"/>
                  </a:lnTo>
                  <a:lnTo>
                    <a:pt x="1260" y="328"/>
                  </a:lnTo>
                  <a:lnTo>
                    <a:pt x="1277" y="356"/>
                  </a:lnTo>
                  <a:lnTo>
                    <a:pt x="1292" y="385"/>
                  </a:lnTo>
                  <a:lnTo>
                    <a:pt x="1305" y="415"/>
                  </a:lnTo>
                  <a:lnTo>
                    <a:pt x="1317" y="446"/>
                  </a:lnTo>
                  <a:lnTo>
                    <a:pt x="1328" y="478"/>
                  </a:lnTo>
                  <a:lnTo>
                    <a:pt x="1337" y="510"/>
                  </a:lnTo>
                  <a:lnTo>
                    <a:pt x="1345" y="543"/>
                  </a:lnTo>
                  <a:lnTo>
                    <a:pt x="1351" y="576"/>
                  </a:lnTo>
                  <a:lnTo>
                    <a:pt x="1355" y="610"/>
                  </a:lnTo>
                  <a:lnTo>
                    <a:pt x="1358" y="644"/>
                  </a:lnTo>
                  <a:lnTo>
                    <a:pt x="1359" y="680"/>
                  </a:lnTo>
                  <a:lnTo>
                    <a:pt x="1359" y="680"/>
                  </a:lnTo>
                  <a:lnTo>
                    <a:pt x="1358" y="715"/>
                  </a:lnTo>
                  <a:lnTo>
                    <a:pt x="1355" y="749"/>
                  </a:lnTo>
                  <a:lnTo>
                    <a:pt x="1351" y="783"/>
                  </a:lnTo>
                  <a:lnTo>
                    <a:pt x="1345" y="816"/>
                  </a:lnTo>
                  <a:lnTo>
                    <a:pt x="1337" y="850"/>
                  </a:lnTo>
                  <a:lnTo>
                    <a:pt x="1328" y="882"/>
                  </a:lnTo>
                  <a:lnTo>
                    <a:pt x="1317" y="913"/>
                  </a:lnTo>
                  <a:lnTo>
                    <a:pt x="1305" y="944"/>
                  </a:lnTo>
                  <a:lnTo>
                    <a:pt x="1292" y="974"/>
                  </a:lnTo>
                  <a:lnTo>
                    <a:pt x="1277" y="1003"/>
                  </a:lnTo>
                  <a:lnTo>
                    <a:pt x="1260" y="1032"/>
                  </a:lnTo>
                  <a:lnTo>
                    <a:pt x="1243" y="1060"/>
                  </a:lnTo>
                  <a:lnTo>
                    <a:pt x="1223" y="1086"/>
                  </a:lnTo>
                  <a:lnTo>
                    <a:pt x="1203" y="1112"/>
                  </a:lnTo>
                  <a:lnTo>
                    <a:pt x="1182" y="1137"/>
                  </a:lnTo>
                  <a:lnTo>
                    <a:pt x="1159" y="1160"/>
                  </a:lnTo>
                  <a:lnTo>
                    <a:pt x="1136" y="1182"/>
                  </a:lnTo>
                  <a:lnTo>
                    <a:pt x="1111" y="1204"/>
                  </a:lnTo>
                  <a:lnTo>
                    <a:pt x="1086" y="1225"/>
                  </a:lnTo>
                  <a:lnTo>
                    <a:pt x="1059" y="1244"/>
                  </a:lnTo>
                  <a:lnTo>
                    <a:pt x="1032" y="1261"/>
                  </a:lnTo>
                  <a:lnTo>
                    <a:pt x="1002" y="1278"/>
                  </a:lnTo>
                  <a:lnTo>
                    <a:pt x="973" y="1293"/>
                  </a:lnTo>
                  <a:lnTo>
                    <a:pt x="943" y="1306"/>
                  </a:lnTo>
                  <a:lnTo>
                    <a:pt x="912" y="1318"/>
                  </a:lnTo>
                  <a:lnTo>
                    <a:pt x="881" y="1329"/>
                  </a:lnTo>
                  <a:lnTo>
                    <a:pt x="849" y="1338"/>
                  </a:lnTo>
                  <a:lnTo>
                    <a:pt x="815" y="1346"/>
                  </a:lnTo>
                  <a:lnTo>
                    <a:pt x="782" y="1352"/>
                  </a:lnTo>
                  <a:lnTo>
                    <a:pt x="748" y="1356"/>
                  </a:lnTo>
                  <a:lnTo>
                    <a:pt x="714" y="1359"/>
                  </a:lnTo>
                  <a:lnTo>
                    <a:pt x="679" y="1359"/>
                  </a:lnTo>
                  <a:lnTo>
                    <a:pt x="679" y="1359"/>
                  </a:lnTo>
                  <a:close/>
                  <a:moveTo>
                    <a:pt x="679" y="56"/>
                  </a:moveTo>
                  <a:lnTo>
                    <a:pt x="679" y="56"/>
                  </a:lnTo>
                  <a:lnTo>
                    <a:pt x="647" y="57"/>
                  </a:lnTo>
                  <a:lnTo>
                    <a:pt x="616" y="59"/>
                  </a:lnTo>
                  <a:lnTo>
                    <a:pt x="584" y="63"/>
                  </a:lnTo>
                  <a:lnTo>
                    <a:pt x="553" y="69"/>
                  </a:lnTo>
                  <a:lnTo>
                    <a:pt x="523" y="76"/>
                  </a:lnTo>
                  <a:lnTo>
                    <a:pt x="494" y="84"/>
                  </a:lnTo>
                  <a:lnTo>
                    <a:pt x="465" y="95"/>
                  </a:lnTo>
                  <a:lnTo>
                    <a:pt x="437" y="106"/>
                  </a:lnTo>
                  <a:lnTo>
                    <a:pt x="410" y="118"/>
                  </a:lnTo>
                  <a:lnTo>
                    <a:pt x="382" y="132"/>
                  </a:lnTo>
                  <a:lnTo>
                    <a:pt x="356" y="147"/>
                  </a:lnTo>
                  <a:lnTo>
                    <a:pt x="331" y="163"/>
                  </a:lnTo>
                  <a:lnTo>
                    <a:pt x="306" y="180"/>
                  </a:lnTo>
                  <a:lnTo>
                    <a:pt x="283" y="199"/>
                  </a:lnTo>
                  <a:lnTo>
                    <a:pt x="260" y="218"/>
                  </a:lnTo>
                  <a:lnTo>
                    <a:pt x="239" y="239"/>
                  </a:lnTo>
                  <a:lnTo>
                    <a:pt x="218" y="260"/>
                  </a:lnTo>
                  <a:lnTo>
                    <a:pt x="198" y="284"/>
                  </a:lnTo>
                  <a:lnTo>
                    <a:pt x="179" y="307"/>
                  </a:lnTo>
                  <a:lnTo>
                    <a:pt x="162" y="332"/>
                  </a:lnTo>
                  <a:lnTo>
                    <a:pt x="146" y="357"/>
                  </a:lnTo>
                  <a:lnTo>
                    <a:pt x="131" y="383"/>
                  </a:lnTo>
                  <a:lnTo>
                    <a:pt x="117" y="409"/>
                  </a:lnTo>
                  <a:lnTo>
                    <a:pt x="105" y="437"/>
                  </a:lnTo>
                  <a:lnTo>
                    <a:pt x="94" y="466"/>
                  </a:lnTo>
                  <a:lnTo>
                    <a:pt x="84" y="495"/>
                  </a:lnTo>
                  <a:lnTo>
                    <a:pt x="76" y="524"/>
                  </a:lnTo>
                  <a:lnTo>
                    <a:pt x="69" y="554"/>
                  </a:lnTo>
                  <a:lnTo>
                    <a:pt x="63" y="585"/>
                  </a:lnTo>
                  <a:lnTo>
                    <a:pt x="59" y="616"/>
                  </a:lnTo>
                  <a:lnTo>
                    <a:pt x="57" y="647"/>
                  </a:lnTo>
                  <a:lnTo>
                    <a:pt x="56" y="680"/>
                  </a:lnTo>
                  <a:lnTo>
                    <a:pt x="56" y="680"/>
                  </a:lnTo>
                  <a:lnTo>
                    <a:pt x="57" y="712"/>
                  </a:lnTo>
                  <a:lnTo>
                    <a:pt x="59" y="743"/>
                  </a:lnTo>
                  <a:lnTo>
                    <a:pt x="63" y="774"/>
                  </a:lnTo>
                  <a:lnTo>
                    <a:pt x="69" y="805"/>
                  </a:lnTo>
                  <a:lnTo>
                    <a:pt x="76" y="836"/>
                  </a:lnTo>
                  <a:lnTo>
                    <a:pt x="84" y="865"/>
                  </a:lnTo>
                  <a:lnTo>
                    <a:pt x="94" y="894"/>
                  </a:lnTo>
                  <a:lnTo>
                    <a:pt x="105" y="922"/>
                  </a:lnTo>
                  <a:lnTo>
                    <a:pt x="117" y="950"/>
                  </a:lnTo>
                  <a:lnTo>
                    <a:pt x="131" y="976"/>
                  </a:lnTo>
                  <a:lnTo>
                    <a:pt x="146" y="1002"/>
                  </a:lnTo>
                  <a:lnTo>
                    <a:pt x="162" y="1028"/>
                  </a:lnTo>
                  <a:lnTo>
                    <a:pt x="179" y="1053"/>
                  </a:lnTo>
                  <a:lnTo>
                    <a:pt x="198" y="1076"/>
                  </a:lnTo>
                  <a:lnTo>
                    <a:pt x="218" y="1099"/>
                  </a:lnTo>
                  <a:lnTo>
                    <a:pt x="239" y="1120"/>
                  </a:lnTo>
                  <a:lnTo>
                    <a:pt x="260" y="1141"/>
                  </a:lnTo>
                  <a:lnTo>
                    <a:pt x="283" y="1160"/>
                  </a:lnTo>
                  <a:lnTo>
                    <a:pt x="306" y="1179"/>
                  </a:lnTo>
                  <a:lnTo>
                    <a:pt x="331" y="1196"/>
                  </a:lnTo>
                  <a:lnTo>
                    <a:pt x="356" y="1213"/>
                  </a:lnTo>
                  <a:lnTo>
                    <a:pt x="382" y="1228"/>
                  </a:lnTo>
                  <a:lnTo>
                    <a:pt x="410" y="1242"/>
                  </a:lnTo>
                  <a:lnTo>
                    <a:pt x="437" y="1254"/>
                  </a:lnTo>
                  <a:lnTo>
                    <a:pt x="465" y="1265"/>
                  </a:lnTo>
                  <a:lnTo>
                    <a:pt x="494" y="1275"/>
                  </a:lnTo>
                  <a:lnTo>
                    <a:pt x="523" y="1284"/>
                  </a:lnTo>
                  <a:lnTo>
                    <a:pt x="553" y="1290"/>
                  </a:lnTo>
                  <a:lnTo>
                    <a:pt x="584" y="1296"/>
                  </a:lnTo>
                  <a:lnTo>
                    <a:pt x="616" y="1300"/>
                  </a:lnTo>
                  <a:lnTo>
                    <a:pt x="647" y="1302"/>
                  </a:lnTo>
                  <a:lnTo>
                    <a:pt x="679" y="1303"/>
                  </a:lnTo>
                  <a:lnTo>
                    <a:pt x="679" y="1303"/>
                  </a:lnTo>
                  <a:lnTo>
                    <a:pt x="711" y="1302"/>
                  </a:lnTo>
                  <a:lnTo>
                    <a:pt x="742" y="1300"/>
                  </a:lnTo>
                  <a:lnTo>
                    <a:pt x="773" y="1296"/>
                  </a:lnTo>
                  <a:lnTo>
                    <a:pt x="804" y="1290"/>
                  </a:lnTo>
                  <a:lnTo>
                    <a:pt x="835" y="1284"/>
                  </a:lnTo>
                  <a:lnTo>
                    <a:pt x="864" y="1275"/>
                  </a:lnTo>
                  <a:lnTo>
                    <a:pt x="893" y="1265"/>
                  </a:lnTo>
                  <a:lnTo>
                    <a:pt x="921" y="1254"/>
                  </a:lnTo>
                  <a:lnTo>
                    <a:pt x="949" y="1242"/>
                  </a:lnTo>
                  <a:lnTo>
                    <a:pt x="975" y="1228"/>
                  </a:lnTo>
                  <a:lnTo>
                    <a:pt x="1001" y="1213"/>
                  </a:lnTo>
                  <a:lnTo>
                    <a:pt x="1028" y="1196"/>
                  </a:lnTo>
                  <a:lnTo>
                    <a:pt x="1052" y="1179"/>
                  </a:lnTo>
                  <a:lnTo>
                    <a:pt x="1075" y="1160"/>
                  </a:lnTo>
                  <a:lnTo>
                    <a:pt x="1098" y="1141"/>
                  </a:lnTo>
                  <a:lnTo>
                    <a:pt x="1119" y="1120"/>
                  </a:lnTo>
                  <a:lnTo>
                    <a:pt x="1140" y="1099"/>
                  </a:lnTo>
                  <a:lnTo>
                    <a:pt x="1159" y="1076"/>
                  </a:lnTo>
                  <a:lnTo>
                    <a:pt x="1178" y="1053"/>
                  </a:lnTo>
                  <a:lnTo>
                    <a:pt x="1195" y="1028"/>
                  </a:lnTo>
                  <a:lnTo>
                    <a:pt x="1211" y="1002"/>
                  </a:lnTo>
                  <a:lnTo>
                    <a:pt x="1226" y="976"/>
                  </a:lnTo>
                  <a:lnTo>
                    <a:pt x="1241" y="950"/>
                  </a:lnTo>
                  <a:lnTo>
                    <a:pt x="1253" y="922"/>
                  </a:lnTo>
                  <a:lnTo>
                    <a:pt x="1264" y="894"/>
                  </a:lnTo>
                  <a:lnTo>
                    <a:pt x="1274" y="865"/>
                  </a:lnTo>
                  <a:lnTo>
                    <a:pt x="1283" y="836"/>
                  </a:lnTo>
                  <a:lnTo>
                    <a:pt x="1290" y="805"/>
                  </a:lnTo>
                  <a:lnTo>
                    <a:pt x="1295" y="774"/>
                  </a:lnTo>
                  <a:lnTo>
                    <a:pt x="1299" y="743"/>
                  </a:lnTo>
                  <a:lnTo>
                    <a:pt x="1301" y="712"/>
                  </a:lnTo>
                  <a:lnTo>
                    <a:pt x="1302" y="680"/>
                  </a:lnTo>
                  <a:lnTo>
                    <a:pt x="1302" y="680"/>
                  </a:lnTo>
                  <a:lnTo>
                    <a:pt x="1301" y="647"/>
                  </a:lnTo>
                  <a:lnTo>
                    <a:pt x="1299" y="616"/>
                  </a:lnTo>
                  <a:lnTo>
                    <a:pt x="1295" y="585"/>
                  </a:lnTo>
                  <a:lnTo>
                    <a:pt x="1290" y="554"/>
                  </a:lnTo>
                  <a:lnTo>
                    <a:pt x="1283" y="524"/>
                  </a:lnTo>
                  <a:lnTo>
                    <a:pt x="1274" y="495"/>
                  </a:lnTo>
                  <a:lnTo>
                    <a:pt x="1264" y="466"/>
                  </a:lnTo>
                  <a:lnTo>
                    <a:pt x="1253" y="437"/>
                  </a:lnTo>
                  <a:lnTo>
                    <a:pt x="1241" y="409"/>
                  </a:lnTo>
                  <a:lnTo>
                    <a:pt x="1226" y="383"/>
                  </a:lnTo>
                  <a:lnTo>
                    <a:pt x="1211" y="357"/>
                  </a:lnTo>
                  <a:lnTo>
                    <a:pt x="1195" y="332"/>
                  </a:lnTo>
                  <a:lnTo>
                    <a:pt x="1178" y="307"/>
                  </a:lnTo>
                  <a:lnTo>
                    <a:pt x="1159" y="284"/>
                  </a:lnTo>
                  <a:lnTo>
                    <a:pt x="1140" y="260"/>
                  </a:lnTo>
                  <a:lnTo>
                    <a:pt x="1119" y="239"/>
                  </a:lnTo>
                  <a:lnTo>
                    <a:pt x="1098" y="218"/>
                  </a:lnTo>
                  <a:lnTo>
                    <a:pt x="1075" y="199"/>
                  </a:lnTo>
                  <a:lnTo>
                    <a:pt x="1052" y="180"/>
                  </a:lnTo>
                  <a:lnTo>
                    <a:pt x="1028" y="163"/>
                  </a:lnTo>
                  <a:lnTo>
                    <a:pt x="1001" y="147"/>
                  </a:lnTo>
                  <a:lnTo>
                    <a:pt x="975" y="132"/>
                  </a:lnTo>
                  <a:lnTo>
                    <a:pt x="949" y="118"/>
                  </a:lnTo>
                  <a:lnTo>
                    <a:pt x="921" y="106"/>
                  </a:lnTo>
                  <a:lnTo>
                    <a:pt x="893" y="95"/>
                  </a:lnTo>
                  <a:lnTo>
                    <a:pt x="864" y="84"/>
                  </a:lnTo>
                  <a:lnTo>
                    <a:pt x="835" y="76"/>
                  </a:lnTo>
                  <a:lnTo>
                    <a:pt x="804" y="69"/>
                  </a:lnTo>
                  <a:lnTo>
                    <a:pt x="773" y="63"/>
                  </a:lnTo>
                  <a:lnTo>
                    <a:pt x="742" y="59"/>
                  </a:lnTo>
                  <a:lnTo>
                    <a:pt x="711" y="57"/>
                  </a:lnTo>
                  <a:lnTo>
                    <a:pt x="679" y="56"/>
                  </a:lnTo>
                  <a:lnTo>
                    <a:pt x="679" y="56"/>
                  </a:lnTo>
                  <a:close/>
                </a:path>
              </a:pathLst>
            </a:custGeom>
            <a:grpFill/>
            <a:ln w="1587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grpSp>
      <p:grpSp>
        <p:nvGrpSpPr>
          <p:cNvPr id="14" name="Group 13">
            <a:extLst>
              <a:ext uri="{FF2B5EF4-FFF2-40B4-BE49-F238E27FC236}">
                <a16:creationId xmlns:a16="http://schemas.microsoft.com/office/drawing/2014/main" id="{72EF8984-2F77-FCE1-BE69-E3DFA7CFB067}"/>
              </a:ext>
            </a:extLst>
          </p:cNvPr>
          <p:cNvGrpSpPr/>
          <p:nvPr/>
        </p:nvGrpSpPr>
        <p:grpSpPr>
          <a:xfrm>
            <a:off x="3376640" y="4768559"/>
            <a:ext cx="391447" cy="391447"/>
            <a:chOff x="7729538" y="2889250"/>
            <a:chExt cx="360363" cy="360363"/>
          </a:xfrm>
          <a:solidFill>
            <a:srgbClr val="32AD10"/>
          </a:solidFill>
        </p:grpSpPr>
        <p:sp>
          <p:nvSpPr>
            <p:cNvPr id="15" name="Freeform 14">
              <a:extLst>
                <a:ext uri="{FF2B5EF4-FFF2-40B4-BE49-F238E27FC236}">
                  <a16:creationId xmlns:a16="http://schemas.microsoft.com/office/drawing/2014/main" id="{F8E93DF4-2179-C6E3-A670-4D565BB626B4}"/>
                </a:ext>
              </a:extLst>
            </p:cNvPr>
            <p:cNvSpPr>
              <a:spLocks/>
            </p:cNvSpPr>
            <p:nvPr/>
          </p:nvSpPr>
          <p:spPr bwMode="auto">
            <a:xfrm>
              <a:off x="7826376" y="3009900"/>
              <a:ext cx="165100" cy="119063"/>
            </a:xfrm>
            <a:custGeom>
              <a:avLst/>
              <a:gdLst>
                <a:gd name="T0" fmla="*/ 170 w 623"/>
                <a:gd name="T1" fmla="*/ 453 h 453"/>
                <a:gd name="T2" fmla="*/ 170 w 623"/>
                <a:gd name="T3" fmla="*/ 453 h 453"/>
                <a:gd name="T4" fmla="*/ 165 w 623"/>
                <a:gd name="T5" fmla="*/ 453 h 453"/>
                <a:gd name="T6" fmla="*/ 160 w 623"/>
                <a:gd name="T7" fmla="*/ 451 h 453"/>
                <a:gd name="T8" fmla="*/ 155 w 623"/>
                <a:gd name="T9" fmla="*/ 449 h 453"/>
                <a:gd name="T10" fmla="*/ 150 w 623"/>
                <a:gd name="T11" fmla="*/ 445 h 453"/>
                <a:gd name="T12" fmla="*/ 8 w 623"/>
                <a:gd name="T13" fmla="*/ 303 h 453"/>
                <a:gd name="T14" fmla="*/ 8 w 623"/>
                <a:gd name="T15" fmla="*/ 303 h 453"/>
                <a:gd name="T16" fmla="*/ 5 w 623"/>
                <a:gd name="T17" fmla="*/ 299 h 453"/>
                <a:gd name="T18" fmla="*/ 2 w 623"/>
                <a:gd name="T19" fmla="*/ 294 h 453"/>
                <a:gd name="T20" fmla="*/ 1 w 623"/>
                <a:gd name="T21" fmla="*/ 289 h 453"/>
                <a:gd name="T22" fmla="*/ 0 w 623"/>
                <a:gd name="T23" fmla="*/ 283 h 453"/>
                <a:gd name="T24" fmla="*/ 1 w 623"/>
                <a:gd name="T25" fmla="*/ 278 h 453"/>
                <a:gd name="T26" fmla="*/ 2 w 623"/>
                <a:gd name="T27" fmla="*/ 273 h 453"/>
                <a:gd name="T28" fmla="*/ 5 w 623"/>
                <a:gd name="T29" fmla="*/ 268 h 453"/>
                <a:gd name="T30" fmla="*/ 8 w 623"/>
                <a:gd name="T31" fmla="*/ 263 h 453"/>
                <a:gd name="T32" fmla="*/ 8 w 623"/>
                <a:gd name="T33" fmla="*/ 263 h 453"/>
                <a:gd name="T34" fmla="*/ 13 w 623"/>
                <a:gd name="T35" fmla="*/ 260 h 453"/>
                <a:gd name="T36" fmla="*/ 18 w 623"/>
                <a:gd name="T37" fmla="*/ 257 h 453"/>
                <a:gd name="T38" fmla="*/ 23 w 623"/>
                <a:gd name="T39" fmla="*/ 256 h 453"/>
                <a:gd name="T40" fmla="*/ 28 w 623"/>
                <a:gd name="T41" fmla="*/ 255 h 453"/>
                <a:gd name="T42" fmla="*/ 34 w 623"/>
                <a:gd name="T43" fmla="*/ 256 h 453"/>
                <a:gd name="T44" fmla="*/ 39 w 623"/>
                <a:gd name="T45" fmla="*/ 257 h 453"/>
                <a:gd name="T46" fmla="*/ 45 w 623"/>
                <a:gd name="T47" fmla="*/ 260 h 453"/>
                <a:gd name="T48" fmla="*/ 49 w 623"/>
                <a:gd name="T49" fmla="*/ 263 h 453"/>
                <a:gd name="T50" fmla="*/ 171 w 623"/>
                <a:gd name="T51" fmla="*/ 386 h 453"/>
                <a:gd name="T52" fmla="*/ 576 w 623"/>
                <a:gd name="T53" fmla="*/ 7 h 453"/>
                <a:gd name="T54" fmla="*/ 576 w 623"/>
                <a:gd name="T55" fmla="*/ 7 h 453"/>
                <a:gd name="T56" fmla="*/ 580 w 623"/>
                <a:gd name="T57" fmla="*/ 4 h 453"/>
                <a:gd name="T58" fmla="*/ 585 w 623"/>
                <a:gd name="T59" fmla="*/ 1 h 453"/>
                <a:gd name="T60" fmla="*/ 591 w 623"/>
                <a:gd name="T61" fmla="*/ 0 h 453"/>
                <a:gd name="T62" fmla="*/ 596 w 623"/>
                <a:gd name="T63" fmla="*/ 0 h 453"/>
                <a:gd name="T64" fmla="*/ 601 w 623"/>
                <a:gd name="T65" fmla="*/ 0 h 453"/>
                <a:gd name="T66" fmla="*/ 606 w 623"/>
                <a:gd name="T67" fmla="*/ 2 h 453"/>
                <a:gd name="T68" fmla="*/ 611 w 623"/>
                <a:gd name="T69" fmla="*/ 5 h 453"/>
                <a:gd name="T70" fmla="*/ 616 w 623"/>
                <a:gd name="T71" fmla="*/ 8 h 453"/>
                <a:gd name="T72" fmla="*/ 616 w 623"/>
                <a:gd name="T73" fmla="*/ 8 h 453"/>
                <a:gd name="T74" fmla="*/ 619 w 623"/>
                <a:gd name="T75" fmla="*/ 14 h 453"/>
                <a:gd name="T76" fmla="*/ 621 w 623"/>
                <a:gd name="T77" fmla="*/ 19 h 453"/>
                <a:gd name="T78" fmla="*/ 623 w 623"/>
                <a:gd name="T79" fmla="*/ 24 h 453"/>
                <a:gd name="T80" fmla="*/ 623 w 623"/>
                <a:gd name="T81" fmla="*/ 30 h 453"/>
                <a:gd name="T82" fmla="*/ 622 w 623"/>
                <a:gd name="T83" fmla="*/ 35 h 453"/>
                <a:gd name="T84" fmla="*/ 621 w 623"/>
                <a:gd name="T85" fmla="*/ 40 h 453"/>
                <a:gd name="T86" fmla="*/ 618 w 623"/>
                <a:gd name="T87" fmla="*/ 45 h 453"/>
                <a:gd name="T88" fmla="*/ 614 w 623"/>
                <a:gd name="T89" fmla="*/ 49 h 453"/>
                <a:gd name="T90" fmla="*/ 189 w 623"/>
                <a:gd name="T91" fmla="*/ 446 h 453"/>
                <a:gd name="T92" fmla="*/ 189 w 623"/>
                <a:gd name="T93" fmla="*/ 446 h 453"/>
                <a:gd name="T94" fmla="*/ 185 w 623"/>
                <a:gd name="T95" fmla="*/ 449 h 453"/>
                <a:gd name="T96" fmla="*/ 180 w 623"/>
                <a:gd name="T97" fmla="*/ 452 h 453"/>
                <a:gd name="T98" fmla="*/ 175 w 623"/>
                <a:gd name="T99" fmla="*/ 453 h 453"/>
                <a:gd name="T100" fmla="*/ 170 w 623"/>
                <a:gd name="T101" fmla="*/ 453 h 453"/>
                <a:gd name="T102" fmla="*/ 170 w 623"/>
                <a:gd name="T10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3" h="453">
                  <a:moveTo>
                    <a:pt x="170" y="453"/>
                  </a:moveTo>
                  <a:lnTo>
                    <a:pt x="170" y="453"/>
                  </a:lnTo>
                  <a:lnTo>
                    <a:pt x="165" y="453"/>
                  </a:lnTo>
                  <a:lnTo>
                    <a:pt x="160" y="451"/>
                  </a:lnTo>
                  <a:lnTo>
                    <a:pt x="155" y="449"/>
                  </a:lnTo>
                  <a:lnTo>
                    <a:pt x="150" y="445"/>
                  </a:lnTo>
                  <a:lnTo>
                    <a:pt x="8" y="303"/>
                  </a:lnTo>
                  <a:lnTo>
                    <a:pt x="8" y="303"/>
                  </a:lnTo>
                  <a:lnTo>
                    <a:pt x="5" y="299"/>
                  </a:lnTo>
                  <a:lnTo>
                    <a:pt x="2" y="294"/>
                  </a:lnTo>
                  <a:lnTo>
                    <a:pt x="1" y="289"/>
                  </a:lnTo>
                  <a:lnTo>
                    <a:pt x="0" y="283"/>
                  </a:lnTo>
                  <a:lnTo>
                    <a:pt x="1" y="278"/>
                  </a:lnTo>
                  <a:lnTo>
                    <a:pt x="2" y="273"/>
                  </a:lnTo>
                  <a:lnTo>
                    <a:pt x="5" y="268"/>
                  </a:lnTo>
                  <a:lnTo>
                    <a:pt x="8" y="263"/>
                  </a:lnTo>
                  <a:lnTo>
                    <a:pt x="8" y="263"/>
                  </a:lnTo>
                  <a:lnTo>
                    <a:pt x="13" y="260"/>
                  </a:lnTo>
                  <a:lnTo>
                    <a:pt x="18" y="257"/>
                  </a:lnTo>
                  <a:lnTo>
                    <a:pt x="23" y="256"/>
                  </a:lnTo>
                  <a:lnTo>
                    <a:pt x="28" y="255"/>
                  </a:lnTo>
                  <a:lnTo>
                    <a:pt x="34" y="256"/>
                  </a:lnTo>
                  <a:lnTo>
                    <a:pt x="39" y="257"/>
                  </a:lnTo>
                  <a:lnTo>
                    <a:pt x="45" y="260"/>
                  </a:lnTo>
                  <a:lnTo>
                    <a:pt x="49" y="263"/>
                  </a:lnTo>
                  <a:lnTo>
                    <a:pt x="171" y="386"/>
                  </a:lnTo>
                  <a:lnTo>
                    <a:pt x="576" y="7"/>
                  </a:lnTo>
                  <a:lnTo>
                    <a:pt x="576" y="7"/>
                  </a:lnTo>
                  <a:lnTo>
                    <a:pt x="580" y="4"/>
                  </a:lnTo>
                  <a:lnTo>
                    <a:pt x="585" y="1"/>
                  </a:lnTo>
                  <a:lnTo>
                    <a:pt x="591" y="0"/>
                  </a:lnTo>
                  <a:lnTo>
                    <a:pt x="596" y="0"/>
                  </a:lnTo>
                  <a:lnTo>
                    <a:pt x="601" y="0"/>
                  </a:lnTo>
                  <a:lnTo>
                    <a:pt x="606" y="2"/>
                  </a:lnTo>
                  <a:lnTo>
                    <a:pt x="611" y="5"/>
                  </a:lnTo>
                  <a:lnTo>
                    <a:pt x="616" y="8"/>
                  </a:lnTo>
                  <a:lnTo>
                    <a:pt x="616" y="8"/>
                  </a:lnTo>
                  <a:lnTo>
                    <a:pt x="619" y="14"/>
                  </a:lnTo>
                  <a:lnTo>
                    <a:pt x="621" y="19"/>
                  </a:lnTo>
                  <a:lnTo>
                    <a:pt x="623" y="24"/>
                  </a:lnTo>
                  <a:lnTo>
                    <a:pt x="623" y="30"/>
                  </a:lnTo>
                  <a:lnTo>
                    <a:pt x="622" y="35"/>
                  </a:lnTo>
                  <a:lnTo>
                    <a:pt x="621" y="40"/>
                  </a:lnTo>
                  <a:lnTo>
                    <a:pt x="618" y="45"/>
                  </a:lnTo>
                  <a:lnTo>
                    <a:pt x="614" y="49"/>
                  </a:lnTo>
                  <a:lnTo>
                    <a:pt x="189" y="446"/>
                  </a:lnTo>
                  <a:lnTo>
                    <a:pt x="189" y="446"/>
                  </a:lnTo>
                  <a:lnTo>
                    <a:pt x="185" y="449"/>
                  </a:lnTo>
                  <a:lnTo>
                    <a:pt x="180" y="452"/>
                  </a:lnTo>
                  <a:lnTo>
                    <a:pt x="175" y="453"/>
                  </a:lnTo>
                  <a:lnTo>
                    <a:pt x="170" y="453"/>
                  </a:lnTo>
                  <a:lnTo>
                    <a:pt x="170" y="453"/>
                  </a:lnTo>
                  <a:close/>
                </a:path>
              </a:pathLst>
            </a:custGeom>
            <a:grpFill/>
            <a:ln w="15875">
              <a:solidFill>
                <a:srgbClr val="32AD1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sp>
          <p:nvSpPr>
            <p:cNvPr id="16" name="Freeform 15">
              <a:extLst>
                <a:ext uri="{FF2B5EF4-FFF2-40B4-BE49-F238E27FC236}">
                  <a16:creationId xmlns:a16="http://schemas.microsoft.com/office/drawing/2014/main" id="{081E82B2-2821-3715-518D-B614FF4E4429}"/>
                </a:ext>
              </a:extLst>
            </p:cNvPr>
            <p:cNvSpPr>
              <a:spLocks noEditPoints="1"/>
            </p:cNvSpPr>
            <p:nvPr/>
          </p:nvSpPr>
          <p:spPr bwMode="auto">
            <a:xfrm>
              <a:off x="7729538" y="2889250"/>
              <a:ext cx="360363" cy="360363"/>
            </a:xfrm>
            <a:custGeom>
              <a:avLst/>
              <a:gdLst>
                <a:gd name="T0" fmla="*/ 575 w 1359"/>
                <a:gd name="T1" fmla="*/ 1352 h 1359"/>
                <a:gd name="T2" fmla="*/ 415 w 1359"/>
                <a:gd name="T3" fmla="*/ 1306 h 1359"/>
                <a:gd name="T4" fmla="*/ 273 w 1359"/>
                <a:gd name="T5" fmla="*/ 1225 h 1359"/>
                <a:gd name="T6" fmla="*/ 154 w 1359"/>
                <a:gd name="T7" fmla="*/ 1112 h 1359"/>
                <a:gd name="T8" fmla="*/ 66 w 1359"/>
                <a:gd name="T9" fmla="*/ 974 h 1359"/>
                <a:gd name="T10" fmla="*/ 13 w 1359"/>
                <a:gd name="T11" fmla="*/ 816 h 1359"/>
                <a:gd name="T12" fmla="*/ 0 w 1359"/>
                <a:gd name="T13" fmla="*/ 680 h 1359"/>
                <a:gd name="T14" fmla="*/ 21 w 1359"/>
                <a:gd name="T15" fmla="*/ 510 h 1359"/>
                <a:gd name="T16" fmla="*/ 81 w 1359"/>
                <a:gd name="T17" fmla="*/ 356 h 1359"/>
                <a:gd name="T18" fmla="*/ 176 w 1359"/>
                <a:gd name="T19" fmla="*/ 222 h 1359"/>
                <a:gd name="T20" fmla="*/ 299 w 1359"/>
                <a:gd name="T21" fmla="*/ 116 h 1359"/>
                <a:gd name="T22" fmla="*/ 446 w 1359"/>
                <a:gd name="T23" fmla="*/ 41 h 1359"/>
                <a:gd name="T24" fmla="*/ 609 w 1359"/>
                <a:gd name="T25" fmla="*/ 3 h 1359"/>
                <a:gd name="T26" fmla="*/ 748 w 1359"/>
                <a:gd name="T27" fmla="*/ 3 h 1359"/>
                <a:gd name="T28" fmla="*/ 912 w 1359"/>
                <a:gd name="T29" fmla="*/ 41 h 1359"/>
                <a:gd name="T30" fmla="*/ 1059 w 1359"/>
                <a:gd name="T31" fmla="*/ 116 h 1359"/>
                <a:gd name="T32" fmla="*/ 1182 w 1359"/>
                <a:gd name="T33" fmla="*/ 222 h 1359"/>
                <a:gd name="T34" fmla="*/ 1277 w 1359"/>
                <a:gd name="T35" fmla="*/ 356 h 1359"/>
                <a:gd name="T36" fmla="*/ 1337 w 1359"/>
                <a:gd name="T37" fmla="*/ 510 h 1359"/>
                <a:gd name="T38" fmla="*/ 1359 w 1359"/>
                <a:gd name="T39" fmla="*/ 680 h 1359"/>
                <a:gd name="T40" fmla="*/ 1345 w 1359"/>
                <a:gd name="T41" fmla="*/ 816 h 1359"/>
                <a:gd name="T42" fmla="*/ 1292 w 1359"/>
                <a:gd name="T43" fmla="*/ 974 h 1359"/>
                <a:gd name="T44" fmla="*/ 1203 w 1359"/>
                <a:gd name="T45" fmla="*/ 1112 h 1359"/>
                <a:gd name="T46" fmla="*/ 1086 w 1359"/>
                <a:gd name="T47" fmla="*/ 1225 h 1359"/>
                <a:gd name="T48" fmla="*/ 943 w 1359"/>
                <a:gd name="T49" fmla="*/ 1306 h 1359"/>
                <a:gd name="T50" fmla="*/ 782 w 1359"/>
                <a:gd name="T51" fmla="*/ 1352 h 1359"/>
                <a:gd name="T52" fmla="*/ 679 w 1359"/>
                <a:gd name="T53" fmla="*/ 56 h 1359"/>
                <a:gd name="T54" fmla="*/ 553 w 1359"/>
                <a:gd name="T55" fmla="*/ 69 h 1359"/>
                <a:gd name="T56" fmla="*/ 410 w 1359"/>
                <a:gd name="T57" fmla="*/ 118 h 1359"/>
                <a:gd name="T58" fmla="*/ 283 w 1359"/>
                <a:gd name="T59" fmla="*/ 199 h 1359"/>
                <a:gd name="T60" fmla="*/ 179 w 1359"/>
                <a:gd name="T61" fmla="*/ 307 h 1359"/>
                <a:gd name="T62" fmla="*/ 105 w 1359"/>
                <a:gd name="T63" fmla="*/ 437 h 1359"/>
                <a:gd name="T64" fmla="*/ 63 w 1359"/>
                <a:gd name="T65" fmla="*/ 585 h 1359"/>
                <a:gd name="T66" fmla="*/ 57 w 1359"/>
                <a:gd name="T67" fmla="*/ 712 h 1359"/>
                <a:gd name="T68" fmla="*/ 84 w 1359"/>
                <a:gd name="T69" fmla="*/ 865 h 1359"/>
                <a:gd name="T70" fmla="*/ 146 w 1359"/>
                <a:gd name="T71" fmla="*/ 1002 h 1359"/>
                <a:gd name="T72" fmla="*/ 239 w 1359"/>
                <a:gd name="T73" fmla="*/ 1120 h 1359"/>
                <a:gd name="T74" fmla="*/ 356 w 1359"/>
                <a:gd name="T75" fmla="*/ 1213 h 1359"/>
                <a:gd name="T76" fmla="*/ 494 w 1359"/>
                <a:gd name="T77" fmla="*/ 1275 h 1359"/>
                <a:gd name="T78" fmla="*/ 647 w 1359"/>
                <a:gd name="T79" fmla="*/ 1302 h 1359"/>
                <a:gd name="T80" fmla="*/ 773 w 1359"/>
                <a:gd name="T81" fmla="*/ 1296 h 1359"/>
                <a:gd name="T82" fmla="*/ 921 w 1359"/>
                <a:gd name="T83" fmla="*/ 1254 h 1359"/>
                <a:gd name="T84" fmla="*/ 1052 w 1359"/>
                <a:gd name="T85" fmla="*/ 1179 h 1359"/>
                <a:gd name="T86" fmla="*/ 1159 w 1359"/>
                <a:gd name="T87" fmla="*/ 1076 h 1359"/>
                <a:gd name="T88" fmla="*/ 1241 w 1359"/>
                <a:gd name="T89" fmla="*/ 950 h 1359"/>
                <a:gd name="T90" fmla="*/ 1290 w 1359"/>
                <a:gd name="T91" fmla="*/ 805 h 1359"/>
                <a:gd name="T92" fmla="*/ 1302 w 1359"/>
                <a:gd name="T93" fmla="*/ 680 h 1359"/>
                <a:gd name="T94" fmla="*/ 1283 w 1359"/>
                <a:gd name="T95" fmla="*/ 524 h 1359"/>
                <a:gd name="T96" fmla="*/ 1226 w 1359"/>
                <a:gd name="T97" fmla="*/ 383 h 1359"/>
                <a:gd name="T98" fmla="*/ 1140 w 1359"/>
                <a:gd name="T99" fmla="*/ 260 h 1359"/>
                <a:gd name="T100" fmla="*/ 1028 w 1359"/>
                <a:gd name="T101" fmla="*/ 163 h 1359"/>
                <a:gd name="T102" fmla="*/ 893 w 1359"/>
                <a:gd name="T103" fmla="*/ 95 h 1359"/>
                <a:gd name="T104" fmla="*/ 742 w 1359"/>
                <a:gd name="T105" fmla="*/ 5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9" h="1359">
                  <a:moveTo>
                    <a:pt x="679" y="1359"/>
                  </a:moveTo>
                  <a:lnTo>
                    <a:pt x="679" y="1359"/>
                  </a:lnTo>
                  <a:lnTo>
                    <a:pt x="644" y="1359"/>
                  </a:lnTo>
                  <a:lnTo>
                    <a:pt x="609" y="1356"/>
                  </a:lnTo>
                  <a:lnTo>
                    <a:pt x="575" y="1352"/>
                  </a:lnTo>
                  <a:lnTo>
                    <a:pt x="542" y="1346"/>
                  </a:lnTo>
                  <a:lnTo>
                    <a:pt x="509" y="1338"/>
                  </a:lnTo>
                  <a:lnTo>
                    <a:pt x="477" y="1329"/>
                  </a:lnTo>
                  <a:lnTo>
                    <a:pt x="446" y="1318"/>
                  </a:lnTo>
                  <a:lnTo>
                    <a:pt x="415" y="1306"/>
                  </a:lnTo>
                  <a:lnTo>
                    <a:pt x="384" y="1293"/>
                  </a:lnTo>
                  <a:lnTo>
                    <a:pt x="355" y="1278"/>
                  </a:lnTo>
                  <a:lnTo>
                    <a:pt x="327" y="1261"/>
                  </a:lnTo>
                  <a:lnTo>
                    <a:pt x="299" y="1244"/>
                  </a:lnTo>
                  <a:lnTo>
                    <a:pt x="273" y="1225"/>
                  </a:lnTo>
                  <a:lnTo>
                    <a:pt x="247" y="1204"/>
                  </a:lnTo>
                  <a:lnTo>
                    <a:pt x="223" y="1182"/>
                  </a:lnTo>
                  <a:lnTo>
                    <a:pt x="198" y="1160"/>
                  </a:lnTo>
                  <a:lnTo>
                    <a:pt x="176" y="1137"/>
                  </a:lnTo>
                  <a:lnTo>
                    <a:pt x="154" y="1112"/>
                  </a:lnTo>
                  <a:lnTo>
                    <a:pt x="134" y="1086"/>
                  </a:lnTo>
                  <a:lnTo>
                    <a:pt x="115" y="1060"/>
                  </a:lnTo>
                  <a:lnTo>
                    <a:pt x="98" y="1032"/>
                  </a:lnTo>
                  <a:lnTo>
                    <a:pt x="81" y="1003"/>
                  </a:lnTo>
                  <a:lnTo>
                    <a:pt x="66" y="974"/>
                  </a:lnTo>
                  <a:lnTo>
                    <a:pt x="53" y="944"/>
                  </a:lnTo>
                  <a:lnTo>
                    <a:pt x="41" y="913"/>
                  </a:lnTo>
                  <a:lnTo>
                    <a:pt x="30" y="882"/>
                  </a:lnTo>
                  <a:lnTo>
                    <a:pt x="21" y="850"/>
                  </a:lnTo>
                  <a:lnTo>
                    <a:pt x="13" y="816"/>
                  </a:lnTo>
                  <a:lnTo>
                    <a:pt x="7" y="783"/>
                  </a:lnTo>
                  <a:lnTo>
                    <a:pt x="3" y="749"/>
                  </a:lnTo>
                  <a:lnTo>
                    <a:pt x="1" y="715"/>
                  </a:lnTo>
                  <a:lnTo>
                    <a:pt x="0" y="680"/>
                  </a:lnTo>
                  <a:lnTo>
                    <a:pt x="0" y="680"/>
                  </a:lnTo>
                  <a:lnTo>
                    <a:pt x="1" y="644"/>
                  </a:lnTo>
                  <a:lnTo>
                    <a:pt x="3" y="610"/>
                  </a:lnTo>
                  <a:lnTo>
                    <a:pt x="7" y="576"/>
                  </a:lnTo>
                  <a:lnTo>
                    <a:pt x="13" y="543"/>
                  </a:lnTo>
                  <a:lnTo>
                    <a:pt x="21" y="510"/>
                  </a:lnTo>
                  <a:lnTo>
                    <a:pt x="30" y="478"/>
                  </a:lnTo>
                  <a:lnTo>
                    <a:pt x="41" y="446"/>
                  </a:lnTo>
                  <a:lnTo>
                    <a:pt x="53" y="415"/>
                  </a:lnTo>
                  <a:lnTo>
                    <a:pt x="66" y="385"/>
                  </a:lnTo>
                  <a:lnTo>
                    <a:pt x="81" y="356"/>
                  </a:lnTo>
                  <a:lnTo>
                    <a:pt x="98" y="328"/>
                  </a:lnTo>
                  <a:lnTo>
                    <a:pt x="115" y="300"/>
                  </a:lnTo>
                  <a:lnTo>
                    <a:pt x="134" y="273"/>
                  </a:lnTo>
                  <a:lnTo>
                    <a:pt x="154" y="247"/>
                  </a:lnTo>
                  <a:lnTo>
                    <a:pt x="176" y="222"/>
                  </a:lnTo>
                  <a:lnTo>
                    <a:pt x="198" y="199"/>
                  </a:lnTo>
                  <a:lnTo>
                    <a:pt x="223" y="177"/>
                  </a:lnTo>
                  <a:lnTo>
                    <a:pt x="247" y="155"/>
                  </a:lnTo>
                  <a:lnTo>
                    <a:pt x="273" y="135"/>
                  </a:lnTo>
                  <a:lnTo>
                    <a:pt x="299" y="116"/>
                  </a:lnTo>
                  <a:lnTo>
                    <a:pt x="327" y="99"/>
                  </a:lnTo>
                  <a:lnTo>
                    <a:pt x="355" y="81"/>
                  </a:lnTo>
                  <a:lnTo>
                    <a:pt x="384" y="66"/>
                  </a:lnTo>
                  <a:lnTo>
                    <a:pt x="415" y="53"/>
                  </a:lnTo>
                  <a:lnTo>
                    <a:pt x="446" y="41"/>
                  </a:lnTo>
                  <a:lnTo>
                    <a:pt x="477" y="30"/>
                  </a:lnTo>
                  <a:lnTo>
                    <a:pt x="509" y="21"/>
                  </a:lnTo>
                  <a:lnTo>
                    <a:pt x="542" y="13"/>
                  </a:lnTo>
                  <a:lnTo>
                    <a:pt x="575" y="7"/>
                  </a:lnTo>
                  <a:lnTo>
                    <a:pt x="609" y="3"/>
                  </a:lnTo>
                  <a:lnTo>
                    <a:pt x="644" y="0"/>
                  </a:lnTo>
                  <a:lnTo>
                    <a:pt x="679" y="0"/>
                  </a:lnTo>
                  <a:lnTo>
                    <a:pt x="679" y="0"/>
                  </a:lnTo>
                  <a:lnTo>
                    <a:pt x="714" y="0"/>
                  </a:lnTo>
                  <a:lnTo>
                    <a:pt x="748" y="3"/>
                  </a:lnTo>
                  <a:lnTo>
                    <a:pt x="782" y="7"/>
                  </a:lnTo>
                  <a:lnTo>
                    <a:pt x="815" y="13"/>
                  </a:lnTo>
                  <a:lnTo>
                    <a:pt x="849" y="21"/>
                  </a:lnTo>
                  <a:lnTo>
                    <a:pt x="881" y="30"/>
                  </a:lnTo>
                  <a:lnTo>
                    <a:pt x="912" y="41"/>
                  </a:lnTo>
                  <a:lnTo>
                    <a:pt x="943" y="53"/>
                  </a:lnTo>
                  <a:lnTo>
                    <a:pt x="973" y="66"/>
                  </a:lnTo>
                  <a:lnTo>
                    <a:pt x="1002" y="81"/>
                  </a:lnTo>
                  <a:lnTo>
                    <a:pt x="1032" y="99"/>
                  </a:lnTo>
                  <a:lnTo>
                    <a:pt x="1059" y="116"/>
                  </a:lnTo>
                  <a:lnTo>
                    <a:pt x="1086" y="135"/>
                  </a:lnTo>
                  <a:lnTo>
                    <a:pt x="1111" y="155"/>
                  </a:lnTo>
                  <a:lnTo>
                    <a:pt x="1136" y="177"/>
                  </a:lnTo>
                  <a:lnTo>
                    <a:pt x="1159" y="199"/>
                  </a:lnTo>
                  <a:lnTo>
                    <a:pt x="1182" y="222"/>
                  </a:lnTo>
                  <a:lnTo>
                    <a:pt x="1203" y="247"/>
                  </a:lnTo>
                  <a:lnTo>
                    <a:pt x="1223" y="273"/>
                  </a:lnTo>
                  <a:lnTo>
                    <a:pt x="1243" y="300"/>
                  </a:lnTo>
                  <a:lnTo>
                    <a:pt x="1260" y="328"/>
                  </a:lnTo>
                  <a:lnTo>
                    <a:pt x="1277" y="356"/>
                  </a:lnTo>
                  <a:lnTo>
                    <a:pt x="1292" y="385"/>
                  </a:lnTo>
                  <a:lnTo>
                    <a:pt x="1305" y="415"/>
                  </a:lnTo>
                  <a:lnTo>
                    <a:pt x="1317" y="446"/>
                  </a:lnTo>
                  <a:lnTo>
                    <a:pt x="1328" y="478"/>
                  </a:lnTo>
                  <a:lnTo>
                    <a:pt x="1337" y="510"/>
                  </a:lnTo>
                  <a:lnTo>
                    <a:pt x="1345" y="543"/>
                  </a:lnTo>
                  <a:lnTo>
                    <a:pt x="1351" y="576"/>
                  </a:lnTo>
                  <a:lnTo>
                    <a:pt x="1355" y="610"/>
                  </a:lnTo>
                  <a:lnTo>
                    <a:pt x="1358" y="644"/>
                  </a:lnTo>
                  <a:lnTo>
                    <a:pt x="1359" y="680"/>
                  </a:lnTo>
                  <a:lnTo>
                    <a:pt x="1359" y="680"/>
                  </a:lnTo>
                  <a:lnTo>
                    <a:pt x="1358" y="715"/>
                  </a:lnTo>
                  <a:lnTo>
                    <a:pt x="1355" y="749"/>
                  </a:lnTo>
                  <a:lnTo>
                    <a:pt x="1351" y="783"/>
                  </a:lnTo>
                  <a:lnTo>
                    <a:pt x="1345" y="816"/>
                  </a:lnTo>
                  <a:lnTo>
                    <a:pt x="1337" y="850"/>
                  </a:lnTo>
                  <a:lnTo>
                    <a:pt x="1328" y="882"/>
                  </a:lnTo>
                  <a:lnTo>
                    <a:pt x="1317" y="913"/>
                  </a:lnTo>
                  <a:lnTo>
                    <a:pt x="1305" y="944"/>
                  </a:lnTo>
                  <a:lnTo>
                    <a:pt x="1292" y="974"/>
                  </a:lnTo>
                  <a:lnTo>
                    <a:pt x="1277" y="1003"/>
                  </a:lnTo>
                  <a:lnTo>
                    <a:pt x="1260" y="1032"/>
                  </a:lnTo>
                  <a:lnTo>
                    <a:pt x="1243" y="1060"/>
                  </a:lnTo>
                  <a:lnTo>
                    <a:pt x="1223" y="1086"/>
                  </a:lnTo>
                  <a:lnTo>
                    <a:pt x="1203" y="1112"/>
                  </a:lnTo>
                  <a:lnTo>
                    <a:pt x="1182" y="1137"/>
                  </a:lnTo>
                  <a:lnTo>
                    <a:pt x="1159" y="1160"/>
                  </a:lnTo>
                  <a:lnTo>
                    <a:pt x="1136" y="1182"/>
                  </a:lnTo>
                  <a:lnTo>
                    <a:pt x="1111" y="1204"/>
                  </a:lnTo>
                  <a:lnTo>
                    <a:pt x="1086" y="1225"/>
                  </a:lnTo>
                  <a:lnTo>
                    <a:pt x="1059" y="1244"/>
                  </a:lnTo>
                  <a:lnTo>
                    <a:pt x="1032" y="1261"/>
                  </a:lnTo>
                  <a:lnTo>
                    <a:pt x="1002" y="1278"/>
                  </a:lnTo>
                  <a:lnTo>
                    <a:pt x="973" y="1293"/>
                  </a:lnTo>
                  <a:lnTo>
                    <a:pt x="943" y="1306"/>
                  </a:lnTo>
                  <a:lnTo>
                    <a:pt x="912" y="1318"/>
                  </a:lnTo>
                  <a:lnTo>
                    <a:pt x="881" y="1329"/>
                  </a:lnTo>
                  <a:lnTo>
                    <a:pt x="849" y="1338"/>
                  </a:lnTo>
                  <a:lnTo>
                    <a:pt x="815" y="1346"/>
                  </a:lnTo>
                  <a:lnTo>
                    <a:pt x="782" y="1352"/>
                  </a:lnTo>
                  <a:lnTo>
                    <a:pt x="748" y="1356"/>
                  </a:lnTo>
                  <a:lnTo>
                    <a:pt x="714" y="1359"/>
                  </a:lnTo>
                  <a:lnTo>
                    <a:pt x="679" y="1359"/>
                  </a:lnTo>
                  <a:lnTo>
                    <a:pt x="679" y="1359"/>
                  </a:lnTo>
                  <a:close/>
                  <a:moveTo>
                    <a:pt x="679" y="56"/>
                  </a:moveTo>
                  <a:lnTo>
                    <a:pt x="679" y="56"/>
                  </a:lnTo>
                  <a:lnTo>
                    <a:pt x="647" y="57"/>
                  </a:lnTo>
                  <a:lnTo>
                    <a:pt x="616" y="59"/>
                  </a:lnTo>
                  <a:lnTo>
                    <a:pt x="584" y="63"/>
                  </a:lnTo>
                  <a:lnTo>
                    <a:pt x="553" y="69"/>
                  </a:lnTo>
                  <a:lnTo>
                    <a:pt x="523" y="76"/>
                  </a:lnTo>
                  <a:lnTo>
                    <a:pt x="494" y="84"/>
                  </a:lnTo>
                  <a:lnTo>
                    <a:pt x="465" y="95"/>
                  </a:lnTo>
                  <a:lnTo>
                    <a:pt x="437" y="106"/>
                  </a:lnTo>
                  <a:lnTo>
                    <a:pt x="410" y="118"/>
                  </a:lnTo>
                  <a:lnTo>
                    <a:pt x="382" y="132"/>
                  </a:lnTo>
                  <a:lnTo>
                    <a:pt x="356" y="147"/>
                  </a:lnTo>
                  <a:lnTo>
                    <a:pt x="331" y="163"/>
                  </a:lnTo>
                  <a:lnTo>
                    <a:pt x="306" y="180"/>
                  </a:lnTo>
                  <a:lnTo>
                    <a:pt x="283" y="199"/>
                  </a:lnTo>
                  <a:lnTo>
                    <a:pt x="260" y="218"/>
                  </a:lnTo>
                  <a:lnTo>
                    <a:pt x="239" y="239"/>
                  </a:lnTo>
                  <a:lnTo>
                    <a:pt x="218" y="260"/>
                  </a:lnTo>
                  <a:lnTo>
                    <a:pt x="198" y="284"/>
                  </a:lnTo>
                  <a:lnTo>
                    <a:pt x="179" y="307"/>
                  </a:lnTo>
                  <a:lnTo>
                    <a:pt x="162" y="332"/>
                  </a:lnTo>
                  <a:lnTo>
                    <a:pt x="146" y="357"/>
                  </a:lnTo>
                  <a:lnTo>
                    <a:pt x="131" y="383"/>
                  </a:lnTo>
                  <a:lnTo>
                    <a:pt x="117" y="409"/>
                  </a:lnTo>
                  <a:lnTo>
                    <a:pt x="105" y="437"/>
                  </a:lnTo>
                  <a:lnTo>
                    <a:pt x="94" y="466"/>
                  </a:lnTo>
                  <a:lnTo>
                    <a:pt x="84" y="495"/>
                  </a:lnTo>
                  <a:lnTo>
                    <a:pt x="76" y="524"/>
                  </a:lnTo>
                  <a:lnTo>
                    <a:pt x="69" y="554"/>
                  </a:lnTo>
                  <a:lnTo>
                    <a:pt x="63" y="585"/>
                  </a:lnTo>
                  <a:lnTo>
                    <a:pt x="59" y="616"/>
                  </a:lnTo>
                  <a:lnTo>
                    <a:pt x="57" y="647"/>
                  </a:lnTo>
                  <a:lnTo>
                    <a:pt x="56" y="680"/>
                  </a:lnTo>
                  <a:lnTo>
                    <a:pt x="56" y="680"/>
                  </a:lnTo>
                  <a:lnTo>
                    <a:pt x="57" y="712"/>
                  </a:lnTo>
                  <a:lnTo>
                    <a:pt x="59" y="743"/>
                  </a:lnTo>
                  <a:lnTo>
                    <a:pt x="63" y="774"/>
                  </a:lnTo>
                  <a:lnTo>
                    <a:pt x="69" y="805"/>
                  </a:lnTo>
                  <a:lnTo>
                    <a:pt x="76" y="836"/>
                  </a:lnTo>
                  <a:lnTo>
                    <a:pt x="84" y="865"/>
                  </a:lnTo>
                  <a:lnTo>
                    <a:pt x="94" y="894"/>
                  </a:lnTo>
                  <a:lnTo>
                    <a:pt x="105" y="922"/>
                  </a:lnTo>
                  <a:lnTo>
                    <a:pt x="117" y="950"/>
                  </a:lnTo>
                  <a:lnTo>
                    <a:pt x="131" y="976"/>
                  </a:lnTo>
                  <a:lnTo>
                    <a:pt x="146" y="1002"/>
                  </a:lnTo>
                  <a:lnTo>
                    <a:pt x="162" y="1028"/>
                  </a:lnTo>
                  <a:lnTo>
                    <a:pt x="179" y="1053"/>
                  </a:lnTo>
                  <a:lnTo>
                    <a:pt x="198" y="1076"/>
                  </a:lnTo>
                  <a:lnTo>
                    <a:pt x="218" y="1099"/>
                  </a:lnTo>
                  <a:lnTo>
                    <a:pt x="239" y="1120"/>
                  </a:lnTo>
                  <a:lnTo>
                    <a:pt x="260" y="1141"/>
                  </a:lnTo>
                  <a:lnTo>
                    <a:pt x="283" y="1160"/>
                  </a:lnTo>
                  <a:lnTo>
                    <a:pt x="306" y="1179"/>
                  </a:lnTo>
                  <a:lnTo>
                    <a:pt x="331" y="1196"/>
                  </a:lnTo>
                  <a:lnTo>
                    <a:pt x="356" y="1213"/>
                  </a:lnTo>
                  <a:lnTo>
                    <a:pt x="382" y="1228"/>
                  </a:lnTo>
                  <a:lnTo>
                    <a:pt x="410" y="1242"/>
                  </a:lnTo>
                  <a:lnTo>
                    <a:pt x="437" y="1254"/>
                  </a:lnTo>
                  <a:lnTo>
                    <a:pt x="465" y="1265"/>
                  </a:lnTo>
                  <a:lnTo>
                    <a:pt x="494" y="1275"/>
                  </a:lnTo>
                  <a:lnTo>
                    <a:pt x="523" y="1284"/>
                  </a:lnTo>
                  <a:lnTo>
                    <a:pt x="553" y="1290"/>
                  </a:lnTo>
                  <a:lnTo>
                    <a:pt x="584" y="1296"/>
                  </a:lnTo>
                  <a:lnTo>
                    <a:pt x="616" y="1300"/>
                  </a:lnTo>
                  <a:lnTo>
                    <a:pt x="647" y="1302"/>
                  </a:lnTo>
                  <a:lnTo>
                    <a:pt x="679" y="1303"/>
                  </a:lnTo>
                  <a:lnTo>
                    <a:pt x="679" y="1303"/>
                  </a:lnTo>
                  <a:lnTo>
                    <a:pt x="711" y="1302"/>
                  </a:lnTo>
                  <a:lnTo>
                    <a:pt x="742" y="1300"/>
                  </a:lnTo>
                  <a:lnTo>
                    <a:pt x="773" y="1296"/>
                  </a:lnTo>
                  <a:lnTo>
                    <a:pt x="804" y="1290"/>
                  </a:lnTo>
                  <a:lnTo>
                    <a:pt x="835" y="1284"/>
                  </a:lnTo>
                  <a:lnTo>
                    <a:pt x="864" y="1275"/>
                  </a:lnTo>
                  <a:lnTo>
                    <a:pt x="893" y="1265"/>
                  </a:lnTo>
                  <a:lnTo>
                    <a:pt x="921" y="1254"/>
                  </a:lnTo>
                  <a:lnTo>
                    <a:pt x="949" y="1242"/>
                  </a:lnTo>
                  <a:lnTo>
                    <a:pt x="975" y="1228"/>
                  </a:lnTo>
                  <a:lnTo>
                    <a:pt x="1001" y="1213"/>
                  </a:lnTo>
                  <a:lnTo>
                    <a:pt x="1028" y="1196"/>
                  </a:lnTo>
                  <a:lnTo>
                    <a:pt x="1052" y="1179"/>
                  </a:lnTo>
                  <a:lnTo>
                    <a:pt x="1075" y="1160"/>
                  </a:lnTo>
                  <a:lnTo>
                    <a:pt x="1098" y="1141"/>
                  </a:lnTo>
                  <a:lnTo>
                    <a:pt x="1119" y="1120"/>
                  </a:lnTo>
                  <a:lnTo>
                    <a:pt x="1140" y="1099"/>
                  </a:lnTo>
                  <a:lnTo>
                    <a:pt x="1159" y="1076"/>
                  </a:lnTo>
                  <a:lnTo>
                    <a:pt x="1178" y="1053"/>
                  </a:lnTo>
                  <a:lnTo>
                    <a:pt x="1195" y="1028"/>
                  </a:lnTo>
                  <a:lnTo>
                    <a:pt x="1211" y="1002"/>
                  </a:lnTo>
                  <a:lnTo>
                    <a:pt x="1226" y="976"/>
                  </a:lnTo>
                  <a:lnTo>
                    <a:pt x="1241" y="950"/>
                  </a:lnTo>
                  <a:lnTo>
                    <a:pt x="1253" y="922"/>
                  </a:lnTo>
                  <a:lnTo>
                    <a:pt x="1264" y="894"/>
                  </a:lnTo>
                  <a:lnTo>
                    <a:pt x="1274" y="865"/>
                  </a:lnTo>
                  <a:lnTo>
                    <a:pt x="1283" y="836"/>
                  </a:lnTo>
                  <a:lnTo>
                    <a:pt x="1290" y="805"/>
                  </a:lnTo>
                  <a:lnTo>
                    <a:pt x="1295" y="774"/>
                  </a:lnTo>
                  <a:lnTo>
                    <a:pt x="1299" y="743"/>
                  </a:lnTo>
                  <a:lnTo>
                    <a:pt x="1301" y="712"/>
                  </a:lnTo>
                  <a:lnTo>
                    <a:pt x="1302" y="680"/>
                  </a:lnTo>
                  <a:lnTo>
                    <a:pt x="1302" y="680"/>
                  </a:lnTo>
                  <a:lnTo>
                    <a:pt x="1301" y="647"/>
                  </a:lnTo>
                  <a:lnTo>
                    <a:pt x="1299" y="616"/>
                  </a:lnTo>
                  <a:lnTo>
                    <a:pt x="1295" y="585"/>
                  </a:lnTo>
                  <a:lnTo>
                    <a:pt x="1290" y="554"/>
                  </a:lnTo>
                  <a:lnTo>
                    <a:pt x="1283" y="524"/>
                  </a:lnTo>
                  <a:lnTo>
                    <a:pt x="1274" y="495"/>
                  </a:lnTo>
                  <a:lnTo>
                    <a:pt x="1264" y="466"/>
                  </a:lnTo>
                  <a:lnTo>
                    <a:pt x="1253" y="437"/>
                  </a:lnTo>
                  <a:lnTo>
                    <a:pt x="1241" y="409"/>
                  </a:lnTo>
                  <a:lnTo>
                    <a:pt x="1226" y="383"/>
                  </a:lnTo>
                  <a:lnTo>
                    <a:pt x="1211" y="357"/>
                  </a:lnTo>
                  <a:lnTo>
                    <a:pt x="1195" y="332"/>
                  </a:lnTo>
                  <a:lnTo>
                    <a:pt x="1178" y="307"/>
                  </a:lnTo>
                  <a:lnTo>
                    <a:pt x="1159" y="284"/>
                  </a:lnTo>
                  <a:lnTo>
                    <a:pt x="1140" y="260"/>
                  </a:lnTo>
                  <a:lnTo>
                    <a:pt x="1119" y="239"/>
                  </a:lnTo>
                  <a:lnTo>
                    <a:pt x="1098" y="218"/>
                  </a:lnTo>
                  <a:lnTo>
                    <a:pt x="1075" y="199"/>
                  </a:lnTo>
                  <a:lnTo>
                    <a:pt x="1052" y="180"/>
                  </a:lnTo>
                  <a:lnTo>
                    <a:pt x="1028" y="163"/>
                  </a:lnTo>
                  <a:lnTo>
                    <a:pt x="1001" y="147"/>
                  </a:lnTo>
                  <a:lnTo>
                    <a:pt x="975" y="132"/>
                  </a:lnTo>
                  <a:lnTo>
                    <a:pt x="949" y="118"/>
                  </a:lnTo>
                  <a:lnTo>
                    <a:pt x="921" y="106"/>
                  </a:lnTo>
                  <a:lnTo>
                    <a:pt x="893" y="95"/>
                  </a:lnTo>
                  <a:lnTo>
                    <a:pt x="864" y="84"/>
                  </a:lnTo>
                  <a:lnTo>
                    <a:pt x="835" y="76"/>
                  </a:lnTo>
                  <a:lnTo>
                    <a:pt x="804" y="69"/>
                  </a:lnTo>
                  <a:lnTo>
                    <a:pt x="773" y="63"/>
                  </a:lnTo>
                  <a:lnTo>
                    <a:pt x="742" y="59"/>
                  </a:lnTo>
                  <a:lnTo>
                    <a:pt x="711" y="57"/>
                  </a:lnTo>
                  <a:lnTo>
                    <a:pt x="679" y="56"/>
                  </a:lnTo>
                  <a:lnTo>
                    <a:pt x="679" y="56"/>
                  </a:lnTo>
                  <a:close/>
                </a:path>
              </a:pathLst>
            </a:custGeom>
            <a:grpFill/>
            <a:ln w="1587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grpSp>
      <p:sp>
        <p:nvSpPr>
          <p:cNvPr id="109583" name="TextBox 18">
            <a:extLst>
              <a:ext uri="{FF2B5EF4-FFF2-40B4-BE49-F238E27FC236}">
                <a16:creationId xmlns:a16="http://schemas.microsoft.com/office/drawing/2014/main" id="{69C98069-EE84-7415-0629-9E5253EB6E1E}"/>
              </a:ext>
            </a:extLst>
          </p:cNvPr>
          <p:cNvSpPr txBox="1">
            <a:spLocks noChangeArrowheads="1"/>
          </p:cNvSpPr>
          <p:nvPr/>
        </p:nvSpPr>
        <p:spPr bwMode="auto">
          <a:xfrm>
            <a:off x="3869532" y="4152900"/>
            <a:ext cx="46220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In people with diabetes on insulin therapy, CGM </a:t>
            </a:r>
            <a:r>
              <a:rPr kumimoji="0" lang="en-US" altLang="en-US" sz="1200" b="0" i="0" u="none" strike="noStrike" kern="1200" cap="none" spc="0" normalizeH="0" baseline="0" noProof="0" dirty="0" err="1">
                <a:ln>
                  <a:noFill/>
                </a:ln>
                <a:solidFill>
                  <a:srgbClr val="4D4D4F"/>
                </a:solidFill>
                <a:effectLst/>
                <a:uLnTx/>
                <a:uFillTx/>
                <a:latin typeface="Arial" panose="020B0604020202020204" pitchFamily="34" charset="0"/>
                <a:ea typeface="+mn-ea"/>
                <a:cs typeface="Arial" panose="020B0604020202020204" pitchFamily="34" charset="0"/>
              </a:rPr>
              <a:t>devides</a:t>
            </a:r>
            <a:r>
              <a:rPr kumimoji="0" lang="en-US" altLang="en-US" sz="1200" b="0" i="0" u="none" strike="noStrike" kern="1200" cap="none" spc="0" normalizeH="0" baseline="0" noProof="0" dirty="0">
                <a:ln>
                  <a:noFill/>
                </a:ln>
                <a:solidFill>
                  <a:srgbClr val="4D4D4F"/>
                </a:solidFill>
                <a:effectLst/>
                <a:uLnTx/>
                <a:uFillTx/>
                <a:latin typeface="Arial" panose="020B0604020202020204" pitchFamily="34" charset="0"/>
                <a:ea typeface="+mn-ea"/>
                <a:cs typeface="Arial" panose="020B0604020202020204" pitchFamily="34" charset="0"/>
              </a:rPr>
              <a:t> should be used as close to daily as possible for maximal benefit (A)</a:t>
            </a:r>
          </a:p>
        </p:txBody>
      </p:sp>
      <p:cxnSp>
        <p:nvCxnSpPr>
          <p:cNvPr id="20" name="Straight Connector 19">
            <a:extLst>
              <a:ext uri="{FF2B5EF4-FFF2-40B4-BE49-F238E27FC236}">
                <a16:creationId xmlns:a16="http://schemas.microsoft.com/office/drawing/2014/main" id="{DF3EDEE2-05F4-DB2F-7062-A6A4162AF681}"/>
              </a:ext>
            </a:extLst>
          </p:cNvPr>
          <p:cNvCxnSpPr>
            <a:cxnSpLocks/>
          </p:cNvCxnSpPr>
          <p:nvPr/>
        </p:nvCxnSpPr>
        <p:spPr>
          <a:xfrm>
            <a:off x="3780235" y="3253979"/>
            <a:ext cx="49244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F3C79FC-7E27-B168-C3F5-198B86CDEEBA}"/>
              </a:ext>
            </a:extLst>
          </p:cNvPr>
          <p:cNvCxnSpPr>
            <a:cxnSpLocks/>
          </p:cNvCxnSpPr>
          <p:nvPr/>
        </p:nvCxnSpPr>
        <p:spPr>
          <a:xfrm>
            <a:off x="3780235" y="4063604"/>
            <a:ext cx="49244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1CD552E6-B120-2546-EC3D-94241181B6D9}"/>
              </a:ext>
            </a:extLst>
          </p:cNvPr>
          <p:cNvGrpSpPr/>
          <p:nvPr/>
        </p:nvGrpSpPr>
        <p:grpSpPr>
          <a:xfrm>
            <a:off x="3376639" y="2694689"/>
            <a:ext cx="391447" cy="391447"/>
            <a:chOff x="7729538" y="2889250"/>
            <a:chExt cx="360363" cy="360363"/>
          </a:xfrm>
          <a:solidFill>
            <a:srgbClr val="32AD10"/>
          </a:solidFill>
        </p:grpSpPr>
        <p:sp>
          <p:nvSpPr>
            <p:cNvPr id="23" name="Freeform 14">
              <a:extLst>
                <a:ext uri="{FF2B5EF4-FFF2-40B4-BE49-F238E27FC236}">
                  <a16:creationId xmlns:a16="http://schemas.microsoft.com/office/drawing/2014/main" id="{A99E5C0F-FB43-B614-FDC3-8CDD300FED4F}"/>
                </a:ext>
              </a:extLst>
            </p:cNvPr>
            <p:cNvSpPr>
              <a:spLocks/>
            </p:cNvSpPr>
            <p:nvPr/>
          </p:nvSpPr>
          <p:spPr bwMode="auto">
            <a:xfrm>
              <a:off x="7826376" y="3009900"/>
              <a:ext cx="165100" cy="119063"/>
            </a:xfrm>
            <a:custGeom>
              <a:avLst/>
              <a:gdLst>
                <a:gd name="T0" fmla="*/ 170 w 623"/>
                <a:gd name="T1" fmla="*/ 453 h 453"/>
                <a:gd name="T2" fmla="*/ 170 w 623"/>
                <a:gd name="T3" fmla="*/ 453 h 453"/>
                <a:gd name="T4" fmla="*/ 165 w 623"/>
                <a:gd name="T5" fmla="*/ 453 h 453"/>
                <a:gd name="T6" fmla="*/ 160 w 623"/>
                <a:gd name="T7" fmla="*/ 451 h 453"/>
                <a:gd name="T8" fmla="*/ 155 w 623"/>
                <a:gd name="T9" fmla="*/ 449 h 453"/>
                <a:gd name="T10" fmla="*/ 150 w 623"/>
                <a:gd name="T11" fmla="*/ 445 h 453"/>
                <a:gd name="T12" fmla="*/ 8 w 623"/>
                <a:gd name="T13" fmla="*/ 303 h 453"/>
                <a:gd name="T14" fmla="*/ 8 w 623"/>
                <a:gd name="T15" fmla="*/ 303 h 453"/>
                <a:gd name="T16" fmla="*/ 5 w 623"/>
                <a:gd name="T17" fmla="*/ 299 h 453"/>
                <a:gd name="T18" fmla="*/ 2 w 623"/>
                <a:gd name="T19" fmla="*/ 294 h 453"/>
                <a:gd name="T20" fmla="*/ 1 w 623"/>
                <a:gd name="T21" fmla="*/ 289 h 453"/>
                <a:gd name="T22" fmla="*/ 0 w 623"/>
                <a:gd name="T23" fmla="*/ 283 h 453"/>
                <a:gd name="T24" fmla="*/ 1 w 623"/>
                <a:gd name="T25" fmla="*/ 278 h 453"/>
                <a:gd name="T26" fmla="*/ 2 w 623"/>
                <a:gd name="T27" fmla="*/ 273 h 453"/>
                <a:gd name="T28" fmla="*/ 5 w 623"/>
                <a:gd name="T29" fmla="*/ 268 h 453"/>
                <a:gd name="T30" fmla="*/ 8 w 623"/>
                <a:gd name="T31" fmla="*/ 263 h 453"/>
                <a:gd name="T32" fmla="*/ 8 w 623"/>
                <a:gd name="T33" fmla="*/ 263 h 453"/>
                <a:gd name="T34" fmla="*/ 13 w 623"/>
                <a:gd name="T35" fmla="*/ 260 h 453"/>
                <a:gd name="T36" fmla="*/ 18 w 623"/>
                <a:gd name="T37" fmla="*/ 257 h 453"/>
                <a:gd name="T38" fmla="*/ 23 w 623"/>
                <a:gd name="T39" fmla="*/ 256 h 453"/>
                <a:gd name="T40" fmla="*/ 28 w 623"/>
                <a:gd name="T41" fmla="*/ 255 h 453"/>
                <a:gd name="T42" fmla="*/ 34 w 623"/>
                <a:gd name="T43" fmla="*/ 256 h 453"/>
                <a:gd name="T44" fmla="*/ 39 w 623"/>
                <a:gd name="T45" fmla="*/ 257 h 453"/>
                <a:gd name="T46" fmla="*/ 45 w 623"/>
                <a:gd name="T47" fmla="*/ 260 h 453"/>
                <a:gd name="T48" fmla="*/ 49 w 623"/>
                <a:gd name="T49" fmla="*/ 263 h 453"/>
                <a:gd name="T50" fmla="*/ 171 w 623"/>
                <a:gd name="T51" fmla="*/ 386 h 453"/>
                <a:gd name="T52" fmla="*/ 576 w 623"/>
                <a:gd name="T53" fmla="*/ 7 h 453"/>
                <a:gd name="T54" fmla="*/ 576 w 623"/>
                <a:gd name="T55" fmla="*/ 7 h 453"/>
                <a:gd name="T56" fmla="*/ 580 w 623"/>
                <a:gd name="T57" fmla="*/ 4 h 453"/>
                <a:gd name="T58" fmla="*/ 585 w 623"/>
                <a:gd name="T59" fmla="*/ 1 h 453"/>
                <a:gd name="T60" fmla="*/ 591 w 623"/>
                <a:gd name="T61" fmla="*/ 0 h 453"/>
                <a:gd name="T62" fmla="*/ 596 w 623"/>
                <a:gd name="T63" fmla="*/ 0 h 453"/>
                <a:gd name="T64" fmla="*/ 601 w 623"/>
                <a:gd name="T65" fmla="*/ 0 h 453"/>
                <a:gd name="T66" fmla="*/ 606 w 623"/>
                <a:gd name="T67" fmla="*/ 2 h 453"/>
                <a:gd name="T68" fmla="*/ 611 w 623"/>
                <a:gd name="T69" fmla="*/ 5 h 453"/>
                <a:gd name="T70" fmla="*/ 616 w 623"/>
                <a:gd name="T71" fmla="*/ 8 h 453"/>
                <a:gd name="T72" fmla="*/ 616 w 623"/>
                <a:gd name="T73" fmla="*/ 8 h 453"/>
                <a:gd name="T74" fmla="*/ 619 w 623"/>
                <a:gd name="T75" fmla="*/ 14 h 453"/>
                <a:gd name="T76" fmla="*/ 621 w 623"/>
                <a:gd name="T77" fmla="*/ 19 h 453"/>
                <a:gd name="T78" fmla="*/ 623 w 623"/>
                <a:gd name="T79" fmla="*/ 24 h 453"/>
                <a:gd name="T80" fmla="*/ 623 w 623"/>
                <a:gd name="T81" fmla="*/ 30 h 453"/>
                <a:gd name="T82" fmla="*/ 622 w 623"/>
                <a:gd name="T83" fmla="*/ 35 h 453"/>
                <a:gd name="T84" fmla="*/ 621 w 623"/>
                <a:gd name="T85" fmla="*/ 40 h 453"/>
                <a:gd name="T86" fmla="*/ 618 w 623"/>
                <a:gd name="T87" fmla="*/ 45 h 453"/>
                <a:gd name="T88" fmla="*/ 614 w 623"/>
                <a:gd name="T89" fmla="*/ 49 h 453"/>
                <a:gd name="T90" fmla="*/ 189 w 623"/>
                <a:gd name="T91" fmla="*/ 446 h 453"/>
                <a:gd name="T92" fmla="*/ 189 w 623"/>
                <a:gd name="T93" fmla="*/ 446 h 453"/>
                <a:gd name="T94" fmla="*/ 185 w 623"/>
                <a:gd name="T95" fmla="*/ 449 h 453"/>
                <a:gd name="T96" fmla="*/ 180 w 623"/>
                <a:gd name="T97" fmla="*/ 452 h 453"/>
                <a:gd name="T98" fmla="*/ 175 w 623"/>
                <a:gd name="T99" fmla="*/ 453 h 453"/>
                <a:gd name="T100" fmla="*/ 170 w 623"/>
                <a:gd name="T101" fmla="*/ 453 h 453"/>
                <a:gd name="T102" fmla="*/ 170 w 623"/>
                <a:gd name="T10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3" h="453">
                  <a:moveTo>
                    <a:pt x="170" y="453"/>
                  </a:moveTo>
                  <a:lnTo>
                    <a:pt x="170" y="453"/>
                  </a:lnTo>
                  <a:lnTo>
                    <a:pt x="165" y="453"/>
                  </a:lnTo>
                  <a:lnTo>
                    <a:pt x="160" y="451"/>
                  </a:lnTo>
                  <a:lnTo>
                    <a:pt x="155" y="449"/>
                  </a:lnTo>
                  <a:lnTo>
                    <a:pt x="150" y="445"/>
                  </a:lnTo>
                  <a:lnTo>
                    <a:pt x="8" y="303"/>
                  </a:lnTo>
                  <a:lnTo>
                    <a:pt x="8" y="303"/>
                  </a:lnTo>
                  <a:lnTo>
                    <a:pt x="5" y="299"/>
                  </a:lnTo>
                  <a:lnTo>
                    <a:pt x="2" y="294"/>
                  </a:lnTo>
                  <a:lnTo>
                    <a:pt x="1" y="289"/>
                  </a:lnTo>
                  <a:lnTo>
                    <a:pt x="0" y="283"/>
                  </a:lnTo>
                  <a:lnTo>
                    <a:pt x="1" y="278"/>
                  </a:lnTo>
                  <a:lnTo>
                    <a:pt x="2" y="273"/>
                  </a:lnTo>
                  <a:lnTo>
                    <a:pt x="5" y="268"/>
                  </a:lnTo>
                  <a:lnTo>
                    <a:pt x="8" y="263"/>
                  </a:lnTo>
                  <a:lnTo>
                    <a:pt x="8" y="263"/>
                  </a:lnTo>
                  <a:lnTo>
                    <a:pt x="13" y="260"/>
                  </a:lnTo>
                  <a:lnTo>
                    <a:pt x="18" y="257"/>
                  </a:lnTo>
                  <a:lnTo>
                    <a:pt x="23" y="256"/>
                  </a:lnTo>
                  <a:lnTo>
                    <a:pt x="28" y="255"/>
                  </a:lnTo>
                  <a:lnTo>
                    <a:pt x="34" y="256"/>
                  </a:lnTo>
                  <a:lnTo>
                    <a:pt x="39" y="257"/>
                  </a:lnTo>
                  <a:lnTo>
                    <a:pt x="45" y="260"/>
                  </a:lnTo>
                  <a:lnTo>
                    <a:pt x="49" y="263"/>
                  </a:lnTo>
                  <a:lnTo>
                    <a:pt x="171" y="386"/>
                  </a:lnTo>
                  <a:lnTo>
                    <a:pt x="576" y="7"/>
                  </a:lnTo>
                  <a:lnTo>
                    <a:pt x="576" y="7"/>
                  </a:lnTo>
                  <a:lnTo>
                    <a:pt x="580" y="4"/>
                  </a:lnTo>
                  <a:lnTo>
                    <a:pt x="585" y="1"/>
                  </a:lnTo>
                  <a:lnTo>
                    <a:pt x="591" y="0"/>
                  </a:lnTo>
                  <a:lnTo>
                    <a:pt x="596" y="0"/>
                  </a:lnTo>
                  <a:lnTo>
                    <a:pt x="601" y="0"/>
                  </a:lnTo>
                  <a:lnTo>
                    <a:pt x="606" y="2"/>
                  </a:lnTo>
                  <a:lnTo>
                    <a:pt x="611" y="5"/>
                  </a:lnTo>
                  <a:lnTo>
                    <a:pt x="616" y="8"/>
                  </a:lnTo>
                  <a:lnTo>
                    <a:pt x="616" y="8"/>
                  </a:lnTo>
                  <a:lnTo>
                    <a:pt x="619" y="14"/>
                  </a:lnTo>
                  <a:lnTo>
                    <a:pt x="621" y="19"/>
                  </a:lnTo>
                  <a:lnTo>
                    <a:pt x="623" y="24"/>
                  </a:lnTo>
                  <a:lnTo>
                    <a:pt x="623" y="30"/>
                  </a:lnTo>
                  <a:lnTo>
                    <a:pt x="622" y="35"/>
                  </a:lnTo>
                  <a:lnTo>
                    <a:pt x="621" y="40"/>
                  </a:lnTo>
                  <a:lnTo>
                    <a:pt x="618" y="45"/>
                  </a:lnTo>
                  <a:lnTo>
                    <a:pt x="614" y="49"/>
                  </a:lnTo>
                  <a:lnTo>
                    <a:pt x="189" y="446"/>
                  </a:lnTo>
                  <a:lnTo>
                    <a:pt x="189" y="446"/>
                  </a:lnTo>
                  <a:lnTo>
                    <a:pt x="185" y="449"/>
                  </a:lnTo>
                  <a:lnTo>
                    <a:pt x="180" y="452"/>
                  </a:lnTo>
                  <a:lnTo>
                    <a:pt x="175" y="453"/>
                  </a:lnTo>
                  <a:lnTo>
                    <a:pt x="170" y="453"/>
                  </a:lnTo>
                  <a:lnTo>
                    <a:pt x="170" y="453"/>
                  </a:lnTo>
                  <a:close/>
                </a:path>
              </a:pathLst>
            </a:custGeom>
            <a:grpFill/>
            <a:ln w="15875">
              <a:solidFill>
                <a:srgbClr val="32AD1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sp>
          <p:nvSpPr>
            <p:cNvPr id="24" name="Freeform 15">
              <a:extLst>
                <a:ext uri="{FF2B5EF4-FFF2-40B4-BE49-F238E27FC236}">
                  <a16:creationId xmlns:a16="http://schemas.microsoft.com/office/drawing/2014/main" id="{1679BBC5-5B7F-A5CD-41A4-1BFAFEBF4165}"/>
                </a:ext>
              </a:extLst>
            </p:cNvPr>
            <p:cNvSpPr>
              <a:spLocks noEditPoints="1"/>
            </p:cNvSpPr>
            <p:nvPr/>
          </p:nvSpPr>
          <p:spPr bwMode="auto">
            <a:xfrm>
              <a:off x="7729538" y="2889250"/>
              <a:ext cx="360363" cy="360363"/>
            </a:xfrm>
            <a:custGeom>
              <a:avLst/>
              <a:gdLst>
                <a:gd name="T0" fmla="*/ 575 w 1359"/>
                <a:gd name="T1" fmla="*/ 1352 h 1359"/>
                <a:gd name="T2" fmla="*/ 415 w 1359"/>
                <a:gd name="T3" fmla="*/ 1306 h 1359"/>
                <a:gd name="T4" fmla="*/ 273 w 1359"/>
                <a:gd name="T5" fmla="*/ 1225 h 1359"/>
                <a:gd name="T6" fmla="*/ 154 w 1359"/>
                <a:gd name="T7" fmla="*/ 1112 h 1359"/>
                <a:gd name="T8" fmla="*/ 66 w 1359"/>
                <a:gd name="T9" fmla="*/ 974 h 1359"/>
                <a:gd name="T10" fmla="*/ 13 w 1359"/>
                <a:gd name="T11" fmla="*/ 816 h 1359"/>
                <a:gd name="T12" fmla="*/ 0 w 1359"/>
                <a:gd name="T13" fmla="*/ 680 h 1359"/>
                <a:gd name="T14" fmla="*/ 21 w 1359"/>
                <a:gd name="T15" fmla="*/ 510 h 1359"/>
                <a:gd name="T16" fmla="*/ 81 w 1359"/>
                <a:gd name="T17" fmla="*/ 356 h 1359"/>
                <a:gd name="T18" fmla="*/ 176 w 1359"/>
                <a:gd name="T19" fmla="*/ 222 h 1359"/>
                <a:gd name="T20" fmla="*/ 299 w 1359"/>
                <a:gd name="T21" fmla="*/ 116 h 1359"/>
                <a:gd name="T22" fmla="*/ 446 w 1359"/>
                <a:gd name="T23" fmla="*/ 41 h 1359"/>
                <a:gd name="T24" fmla="*/ 609 w 1359"/>
                <a:gd name="T25" fmla="*/ 3 h 1359"/>
                <a:gd name="T26" fmla="*/ 748 w 1359"/>
                <a:gd name="T27" fmla="*/ 3 h 1359"/>
                <a:gd name="T28" fmla="*/ 912 w 1359"/>
                <a:gd name="T29" fmla="*/ 41 h 1359"/>
                <a:gd name="T30" fmla="*/ 1059 w 1359"/>
                <a:gd name="T31" fmla="*/ 116 h 1359"/>
                <a:gd name="T32" fmla="*/ 1182 w 1359"/>
                <a:gd name="T33" fmla="*/ 222 h 1359"/>
                <a:gd name="T34" fmla="*/ 1277 w 1359"/>
                <a:gd name="T35" fmla="*/ 356 h 1359"/>
                <a:gd name="T36" fmla="*/ 1337 w 1359"/>
                <a:gd name="T37" fmla="*/ 510 h 1359"/>
                <a:gd name="T38" fmla="*/ 1359 w 1359"/>
                <a:gd name="T39" fmla="*/ 680 h 1359"/>
                <a:gd name="T40" fmla="*/ 1345 w 1359"/>
                <a:gd name="T41" fmla="*/ 816 h 1359"/>
                <a:gd name="T42" fmla="*/ 1292 w 1359"/>
                <a:gd name="T43" fmla="*/ 974 h 1359"/>
                <a:gd name="T44" fmla="*/ 1203 w 1359"/>
                <a:gd name="T45" fmla="*/ 1112 h 1359"/>
                <a:gd name="T46" fmla="*/ 1086 w 1359"/>
                <a:gd name="T47" fmla="*/ 1225 h 1359"/>
                <a:gd name="T48" fmla="*/ 943 w 1359"/>
                <a:gd name="T49" fmla="*/ 1306 h 1359"/>
                <a:gd name="T50" fmla="*/ 782 w 1359"/>
                <a:gd name="T51" fmla="*/ 1352 h 1359"/>
                <a:gd name="T52" fmla="*/ 679 w 1359"/>
                <a:gd name="T53" fmla="*/ 56 h 1359"/>
                <a:gd name="T54" fmla="*/ 553 w 1359"/>
                <a:gd name="T55" fmla="*/ 69 h 1359"/>
                <a:gd name="T56" fmla="*/ 410 w 1359"/>
                <a:gd name="T57" fmla="*/ 118 h 1359"/>
                <a:gd name="T58" fmla="*/ 283 w 1359"/>
                <a:gd name="T59" fmla="*/ 199 h 1359"/>
                <a:gd name="T60" fmla="*/ 179 w 1359"/>
                <a:gd name="T61" fmla="*/ 307 h 1359"/>
                <a:gd name="T62" fmla="*/ 105 w 1359"/>
                <a:gd name="T63" fmla="*/ 437 h 1359"/>
                <a:gd name="T64" fmla="*/ 63 w 1359"/>
                <a:gd name="T65" fmla="*/ 585 h 1359"/>
                <a:gd name="T66" fmla="*/ 57 w 1359"/>
                <a:gd name="T67" fmla="*/ 712 h 1359"/>
                <a:gd name="T68" fmla="*/ 84 w 1359"/>
                <a:gd name="T69" fmla="*/ 865 h 1359"/>
                <a:gd name="T70" fmla="*/ 146 w 1359"/>
                <a:gd name="T71" fmla="*/ 1002 h 1359"/>
                <a:gd name="T72" fmla="*/ 239 w 1359"/>
                <a:gd name="T73" fmla="*/ 1120 h 1359"/>
                <a:gd name="T74" fmla="*/ 356 w 1359"/>
                <a:gd name="T75" fmla="*/ 1213 h 1359"/>
                <a:gd name="T76" fmla="*/ 494 w 1359"/>
                <a:gd name="T77" fmla="*/ 1275 h 1359"/>
                <a:gd name="T78" fmla="*/ 647 w 1359"/>
                <a:gd name="T79" fmla="*/ 1302 h 1359"/>
                <a:gd name="T80" fmla="*/ 773 w 1359"/>
                <a:gd name="T81" fmla="*/ 1296 h 1359"/>
                <a:gd name="T82" fmla="*/ 921 w 1359"/>
                <a:gd name="T83" fmla="*/ 1254 h 1359"/>
                <a:gd name="T84" fmla="*/ 1052 w 1359"/>
                <a:gd name="T85" fmla="*/ 1179 h 1359"/>
                <a:gd name="T86" fmla="*/ 1159 w 1359"/>
                <a:gd name="T87" fmla="*/ 1076 h 1359"/>
                <a:gd name="T88" fmla="*/ 1241 w 1359"/>
                <a:gd name="T89" fmla="*/ 950 h 1359"/>
                <a:gd name="T90" fmla="*/ 1290 w 1359"/>
                <a:gd name="T91" fmla="*/ 805 h 1359"/>
                <a:gd name="T92" fmla="*/ 1302 w 1359"/>
                <a:gd name="T93" fmla="*/ 680 h 1359"/>
                <a:gd name="T94" fmla="*/ 1283 w 1359"/>
                <a:gd name="T95" fmla="*/ 524 h 1359"/>
                <a:gd name="T96" fmla="*/ 1226 w 1359"/>
                <a:gd name="T97" fmla="*/ 383 h 1359"/>
                <a:gd name="T98" fmla="*/ 1140 w 1359"/>
                <a:gd name="T99" fmla="*/ 260 h 1359"/>
                <a:gd name="T100" fmla="*/ 1028 w 1359"/>
                <a:gd name="T101" fmla="*/ 163 h 1359"/>
                <a:gd name="T102" fmla="*/ 893 w 1359"/>
                <a:gd name="T103" fmla="*/ 95 h 1359"/>
                <a:gd name="T104" fmla="*/ 742 w 1359"/>
                <a:gd name="T105" fmla="*/ 5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9" h="1359">
                  <a:moveTo>
                    <a:pt x="679" y="1359"/>
                  </a:moveTo>
                  <a:lnTo>
                    <a:pt x="679" y="1359"/>
                  </a:lnTo>
                  <a:lnTo>
                    <a:pt x="644" y="1359"/>
                  </a:lnTo>
                  <a:lnTo>
                    <a:pt x="609" y="1356"/>
                  </a:lnTo>
                  <a:lnTo>
                    <a:pt x="575" y="1352"/>
                  </a:lnTo>
                  <a:lnTo>
                    <a:pt x="542" y="1346"/>
                  </a:lnTo>
                  <a:lnTo>
                    <a:pt x="509" y="1338"/>
                  </a:lnTo>
                  <a:lnTo>
                    <a:pt x="477" y="1329"/>
                  </a:lnTo>
                  <a:lnTo>
                    <a:pt x="446" y="1318"/>
                  </a:lnTo>
                  <a:lnTo>
                    <a:pt x="415" y="1306"/>
                  </a:lnTo>
                  <a:lnTo>
                    <a:pt x="384" y="1293"/>
                  </a:lnTo>
                  <a:lnTo>
                    <a:pt x="355" y="1278"/>
                  </a:lnTo>
                  <a:lnTo>
                    <a:pt x="327" y="1261"/>
                  </a:lnTo>
                  <a:lnTo>
                    <a:pt x="299" y="1244"/>
                  </a:lnTo>
                  <a:lnTo>
                    <a:pt x="273" y="1225"/>
                  </a:lnTo>
                  <a:lnTo>
                    <a:pt x="247" y="1204"/>
                  </a:lnTo>
                  <a:lnTo>
                    <a:pt x="223" y="1182"/>
                  </a:lnTo>
                  <a:lnTo>
                    <a:pt x="198" y="1160"/>
                  </a:lnTo>
                  <a:lnTo>
                    <a:pt x="176" y="1137"/>
                  </a:lnTo>
                  <a:lnTo>
                    <a:pt x="154" y="1112"/>
                  </a:lnTo>
                  <a:lnTo>
                    <a:pt x="134" y="1086"/>
                  </a:lnTo>
                  <a:lnTo>
                    <a:pt x="115" y="1060"/>
                  </a:lnTo>
                  <a:lnTo>
                    <a:pt x="98" y="1032"/>
                  </a:lnTo>
                  <a:lnTo>
                    <a:pt x="81" y="1003"/>
                  </a:lnTo>
                  <a:lnTo>
                    <a:pt x="66" y="974"/>
                  </a:lnTo>
                  <a:lnTo>
                    <a:pt x="53" y="944"/>
                  </a:lnTo>
                  <a:lnTo>
                    <a:pt x="41" y="913"/>
                  </a:lnTo>
                  <a:lnTo>
                    <a:pt x="30" y="882"/>
                  </a:lnTo>
                  <a:lnTo>
                    <a:pt x="21" y="850"/>
                  </a:lnTo>
                  <a:lnTo>
                    <a:pt x="13" y="816"/>
                  </a:lnTo>
                  <a:lnTo>
                    <a:pt x="7" y="783"/>
                  </a:lnTo>
                  <a:lnTo>
                    <a:pt x="3" y="749"/>
                  </a:lnTo>
                  <a:lnTo>
                    <a:pt x="1" y="715"/>
                  </a:lnTo>
                  <a:lnTo>
                    <a:pt x="0" y="680"/>
                  </a:lnTo>
                  <a:lnTo>
                    <a:pt x="0" y="680"/>
                  </a:lnTo>
                  <a:lnTo>
                    <a:pt x="1" y="644"/>
                  </a:lnTo>
                  <a:lnTo>
                    <a:pt x="3" y="610"/>
                  </a:lnTo>
                  <a:lnTo>
                    <a:pt x="7" y="576"/>
                  </a:lnTo>
                  <a:lnTo>
                    <a:pt x="13" y="543"/>
                  </a:lnTo>
                  <a:lnTo>
                    <a:pt x="21" y="510"/>
                  </a:lnTo>
                  <a:lnTo>
                    <a:pt x="30" y="478"/>
                  </a:lnTo>
                  <a:lnTo>
                    <a:pt x="41" y="446"/>
                  </a:lnTo>
                  <a:lnTo>
                    <a:pt x="53" y="415"/>
                  </a:lnTo>
                  <a:lnTo>
                    <a:pt x="66" y="385"/>
                  </a:lnTo>
                  <a:lnTo>
                    <a:pt x="81" y="356"/>
                  </a:lnTo>
                  <a:lnTo>
                    <a:pt x="98" y="328"/>
                  </a:lnTo>
                  <a:lnTo>
                    <a:pt x="115" y="300"/>
                  </a:lnTo>
                  <a:lnTo>
                    <a:pt x="134" y="273"/>
                  </a:lnTo>
                  <a:lnTo>
                    <a:pt x="154" y="247"/>
                  </a:lnTo>
                  <a:lnTo>
                    <a:pt x="176" y="222"/>
                  </a:lnTo>
                  <a:lnTo>
                    <a:pt x="198" y="199"/>
                  </a:lnTo>
                  <a:lnTo>
                    <a:pt x="223" y="177"/>
                  </a:lnTo>
                  <a:lnTo>
                    <a:pt x="247" y="155"/>
                  </a:lnTo>
                  <a:lnTo>
                    <a:pt x="273" y="135"/>
                  </a:lnTo>
                  <a:lnTo>
                    <a:pt x="299" y="116"/>
                  </a:lnTo>
                  <a:lnTo>
                    <a:pt x="327" y="99"/>
                  </a:lnTo>
                  <a:lnTo>
                    <a:pt x="355" y="81"/>
                  </a:lnTo>
                  <a:lnTo>
                    <a:pt x="384" y="66"/>
                  </a:lnTo>
                  <a:lnTo>
                    <a:pt x="415" y="53"/>
                  </a:lnTo>
                  <a:lnTo>
                    <a:pt x="446" y="41"/>
                  </a:lnTo>
                  <a:lnTo>
                    <a:pt x="477" y="30"/>
                  </a:lnTo>
                  <a:lnTo>
                    <a:pt x="509" y="21"/>
                  </a:lnTo>
                  <a:lnTo>
                    <a:pt x="542" y="13"/>
                  </a:lnTo>
                  <a:lnTo>
                    <a:pt x="575" y="7"/>
                  </a:lnTo>
                  <a:lnTo>
                    <a:pt x="609" y="3"/>
                  </a:lnTo>
                  <a:lnTo>
                    <a:pt x="644" y="0"/>
                  </a:lnTo>
                  <a:lnTo>
                    <a:pt x="679" y="0"/>
                  </a:lnTo>
                  <a:lnTo>
                    <a:pt x="679" y="0"/>
                  </a:lnTo>
                  <a:lnTo>
                    <a:pt x="714" y="0"/>
                  </a:lnTo>
                  <a:lnTo>
                    <a:pt x="748" y="3"/>
                  </a:lnTo>
                  <a:lnTo>
                    <a:pt x="782" y="7"/>
                  </a:lnTo>
                  <a:lnTo>
                    <a:pt x="815" y="13"/>
                  </a:lnTo>
                  <a:lnTo>
                    <a:pt x="849" y="21"/>
                  </a:lnTo>
                  <a:lnTo>
                    <a:pt x="881" y="30"/>
                  </a:lnTo>
                  <a:lnTo>
                    <a:pt x="912" y="41"/>
                  </a:lnTo>
                  <a:lnTo>
                    <a:pt x="943" y="53"/>
                  </a:lnTo>
                  <a:lnTo>
                    <a:pt x="973" y="66"/>
                  </a:lnTo>
                  <a:lnTo>
                    <a:pt x="1002" y="81"/>
                  </a:lnTo>
                  <a:lnTo>
                    <a:pt x="1032" y="99"/>
                  </a:lnTo>
                  <a:lnTo>
                    <a:pt x="1059" y="116"/>
                  </a:lnTo>
                  <a:lnTo>
                    <a:pt x="1086" y="135"/>
                  </a:lnTo>
                  <a:lnTo>
                    <a:pt x="1111" y="155"/>
                  </a:lnTo>
                  <a:lnTo>
                    <a:pt x="1136" y="177"/>
                  </a:lnTo>
                  <a:lnTo>
                    <a:pt x="1159" y="199"/>
                  </a:lnTo>
                  <a:lnTo>
                    <a:pt x="1182" y="222"/>
                  </a:lnTo>
                  <a:lnTo>
                    <a:pt x="1203" y="247"/>
                  </a:lnTo>
                  <a:lnTo>
                    <a:pt x="1223" y="273"/>
                  </a:lnTo>
                  <a:lnTo>
                    <a:pt x="1243" y="300"/>
                  </a:lnTo>
                  <a:lnTo>
                    <a:pt x="1260" y="328"/>
                  </a:lnTo>
                  <a:lnTo>
                    <a:pt x="1277" y="356"/>
                  </a:lnTo>
                  <a:lnTo>
                    <a:pt x="1292" y="385"/>
                  </a:lnTo>
                  <a:lnTo>
                    <a:pt x="1305" y="415"/>
                  </a:lnTo>
                  <a:lnTo>
                    <a:pt x="1317" y="446"/>
                  </a:lnTo>
                  <a:lnTo>
                    <a:pt x="1328" y="478"/>
                  </a:lnTo>
                  <a:lnTo>
                    <a:pt x="1337" y="510"/>
                  </a:lnTo>
                  <a:lnTo>
                    <a:pt x="1345" y="543"/>
                  </a:lnTo>
                  <a:lnTo>
                    <a:pt x="1351" y="576"/>
                  </a:lnTo>
                  <a:lnTo>
                    <a:pt x="1355" y="610"/>
                  </a:lnTo>
                  <a:lnTo>
                    <a:pt x="1358" y="644"/>
                  </a:lnTo>
                  <a:lnTo>
                    <a:pt x="1359" y="680"/>
                  </a:lnTo>
                  <a:lnTo>
                    <a:pt x="1359" y="680"/>
                  </a:lnTo>
                  <a:lnTo>
                    <a:pt x="1358" y="715"/>
                  </a:lnTo>
                  <a:lnTo>
                    <a:pt x="1355" y="749"/>
                  </a:lnTo>
                  <a:lnTo>
                    <a:pt x="1351" y="783"/>
                  </a:lnTo>
                  <a:lnTo>
                    <a:pt x="1345" y="816"/>
                  </a:lnTo>
                  <a:lnTo>
                    <a:pt x="1337" y="850"/>
                  </a:lnTo>
                  <a:lnTo>
                    <a:pt x="1328" y="882"/>
                  </a:lnTo>
                  <a:lnTo>
                    <a:pt x="1317" y="913"/>
                  </a:lnTo>
                  <a:lnTo>
                    <a:pt x="1305" y="944"/>
                  </a:lnTo>
                  <a:lnTo>
                    <a:pt x="1292" y="974"/>
                  </a:lnTo>
                  <a:lnTo>
                    <a:pt x="1277" y="1003"/>
                  </a:lnTo>
                  <a:lnTo>
                    <a:pt x="1260" y="1032"/>
                  </a:lnTo>
                  <a:lnTo>
                    <a:pt x="1243" y="1060"/>
                  </a:lnTo>
                  <a:lnTo>
                    <a:pt x="1223" y="1086"/>
                  </a:lnTo>
                  <a:lnTo>
                    <a:pt x="1203" y="1112"/>
                  </a:lnTo>
                  <a:lnTo>
                    <a:pt x="1182" y="1137"/>
                  </a:lnTo>
                  <a:lnTo>
                    <a:pt x="1159" y="1160"/>
                  </a:lnTo>
                  <a:lnTo>
                    <a:pt x="1136" y="1182"/>
                  </a:lnTo>
                  <a:lnTo>
                    <a:pt x="1111" y="1204"/>
                  </a:lnTo>
                  <a:lnTo>
                    <a:pt x="1086" y="1225"/>
                  </a:lnTo>
                  <a:lnTo>
                    <a:pt x="1059" y="1244"/>
                  </a:lnTo>
                  <a:lnTo>
                    <a:pt x="1032" y="1261"/>
                  </a:lnTo>
                  <a:lnTo>
                    <a:pt x="1002" y="1278"/>
                  </a:lnTo>
                  <a:lnTo>
                    <a:pt x="973" y="1293"/>
                  </a:lnTo>
                  <a:lnTo>
                    <a:pt x="943" y="1306"/>
                  </a:lnTo>
                  <a:lnTo>
                    <a:pt x="912" y="1318"/>
                  </a:lnTo>
                  <a:lnTo>
                    <a:pt x="881" y="1329"/>
                  </a:lnTo>
                  <a:lnTo>
                    <a:pt x="849" y="1338"/>
                  </a:lnTo>
                  <a:lnTo>
                    <a:pt x="815" y="1346"/>
                  </a:lnTo>
                  <a:lnTo>
                    <a:pt x="782" y="1352"/>
                  </a:lnTo>
                  <a:lnTo>
                    <a:pt x="748" y="1356"/>
                  </a:lnTo>
                  <a:lnTo>
                    <a:pt x="714" y="1359"/>
                  </a:lnTo>
                  <a:lnTo>
                    <a:pt x="679" y="1359"/>
                  </a:lnTo>
                  <a:lnTo>
                    <a:pt x="679" y="1359"/>
                  </a:lnTo>
                  <a:close/>
                  <a:moveTo>
                    <a:pt x="679" y="56"/>
                  </a:moveTo>
                  <a:lnTo>
                    <a:pt x="679" y="56"/>
                  </a:lnTo>
                  <a:lnTo>
                    <a:pt x="647" y="57"/>
                  </a:lnTo>
                  <a:lnTo>
                    <a:pt x="616" y="59"/>
                  </a:lnTo>
                  <a:lnTo>
                    <a:pt x="584" y="63"/>
                  </a:lnTo>
                  <a:lnTo>
                    <a:pt x="553" y="69"/>
                  </a:lnTo>
                  <a:lnTo>
                    <a:pt x="523" y="76"/>
                  </a:lnTo>
                  <a:lnTo>
                    <a:pt x="494" y="84"/>
                  </a:lnTo>
                  <a:lnTo>
                    <a:pt x="465" y="95"/>
                  </a:lnTo>
                  <a:lnTo>
                    <a:pt x="437" y="106"/>
                  </a:lnTo>
                  <a:lnTo>
                    <a:pt x="410" y="118"/>
                  </a:lnTo>
                  <a:lnTo>
                    <a:pt x="382" y="132"/>
                  </a:lnTo>
                  <a:lnTo>
                    <a:pt x="356" y="147"/>
                  </a:lnTo>
                  <a:lnTo>
                    <a:pt x="331" y="163"/>
                  </a:lnTo>
                  <a:lnTo>
                    <a:pt x="306" y="180"/>
                  </a:lnTo>
                  <a:lnTo>
                    <a:pt x="283" y="199"/>
                  </a:lnTo>
                  <a:lnTo>
                    <a:pt x="260" y="218"/>
                  </a:lnTo>
                  <a:lnTo>
                    <a:pt x="239" y="239"/>
                  </a:lnTo>
                  <a:lnTo>
                    <a:pt x="218" y="260"/>
                  </a:lnTo>
                  <a:lnTo>
                    <a:pt x="198" y="284"/>
                  </a:lnTo>
                  <a:lnTo>
                    <a:pt x="179" y="307"/>
                  </a:lnTo>
                  <a:lnTo>
                    <a:pt x="162" y="332"/>
                  </a:lnTo>
                  <a:lnTo>
                    <a:pt x="146" y="357"/>
                  </a:lnTo>
                  <a:lnTo>
                    <a:pt x="131" y="383"/>
                  </a:lnTo>
                  <a:lnTo>
                    <a:pt x="117" y="409"/>
                  </a:lnTo>
                  <a:lnTo>
                    <a:pt x="105" y="437"/>
                  </a:lnTo>
                  <a:lnTo>
                    <a:pt x="94" y="466"/>
                  </a:lnTo>
                  <a:lnTo>
                    <a:pt x="84" y="495"/>
                  </a:lnTo>
                  <a:lnTo>
                    <a:pt x="76" y="524"/>
                  </a:lnTo>
                  <a:lnTo>
                    <a:pt x="69" y="554"/>
                  </a:lnTo>
                  <a:lnTo>
                    <a:pt x="63" y="585"/>
                  </a:lnTo>
                  <a:lnTo>
                    <a:pt x="59" y="616"/>
                  </a:lnTo>
                  <a:lnTo>
                    <a:pt x="57" y="647"/>
                  </a:lnTo>
                  <a:lnTo>
                    <a:pt x="56" y="680"/>
                  </a:lnTo>
                  <a:lnTo>
                    <a:pt x="56" y="680"/>
                  </a:lnTo>
                  <a:lnTo>
                    <a:pt x="57" y="712"/>
                  </a:lnTo>
                  <a:lnTo>
                    <a:pt x="59" y="743"/>
                  </a:lnTo>
                  <a:lnTo>
                    <a:pt x="63" y="774"/>
                  </a:lnTo>
                  <a:lnTo>
                    <a:pt x="69" y="805"/>
                  </a:lnTo>
                  <a:lnTo>
                    <a:pt x="76" y="836"/>
                  </a:lnTo>
                  <a:lnTo>
                    <a:pt x="84" y="865"/>
                  </a:lnTo>
                  <a:lnTo>
                    <a:pt x="94" y="894"/>
                  </a:lnTo>
                  <a:lnTo>
                    <a:pt x="105" y="922"/>
                  </a:lnTo>
                  <a:lnTo>
                    <a:pt x="117" y="950"/>
                  </a:lnTo>
                  <a:lnTo>
                    <a:pt x="131" y="976"/>
                  </a:lnTo>
                  <a:lnTo>
                    <a:pt x="146" y="1002"/>
                  </a:lnTo>
                  <a:lnTo>
                    <a:pt x="162" y="1028"/>
                  </a:lnTo>
                  <a:lnTo>
                    <a:pt x="179" y="1053"/>
                  </a:lnTo>
                  <a:lnTo>
                    <a:pt x="198" y="1076"/>
                  </a:lnTo>
                  <a:lnTo>
                    <a:pt x="218" y="1099"/>
                  </a:lnTo>
                  <a:lnTo>
                    <a:pt x="239" y="1120"/>
                  </a:lnTo>
                  <a:lnTo>
                    <a:pt x="260" y="1141"/>
                  </a:lnTo>
                  <a:lnTo>
                    <a:pt x="283" y="1160"/>
                  </a:lnTo>
                  <a:lnTo>
                    <a:pt x="306" y="1179"/>
                  </a:lnTo>
                  <a:lnTo>
                    <a:pt x="331" y="1196"/>
                  </a:lnTo>
                  <a:lnTo>
                    <a:pt x="356" y="1213"/>
                  </a:lnTo>
                  <a:lnTo>
                    <a:pt x="382" y="1228"/>
                  </a:lnTo>
                  <a:lnTo>
                    <a:pt x="410" y="1242"/>
                  </a:lnTo>
                  <a:lnTo>
                    <a:pt x="437" y="1254"/>
                  </a:lnTo>
                  <a:lnTo>
                    <a:pt x="465" y="1265"/>
                  </a:lnTo>
                  <a:lnTo>
                    <a:pt x="494" y="1275"/>
                  </a:lnTo>
                  <a:lnTo>
                    <a:pt x="523" y="1284"/>
                  </a:lnTo>
                  <a:lnTo>
                    <a:pt x="553" y="1290"/>
                  </a:lnTo>
                  <a:lnTo>
                    <a:pt x="584" y="1296"/>
                  </a:lnTo>
                  <a:lnTo>
                    <a:pt x="616" y="1300"/>
                  </a:lnTo>
                  <a:lnTo>
                    <a:pt x="647" y="1302"/>
                  </a:lnTo>
                  <a:lnTo>
                    <a:pt x="679" y="1303"/>
                  </a:lnTo>
                  <a:lnTo>
                    <a:pt x="679" y="1303"/>
                  </a:lnTo>
                  <a:lnTo>
                    <a:pt x="711" y="1302"/>
                  </a:lnTo>
                  <a:lnTo>
                    <a:pt x="742" y="1300"/>
                  </a:lnTo>
                  <a:lnTo>
                    <a:pt x="773" y="1296"/>
                  </a:lnTo>
                  <a:lnTo>
                    <a:pt x="804" y="1290"/>
                  </a:lnTo>
                  <a:lnTo>
                    <a:pt x="835" y="1284"/>
                  </a:lnTo>
                  <a:lnTo>
                    <a:pt x="864" y="1275"/>
                  </a:lnTo>
                  <a:lnTo>
                    <a:pt x="893" y="1265"/>
                  </a:lnTo>
                  <a:lnTo>
                    <a:pt x="921" y="1254"/>
                  </a:lnTo>
                  <a:lnTo>
                    <a:pt x="949" y="1242"/>
                  </a:lnTo>
                  <a:lnTo>
                    <a:pt x="975" y="1228"/>
                  </a:lnTo>
                  <a:lnTo>
                    <a:pt x="1001" y="1213"/>
                  </a:lnTo>
                  <a:lnTo>
                    <a:pt x="1028" y="1196"/>
                  </a:lnTo>
                  <a:lnTo>
                    <a:pt x="1052" y="1179"/>
                  </a:lnTo>
                  <a:lnTo>
                    <a:pt x="1075" y="1160"/>
                  </a:lnTo>
                  <a:lnTo>
                    <a:pt x="1098" y="1141"/>
                  </a:lnTo>
                  <a:lnTo>
                    <a:pt x="1119" y="1120"/>
                  </a:lnTo>
                  <a:lnTo>
                    <a:pt x="1140" y="1099"/>
                  </a:lnTo>
                  <a:lnTo>
                    <a:pt x="1159" y="1076"/>
                  </a:lnTo>
                  <a:lnTo>
                    <a:pt x="1178" y="1053"/>
                  </a:lnTo>
                  <a:lnTo>
                    <a:pt x="1195" y="1028"/>
                  </a:lnTo>
                  <a:lnTo>
                    <a:pt x="1211" y="1002"/>
                  </a:lnTo>
                  <a:lnTo>
                    <a:pt x="1226" y="976"/>
                  </a:lnTo>
                  <a:lnTo>
                    <a:pt x="1241" y="950"/>
                  </a:lnTo>
                  <a:lnTo>
                    <a:pt x="1253" y="922"/>
                  </a:lnTo>
                  <a:lnTo>
                    <a:pt x="1264" y="894"/>
                  </a:lnTo>
                  <a:lnTo>
                    <a:pt x="1274" y="865"/>
                  </a:lnTo>
                  <a:lnTo>
                    <a:pt x="1283" y="836"/>
                  </a:lnTo>
                  <a:lnTo>
                    <a:pt x="1290" y="805"/>
                  </a:lnTo>
                  <a:lnTo>
                    <a:pt x="1295" y="774"/>
                  </a:lnTo>
                  <a:lnTo>
                    <a:pt x="1299" y="743"/>
                  </a:lnTo>
                  <a:lnTo>
                    <a:pt x="1301" y="712"/>
                  </a:lnTo>
                  <a:lnTo>
                    <a:pt x="1302" y="680"/>
                  </a:lnTo>
                  <a:lnTo>
                    <a:pt x="1302" y="680"/>
                  </a:lnTo>
                  <a:lnTo>
                    <a:pt x="1301" y="647"/>
                  </a:lnTo>
                  <a:lnTo>
                    <a:pt x="1299" y="616"/>
                  </a:lnTo>
                  <a:lnTo>
                    <a:pt x="1295" y="585"/>
                  </a:lnTo>
                  <a:lnTo>
                    <a:pt x="1290" y="554"/>
                  </a:lnTo>
                  <a:lnTo>
                    <a:pt x="1283" y="524"/>
                  </a:lnTo>
                  <a:lnTo>
                    <a:pt x="1274" y="495"/>
                  </a:lnTo>
                  <a:lnTo>
                    <a:pt x="1264" y="466"/>
                  </a:lnTo>
                  <a:lnTo>
                    <a:pt x="1253" y="437"/>
                  </a:lnTo>
                  <a:lnTo>
                    <a:pt x="1241" y="409"/>
                  </a:lnTo>
                  <a:lnTo>
                    <a:pt x="1226" y="383"/>
                  </a:lnTo>
                  <a:lnTo>
                    <a:pt x="1211" y="357"/>
                  </a:lnTo>
                  <a:lnTo>
                    <a:pt x="1195" y="332"/>
                  </a:lnTo>
                  <a:lnTo>
                    <a:pt x="1178" y="307"/>
                  </a:lnTo>
                  <a:lnTo>
                    <a:pt x="1159" y="284"/>
                  </a:lnTo>
                  <a:lnTo>
                    <a:pt x="1140" y="260"/>
                  </a:lnTo>
                  <a:lnTo>
                    <a:pt x="1119" y="239"/>
                  </a:lnTo>
                  <a:lnTo>
                    <a:pt x="1098" y="218"/>
                  </a:lnTo>
                  <a:lnTo>
                    <a:pt x="1075" y="199"/>
                  </a:lnTo>
                  <a:lnTo>
                    <a:pt x="1052" y="180"/>
                  </a:lnTo>
                  <a:lnTo>
                    <a:pt x="1028" y="163"/>
                  </a:lnTo>
                  <a:lnTo>
                    <a:pt x="1001" y="147"/>
                  </a:lnTo>
                  <a:lnTo>
                    <a:pt x="975" y="132"/>
                  </a:lnTo>
                  <a:lnTo>
                    <a:pt x="949" y="118"/>
                  </a:lnTo>
                  <a:lnTo>
                    <a:pt x="921" y="106"/>
                  </a:lnTo>
                  <a:lnTo>
                    <a:pt x="893" y="95"/>
                  </a:lnTo>
                  <a:lnTo>
                    <a:pt x="864" y="84"/>
                  </a:lnTo>
                  <a:lnTo>
                    <a:pt x="835" y="76"/>
                  </a:lnTo>
                  <a:lnTo>
                    <a:pt x="804" y="69"/>
                  </a:lnTo>
                  <a:lnTo>
                    <a:pt x="773" y="63"/>
                  </a:lnTo>
                  <a:lnTo>
                    <a:pt x="742" y="59"/>
                  </a:lnTo>
                  <a:lnTo>
                    <a:pt x="711" y="57"/>
                  </a:lnTo>
                  <a:lnTo>
                    <a:pt x="679" y="56"/>
                  </a:lnTo>
                  <a:lnTo>
                    <a:pt x="679" y="56"/>
                  </a:lnTo>
                  <a:close/>
                </a:path>
              </a:pathLst>
            </a:custGeom>
            <a:grpFill/>
            <a:ln w="1587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grpSp>
      <p:grpSp>
        <p:nvGrpSpPr>
          <p:cNvPr id="25" name="Group 24">
            <a:extLst>
              <a:ext uri="{FF2B5EF4-FFF2-40B4-BE49-F238E27FC236}">
                <a16:creationId xmlns:a16="http://schemas.microsoft.com/office/drawing/2014/main" id="{45D875F2-9F94-7657-2505-44EB75D125FD}"/>
              </a:ext>
            </a:extLst>
          </p:cNvPr>
          <p:cNvGrpSpPr/>
          <p:nvPr/>
        </p:nvGrpSpPr>
        <p:grpSpPr>
          <a:xfrm>
            <a:off x="3372673" y="4180256"/>
            <a:ext cx="391447" cy="391447"/>
            <a:chOff x="7729538" y="2889250"/>
            <a:chExt cx="360363" cy="360363"/>
          </a:xfrm>
          <a:solidFill>
            <a:srgbClr val="32AD10"/>
          </a:solidFill>
        </p:grpSpPr>
        <p:sp>
          <p:nvSpPr>
            <p:cNvPr id="26" name="Freeform 14">
              <a:extLst>
                <a:ext uri="{FF2B5EF4-FFF2-40B4-BE49-F238E27FC236}">
                  <a16:creationId xmlns:a16="http://schemas.microsoft.com/office/drawing/2014/main" id="{DD0D623C-BEC7-1000-4CAB-D4F45D5E8926}"/>
                </a:ext>
              </a:extLst>
            </p:cNvPr>
            <p:cNvSpPr>
              <a:spLocks/>
            </p:cNvSpPr>
            <p:nvPr/>
          </p:nvSpPr>
          <p:spPr bwMode="auto">
            <a:xfrm>
              <a:off x="7826376" y="3009900"/>
              <a:ext cx="165100" cy="119063"/>
            </a:xfrm>
            <a:custGeom>
              <a:avLst/>
              <a:gdLst>
                <a:gd name="T0" fmla="*/ 170 w 623"/>
                <a:gd name="T1" fmla="*/ 453 h 453"/>
                <a:gd name="T2" fmla="*/ 170 w 623"/>
                <a:gd name="T3" fmla="*/ 453 h 453"/>
                <a:gd name="T4" fmla="*/ 165 w 623"/>
                <a:gd name="T5" fmla="*/ 453 h 453"/>
                <a:gd name="T6" fmla="*/ 160 w 623"/>
                <a:gd name="T7" fmla="*/ 451 h 453"/>
                <a:gd name="T8" fmla="*/ 155 w 623"/>
                <a:gd name="T9" fmla="*/ 449 h 453"/>
                <a:gd name="T10" fmla="*/ 150 w 623"/>
                <a:gd name="T11" fmla="*/ 445 h 453"/>
                <a:gd name="T12" fmla="*/ 8 w 623"/>
                <a:gd name="T13" fmla="*/ 303 h 453"/>
                <a:gd name="T14" fmla="*/ 8 w 623"/>
                <a:gd name="T15" fmla="*/ 303 h 453"/>
                <a:gd name="T16" fmla="*/ 5 w 623"/>
                <a:gd name="T17" fmla="*/ 299 h 453"/>
                <a:gd name="T18" fmla="*/ 2 w 623"/>
                <a:gd name="T19" fmla="*/ 294 h 453"/>
                <a:gd name="T20" fmla="*/ 1 w 623"/>
                <a:gd name="T21" fmla="*/ 289 h 453"/>
                <a:gd name="T22" fmla="*/ 0 w 623"/>
                <a:gd name="T23" fmla="*/ 283 h 453"/>
                <a:gd name="T24" fmla="*/ 1 w 623"/>
                <a:gd name="T25" fmla="*/ 278 h 453"/>
                <a:gd name="T26" fmla="*/ 2 w 623"/>
                <a:gd name="T27" fmla="*/ 273 h 453"/>
                <a:gd name="T28" fmla="*/ 5 w 623"/>
                <a:gd name="T29" fmla="*/ 268 h 453"/>
                <a:gd name="T30" fmla="*/ 8 w 623"/>
                <a:gd name="T31" fmla="*/ 263 h 453"/>
                <a:gd name="T32" fmla="*/ 8 w 623"/>
                <a:gd name="T33" fmla="*/ 263 h 453"/>
                <a:gd name="T34" fmla="*/ 13 w 623"/>
                <a:gd name="T35" fmla="*/ 260 h 453"/>
                <a:gd name="T36" fmla="*/ 18 w 623"/>
                <a:gd name="T37" fmla="*/ 257 h 453"/>
                <a:gd name="T38" fmla="*/ 23 w 623"/>
                <a:gd name="T39" fmla="*/ 256 h 453"/>
                <a:gd name="T40" fmla="*/ 28 w 623"/>
                <a:gd name="T41" fmla="*/ 255 h 453"/>
                <a:gd name="T42" fmla="*/ 34 w 623"/>
                <a:gd name="T43" fmla="*/ 256 h 453"/>
                <a:gd name="T44" fmla="*/ 39 w 623"/>
                <a:gd name="T45" fmla="*/ 257 h 453"/>
                <a:gd name="T46" fmla="*/ 45 w 623"/>
                <a:gd name="T47" fmla="*/ 260 h 453"/>
                <a:gd name="T48" fmla="*/ 49 w 623"/>
                <a:gd name="T49" fmla="*/ 263 h 453"/>
                <a:gd name="T50" fmla="*/ 171 w 623"/>
                <a:gd name="T51" fmla="*/ 386 h 453"/>
                <a:gd name="T52" fmla="*/ 576 w 623"/>
                <a:gd name="T53" fmla="*/ 7 h 453"/>
                <a:gd name="T54" fmla="*/ 576 w 623"/>
                <a:gd name="T55" fmla="*/ 7 h 453"/>
                <a:gd name="T56" fmla="*/ 580 w 623"/>
                <a:gd name="T57" fmla="*/ 4 h 453"/>
                <a:gd name="T58" fmla="*/ 585 w 623"/>
                <a:gd name="T59" fmla="*/ 1 h 453"/>
                <a:gd name="T60" fmla="*/ 591 w 623"/>
                <a:gd name="T61" fmla="*/ 0 h 453"/>
                <a:gd name="T62" fmla="*/ 596 w 623"/>
                <a:gd name="T63" fmla="*/ 0 h 453"/>
                <a:gd name="T64" fmla="*/ 601 w 623"/>
                <a:gd name="T65" fmla="*/ 0 h 453"/>
                <a:gd name="T66" fmla="*/ 606 w 623"/>
                <a:gd name="T67" fmla="*/ 2 h 453"/>
                <a:gd name="T68" fmla="*/ 611 w 623"/>
                <a:gd name="T69" fmla="*/ 5 h 453"/>
                <a:gd name="T70" fmla="*/ 616 w 623"/>
                <a:gd name="T71" fmla="*/ 8 h 453"/>
                <a:gd name="T72" fmla="*/ 616 w 623"/>
                <a:gd name="T73" fmla="*/ 8 h 453"/>
                <a:gd name="T74" fmla="*/ 619 w 623"/>
                <a:gd name="T75" fmla="*/ 14 h 453"/>
                <a:gd name="T76" fmla="*/ 621 w 623"/>
                <a:gd name="T77" fmla="*/ 19 h 453"/>
                <a:gd name="T78" fmla="*/ 623 w 623"/>
                <a:gd name="T79" fmla="*/ 24 h 453"/>
                <a:gd name="T80" fmla="*/ 623 w 623"/>
                <a:gd name="T81" fmla="*/ 30 h 453"/>
                <a:gd name="T82" fmla="*/ 622 w 623"/>
                <a:gd name="T83" fmla="*/ 35 h 453"/>
                <a:gd name="T84" fmla="*/ 621 w 623"/>
                <a:gd name="T85" fmla="*/ 40 h 453"/>
                <a:gd name="T86" fmla="*/ 618 w 623"/>
                <a:gd name="T87" fmla="*/ 45 h 453"/>
                <a:gd name="T88" fmla="*/ 614 w 623"/>
                <a:gd name="T89" fmla="*/ 49 h 453"/>
                <a:gd name="T90" fmla="*/ 189 w 623"/>
                <a:gd name="T91" fmla="*/ 446 h 453"/>
                <a:gd name="T92" fmla="*/ 189 w 623"/>
                <a:gd name="T93" fmla="*/ 446 h 453"/>
                <a:gd name="T94" fmla="*/ 185 w 623"/>
                <a:gd name="T95" fmla="*/ 449 h 453"/>
                <a:gd name="T96" fmla="*/ 180 w 623"/>
                <a:gd name="T97" fmla="*/ 452 h 453"/>
                <a:gd name="T98" fmla="*/ 175 w 623"/>
                <a:gd name="T99" fmla="*/ 453 h 453"/>
                <a:gd name="T100" fmla="*/ 170 w 623"/>
                <a:gd name="T101" fmla="*/ 453 h 453"/>
                <a:gd name="T102" fmla="*/ 170 w 623"/>
                <a:gd name="T103" fmla="*/ 4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3" h="453">
                  <a:moveTo>
                    <a:pt x="170" y="453"/>
                  </a:moveTo>
                  <a:lnTo>
                    <a:pt x="170" y="453"/>
                  </a:lnTo>
                  <a:lnTo>
                    <a:pt x="165" y="453"/>
                  </a:lnTo>
                  <a:lnTo>
                    <a:pt x="160" y="451"/>
                  </a:lnTo>
                  <a:lnTo>
                    <a:pt x="155" y="449"/>
                  </a:lnTo>
                  <a:lnTo>
                    <a:pt x="150" y="445"/>
                  </a:lnTo>
                  <a:lnTo>
                    <a:pt x="8" y="303"/>
                  </a:lnTo>
                  <a:lnTo>
                    <a:pt x="8" y="303"/>
                  </a:lnTo>
                  <a:lnTo>
                    <a:pt x="5" y="299"/>
                  </a:lnTo>
                  <a:lnTo>
                    <a:pt x="2" y="294"/>
                  </a:lnTo>
                  <a:lnTo>
                    <a:pt x="1" y="289"/>
                  </a:lnTo>
                  <a:lnTo>
                    <a:pt x="0" y="283"/>
                  </a:lnTo>
                  <a:lnTo>
                    <a:pt x="1" y="278"/>
                  </a:lnTo>
                  <a:lnTo>
                    <a:pt x="2" y="273"/>
                  </a:lnTo>
                  <a:lnTo>
                    <a:pt x="5" y="268"/>
                  </a:lnTo>
                  <a:lnTo>
                    <a:pt x="8" y="263"/>
                  </a:lnTo>
                  <a:lnTo>
                    <a:pt x="8" y="263"/>
                  </a:lnTo>
                  <a:lnTo>
                    <a:pt x="13" y="260"/>
                  </a:lnTo>
                  <a:lnTo>
                    <a:pt x="18" y="257"/>
                  </a:lnTo>
                  <a:lnTo>
                    <a:pt x="23" y="256"/>
                  </a:lnTo>
                  <a:lnTo>
                    <a:pt x="28" y="255"/>
                  </a:lnTo>
                  <a:lnTo>
                    <a:pt x="34" y="256"/>
                  </a:lnTo>
                  <a:lnTo>
                    <a:pt x="39" y="257"/>
                  </a:lnTo>
                  <a:lnTo>
                    <a:pt x="45" y="260"/>
                  </a:lnTo>
                  <a:lnTo>
                    <a:pt x="49" y="263"/>
                  </a:lnTo>
                  <a:lnTo>
                    <a:pt x="171" y="386"/>
                  </a:lnTo>
                  <a:lnTo>
                    <a:pt x="576" y="7"/>
                  </a:lnTo>
                  <a:lnTo>
                    <a:pt x="576" y="7"/>
                  </a:lnTo>
                  <a:lnTo>
                    <a:pt x="580" y="4"/>
                  </a:lnTo>
                  <a:lnTo>
                    <a:pt x="585" y="1"/>
                  </a:lnTo>
                  <a:lnTo>
                    <a:pt x="591" y="0"/>
                  </a:lnTo>
                  <a:lnTo>
                    <a:pt x="596" y="0"/>
                  </a:lnTo>
                  <a:lnTo>
                    <a:pt x="601" y="0"/>
                  </a:lnTo>
                  <a:lnTo>
                    <a:pt x="606" y="2"/>
                  </a:lnTo>
                  <a:lnTo>
                    <a:pt x="611" y="5"/>
                  </a:lnTo>
                  <a:lnTo>
                    <a:pt x="616" y="8"/>
                  </a:lnTo>
                  <a:lnTo>
                    <a:pt x="616" y="8"/>
                  </a:lnTo>
                  <a:lnTo>
                    <a:pt x="619" y="14"/>
                  </a:lnTo>
                  <a:lnTo>
                    <a:pt x="621" y="19"/>
                  </a:lnTo>
                  <a:lnTo>
                    <a:pt x="623" y="24"/>
                  </a:lnTo>
                  <a:lnTo>
                    <a:pt x="623" y="30"/>
                  </a:lnTo>
                  <a:lnTo>
                    <a:pt x="622" y="35"/>
                  </a:lnTo>
                  <a:lnTo>
                    <a:pt x="621" y="40"/>
                  </a:lnTo>
                  <a:lnTo>
                    <a:pt x="618" y="45"/>
                  </a:lnTo>
                  <a:lnTo>
                    <a:pt x="614" y="49"/>
                  </a:lnTo>
                  <a:lnTo>
                    <a:pt x="189" y="446"/>
                  </a:lnTo>
                  <a:lnTo>
                    <a:pt x="189" y="446"/>
                  </a:lnTo>
                  <a:lnTo>
                    <a:pt x="185" y="449"/>
                  </a:lnTo>
                  <a:lnTo>
                    <a:pt x="180" y="452"/>
                  </a:lnTo>
                  <a:lnTo>
                    <a:pt x="175" y="453"/>
                  </a:lnTo>
                  <a:lnTo>
                    <a:pt x="170" y="453"/>
                  </a:lnTo>
                  <a:lnTo>
                    <a:pt x="170" y="453"/>
                  </a:lnTo>
                  <a:close/>
                </a:path>
              </a:pathLst>
            </a:custGeom>
            <a:grpFill/>
            <a:ln w="15875">
              <a:solidFill>
                <a:srgbClr val="32AD1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sp>
          <p:nvSpPr>
            <p:cNvPr id="27" name="Freeform 15">
              <a:extLst>
                <a:ext uri="{FF2B5EF4-FFF2-40B4-BE49-F238E27FC236}">
                  <a16:creationId xmlns:a16="http://schemas.microsoft.com/office/drawing/2014/main" id="{25C77424-CAA0-7697-237C-64AB594304EA}"/>
                </a:ext>
              </a:extLst>
            </p:cNvPr>
            <p:cNvSpPr>
              <a:spLocks noEditPoints="1"/>
            </p:cNvSpPr>
            <p:nvPr/>
          </p:nvSpPr>
          <p:spPr bwMode="auto">
            <a:xfrm>
              <a:off x="7729538" y="2889250"/>
              <a:ext cx="360363" cy="360363"/>
            </a:xfrm>
            <a:custGeom>
              <a:avLst/>
              <a:gdLst>
                <a:gd name="T0" fmla="*/ 575 w 1359"/>
                <a:gd name="T1" fmla="*/ 1352 h 1359"/>
                <a:gd name="T2" fmla="*/ 415 w 1359"/>
                <a:gd name="T3" fmla="*/ 1306 h 1359"/>
                <a:gd name="T4" fmla="*/ 273 w 1359"/>
                <a:gd name="T5" fmla="*/ 1225 h 1359"/>
                <a:gd name="T6" fmla="*/ 154 w 1359"/>
                <a:gd name="T7" fmla="*/ 1112 h 1359"/>
                <a:gd name="T8" fmla="*/ 66 w 1359"/>
                <a:gd name="T9" fmla="*/ 974 h 1359"/>
                <a:gd name="T10" fmla="*/ 13 w 1359"/>
                <a:gd name="T11" fmla="*/ 816 h 1359"/>
                <a:gd name="T12" fmla="*/ 0 w 1359"/>
                <a:gd name="T13" fmla="*/ 680 h 1359"/>
                <a:gd name="T14" fmla="*/ 21 w 1359"/>
                <a:gd name="T15" fmla="*/ 510 h 1359"/>
                <a:gd name="T16" fmla="*/ 81 w 1359"/>
                <a:gd name="T17" fmla="*/ 356 h 1359"/>
                <a:gd name="T18" fmla="*/ 176 w 1359"/>
                <a:gd name="T19" fmla="*/ 222 h 1359"/>
                <a:gd name="T20" fmla="*/ 299 w 1359"/>
                <a:gd name="T21" fmla="*/ 116 h 1359"/>
                <a:gd name="T22" fmla="*/ 446 w 1359"/>
                <a:gd name="T23" fmla="*/ 41 h 1359"/>
                <a:gd name="T24" fmla="*/ 609 w 1359"/>
                <a:gd name="T25" fmla="*/ 3 h 1359"/>
                <a:gd name="T26" fmla="*/ 748 w 1359"/>
                <a:gd name="T27" fmla="*/ 3 h 1359"/>
                <a:gd name="T28" fmla="*/ 912 w 1359"/>
                <a:gd name="T29" fmla="*/ 41 h 1359"/>
                <a:gd name="T30" fmla="*/ 1059 w 1359"/>
                <a:gd name="T31" fmla="*/ 116 h 1359"/>
                <a:gd name="T32" fmla="*/ 1182 w 1359"/>
                <a:gd name="T33" fmla="*/ 222 h 1359"/>
                <a:gd name="T34" fmla="*/ 1277 w 1359"/>
                <a:gd name="T35" fmla="*/ 356 h 1359"/>
                <a:gd name="T36" fmla="*/ 1337 w 1359"/>
                <a:gd name="T37" fmla="*/ 510 h 1359"/>
                <a:gd name="T38" fmla="*/ 1359 w 1359"/>
                <a:gd name="T39" fmla="*/ 680 h 1359"/>
                <a:gd name="T40" fmla="*/ 1345 w 1359"/>
                <a:gd name="T41" fmla="*/ 816 h 1359"/>
                <a:gd name="T42" fmla="*/ 1292 w 1359"/>
                <a:gd name="T43" fmla="*/ 974 h 1359"/>
                <a:gd name="T44" fmla="*/ 1203 w 1359"/>
                <a:gd name="T45" fmla="*/ 1112 h 1359"/>
                <a:gd name="T46" fmla="*/ 1086 w 1359"/>
                <a:gd name="T47" fmla="*/ 1225 h 1359"/>
                <a:gd name="T48" fmla="*/ 943 w 1359"/>
                <a:gd name="T49" fmla="*/ 1306 h 1359"/>
                <a:gd name="T50" fmla="*/ 782 w 1359"/>
                <a:gd name="T51" fmla="*/ 1352 h 1359"/>
                <a:gd name="T52" fmla="*/ 679 w 1359"/>
                <a:gd name="T53" fmla="*/ 56 h 1359"/>
                <a:gd name="T54" fmla="*/ 553 w 1359"/>
                <a:gd name="T55" fmla="*/ 69 h 1359"/>
                <a:gd name="T56" fmla="*/ 410 w 1359"/>
                <a:gd name="T57" fmla="*/ 118 h 1359"/>
                <a:gd name="T58" fmla="*/ 283 w 1359"/>
                <a:gd name="T59" fmla="*/ 199 h 1359"/>
                <a:gd name="T60" fmla="*/ 179 w 1359"/>
                <a:gd name="T61" fmla="*/ 307 h 1359"/>
                <a:gd name="T62" fmla="*/ 105 w 1359"/>
                <a:gd name="T63" fmla="*/ 437 h 1359"/>
                <a:gd name="T64" fmla="*/ 63 w 1359"/>
                <a:gd name="T65" fmla="*/ 585 h 1359"/>
                <a:gd name="T66" fmla="*/ 57 w 1359"/>
                <a:gd name="T67" fmla="*/ 712 h 1359"/>
                <a:gd name="T68" fmla="*/ 84 w 1359"/>
                <a:gd name="T69" fmla="*/ 865 h 1359"/>
                <a:gd name="T70" fmla="*/ 146 w 1359"/>
                <a:gd name="T71" fmla="*/ 1002 h 1359"/>
                <a:gd name="T72" fmla="*/ 239 w 1359"/>
                <a:gd name="T73" fmla="*/ 1120 h 1359"/>
                <a:gd name="T74" fmla="*/ 356 w 1359"/>
                <a:gd name="T75" fmla="*/ 1213 h 1359"/>
                <a:gd name="T76" fmla="*/ 494 w 1359"/>
                <a:gd name="T77" fmla="*/ 1275 h 1359"/>
                <a:gd name="T78" fmla="*/ 647 w 1359"/>
                <a:gd name="T79" fmla="*/ 1302 h 1359"/>
                <a:gd name="T80" fmla="*/ 773 w 1359"/>
                <a:gd name="T81" fmla="*/ 1296 h 1359"/>
                <a:gd name="T82" fmla="*/ 921 w 1359"/>
                <a:gd name="T83" fmla="*/ 1254 h 1359"/>
                <a:gd name="T84" fmla="*/ 1052 w 1359"/>
                <a:gd name="T85" fmla="*/ 1179 h 1359"/>
                <a:gd name="T86" fmla="*/ 1159 w 1359"/>
                <a:gd name="T87" fmla="*/ 1076 h 1359"/>
                <a:gd name="T88" fmla="*/ 1241 w 1359"/>
                <a:gd name="T89" fmla="*/ 950 h 1359"/>
                <a:gd name="T90" fmla="*/ 1290 w 1359"/>
                <a:gd name="T91" fmla="*/ 805 h 1359"/>
                <a:gd name="T92" fmla="*/ 1302 w 1359"/>
                <a:gd name="T93" fmla="*/ 680 h 1359"/>
                <a:gd name="T94" fmla="*/ 1283 w 1359"/>
                <a:gd name="T95" fmla="*/ 524 h 1359"/>
                <a:gd name="T96" fmla="*/ 1226 w 1359"/>
                <a:gd name="T97" fmla="*/ 383 h 1359"/>
                <a:gd name="T98" fmla="*/ 1140 w 1359"/>
                <a:gd name="T99" fmla="*/ 260 h 1359"/>
                <a:gd name="T100" fmla="*/ 1028 w 1359"/>
                <a:gd name="T101" fmla="*/ 163 h 1359"/>
                <a:gd name="T102" fmla="*/ 893 w 1359"/>
                <a:gd name="T103" fmla="*/ 95 h 1359"/>
                <a:gd name="T104" fmla="*/ 742 w 1359"/>
                <a:gd name="T105" fmla="*/ 5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9" h="1359">
                  <a:moveTo>
                    <a:pt x="679" y="1359"/>
                  </a:moveTo>
                  <a:lnTo>
                    <a:pt x="679" y="1359"/>
                  </a:lnTo>
                  <a:lnTo>
                    <a:pt x="644" y="1359"/>
                  </a:lnTo>
                  <a:lnTo>
                    <a:pt x="609" y="1356"/>
                  </a:lnTo>
                  <a:lnTo>
                    <a:pt x="575" y="1352"/>
                  </a:lnTo>
                  <a:lnTo>
                    <a:pt x="542" y="1346"/>
                  </a:lnTo>
                  <a:lnTo>
                    <a:pt x="509" y="1338"/>
                  </a:lnTo>
                  <a:lnTo>
                    <a:pt x="477" y="1329"/>
                  </a:lnTo>
                  <a:lnTo>
                    <a:pt x="446" y="1318"/>
                  </a:lnTo>
                  <a:lnTo>
                    <a:pt x="415" y="1306"/>
                  </a:lnTo>
                  <a:lnTo>
                    <a:pt x="384" y="1293"/>
                  </a:lnTo>
                  <a:lnTo>
                    <a:pt x="355" y="1278"/>
                  </a:lnTo>
                  <a:lnTo>
                    <a:pt x="327" y="1261"/>
                  </a:lnTo>
                  <a:lnTo>
                    <a:pt x="299" y="1244"/>
                  </a:lnTo>
                  <a:lnTo>
                    <a:pt x="273" y="1225"/>
                  </a:lnTo>
                  <a:lnTo>
                    <a:pt x="247" y="1204"/>
                  </a:lnTo>
                  <a:lnTo>
                    <a:pt x="223" y="1182"/>
                  </a:lnTo>
                  <a:lnTo>
                    <a:pt x="198" y="1160"/>
                  </a:lnTo>
                  <a:lnTo>
                    <a:pt x="176" y="1137"/>
                  </a:lnTo>
                  <a:lnTo>
                    <a:pt x="154" y="1112"/>
                  </a:lnTo>
                  <a:lnTo>
                    <a:pt x="134" y="1086"/>
                  </a:lnTo>
                  <a:lnTo>
                    <a:pt x="115" y="1060"/>
                  </a:lnTo>
                  <a:lnTo>
                    <a:pt x="98" y="1032"/>
                  </a:lnTo>
                  <a:lnTo>
                    <a:pt x="81" y="1003"/>
                  </a:lnTo>
                  <a:lnTo>
                    <a:pt x="66" y="974"/>
                  </a:lnTo>
                  <a:lnTo>
                    <a:pt x="53" y="944"/>
                  </a:lnTo>
                  <a:lnTo>
                    <a:pt x="41" y="913"/>
                  </a:lnTo>
                  <a:lnTo>
                    <a:pt x="30" y="882"/>
                  </a:lnTo>
                  <a:lnTo>
                    <a:pt x="21" y="850"/>
                  </a:lnTo>
                  <a:lnTo>
                    <a:pt x="13" y="816"/>
                  </a:lnTo>
                  <a:lnTo>
                    <a:pt x="7" y="783"/>
                  </a:lnTo>
                  <a:lnTo>
                    <a:pt x="3" y="749"/>
                  </a:lnTo>
                  <a:lnTo>
                    <a:pt x="1" y="715"/>
                  </a:lnTo>
                  <a:lnTo>
                    <a:pt x="0" y="680"/>
                  </a:lnTo>
                  <a:lnTo>
                    <a:pt x="0" y="680"/>
                  </a:lnTo>
                  <a:lnTo>
                    <a:pt x="1" y="644"/>
                  </a:lnTo>
                  <a:lnTo>
                    <a:pt x="3" y="610"/>
                  </a:lnTo>
                  <a:lnTo>
                    <a:pt x="7" y="576"/>
                  </a:lnTo>
                  <a:lnTo>
                    <a:pt x="13" y="543"/>
                  </a:lnTo>
                  <a:lnTo>
                    <a:pt x="21" y="510"/>
                  </a:lnTo>
                  <a:lnTo>
                    <a:pt x="30" y="478"/>
                  </a:lnTo>
                  <a:lnTo>
                    <a:pt x="41" y="446"/>
                  </a:lnTo>
                  <a:lnTo>
                    <a:pt x="53" y="415"/>
                  </a:lnTo>
                  <a:lnTo>
                    <a:pt x="66" y="385"/>
                  </a:lnTo>
                  <a:lnTo>
                    <a:pt x="81" y="356"/>
                  </a:lnTo>
                  <a:lnTo>
                    <a:pt x="98" y="328"/>
                  </a:lnTo>
                  <a:lnTo>
                    <a:pt x="115" y="300"/>
                  </a:lnTo>
                  <a:lnTo>
                    <a:pt x="134" y="273"/>
                  </a:lnTo>
                  <a:lnTo>
                    <a:pt x="154" y="247"/>
                  </a:lnTo>
                  <a:lnTo>
                    <a:pt x="176" y="222"/>
                  </a:lnTo>
                  <a:lnTo>
                    <a:pt x="198" y="199"/>
                  </a:lnTo>
                  <a:lnTo>
                    <a:pt x="223" y="177"/>
                  </a:lnTo>
                  <a:lnTo>
                    <a:pt x="247" y="155"/>
                  </a:lnTo>
                  <a:lnTo>
                    <a:pt x="273" y="135"/>
                  </a:lnTo>
                  <a:lnTo>
                    <a:pt x="299" y="116"/>
                  </a:lnTo>
                  <a:lnTo>
                    <a:pt x="327" y="99"/>
                  </a:lnTo>
                  <a:lnTo>
                    <a:pt x="355" y="81"/>
                  </a:lnTo>
                  <a:lnTo>
                    <a:pt x="384" y="66"/>
                  </a:lnTo>
                  <a:lnTo>
                    <a:pt x="415" y="53"/>
                  </a:lnTo>
                  <a:lnTo>
                    <a:pt x="446" y="41"/>
                  </a:lnTo>
                  <a:lnTo>
                    <a:pt x="477" y="30"/>
                  </a:lnTo>
                  <a:lnTo>
                    <a:pt x="509" y="21"/>
                  </a:lnTo>
                  <a:lnTo>
                    <a:pt x="542" y="13"/>
                  </a:lnTo>
                  <a:lnTo>
                    <a:pt x="575" y="7"/>
                  </a:lnTo>
                  <a:lnTo>
                    <a:pt x="609" y="3"/>
                  </a:lnTo>
                  <a:lnTo>
                    <a:pt x="644" y="0"/>
                  </a:lnTo>
                  <a:lnTo>
                    <a:pt x="679" y="0"/>
                  </a:lnTo>
                  <a:lnTo>
                    <a:pt x="679" y="0"/>
                  </a:lnTo>
                  <a:lnTo>
                    <a:pt x="714" y="0"/>
                  </a:lnTo>
                  <a:lnTo>
                    <a:pt x="748" y="3"/>
                  </a:lnTo>
                  <a:lnTo>
                    <a:pt x="782" y="7"/>
                  </a:lnTo>
                  <a:lnTo>
                    <a:pt x="815" y="13"/>
                  </a:lnTo>
                  <a:lnTo>
                    <a:pt x="849" y="21"/>
                  </a:lnTo>
                  <a:lnTo>
                    <a:pt x="881" y="30"/>
                  </a:lnTo>
                  <a:lnTo>
                    <a:pt x="912" y="41"/>
                  </a:lnTo>
                  <a:lnTo>
                    <a:pt x="943" y="53"/>
                  </a:lnTo>
                  <a:lnTo>
                    <a:pt x="973" y="66"/>
                  </a:lnTo>
                  <a:lnTo>
                    <a:pt x="1002" y="81"/>
                  </a:lnTo>
                  <a:lnTo>
                    <a:pt x="1032" y="99"/>
                  </a:lnTo>
                  <a:lnTo>
                    <a:pt x="1059" y="116"/>
                  </a:lnTo>
                  <a:lnTo>
                    <a:pt x="1086" y="135"/>
                  </a:lnTo>
                  <a:lnTo>
                    <a:pt x="1111" y="155"/>
                  </a:lnTo>
                  <a:lnTo>
                    <a:pt x="1136" y="177"/>
                  </a:lnTo>
                  <a:lnTo>
                    <a:pt x="1159" y="199"/>
                  </a:lnTo>
                  <a:lnTo>
                    <a:pt x="1182" y="222"/>
                  </a:lnTo>
                  <a:lnTo>
                    <a:pt x="1203" y="247"/>
                  </a:lnTo>
                  <a:lnTo>
                    <a:pt x="1223" y="273"/>
                  </a:lnTo>
                  <a:lnTo>
                    <a:pt x="1243" y="300"/>
                  </a:lnTo>
                  <a:lnTo>
                    <a:pt x="1260" y="328"/>
                  </a:lnTo>
                  <a:lnTo>
                    <a:pt x="1277" y="356"/>
                  </a:lnTo>
                  <a:lnTo>
                    <a:pt x="1292" y="385"/>
                  </a:lnTo>
                  <a:lnTo>
                    <a:pt x="1305" y="415"/>
                  </a:lnTo>
                  <a:lnTo>
                    <a:pt x="1317" y="446"/>
                  </a:lnTo>
                  <a:lnTo>
                    <a:pt x="1328" y="478"/>
                  </a:lnTo>
                  <a:lnTo>
                    <a:pt x="1337" y="510"/>
                  </a:lnTo>
                  <a:lnTo>
                    <a:pt x="1345" y="543"/>
                  </a:lnTo>
                  <a:lnTo>
                    <a:pt x="1351" y="576"/>
                  </a:lnTo>
                  <a:lnTo>
                    <a:pt x="1355" y="610"/>
                  </a:lnTo>
                  <a:lnTo>
                    <a:pt x="1358" y="644"/>
                  </a:lnTo>
                  <a:lnTo>
                    <a:pt x="1359" y="680"/>
                  </a:lnTo>
                  <a:lnTo>
                    <a:pt x="1359" y="680"/>
                  </a:lnTo>
                  <a:lnTo>
                    <a:pt x="1358" y="715"/>
                  </a:lnTo>
                  <a:lnTo>
                    <a:pt x="1355" y="749"/>
                  </a:lnTo>
                  <a:lnTo>
                    <a:pt x="1351" y="783"/>
                  </a:lnTo>
                  <a:lnTo>
                    <a:pt x="1345" y="816"/>
                  </a:lnTo>
                  <a:lnTo>
                    <a:pt x="1337" y="850"/>
                  </a:lnTo>
                  <a:lnTo>
                    <a:pt x="1328" y="882"/>
                  </a:lnTo>
                  <a:lnTo>
                    <a:pt x="1317" y="913"/>
                  </a:lnTo>
                  <a:lnTo>
                    <a:pt x="1305" y="944"/>
                  </a:lnTo>
                  <a:lnTo>
                    <a:pt x="1292" y="974"/>
                  </a:lnTo>
                  <a:lnTo>
                    <a:pt x="1277" y="1003"/>
                  </a:lnTo>
                  <a:lnTo>
                    <a:pt x="1260" y="1032"/>
                  </a:lnTo>
                  <a:lnTo>
                    <a:pt x="1243" y="1060"/>
                  </a:lnTo>
                  <a:lnTo>
                    <a:pt x="1223" y="1086"/>
                  </a:lnTo>
                  <a:lnTo>
                    <a:pt x="1203" y="1112"/>
                  </a:lnTo>
                  <a:lnTo>
                    <a:pt x="1182" y="1137"/>
                  </a:lnTo>
                  <a:lnTo>
                    <a:pt x="1159" y="1160"/>
                  </a:lnTo>
                  <a:lnTo>
                    <a:pt x="1136" y="1182"/>
                  </a:lnTo>
                  <a:lnTo>
                    <a:pt x="1111" y="1204"/>
                  </a:lnTo>
                  <a:lnTo>
                    <a:pt x="1086" y="1225"/>
                  </a:lnTo>
                  <a:lnTo>
                    <a:pt x="1059" y="1244"/>
                  </a:lnTo>
                  <a:lnTo>
                    <a:pt x="1032" y="1261"/>
                  </a:lnTo>
                  <a:lnTo>
                    <a:pt x="1002" y="1278"/>
                  </a:lnTo>
                  <a:lnTo>
                    <a:pt x="973" y="1293"/>
                  </a:lnTo>
                  <a:lnTo>
                    <a:pt x="943" y="1306"/>
                  </a:lnTo>
                  <a:lnTo>
                    <a:pt x="912" y="1318"/>
                  </a:lnTo>
                  <a:lnTo>
                    <a:pt x="881" y="1329"/>
                  </a:lnTo>
                  <a:lnTo>
                    <a:pt x="849" y="1338"/>
                  </a:lnTo>
                  <a:lnTo>
                    <a:pt x="815" y="1346"/>
                  </a:lnTo>
                  <a:lnTo>
                    <a:pt x="782" y="1352"/>
                  </a:lnTo>
                  <a:lnTo>
                    <a:pt x="748" y="1356"/>
                  </a:lnTo>
                  <a:lnTo>
                    <a:pt x="714" y="1359"/>
                  </a:lnTo>
                  <a:lnTo>
                    <a:pt x="679" y="1359"/>
                  </a:lnTo>
                  <a:lnTo>
                    <a:pt x="679" y="1359"/>
                  </a:lnTo>
                  <a:close/>
                  <a:moveTo>
                    <a:pt x="679" y="56"/>
                  </a:moveTo>
                  <a:lnTo>
                    <a:pt x="679" y="56"/>
                  </a:lnTo>
                  <a:lnTo>
                    <a:pt x="647" y="57"/>
                  </a:lnTo>
                  <a:lnTo>
                    <a:pt x="616" y="59"/>
                  </a:lnTo>
                  <a:lnTo>
                    <a:pt x="584" y="63"/>
                  </a:lnTo>
                  <a:lnTo>
                    <a:pt x="553" y="69"/>
                  </a:lnTo>
                  <a:lnTo>
                    <a:pt x="523" y="76"/>
                  </a:lnTo>
                  <a:lnTo>
                    <a:pt x="494" y="84"/>
                  </a:lnTo>
                  <a:lnTo>
                    <a:pt x="465" y="95"/>
                  </a:lnTo>
                  <a:lnTo>
                    <a:pt x="437" y="106"/>
                  </a:lnTo>
                  <a:lnTo>
                    <a:pt x="410" y="118"/>
                  </a:lnTo>
                  <a:lnTo>
                    <a:pt x="382" y="132"/>
                  </a:lnTo>
                  <a:lnTo>
                    <a:pt x="356" y="147"/>
                  </a:lnTo>
                  <a:lnTo>
                    <a:pt x="331" y="163"/>
                  </a:lnTo>
                  <a:lnTo>
                    <a:pt x="306" y="180"/>
                  </a:lnTo>
                  <a:lnTo>
                    <a:pt x="283" y="199"/>
                  </a:lnTo>
                  <a:lnTo>
                    <a:pt x="260" y="218"/>
                  </a:lnTo>
                  <a:lnTo>
                    <a:pt x="239" y="239"/>
                  </a:lnTo>
                  <a:lnTo>
                    <a:pt x="218" y="260"/>
                  </a:lnTo>
                  <a:lnTo>
                    <a:pt x="198" y="284"/>
                  </a:lnTo>
                  <a:lnTo>
                    <a:pt x="179" y="307"/>
                  </a:lnTo>
                  <a:lnTo>
                    <a:pt x="162" y="332"/>
                  </a:lnTo>
                  <a:lnTo>
                    <a:pt x="146" y="357"/>
                  </a:lnTo>
                  <a:lnTo>
                    <a:pt x="131" y="383"/>
                  </a:lnTo>
                  <a:lnTo>
                    <a:pt x="117" y="409"/>
                  </a:lnTo>
                  <a:lnTo>
                    <a:pt x="105" y="437"/>
                  </a:lnTo>
                  <a:lnTo>
                    <a:pt x="94" y="466"/>
                  </a:lnTo>
                  <a:lnTo>
                    <a:pt x="84" y="495"/>
                  </a:lnTo>
                  <a:lnTo>
                    <a:pt x="76" y="524"/>
                  </a:lnTo>
                  <a:lnTo>
                    <a:pt x="69" y="554"/>
                  </a:lnTo>
                  <a:lnTo>
                    <a:pt x="63" y="585"/>
                  </a:lnTo>
                  <a:lnTo>
                    <a:pt x="59" y="616"/>
                  </a:lnTo>
                  <a:lnTo>
                    <a:pt x="57" y="647"/>
                  </a:lnTo>
                  <a:lnTo>
                    <a:pt x="56" y="680"/>
                  </a:lnTo>
                  <a:lnTo>
                    <a:pt x="56" y="680"/>
                  </a:lnTo>
                  <a:lnTo>
                    <a:pt x="57" y="712"/>
                  </a:lnTo>
                  <a:lnTo>
                    <a:pt x="59" y="743"/>
                  </a:lnTo>
                  <a:lnTo>
                    <a:pt x="63" y="774"/>
                  </a:lnTo>
                  <a:lnTo>
                    <a:pt x="69" y="805"/>
                  </a:lnTo>
                  <a:lnTo>
                    <a:pt x="76" y="836"/>
                  </a:lnTo>
                  <a:lnTo>
                    <a:pt x="84" y="865"/>
                  </a:lnTo>
                  <a:lnTo>
                    <a:pt x="94" y="894"/>
                  </a:lnTo>
                  <a:lnTo>
                    <a:pt x="105" y="922"/>
                  </a:lnTo>
                  <a:lnTo>
                    <a:pt x="117" y="950"/>
                  </a:lnTo>
                  <a:lnTo>
                    <a:pt x="131" y="976"/>
                  </a:lnTo>
                  <a:lnTo>
                    <a:pt x="146" y="1002"/>
                  </a:lnTo>
                  <a:lnTo>
                    <a:pt x="162" y="1028"/>
                  </a:lnTo>
                  <a:lnTo>
                    <a:pt x="179" y="1053"/>
                  </a:lnTo>
                  <a:lnTo>
                    <a:pt x="198" y="1076"/>
                  </a:lnTo>
                  <a:lnTo>
                    <a:pt x="218" y="1099"/>
                  </a:lnTo>
                  <a:lnTo>
                    <a:pt x="239" y="1120"/>
                  </a:lnTo>
                  <a:lnTo>
                    <a:pt x="260" y="1141"/>
                  </a:lnTo>
                  <a:lnTo>
                    <a:pt x="283" y="1160"/>
                  </a:lnTo>
                  <a:lnTo>
                    <a:pt x="306" y="1179"/>
                  </a:lnTo>
                  <a:lnTo>
                    <a:pt x="331" y="1196"/>
                  </a:lnTo>
                  <a:lnTo>
                    <a:pt x="356" y="1213"/>
                  </a:lnTo>
                  <a:lnTo>
                    <a:pt x="382" y="1228"/>
                  </a:lnTo>
                  <a:lnTo>
                    <a:pt x="410" y="1242"/>
                  </a:lnTo>
                  <a:lnTo>
                    <a:pt x="437" y="1254"/>
                  </a:lnTo>
                  <a:lnTo>
                    <a:pt x="465" y="1265"/>
                  </a:lnTo>
                  <a:lnTo>
                    <a:pt x="494" y="1275"/>
                  </a:lnTo>
                  <a:lnTo>
                    <a:pt x="523" y="1284"/>
                  </a:lnTo>
                  <a:lnTo>
                    <a:pt x="553" y="1290"/>
                  </a:lnTo>
                  <a:lnTo>
                    <a:pt x="584" y="1296"/>
                  </a:lnTo>
                  <a:lnTo>
                    <a:pt x="616" y="1300"/>
                  </a:lnTo>
                  <a:lnTo>
                    <a:pt x="647" y="1302"/>
                  </a:lnTo>
                  <a:lnTo>
                    <a:pt x="679" y="1303"/>
                  </a:lnTo>
                  <a:lnTo>
                    <a:pt x="679" y="1303"/>
                  </a:lnTo>
                  <a:lnTo>
                    <a:pt x="711" y="1302"/>
                  </a:lnTo>
                  <a:lnTo>
                    <a:pt x="742" y="1300"/>
                  </a:lnTo>
                  <a:lnTo>
                    <a:pt x="773" y="1296"/>
                  </a:lnTo>
                  <a:lnTo>
                    <a:pt x="804" y="1290"/>
                  </a:lnTo>
                  <a:lnTo>
                    <a:pt x="835" y="1284"/>
                  </a:lnTo>
                  <a:lnTo>
                    <a:pt x="864" y="1275"/>
                  </a:lnTo>
                  <a:lnTo>
                    <a:pt x="893" y="1265"/>
                  </a:lnTo>
                  <a:lnTo>
                    <a:pt x="921" y="1254"/>
                  </a:lnTo>
                  <a:lnTo>
                    <a:pt x="949" y="1242"/>
                  </a:lnTo>
                  <a:lnTo>
                    <a:pt x="975" y="1228"/>
                  </a:lnTo>
                  <a:lnTo>
                    <a:pt x="1001" y="1213"/>
                  </a:lnTo>
                  <a:lnTo>
                    <a:pt x="1028" y="1196"/>
                  </a:lnTo>
                  <a:lnTo>
                    <a:pt x="1052" y="1179"/>
                  </a:lnTo>
                  <a:lnTo>
                    <a:pt x="1075" y="1160"/>
                  </a:lnTo>
                  <a:lnTo>
                    <a:pt x="1098" y="1141"/>
                  </a:lnTo>
                  <a:lnTo>
                    <a:pt x="1119" y="1120"/>
                  </a:lnTo>
                  <a:lnTo>
                    <a:pt x="1140" y="1099"/>
                  </a:lnTo>
                  <a:lnTo>
                    <a:pt x="1159" y="1076"/>
                  </a:lnTo>
                  <a:lnTo>
                    <a:pt x="1178" y="1053"/>
                  </a:lnTo>
                  <a:lnTo>
                    <a:pt x="1195" y="1028"/>
                  </a:lnTo>
                  <a:lnTo>
                    <a:pt x="1211" y="1002"/>
                  </a:lnTo>
                  <a:lnTo>
                    <a:pt x="1226" y="976"/>
                  </a:lnTo>
                  <a:lnTo>
                    <a:pt x="1241" y="950"/>
                  </a:lnTo>
                  <a:lnTo>
                    <a:pt x="1253" y="922"/>
                  </a:lnTo>
                  <a:lnTo>
                    <a:pt x="1264" y="894"/>
                  </a:lnTo>
                  <a:lnTo>
                    <a:pt x="1274" y="865"/>
                  </a:lnTo>
                  <a:lnTo>
                    <a:pt x="1283" y="836"/>
                  </a:lnTo>
                  <a:lnTo>
                    <a:pt x="1290" y="805"/>
                  </a:lnTo>
                  <a:lnTo>
                    <a:pt x="1295" y="774"/>
                  </a:lnTo>
                  <a:lnTo>
                    <a:pt x="1299" y="743"/>
                  </a:lnTo>
                  <a:lnTo>
                    <a:pt x="1301" y="712"/>
                  </a:lnTo>
                  <a:lnTo>
                    <a:pt x="1302" y="680"/>
                  </a:lnTo>
                  <a:lnTo>
                    <a:pt x="1302" y="680"/>
                  </a:lnTo>
                  <a:lnTo>
                    <a:pt x="1301" y="647"/>
                  </a:lnTo>
                  <a:lnTo>
                    <a:pt x="1299" y="616"/>
                  </a:lnTo>
                  <a:lnTo>
                    <a:pt x="1295" y="585"/>
                  </a:lnTo>
                  <a:lnTo>
                    <a:pt x="1290" y="554"/>
                  </a:lnTo>
                  <a:lnTo>
                    <a:pt x="1283" y="524"/>
                  </a:lnTo>
                  <a:lnTo>
                    <a:pt x="1274" y="495"/>
                  </a:lnTo>
                  <a:lnTo>
                    <a:pt x="1264" y="466"/>
                  </a:lnTo>
                  <a:lnTo>
                    <a:pt x="1253" y="437"/>
                  </a:lnTo>
                  <a:lnTo>
                    <a:pt x="1241" y="409"/>
                  </a:lnTo>
                  <a:lnTo>
                    <a:pt x="1226" y="383"/>
                  </a:lnTo>
                  <a:lnTo>
                    <a:pt x="1211" y="357"/>
                  </a:lnTo>
                  <a:lnTo>
                    <a:pt x="1195" y="332"/>
                  </a:lnTo>
                  <a:lnTo>
                    <a:pt x="1178" y="307"/>
                  </a:lnTo>
                  <a:lnTo>
                    <a:pt x="1159" y="284"/>
                  </a:lnTo>
                  <a:lnTo>
                    <a:pt x="1140" y="260"/>
                  </a:lnTo>
                  <a:lnTo>
                    <a:pt x="1119" y="239"/>
                  </a:lnTo>
                  <a:lnTo>
                    <a:pt x="1098" y="218"/>
                  </a:lnTo>
                  <a:lnTo>
                    <a:pt x="1075" y="199"/>
                  </a:lnTo>
                  <a:lnTo>
                    <a:pt x="1052" y="180"/>
                  </a:lnTo>
                  <a:lnTo>
                    <a:pt x="1028" y="163"/>
                  </a:lnTo>
                  <a:lnTo>
                    <a:pt x="1001" y="147"/>
                  </a:lnTo>
                  <a:lnTo>
                    <a:pt x="975" y="132"/>
                  </a:lnTo>
                  <a:lnTo>
                    <a:pt x="949" y="118"/>
                  </a:lnTo>
                  <a:lnTo>
                    <a:pt x="921" y="106"/>
                  </a:lnTo>
                  <a:lnTo>
                    <a:pt x="893" y="95"/>
                  </a:lnTo>
                  <a:lnTo>
                    <a:pt x="864" y="84"/>
                  </a:lnTo>
                  <a:lnTo>
                    <a:pt x="835" y="76"/>
                  </a:lnTo>
                  <a:lnTo>
                    <a:pt x="804" y="69"/>
                  </a:lnTo>
                  <a:lnTo>
                    <a:pt x="773" y="63"/>
                  </a:lnTo>
                  <a:lnTo>
                    <a:pt x="742" y="59"/>
                  </a:lnTo>
                  <a:lnTo>
                    <a:pt x="711" y="57"/>
                  </a:lnTo>
                  <a:lnTo>
                    <a:pt x="679" y="56"/>
                  </a:lnTo>
                  <a:lnTo>
                    <a:pt x="679" y="56"/>
                  </a:lnTo>
                  <a:close/>
                </a:path>
              </a:pathLst>
            </a:custGeom>
            <a:grpFill/>
            <a:ln w="1587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4D4D4F"/>
                </a:solidFill>
                <a:effectLst/>
                <a:uLnTx/>
                <a:uFillTx/>
                <a:latin typeface="Gilroy"/>
                <a:ea typeface="+mn-ea"/>
                <a:cs typeface="+mn-cs"/>
              </a:endParaRPr>
            </a:p>
          </p:txBody>
        </p:sp>
      </p:grpSp>
      <p:sp>
        <p:nvSpPr>
          <p:cNvPr id="2" name="TextBox 1">
            <a:extLst>
              <a:ext uri="{FF2B5EF4-FFF2-40B4-BE49-F238E27FC236}">
                <a16:creationId xmlns:a16="http://schemas.microsoft.com/office/drawing/2014/main" id="{167903E4-CF8B-4CE5-DC0B-CF79E22BA8BE}"/>
              </a:ext>
            </a:extLst>
          </p:cNvPr>
          <p:cNvSpPr txBox="1"/>
          <p:nvPr/>
        </p:nvSpPr>
        <p:spPr>
          <a:xfrm>
            <a:off x="3828454" y="3600942"/>
            <a:ext cx="4704160" cy="415498"/>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The specific CGM device and method for use should be made based on the individual’s circumstances, preferences and needs. (E )</a:t>
            </a:r>
          </a:p>
        </p:txBody>
      </p:sp>
    </p:spTree>
    <p:custDataLst>
      <p:tags r:id="rId1"/>
    </p:custDataLst>
  </p:cSld>
  <p:clrMapOvr>
    <a:masterClrMapping/>
  </p:clrMapOvr>
  <p:transition spd="med">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Google Shape;332;p63">
            <a:extLst>
              <a:ext uri="{FF2B5EF4-FFF2-40B4-BE49-F238E27FC236}">
                <a16:creationId xmlns:a16="http://schemas.microsoft.com/office/drawing/2014/main" id="{D9633687-F4C8-96E0-17F1-AA08C1B84CDE}"/>
              </a:ext>
            </a:extLst>
          </p:cNvPr>
          <p:cNvSpPr>
            <a:spLocks noGrp="1"/>
          </p:cNvSpPr>
          <p:nvPr>
            <p:ph type="title"/>
          </p:nvPr>
        </p:nvSpPr>
        <p:spPr>
          <a:xfrm>
            <a:off x="-112940" y="1072264"/>
            <a:ext cx="9144000" cy="459581"/>
          </a:xfrm>
        </p:spPr>
        <p:txBody>
          <a:bodyPr vert="horz" wrap="square" lIns="68569" tIns="34275" rIns="68569" bIns="34275" numCol="1" anchor="ctr" anchorCtr="0" compatLnSpc="1">
            <a:prstTxWarp prst="textNoShape">
              <a:avLst/>
            </a:prstTxWarp>
          </a:bodyPr>
          <a:lstStyle/>
          <a:p>
            <a:pPr>
              <a:buClr>
                <a:srgbClr val="000000"/>
              </a:buClr>
              <a:buSzPts val="4400"/>
              <a:buFont typeface="Calibri" panose="020F0502020204030204" pitchFamily="34" charset="0"/>
              <a:buNone/>
            </a:pPr>
            <a:r>
              <a:rPr lang="en-US" altLang="en-US" b="0" dirty="0">
                <a:latin typeface="Arial" panose="020B0604020202020204" pitchFamily="34" charset="0"/>
                <a:cs typeface="Arial" panose="020B0604020202020204" pitchFamily="34" charset="0"/>
              </a:rPr>
              <a:t>Types of CGM</a:t>
            </a:r>
          </a:p>
        </p:txBody>
      </p:sp>
      <p:sp>
        <p:nvSpPr>
          <p:cNvPr id="4" name="Text Placeholder 3">
            <a:extLst>
              <a:ext uri="{FF2B5EF4-FFF2-40B4-BE49-F238E27FC236}">
                <a16:creationId xmlns:a16="http://schemas.microsoft.com/office/drawing/2014/main" id="{BC82F98A-F899-03A8-0721-BDEE994F9B98}"/>
              </a:ext>
            </a:extLst>
          </p:cNvPr>
          <p:cNvSpPr>
            <a:spLocks noGrp="1"/>
          </p:cNvSpPr>
          <p:nvPr>
            <p:ph type="body" sz="quarter" idx="13"/>
          </p:nvPr>
        </p:nvSpPr>
        <p:spPr/>
        <p:txBody>
          <a:bodyPr/>
          <a:lstStyle/>
          <a:p>
            <a:r>
              <a:rPr lang="en-US" dirty="0"/>
              <a:t>American Diabetes Association Professional Practice Committee. </a:t>
            </a:r>
            <a:r>
              <a:rPr lang="en-US" i="1" dirty="0"/>
              <a:t>Diabetes Care</a:t>
            </a:r>
            <a:r>
              <a:rPr lang="en-US" dirty="0"/>
              <a:t>. 2025;48(Supplement_1):S146-S166.</a:t>
            </a:r>
          </a:p>
        </p:txBody>
      </p:sp>
      <p:graphicFrame>
        <p:nvGraphicFramePr>
          <p:cNvPr id="6" name="Google Shape;334;p63">
            <a:extLst>
              <a:ext uri="{FF2B5EF4-FFF2-40B4-BE49-F238E27FC236}">
                <a16:creationId xmlns:a16="http://schemas.microsoft.com/office/drawing/2014/main" id="{027B63A1-A30D-0AAA-3C2C-31CDF8DE640D}"/>
              </a:ext>
            </a:extLst>
          </p:cNvPr>
          <p:cNvGraphicFramePr>
            <a:graphicFrameLocks noGrp="1"/>
          </p:cNvGraphicFramePr>
          <p:nvPr>
            <p:ph idx="1"/>
          </p:nvPr>
        </p:nvGraphicFramePr>
        <p:xfrm>
          <a:off x="104776" y="1657350"/>
          <a:ext cx="8912679" cy="3779328"/>
        </p:xfrm>
        <a:graphic>
          <a:graphicData uri="http://schemas.openxmlformats.org/drawingml/2006/table">
            <a:tbl>
              <a:tblPr firstRow="1" firstCol="1" bandRow="1">
                <a:tableStyleId>{5C22544A-7EE6-4342-B048-85BDC9FD1C3A}</a:tableStyleId>
              </a:tblPr>
              <a:tblGrid>
                <a:gridCol w="1484366">
                  <a:extLst>
                    <a:ext uri="{9D8B030D-6E8A-4147-A177-3AD203B41FA5}">
                      <a16:colId xmlns:a16="http://schemas.microsoft.com/office/drawing/2014/main" val="20000"/>
                    </a:ext>
                  </a:extLst>
                </a:gridCol>
                <a:gridCol w="2372737">
                  <a:extLst>
                    <a:ext uri="{9D8B030D-6E8A-4147-A177-3AD203B41FA5}">
                      <a16:colId xmlns:a16="http://schemas.microsoft.com/office/drawing/2014/main" val="1366878696"/>
                    </a:ext>
                  </a:extLst>
                </a:gridCol>
                <a:gridCol w="2659358">
                  <a:extLst>
                    <a:ext uri="{9D8B030D-6E8A-4147-A177-3AD203B41FA5}">
                      <a16:colId xmlns:a16="http://schemas.microsoft.com/office/drawing/2014/main" val="20001"/>
                    </a:ext>
                  </a:extLst>
                </a:gridCol>
                <a:gridCol w="2396218">
                  <a:extLst>
                    <a:ext uri="{9D8B030D-6E8A-4147-A177-3AD203B41FA5}">
                      <a16:colId xmlns:a16="http://schemas.microsoft.com/office/drawing/2014/main" val="1606154340"/>
                    </a:ext>
                  </a:extLst>
                </a:gridCol>
              </a:tblGrid>
              <a:tr h="320009">
                <a:tc>
                  <a:txBody>
                    <a:bodyPr/>
                    <a:lstStyle/>
                    <a:p>
                      <a:pPr marL="0" marR="0" lvl="0" indent="0" algn="l" rtl="0">
                        <a:spcBef>
                          <a:spcPts val="0"/>
                        </a:spcBef>
                        <a:spcAft>
                          <a:spcPts val="0"/>
                        </a:spcAft>
                        <a:buNone/>
                      </a:pP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u="none" strike="noStrike" cap="none" dirty="0">
                          <a:solidFill>
                            <a:schemeClr val="tx1"/>
                          </a:solidFill>
                        </a:rPr>
                        <a:t>Professional</a:t>
                      </a:r>
                      <a:endParaRPr sz="1700" dirty="0">
                        <a:solidFill>
                          <a:schemeClr val="tx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tx1"/>
                          </a:solidFill>
                        </a:rPr>
                        <a:t>Personal</a:t>
                      </a:r>
                      <a:endParaRPr sz="1700" dirty="0">
                        <a:solidFill>
                          <a:schemeClr val="tx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tx1"/>
                          </a:solidFill>
                        </a:rPr>
                        <a:t>OTC</a:t>
                      </a:r>
                      <a:endParaRPr sz="1700" dirty="0">
                        <a:solidFill>
                          <a:schemeClr val="tx1"/>
                        </a:solidFill>
                      </a:endParaRPr>
                    </a:p>
                  </a:txBody>
                  <a:tcPr marL="68588" marR="68588" marT="34274" marB="34274"/>
                </a:tc>
                <a:extLst>
                  <a:ext uri="{0D108BD9-81ED-4DB2-BD59-A6C34878D82A}">
                    <a16:rowId xmlns:a16="http://schemas.microsoft.com/office/drawing/2014/main" val="10000"/>
                  </a:ext>
                </a:extLst>
              </a:tr>
              <a:tr h="571469">
                <a:tc>
                  <a:txBody>
                    <a:bodyPr/>
                    <a:lstStyle/>
                    <a:p>
                      <a:pPr marL="0" marR="0" lvl="0" indent="0" algn="l" rtl="0">
                        <a:spcBef>
                          <a:spcPts val="0"/>
                        </a:spcBef>
                        <a:spcAft>
                          <a:spcPts val="0"/>
                        </a:spcAft>
                        <a:buNone/>
                      </a:pPr>
                      <a:r>
                        <a:rPr lang="en-US" sz="1700" dirty="0">
                          <a:solidFill>
                            <a:schemeClr val="tx1"/>
                          </a:solidFill>
                        </a:rPr>
                        <a:t>How to obtain</a:t>
                      </a:r>
                      <a:endParaRPr sz="1700" dirty="0">
                        <a:solidFill>
                          <a:schemeClr val="tx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Owned by the clinic </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Requires a prescription</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Available without a prescription </a:t>
                      </a:r>
                      <a:endParaRPr sz="1700" dirty="0">
                        <a:solidFill>
                          <a:schemeClr val="bg1"/>
                        </a:solidFill>
                      </a:endParaRPr>
                    </a:p>
                  </a:txBody>
                  <a:tcPr marL="68588" marR="68588" marT="34274" marB="34274"/>
                </a:tc>
                <a:extLst>
                  <a:ext uri="{0D108BD9-81ED-4DB2-BD59-A6C34878D82A}">
                    <a16:rowId xmlns:a16="http://schemas.microsoft.com/office/drawing/2014/main" val="10001"/>
                  </a:ext>
                </a:extLst>
              </a:tr>
              <a:tr h="571469">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tx1"/>
                          </a:solidFill>
                        </a:rPr>
                        <a:t>Type</a:t>
                      </a:r>
                      <a:endParaRPr sz="1700" dirty="0">
                        <a:solidFill>
                          <a:schemeClr val="tx1"/>
                        </a:solidFill>
                      </a:endParaRPr>
                    </a:p>
                  </a:txBody>
                  <a:tcPr marL="68588" marR="68588" marT="34274" marB="34274"/>
                </a:tc>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bg1"/>
                          </a:solidFill>
                        </a:rPr>
                        <a:t>Blinded and unblinded (real-time feedback)</a:t>
                      </a:r>
                      <a:endParaRPr sz="1700" dirty="0">
                        <a:solidFill>
                          <a:schemeClr val="bg1"/>
                        </a:solidFill>
                      </a:endParaRPr>
                    </a:p>
                  </a:txBody>
                  <a:tcPr marL="68588" marR="68588" marT="34274" marB="34274"/>
                </a:tc>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bg1"/>
                          </a:solidFill>
                        </a:rPr>
                        <a:t>Real-time</a:t>
                      </a:r>
                      <a:endParaRPr sz="1700" dirty="0">
                        <a:solidFill>
                          <a:schemeClr val="bg1"/>
                        </a:solidFill>
                      </a:endParaRPr>
                    </a:p>
                  </a:txBody>
                  <a:tcPr marL="68588" marR="68588" marT="34274" marB="34274"/>
                </a:tc>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bg1"/>
                          </a:solidFill>
                        </a:rPr>
                        <a:t>Real time</a:t>
                      </a:r>
                      <a:endParaRPr sz="1700" dirty="0">
                        <a:solidFill>
                          <a:schemeClr val="bg1"/>
                        </a:solidFill>
                      </a:endParaRPr>
                    </a:p>
                  </a:txBody>
                  <a:tcPr marL="68588" marR="68588" marT="34274" marB="34274"/>
                </a:tc>
                <a:extLst>
                  <a:ext uri="{0D108BD9-81ED-4DB2-BD59-A6C34878D82A}">
                    <a16:rowId xmlns:a16="http://schemas.microsoft.com/office/drawing/2014/main" val="10002"/>
                  </a:ext>
                </a:extLst>
              </a:tr>
              <a:tr h="320009">
                <a:tc>
                  <a:txBody>
                    <a:bodyPr/>
                    <a:lstStyle/>
                    <a:p>
                      <a:pPr marL="0" marR="0" lvl="0" indent="0" algn="l" rtl="0">
                        <a:spcBef>
                          <a:spcPts val="0"/>
                        </a:spcBef>
                        <a:spcAft>
                          <a:spcPts val="0"/>
                        </a:spcAft>
                        <a:buNone/>
                      </a:pPr>
                      <a:r>
                        <a:rPr lang="en-US" sz="1700" dirty="0">
                          <a:solidFill>
                            <a:schemeClr val="tx1"/>
                          </a:solidFill>
                        </a:rPr>
                        <a:t>Wear duration</a:t>
                      </a:r>
                      <a:endParaRPr sz="1700" dirty="0">
                        <a:solidFill>
                          <a:schemeClr val="tx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Short-term use (10 days)</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Long-term use </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Short- or long-term use</a:t>
                      </a:r>
                      <a:endParaRPr sz="1700" dirty="0">
                        <a:solidFill>
                          <a:schemeClr val="bg1"/>
                        </a:solidFill>
                      </a:endParaRPr>
                    </a:p>
                  </a:txBody>
                  <a:tcPr marL="68588" marR="68588" marT="34274" marB="34274"/>
                </a:tc>
                <a:extLst>
                  <a:ext uri="{0D108BD9-81ED-4DB2-BD59-A6C34878D82A}">
                    <a16:rowId xmlns:a16="http://schemas.microsoft.com/office/drawing/2014/main" val="10003"/>
                  </a:ext>
                </a:extLst>
              </a:tr>
              <a:tr h="822929">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tx1"/>
                          </a:solidFill>
                        </a:rPr>
                        <a:t>Access</a:t>
                      </a:r>
                      <a:endParaRPr sz="1700" dirty="0">
                        <a:solidFill>
                          <a:schemeClr val="tx1"/>
                        </a:solidFill>
                      </a:endParaRPr>
                    </a:p>
                  </a:txBody>
                  <a:tcPr marL="68588" marR="68588" marT="34274" marB="34274"/>
                </a:tc>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bg1"/>
                          </a:solidFill>
                        </a:rPr>
                        <a:t>Insurance coverage for most people living with diabetes or prediabetes</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Insurance coverage more focused on people taking insulin , although expanding</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Cash pay, available to all adults</a:t>
                      </a:r>
                      <a:endParaRPr sz="1700" dirty="0">
                        <a:solidFill>
                          <a:schemeClr val="bg1"/>
                        </a:solidFill>
                      </a:endParaRPr>
                    </a:p>
                  </a:txBody>
                  <a:tcPr marL="68588" marR="68588" marT="34274" marB="34274"/>
                </a:tc>
                <a:extLst>
                  <a:ext uri="{0D108BD9-81ED-4DB2-BD59-A6C34878D82A}">
                    <a16:rowId xmlns:a16="http://schemas.microsoft.com/office/drawing/2014/main" val="10004"/>
                  </a:ext>
                </a:extLst>
              </a:tr>
              <a:tr h="1074389">
                <a:tc>
                  <a:txBody>
                    <a:bodyPr/>
                    <a:lstStyle/>
                    <a:p>
                      <a:pPr marL="0" marR="0" lvl="0" indent="0" algn="l" rtl="0">
                        <a:lnSpc>
                          <a:spcPct val="100000"/>
                        </a:lnSpc>
                        <a:spcBef>
                          <a:spcPts val="0"/>
                        </a:spcBef>
                        <a:spcAft>
                          <a:spcPts val="0"/>
                        </a:spcAft>
                        <a:buClr>
                          <a:schemeClr val="dk1"/>
                        </a:buClr>
                        <a:buSzPts val="2400"/>
                        <a:buFont typeface="Calibri"/>
                        <a:buNone/>
                      </a:pPr>
                      <a:r>
                        <a:rPr lang="en-US" sz="1700" dirty="0">
                          <a:solidFill>
                            <a:schemeClr val="tx1"/>
                          </a:solidFill>
                        </a:rPr>
                        <a:t>Compatibility</a:t>
                      </a:r>
                      <a:endParaRPr sz="1700" dirty="0">
                        <a:solidFill>
                          <a:schemeClr val="tx1"/>
                        </a:solidFill>
                      </a:endParaRPr>
                    </a:p>
                  </a:txBody>
                  <a:tcPr marL="68588" marR="68588" marT="34274" marB="34274"/>
                </a:tc>
                <a:tc>
                  <a:txBody>
                    <a:bodyPr/>
                    <a:lstStyle/>
                    <a:p>
                      <a:pPr marL="0" marR="0" lvl="0" indent="0" algn="l" defTabSz="914400" rtl="0" eaLnBrk="1" fontAlgn="auto" latinLnBrk="0" hangingPunct="1">
                        <a:lnSpc>
                          <a:spcPct val="100000"/>
                        </a:lnSpc>
                        <a:spcBef>
                          <a:spcPts val="0"/>
                        </a:spcBef>
                        <a:spcAft>
                          <a:spcPts val="0"/>
                        </a:spcAft>
                        <a:buClr>
                          <a:schemeClr val="dk1"/>
                        </a:buClr>
                        <a:buSzPts val="2400"/>
                        <a:buFont typeface="Calibri"/>
                        <a:buNone/>
                        <a:tabLst/>
                        <a:defRPr/>
                      </a:pPr>
                      <a:r>
                        <a:rPr lang="en-US" sz="1700" dirty="0">
                          <a:solidFill>
                            <a:schemeClr val="bg1"/>
                          </a:solidFill>
                        </a:rPr>
                        <a:t>Smartphone app</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Smartphones, reader/receiver, connected pens, mobile apps, insulin pumps</a:t>
                      </a:r>
                      <a:endParaRPr sz="1700" dirty="0">
                        <a:solidFill>
                          <a:schemeClr val="bg1"/>
                        </a:solidFill>
                      </a:endParaRPr>
                    </a:p>
                  </a:txBody>
                  <a:tcPr marL="68588" marR="68588" marT="34274" marB="34274"/>
                </a:tc>
                <a:tc>
                  <a:txBody>
                    <a:bodyPr/>
                    <a:lstStyle/>
                    <a:p>
                      <a:pPr marL="0" marR="0" lvl="0" indent="0" algn="l" rtl="0">
                        <a:spcBef>
                          <a:spcPts val="0"/>
                        </a:spcBef>
                        <a:spcAft>
                          <a:spcPts val="0"/>
                        </a:spcAft>
                        <a:buNone/>
                      </a:pPr>
                      <a:r>
                        <a:rPr lang="en-US" sz="1700" dirty="0">
                          <a:solidFill>
                            <a:schemeClr val="bg1"/>
                          </a:solidFill>
                        </a:rPr>
                        <a:t>Smartphone app, mobile apps/Oura ring</a:t>
                      </a:r>
                      <a:endParaRPr sz="1700" dirty="0">
                        <a:solidFill>
                          <a:schemeClr val="bg1"/>
                        </a:solidFill>
                      </a:endParaRPr>
                    </a:p>
                  </a:txBody>
                  <a:tcPr marL="68588" marR="68588" marT="34274" marB="34274"/>
                </a:tc>
                <a:extLst>
                  <a:ext uri="{0D108BD9-81ED-4DB2-BD59-A6C34878D82A}">
                    <a16:rowId xmlns:a16="http://schemas.microsoft.com/office/drawing/2014/main" val="10005"/>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5BD0345-735C-2697-2E69-C9BD49538CF3}"/>
              </a:ext>
            </a:extLst>
          </p:cNvPr>
          <p:cNvSpPr/>
          <p:nvPr/>
        </p:nvSpPr>
        <p:spPr>
          <a:xfrm>
            <a:off x="94221" y="1943100"/>
            <a:ext cx="8843963" cy="331827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endParaRPr>
          </a:p>
        </p:txBody>
      </p:sp>
      <p:sp>
        <p:nvSpPr>
          <p:cNvPr id="81922" name="Title 1">
            <a:extLst>
              <a:ext uri="{FF2B5EF4-FFF2-40B4-BE49-F238E27FC236}">
                <a16:creationId xmlns:a16="http://schemas.microsoft.com/office/drawing/2014/main" id="{BB3040CF-247F-17CB-EAF1-7E8F80912C84}"/>
              </a:ext>
            </a:extLst>
          </p:cNvPr>
          <p:cNvSpPr>
            <a:spLocks noGrp="1"/>
          </p:cNvSpPr>
          <p:nvPr>
            <p:ph type="title"/>
          </p:nvPr>
        </p:nvSpPr>
        <p:spPr>
          <a:xfrm>
            <a:off x="400050" y="1196578"/>
            <a:ext cx="7886700" cy="595313"/>
          </a:xfrm>
        </p:spPr>
        <p:txBody>
          <a:bodyPr>
            <a:normAutofit fontScale="90000"/>
          </a:bodyPr>
          <a:lstStyle/>
          <a:p>
            <a:pPr>
              <a:defRPr/>
            </a:pPr>
            <a:r>
              <a:rPr lang="en-US" altLang="en-US" dirty="0"/>
              <a:t>Personal CGM Options (Rx)</a:t>
            </a:r>
            <a:endParaRPr lang="en-US" altLang="en-US" i="1" dirty="0"/>
          </a:p>
        </p:txBody>
      </p:sp>
      <p:sp>
        <p:nvSpPr>
          <p:cNvPr id="16" name="Content Placeholder 5">
            <a:extLst>
              <a:ext uri="{FF2B5EF4-FFF2-40B4-BE49-F238E27FC236}">
                <a16:creationId xmlns:a16="http://schemas.microsoft.com/office/drawing/2014/main" id="{5756C331-068E-06E4-6549-2EC8DD8C976C}"/>
              </a:ext>
            </a:extLst>
          </p:cNvPr>
          <p:cNvSpPr txBox="1">
            <a:spLocks noChangeArrowheads="1"/>
          </p:cNvSpPr>
          <p:nvPr/>
        </p:nvSpPr>
        <p:spPr bwMode="auto">
          <a:xfrm>
            <a:off x="217885" y="2264004"/>
            <a:ext cx="1377239" cy="830997"/>
          </a:xfrm>
          <a:prstGeom prst="rect">
            <a:avLst/>
          </a:prstGeom>
          <a:solidFill>
            <a:schemeClr val="accent3"/>
          </a:solidFill>
          <a:ln>
            <a:noFill/>
          </a:ln>
        </p:spPr>
        <p:txBody>
          <a:bodyPr wrap="square" anchor="ctr">
            <a:spAutoFit/>
          </a:bodyPr>
          <a:lstStyle>
            <a:defPPr>
              <a:defRPr lang="en-US"/>
            </a:defPPr>
            <a:lvl1pPr algn="ctr">
              <a:defRPr sz="2400" b="1">
                <a:solidFill>
                  <a:schemeClr val="bg1"/>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a:latin typeface="Arial" pitchFamily="34" charset="0"/>
              </a:defRPr>
            </a:lvl6pPr>
            <a:lvl7pPr marL="2971800" indent="-228600" eaLnBrk="0" fontAlgn="base" hangingPunct="0">
              <a:spcBef>
                <a:spcPct val="0"/>
              </a:spcBef>
              <a:spcAft>
                <a:spcPct val="0"/>
              </a:spcAft>
              <a:defRPr>
                <a:latin typeface="Arial" pitchFamily="34" charset="0"/>
              </a:defRPr>
            </a:lvl7pPr>
            <a:lvl8pPr marL="3429000" indent="-228600" eaLnBrk="0" fontAlgn="base" hangingPunct="0">
              <a:spcBef>
                <a:spcPct val="0"/>
              </a:spcBef>
              <a:spcAft>
                <a:spcPct val="0"/>
              </a:spcAft>
              <a:defRPr>
                <a:latin typeface="Arial" pitchFamily="34" charset="0"/>
              </a:defRPr>
            </a:lvl8pPr>
            <a:lvl9pPr marL="3886200" indent="-228600" eaLnBrk="0" fontAlgn="base" hangingPunct="0">
              <a:spcBef>
                <a:spcPct val="0"/>
              </a:spcBef>
              <a:spcAft>
                <a:spcPct val="0"/>
              </a:spcAft>
              <a:defRPr>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E7E6E6"/>
                </a:solidFill>
                <a:effectLst/>
                <a:uLnTx/>
                <a:uFillTx/>
                <a:latin typeface="Calibri Light"/>
                <a:ea typeface="+mn-ea"/>
                <a:cs typeface="+mn-cs"/>
              </a:rPr>
              <a:t>Freestyle Libre 2+</a:t>
            </a:r>
          </a:p>
        </p:txBody>
      </p:sp>
      <p:sp>
        <p:nvSpPr>
          <p:cNvPr id="11" name="TextBox 10">
            <a:extLst>
              <a:ext uri="{FF2B5EF4-FFF2-40B4-BE49-F238E27FC236}">
                <a16:creationId xmlns:a16="http://schemas.microsoft.com/office/drawing/2014/main" id="{FB49F1A2-BD88-811E-982E-A274344E0B9B}"/>
              </a:ext>
            </a:extLst>
          </p:cNvPr>
          <p:cNvSpPr txBox="1">
            <a:spLocks noChangeArrowheads="1"/>
          </p:cNvSpPr>
          <p:nvPr/>
        </p:nvSpPr>
        <p:spPr bwMode="auto">
          <a:xfrm>
            <a:off x="3692885" y="2245775"/>
            <a:ext cx="1515666" cy="830997"/>
          </a:xfrm>
          <a:prstGeom prst="rect">
            <a:avLst/>
          </a:prstGeom>
          <a:solidFill>
            <a:schemeClr val="accent3"/>
          </a:solidFill>
          <a:ln>
            <a:noFill/>
          </a:ln>
        </p:spPr>
        <p:txBody>
          <a:bodyPr anchor="ctr">
            <a:spAutoFit/>
          </a:bodyPr>
          <a:lstStyle>
            <a:defPPr>
              <a:defRPr lang="en-US"/>
            </a:defPPr>
            <a:lvl1pPr algn="ctr">
              <a:defRPr sz="2400" b="1">
                <a:solidFill>
                  <a:schemeClr val="bg1"/>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a:latin typeface="Arial" pitchFamily="34" charset="0"/>
              </a:defRPr>
            </a:lvl6pPr>
            <a:lvl7pPr marL="2971800" indent="-228600" eaLnBrk="0" fontAlgn="base" hangingPunct="0">
              <a:spcBef>
                <a:spcPct val="0"/>
              </a:spcBef>
              <a:spcAft>
                <a:spcPct val="0"/>
              </a:spcAft>
              <a:defRPr>
                <a:latin typeface="Arial" pitchFamily="34" charset="0"/>
              </a:defRPr>
            </a:lvl7pPr>
            <a:lvl8pPr marL="3429000" indent="-228600" eaLnBrk="0" fontAlgn="base" hangingPunct="0">
              <a:spcBef>
                <a:spcPct val="0"/>
              </a:spcBef>
              <a:spcAft>
                <a:spcPct val="0"/>
              </a:spcAft>
              <a:defRPr>
                <a:latin typeface="Arial" pitchFamily="34" charset="0"/>
              </a:defRPr>
            </a:lvl8pPr>
            <a:lvl9pPr marL="3886200" indent="-228600" eaLnBrk="0" fontAlgn="base" hangingPunct="0">
              <a:spcBef>
                <a:spcPct val="0"/>
              </a:spcBef>
              <a:spcAft>
                <a:spcPct val="0"/>
              </a:spcAft>
              <a:defRPr>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white"/>
                </a:solidFill>
                <a:effectLst/>
                <a:uLnTx/>
                <a:uFillTx/>
                <a:latin typeface="Calibri Light"/>
                <a:ea typeface="+mn-ea"/>
                <a:cs typeface="+mn-cs"/>
              </a:rPr>
              <a:t> </a:t>
            </a:r>
            <a:r>
              <a:rPr kumimoji="0" lang="en-US" altLang="en-US" sz="2400" b="1" i="0" u="none" strike="noStrike" kern="1200" cap="none" spc="0" normalizeH="0" baseline="0" noProof="0" dirty="0" err="1">
                <a:ln>
                  <a:noFill/>
                </a:ln>
                <a:solidFill>
                  <a:prstClr val="white"/>
                </a:solidFill>
                <a:effectLst/>
                <a:uLnTx/>
                <a:uFillTx/>
                <a:latin typeface="Calibri Light"/>
                <a:ea typeface="+mn-ea"/>
                <a:cs typeface="+mn-cs"/>
              </a:rPr>
              <a:t>Eversense</a:t>
            </a:r>
            <a:r>
              <a:rPr kumimoji="0" lang="en-US" altLang="en-US" sz="2400" b="1" i="0" u="none" strike="noStrike" kern="1200" cap="none" spc="0" normalizeH="0" baseline="0" noProof="0" dirty="0">
                <a:ln>
                  <a:noFill/>
                </a:ln>
                <a:solidFill>
                  <a:prstClr val="white"/>
                </a:solidFill>
                <a:effectLst/>
                <a:uLnTx/>
                <a:uFillTx/>
                <a:latin typeface="Calibri Light"/>
                <a:ea typeface="+mn-ea"/>
                <a:cs typeface="+mn-cs"/>
              </a:rPr>
              <a:t> 365</a:t>
            </a:r>
          </a:p>
        </p:txBody>
      </p:sp>
      <p:sp>
        <p:nvSpPr>
          <p:cNvPr id="8" name="TextBox 10">
            <a:extLst>
              <a:ext uri="{FF2B5EF4-FFF2-40B4-BE49-F238E27FC236}">
                <a16:creationId xmlns:a16="http://schemas.microsoft.com/office/drawing/2014/main" id="{B23509A3-80D5-7A39-4DA5-2BC7F4F5DCAF}"/>
              </a:ext>
            </a:extLst>
          </p:cNvPr>
          <p:cNvSpPr txBox="1">
            <a:spLocks noChangeArrowheads="1"/>
          </p:cNvSpPr>
          <p:nvPr/>
        </p:nvSpPr>
        <p:spPr bwMode="auto">
          <a:xfrm>
            <a:off x="2176284" y="3602236"/>
            <a:ext cx="1545433" cy="461665"/>
          </a:xfrm>
          <a:prstGeom prst="rect">
            <a:avLst/>
          </a:prstGeom>
          <a:solidFill>
            <a:schemeClr val="accent3"/>
          </a:solidFill>
          <a:ln>
            <a:noFill/>
          </a:ln>
        </p:spPr>
        <p:txBody>
          <a:bodyPr wrap="square" anchor="ct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Light"/>
                <a:ea typeface="+mn-ea"/>
                <a:cs typeface="+mn-cs"/>
              </a:rPr>
              <a:t>Instinct</a:t>
            </a:r>
          </a:p>
        </p:txBody>
      </p:sp>
      <p:sp>
        <p:nvSpPr>
          <p:cNvPr id="4" name="Content Placeholder 5">
            <a:extLst>
              <a:ext uri="{FF2B5EF4-FFF2-40B4-BE49-F238E27FC236}">
                <a16:creationId xmlns:a16="http://schemas.microsoft.com/office/drawing/2014/main" id="{15701CAA-624D-1DD2-D715-B53F4D184950}"/>
              </a:ext>
            </a:extLst>
          </p:cNvPr>
          <p:cNvSpPr txBox="1">
            <a:spLocks noChangeArrowheads="1"/>
          </p:cNvSpPr>
          <p:nvPr/>
        </p:nvSpPr>
        <p:spPr bwMode="auto">
          <a:xfrm>
            <a:off x="1702595" y="2264004"/>
            <a:ext cx="1515666" cy="830997"/>
          </a:xfrm>
          <a:prstGeom prst="rect">
            <a:avLst/>
          </a:prstGeom>
          <a:solidFill>
            <a:schemeClr val="accent3"/>
          </a:solidFill>
          <a:ln>
            <a:noFill/>
          </a:ln>
        </p:spPr>
        <p:txBody>
          <a:bodyPr wrap="square" anchor="ctr">
            <a:spAutoFit/>
          </a:bodyPr>
          <a:lstStyle>
            <a:defPPr>
              <a:defRPr lang="en-US"/>
            </a:defPPr>
            <a:lvl1pPr algn="ctr">
              <a:defRPr sz="2400" b="1">
                <a:solidFill>
                  <a:schemeClr val="bg1"/>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a:latin typeface="Arial" pitchFamily="34" charset="0"/>
              </a:defRPr>
            </a:lvl6pPr>
            <a:lvl7pPr marL="2971800" indent="-228600" eaLnBrk="0" fontAlgn="base" hangingPunct="0">
              <a:spcBef>
                <a:spcPct val="0"/>
              </a:spcBef>
              <a:spcAft>
                <a:spcPct val="0"/>
              </a:spcAft>
              <a:defRPr>
                <a:latin typeface="Arial" pitchFamily="34" charset="0"/>
              </a:defRPr>
            </a:lvl7pPr>
            <a:lvl8pPr marL="3429000" indent="-228600" eaLnBrk="0" fontAlgn="base" hangingPunct="0">
              <a:spcBef>
                <a:spcPct val="0"/>
              </a:spcBef>
              <a:spcAft>
                <a:spcPct val="0"/>
              </a:spcAft>
              <a:defRPr>
                <a:latin typeface="Arial" pitchFamily="34" charset="0"/>
              </a:defRPr>
            </a:lvl8pPr>
            <a:lvl9pPr marL="3886200" indent="-228600" eaLnBrk="0" fontAlgn="base" hangingPunct="0">
              <a:spcBef>
                <a:spcPct val="0"/>
              </a:spcBef>
              <a:spcAft>
                <a:spcPct val="0"/>
              </a:spcAft>
              <a:defRPr>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E7E6E6"/>
                </a:solidFill>
                <a:effectLst/>
                <a:uLnTx/>
                <a:uFillTx/>
                <a:latin typeface="Calibri Light"/>
                <a:ea typeface="+mn-ea"/>
                <a:cs typeface="+mn-cs"/>
              </a:rPr>
              <a:t>Freestyle Libre 3+</a:t>
            </a:r>
            <a:endParaRPr kumimoji="0" lang="en-US" altLang="en-US" sz="2400" b="1" i="0" u="none" strike="noStrike" kern="1200" cap="none" spc="0" normalizeH="0" baseline="0" noProof="0" dirty="0">
              <a:ln>
                <a:noFill/>
              </a:ln>
              <a:solidFill>
                <a:srgbClr val="E7E6E6"/>
              </a:solidFill>
              <a:effectLst/>
              <a:uLnTx/>
              <a:uFillTx/>
              <a:latin typeface="Calibri Light"/>
              <a:ea typeface="+mn-ea"/>
              <a:cs typeface="Calibri Light"/>
            </a:endParaRPr>
          </a:p>
        </p:txBody>
      </p:sp>
      <p:sp>
        <p:nvSpPr>
          <p:cNvPr id="2" name="TextBox 10">
            <a:extLst>
              <a:ext uri="{FF2B5EF4-FFF2-40B4-BE49-F238E27FC236}">
                <a16:creationId xmlns:a16="http://schemas.microsoft.com/office/drawing/2014/main" id="{D9BD382A-28C4-9DDD-96A5-A0E955A337CB}"/>
              </a:ext>
            </a:extLst>
          </p:cNvPr>
          <p:cNvSpPr txBox="1">
            <a:spLocks noChangeArrowheads="1"/>
          </p:cNvSpPr>
          <p:nvPr/>
        </p:nvSpPr>
        <p:spPr bwMode="auto">
          <a:xfrm>
            <a:off x="5827973" y="2264003"/>
            <a:ext cx="1245394" cy="830997"/>
          </a:xfrm>
          <a:prstGeom prst="rect">
            <a:avLst/>
          </a:prstGeom>
          <a:solidFill>
            <a:schemeClr val="accent3"/>
          </a:solidFill>
          <a:ln>
            <a:noFill/>
          </a:ln>
        </p:spPr>
        <p:txBody>
          <a:bodyPr wrap="square" anchor="ctr">
            <a:spAutoFit/>
          </a:bodyPr>
          <a:lstStyle>
            <a:defPPr>
              <a:defRPr lang="en-US"/>
            </a:defPPr>
            <a:lvl1pPr algn="ctr">
              <a:defRPr sz="2400" b="1">
                <a:solidFill>
                  <a:schemeClr val="bg1"/>
                </a:solidFill>
              </a:defRPr>
            </a:lvl1pPr>
            <a:lvl2pPr marL="742950" indent="-285750">
              <a:defRPr>
                <a:latin typeface="Arial" pitchFamily="34" charset="0"/>
              </a:defRPr>
            </a:lvl2pPr>
            <a:lvl3pPr marL="1143000" indent="-228600">
              <a:defRPr>
                <a:latin typeface="Arial" pitchFamily="34" charset="0"/>
              </a:defRPr>
            </a:lvl3pPr>
            <a:lvl4pPr marL="1600200" indent="-228600">
              <a:defRPr>
                <a:latin typeface="Arial" pitchFamily="34" charset="0"/>
              </a:defRPr>
            </a:lvl4pPr>
            <a:lvl5pPr marL="2057400" indent="-228600">
              <a:defRPr>
                <a:latin typeface="Arial" pitchFamily="34" charset="0"/>
              </a:defRPr>
            </a:lvl5pPr>
            <a:lvl6pPr marL="2514600" indent="-228600" eaLnBrk="0" fontAlgn="base" hangingPunct="0">
              <a:spcBef>
                <a:spcPct val="0"/>
              </a:spcBef>
              <a:spcAft>
                <a:spcPct val="0"/>
              </a:spcAft>
              <a:defRPr>
                <a:latin typeface="Arial" pitchFamily="34" charset="0"/>
              </a:defRPr>
            </a:lvl6pPr>
            <a:lvl7pPr marL="2971800" indent="-228600" eaLnBrk="0" fontAlgn="base" hangingPunct="0">
              <a:spcBef>
                <a:spcPct val="0"/>
              </a:spcBef>
              <a:spcAft>
                <a:spcPct val="0"/>
              </a:spcAft>
              <a:defRPr>
                <a:latin typeface="Arial" pitchFamily="34" charset="0"/>
              </a:defRPr>
            </a:lvl7pPr>
            <a:lvl8pPr marL="3429000" indent="-228600" eaLnBrk="0" fontAlgn="base" hangingPunct="0">
              <a:spcBef>
                <a:spcPct val="0"/>
              </a:spcBef>
              <a:spcAft>
                <a:spcPct val="0"/>
              </a:spcAft>
              <a:defRPr>
                <a:latin typeface="Arial" pitchFamily="34" charset="0"/>
              </a:defRPr>
            </a:lvl8pPr>
            <a:lvl9pPr marL="3886200" indent="-228600" eaLnBrk="0" fontAlgn="base" hangingPunct="0">
              <a:spcBef>
                <a:spcPct val="0"/>
              </a:spcBef>
              <a:spcAft>
                <a:spcPct val="0"/>
              </a:spcAft>
              <a:defRPr>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E7E6E6"/>
                </a:solidFill>
                <a:effectLst/>
                <a:uLnTx/>
                <a:uFillTx/>
                <a:latin typeface="Calibri Light"/>
                <a:ea typeface="+mn-ea"/>
                <a:cs typeface="+mn-cs"/>
              </a:rPr>
              <a:t>Dexcom G7</a:t>
            </a:r>
            <a:endParaRPr kumimoji="0" lang="en-US" altLang="en-US" sz="2400" b="1" i="0" u="none" strike="noStrike" kern="1200" cap="none" spc="0" normalizeH="0" baseline="0" noProof="0" dirty="0">
              <a:ln>
                <a:noFill/>
              </a:ln>
              <a:solidFill>
                <a:srgbClr val="E7E6E6"/>
              </a:solidFill>
              <a:effectLst/>
              <a:uLnTx/>
              <a:uFillTx/>
              <a:latin typeface="Calibri Light"/>
              <a:ea typeface="+mn-ea"/>
              <a:cs typeface="Calibri Light"/>
            </a:endParaRPr>
          </a:p>
        </p:txBody>
      </p:sp>
      <p:sp>
        <p:nvSpPr>
          <p:cNvPr id="3" name="TextBox 10">
            <a:extLst>
              <a:ext uri="{FF2B5EF4-FFF2-40B4-BE49-F238E27FC236}">
                <a16:creationId xmlns:a16="http://schemas.microsoft.com/office/drawing/2014/main" id="{9650036C-5169-1DDD-67F7-AF6F1E787D05}"/>
              </a:ext>
            </a:extLst>
          </p:cNvPr>
          <p:cNvSpPr txBox="1">
            <a:spLocks noChangeArrowheads="1"/>
          </p:cNvSpPr>
          <p:nvPr/>
        </p:nvSpPr>
        <p:spPr bwMode="auto">
          <a:xfrm>
            <a:off x="4703742" y="3602236"/>
            <a:ext cx="1437086" cy="461665"/>
          </a:xfrm>
          <a:prstGeom prst="rect">
            <a:avLst/>
          </a:prstGeom>
          <a:solidFill>
            <a:schemeClr val="accent3"/>
          </a:solidFill>
          <a:ln>
            <a:noFill/>
          </a:ln>
        </p:spPr>
        <p:txBody>
          <a:bodyPr wrap="square" anchor="ct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err="1">
                <a:ln>
                  <a:noFill/>
                </a:ln>
                <a:solidFill>
                  <a:prstClr val="white"/>
                </a:solidFill>
                <a:effectLst/>
                <a:uLnTx/>
                <a:uFillTx/>
                <a:latin typeface="Calibri Light"/>
                <a:ea typeface="+mn-ea"/>
                <a:cs typeface="+mn-cs"/>
              </a:rPr>
              <a:t>Simplera</a:t>
            </a:r>
            <a:endParaRPr kumimoji="0" lang="en-US" altLang="en-US" sz="2400" b="1" i="0" u="none" strike="noStrike" kern="1200" cap="none" spc="0" normalizeH="0" baseline="0" noProof="0" dirty="0">
              <a:ln>
                <a:noFill/>
              </a:ln>
              <a:solidFill>
                <a:prstClr val="white"/>
              </a:solidFill>
              <a:effectLst/>
              <a:uLnTx/>
              <a:uFillTx/>
              <a:latin typeface="Calibri Light"/>
              <a:ea typeface="+mn-ea"/>
              <a:cs typeface="+mn-cs"/>
            </a:endParaRPr>
          </a:p>
        </p:txBody>
      </p:sp>
      <p:pic>
        <p:nvPicPr>
          <p:cNvPr id="6" name="Picture 5">
            <a:extLst>
              <a:ext uri="{FF2B5EF4-FFF2-40B4-BE49-F238E27FC236}">
                <a16:creationId xmlns:a16="http://schemas.microsoft.com/office/drawing/2014/main" id="{B8845FEB-1D7A-F9EF-9559-BF73411C1951}"/>
              </a:ext>
            </a:extLst>
          </p:cNvPr>
          <p:cNvPicPr>
            <a:picLocks noChangeAspect="1"/>
          </p:cNvPicPr>
          <p:nvPr/>
        </p:nvPicPr>
        <p:blipFill>
          <a:blip r:embed="rId4"/>
          <a:stretch>
            <a:fillRect/>
          </a:stretch>
        </p:blipFill>
        <p:spPr>
          <a:xfrm>
            <a:off x="3430639" y="4271961"/>
            <a:ext cx="2282723" cy="1599065"/>
          </a:xfrm>
          <a:prstGeom prst="rect">
            <a:avLst/>
          </a:prstGeom>
        </p:spPr>
      </p:pic>
    </p:spTree>
  </p:cSld>
  <p:clrMapOvr>
    <a:masterClrMapping/>
  </p:clrMapOvr>
  <p:transition spd="slow"/>
  <p:extLst>
    <p:ext uri="{6950BFC3-D8DA-4A85-94F7-54DA5524770B}">
      <p188:commentRel xmlns:p188="http://schemas.microsoft.com/office/powerpoint/2018/8/main" r:id="rId3"/>
    </p:ext>
  </p:extLs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Placeholder 3">
            <a:extLst>
              <a:ext uri="{FF2B5EF4-FFF2-40B4-BE49-F238E27FC236}">
                <a16:creationId xmlns:a16="http://schemas.microsoft.com/office/drawing/2014/main" id="{7D2EED7D-2DF4-88E8-9E59-59DCBAE6C231}"/>
              </a:ext>
            </a:extLst>
          </p:cNvPr>
          <p:cNvSpPr>
            <a:spLocks noGrp="1"/>
          </p:cNvSpPr>
          <p:nvPr>
            <p:ph type="title"/>
          </p:nvPr>
        </p:nvSpPr>
        <p:spPr>
          <a:xfrm>
            <a:off x="457200" y="446010"/>
            <a:ext cx="7886700" cy="994172"/>
          </a:xfrm>
        </p:spPr>
        <p:txBody>
          <a:bodyPr anchor="t"/>
          <a:lstStyle/>
          <a:p>
            <a:pPr marL="4763" indent="-4763"/>
            <a:r>
              <a:rPr lang="en-US" altLang="en-US" dirty="0">
                <a:latin typeface="+mn-lt"/>
              </a:rPr>
              <a:t>Personal CGM Comparison</a:t>
            </a:r>
            <a:endParaRPr lang="en-US" altLang="en-US" dirty="0">
              <a:latin typeface="+mn-lt"/>
              <a:cs typeface="Calibri" panose="020F0502020204030204" pitchFamily="34" charset="0"/>
            </a:endParaRPr>
          </a:p>
        </p:txBody>
      </p:sp>
      <p:sp>
        <p:nvSpPr>
          <p:cNvPr id="6" name="TextBox 5">
            <a:extLst>
              <a:ext uri="{FF2B5EF4-FFF2-40B4-BE49-F238E27FC236}">
                <a16:creationId xmlns:a16="http://schemas.microsoft.com/office/drawing/2014/main" id="{2CE449E4-AE7D-B5A3-BFF4-2305949E3166}"/>
              </a:ext>
            </a:extLst>
          </p:cNvPr>
          <p:cNvSpPr txBox="1"/>
          <p:nvPr/>
        </p:nvSpPr>
        <p:spPr>
          <a:xfrm>
            <a:off x="217540" y="5556013"/>
            <a:ext cx="8926461" cy="201285"/>
          </a:xfrm>
          <a:prstGeom prst="rect">
            <a:avLst/>
          </a:prstGeom>
          <a:noFill/>
        </p:spPr>
        <p:txBody>
          <a:bodyPr wrap="square" lIns="62180" tIns="31089" rIns="62180" bIns="31089">
            <a:spAutoFit/>
          </a:bodyPr>
          <a:lstStyle/>
          <a:p>
            <a:pPr marL="0" marR="0" lvl="0" indent="0" algn="l" defTabSz="621827"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Information from Manufacturer’s user guides</a:t>
            </a:r>
          </a:p>
        </p:txBody>
      </p:sp>
      <p:graphicFrame>
        <p:nvGraphicFramePr>
          <p:cNvPr id="2" name="Table 1">
            <a:extLst>
              <a:ext uri="{FF2B5EF4-FFF2-40B4-BE49-F238E27FC236}">
                <a16:creationId xmlns:a16="http://schemas.microsoft.com/office/drawing/2014/main" id="{5FEF86D7-47BE-0444-0A9D-589F7079B739}"/>
              </a:ext>
            </a:extLst>
          </p:cNvPr>
          <p:cNvGraphicFramePr>
            <a:graphicFrameLocks noGrp="1"/>
          </p:cNvGraphicFramePr>
          <p:nvPr/>
        </p:nvGraphicFramePr>
        <p:xfrm>
          <a:off x="92670" y="1219200"/>
          <a:ext cx="8958659" cy="5463420"/>
        </p:xfrm>
        <a:graphic>
          <a:graphicData uri="http://schemas.openxmlformats.org/drawingml/2006/table">
            <a:tbl>
              <a:tblPr firstRow="1" bandRow="1">
                <a:tableStyleId>{93296810-A885-4BE3-A3E7-6D5BEEA58F35}</a:tableStyleId>
              </a:tblPr>
              <a:tblGrid>
                <a:gridCol w="1281671">
                  <a:extLst>
                    <a:ext uri="{9D8B030D-6E8A-4147-A177-3AD203B41FA5}">
                      <a16:colId xmlns:a16="http://schemas.microsoft.com/office/drawing/2014/main" val="20000"/>
                    </a:ext>
                  </a:extLst>
                </a:gridCol>
                <a:gridCol w="1458741">
                  <a:extLst>
                    <a:ext uri="{9D8B030D-6E8A-4147-A177-3AD203B41FA5}">
                      <a16:colId xmlns:a16="http://schemas.microsoft.com/office/drawing/2014/main" val="20001"/>
                    </a:ext>
                  </a:extLst>
                </a:gridCol>
                <a:gridCol w="1524000">
                  <a:extLst>
                    <a:ext uri="{9D8B030D-6E8A-4147-A177-3AD203B41FA5}">
                      <a16:colId xmlns:a16="http://schemas.microsoft.com/office/drawing/2014/main" val="2700844546"/>
                    </a:ext>
                  </a:extLst>
                </a:gridCol>
                <a:gridCol w="1544812">
                  <a:extLst>
                    <a:ext uri="{9D8B030D-6E8A-4147-A177-3AD203B41FA5}">
                      <a16:colId xmlns:a16="http://schemas.microsoft.com/office/drawing/2014/main" val="20003"/>
                    </a:ext>
                  </a:extLst>
                </a:gridCol>
                <a:gridCol w="657397">
                  <a:extLst>
                    <a:ext uri="{9D8B030D-6E8A-4147-A177-3AD203B41FA5}">
                      <a16:colId xmlns:a16="http://schemas.microsoft.com/office/drawing/2014/main" val="2221848334"/>
                    </a:ext>
                  </a:extLst>
                </a:gridCol>
                <a:gridCol w="1339369">
                  <a:extLst>
                    <a:ext uri="{9D8B030D-6E8A-4147-A177-3AD203B41FA5}">
                      <a16:colId xmlns:a16="http://schemas.microsoft.com/office/drawing/2014/main" val="20005"/>
                    </a:ext>
                  </a:extLst>
                </a:gridCol>
                <a:gridCol w="1152669">
                  <a:extLst>
                    <a:ext uri="{9D8B030D-6E8A-4147-A177-3AD203B41FA5}">
                      <a16:colId xmlns:a16="http://schemas.microsoft.com/office/drawing/2014/main" val="20007"/>
                    </a:ext>
                  </a:extLst>
                </a:gridCol>
              </a:tblGrid>
              <a:tr h="219666">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rtl="0" fontAlgn="auto"/>
                      <a:r>
                        <a:rPr lang="en-US" sz="1400" dirty="0">
                          <a:solidFill>
                            <a:schemeClr val="bg1"/>
                          </a:solidFill>
                          <a:effectLst/>
                          <a:latin typeface="Times" panose="02020603050405020304" pitchFamily="18" charset="0"/>
                          <a:cs typeface="Times" panose="02020603050405020304" pitchFamily="18" charset="0"/>
                        </a:rPr>
                        <a:t>​</a:t>
                      </a:r>
                      <a:endParaRPr lang="en-US" sz="1400" b="1"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US" sz="1400" dirty="0">
                          <a:solidFill>
                            <a:schemeClr val="bg1"/>
                          </a:solidFill>
                          <a:effectLst/>
                          <a:latin typeface="Times" panose="02020603050405020304" pitchFamily="18" charset="0"/>
                          <a:cs typeface="Times" panose="02020603050405020304" pitchFamily="18" charset="0"/>
                        </a:rPr>
                        <a:t>Dexcom G7​</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p>
                      <a:r>
                        <a:rPr lang="en-US" sz="1400">
                          <a:solidFill>
                            <a:schemeClr val="bg1"/>
                          </a:solidFill>
                          <a:effectLst/>
                          <a:latin typeface="Times" panose="02020603050405020304" pitchFamily="18" charset="0"/>
                          <a:cs typeface="Times" panose="02020603050405020304" pitchFamily="18" charset="0"/>
                        </a:rPr>
                        <a:t>Dexcom G7 15 Day</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400" dirty="0">
                          <a:solidFill>
                            <a:schemeClr val="bg1"/>
                          </a:solidFill>
                          <a:effectLst/>
                          <a:latin typeface="Times" panose="02020603050405020304" pitchFamily="18" charset="0"/>
                          <a:cs typeface="Times" panose="02020603050405020304" pitchFamily="18" charset="0"/>
                        </a:rPr>
                        <a:t>Libre 3​+</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p>
                      <a:r>
                        <a:rPr lang="en-US" sz="1400" dirty="0">
                          <a:solidFill>
                            <a:schemeClr val="bg1"/>
                          </a:solidFill>
                          <a:effectLst/>
                          <a:latin typeface="Times" panose="02020603050405020304" pitchFamily="18" charset="0"/>
                          <a:cs typeface="Times" panose="02020603050405020304" pitchFamily="18" charset="0"/>
                        </a:rPr>
                        <a:t>Instinct</a:t>
                      </a:r>
                      <a:endParaRPr lang="en-US" sz="1400" dirty="0">
                        <a:latin typeface="Calibri" panose="020F0502020204030204" pitchFamily="34" charset="0"/>
                        <a:ea typeface="Calibri" panose="020F0502020204030204" pitchFamily="34" charset="0"/>
                        <a:cs typeface="Calibri" panose="020F0502020204030204" pitchFamily="34" charset="0"/>
                      </a:endParaRPr>
                    </a:p>
                  </a:txBody>
                  <a:tcPr marL="68576" marR="68576" marT="34275" marB="34275"/>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rtl="0" fontAlgn="base"/>
                      <a:r>
                        <a:rPr lang="en-US" sz="1400" dirty="0" err="1">
                          <a:solidFill>
                            <a:schemeClr val="bg1"/>
                          </a:solidFill>
                          <a:effectLst/>
                          <a:latin typeface="Times" panose="02020603050405020304" pitchFamily="18" charset="0"/>
                          <a:cs typeface="Times" panose="02020603050405020304" pitchFamily="18" charset="0"/>
                        </a:rPr>
                        <a:t>Simplera</a:t>
                      </a:r>
                      <a:r>
                        <a:rPr lang="en-US" sz="1400" dirty="0">
                          <a:solidFill>
                            <a:schemeClr val="bg1"/>
                          </a:solidFill>
                          <a:effectLst/>
                          <a:latin typeface="Times" panose="02020603050405020304" pitchFamily="18" charset="0"/>
                          <a:cs typeface="Times" panose="02020603050405020304" pitchFamily="18" charset="0"/>
                        </a:rPr>
                        <a:t> Sync</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rtl="0" fontAlgn="base"/>
                      <a:r>
                        <a:rPr lang="en-US" sz="1400" dirty="0">
                          <a:solidFill>
                            <a:schemeClr val="bg1"/>
                          </a:solidFill>
                          <a:effectLst/>
                          <a:latin typeface="Times" panose="02020603050405020304" pitchFamily="18" charset="0"/>
                          <a:cs typeface="Times" panose="02020603050405020304" pitchFamily="18" charset="0"/>
                        </a:rPr>
                        <a:t>Eversense​ 365</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0"/>
                  </a:ext>
                </a:extLst>
              </a:tr>
              <a:tr h="6103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Max wear time​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400" dirty="0">
                          <a:solidFill>
                            <a:schemeClr val="bg1"/>
                          </a:solidFill>
                          <a:effectLst/>
                          <a:latin typeface="Times" panose="02020603050405020304" pitchFamily="18" charset="0"/>
                          <a:cs typeface="Times" panose="02020603050405020304" pitchFamily="18" charset="0"/>
                        </a:rPr>
                        <a:t>10.5 d</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p>
                      <a:pPr algn="ctr"/>
                      <a:r>
                        <a:rPr lang="en-US" sz="1400">
                          <a:solidFill>
                            <a:schemeClr val="bg1"/>
                          </a:solidFill>
                          <a:effectLst/>
                          <a:latin typeface="Times" panose="02020603050405020304" pitchFamily="18" charset="0"/>
                          <a:cs typeface="Times" panose="02020603050405020304" pitchFamily="18" charset="0"/>
                        </a:rPr>
                        <a:t>15.5 d</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15 d</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7 d​</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365 d</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3"/>
                  </a:ext>
                </a:extLst>
              </a:tr>
              <a:tr h="50777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Warm-up time​ </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US" sz="1400" dirty="0">
                          <a:solidFill>
                            <a:schemeClr val="bg1"/>
                          </a:solidFill>
                          <a:effectLst/>
                          <a:latin typeface="Times" panose="02020603050405020304" pitchFamily="18" charset="0"/>
                          <a:cs typeface="Times" panose="02020603050405020304" pitchFamily="18" charset="0"/>
                        </a:rPr>
                        <a:t>30 min </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p>
                      <a:pPr algn="ctr"/>
                      <a:r>
                        <a:rPr lang="en-US" sz="1400" dirty="0">
                          <a:solidFill>
                            <a:schemeClr val="bg1"/>
                          </a:solidFill>
                          <a:effectLst/>
                          <a:latin typeface="Times" panose="02020603050405020304" pitchFamily="18" charset="0"/>
                          <a:cs typeface="Times" panose="02020603050405020304" pitchFamily="18" charset="0"/>
                        </a:rPr>
                        <a:t>1 h</a:t>
                      </a:r>
                      <a:endParaRPr lang="en-US" sz="1400" dirty="0">
                        <a:solidFill>
                          <a:schemeClr val="bg1"/>
                        </a:solidFill>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1 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Up to 2 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24 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4"/>
                  </a:ext>
                </a:extLst>
              </a:tr>
              <a:tr h="50777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Calibrations </a:t>
                      </a:r>
                      <a:endParaRPr lang="en-US" sz="1400" dirty="0">
                        <a:solidFill>
                          <a:schemeClr val="bg1"/>
                        </a:solidFill>
                        <a:latin typeface="Times" panose="02020603050405020304" pitchFamily="18" charset="0"/>
                        <a:cs typeface="Times" panose="02020603050405020304" pitchFamily="18" charset="0"/>
                      </a:endParaRPr>
                    </a:p>
                    <a:p>
                      <a:pPr lvl="0" algn="ctr">
                        <a:buNone/>
                      </a:pPr>
                      <a:r>
                        <a:rPr lang="en-US" sz="1400" dirty="0">
                          <a:solidFill>
                            <a:schemeClr val="bg1"/>
                          </a:solidFill>
                          <a:effectLst/>
                          <a:latin typeface="Times" panose="02020603050405020304" pitchFamily="18" charset="0"/>
                          <a:cs typeface="Times" panose="02020603050405020304" pitchFamily="18" charset="0"/>
                        </a:rPr>
                        <a:t>​</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Optional</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None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Optional,</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After 14 d, weekly</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5"/>
                  </a:ext>
                </a:extLst>
              </a:tr>
              <a:tr h="50777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lvl="0" algn="ctr">
                        <a:buNone/>
                      </a:pPr>
                      <a:r>
                        <a:rPr lang="en-US" sz="1400" dirty="0">
                          <a:solidFill>
                            <a:schemeClr val="bg1"/>
                          </a:solidFill>
                          <a:effectLst/>
                          <a:latin typeface="Times" panose="02020603050405020304" pitchFamily="18" charset="0"/>
                          <a:cs typeface="Times" panose="02020603050405020304" pitchFamily="18" charset="0"/>
                        </a:rPr>
                        <a:t>Water depth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8 ft, 24 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3 ft, 30 min</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8 ft, 30 min</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solidFill>
                            <a:schemeClr val="bg1"/>
                          </a:solidFill>
                          <a:effectLst/>
                          <a:latin typeface="Times" panose="02020603050405020304" pitchFamily="18" charset="0"/>
                          <a:cs typeface="Times" panose="02020603050405020304" pitchFamily="18" charset="0"/>
                        </a:rPr>
                        <a:t>3.28 ft, 30 min</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6"/>
                  </a:ext>
                </a:extLst>
              </a:tr>
              <a:tr h="366131">
                <a:tc>
                  <a:txBody>
                    <a:bodyPr/>
                    <a:lstStyle/>
                    <a:p>
                      <a:pPr lvl="0" algn="ctr">
                        <a:buNone/>
                      </a:pPr>
                      <a:r>
                        <a:rPr lang="en-US" sz="1400" dirty="0">
                          <a:solidFill>
                            <a:schemeClr val="bg1"/>
                          </a:solidFill>
                          <a:effectLst/>
                          <a:latin typeface="Times" panose="02020603050405020304" pitchFamily="18" charset="0"/>
                          <a:cs typeface="Times" panose="02020603050405020304" pitchFamily="18" charset="0"/>
                        </a:rPr>
                        <a:t>Data platforms</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Dexcom Clarity </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LibreView</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err="1">
                          <a:solidFill>
                            <a:schemeClr val="bg1"/>
                          </a:solidFill>
                          <a:latin typeface="Times" panose="02020603050405020304" pitchFamily="18" charset="0"/>
                          <a:cs typeface="Times" panose="02020603050405020304" pitchFamily="18" charset="0"/>
                        </a:rPr>
                        <a:t>Carelink</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pPr rtl="0" fontAlgn="base"/>
                      <a:endParaRPr lang="en-US" sz="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91434" marR="91434" marT="45700" marB="45700"/>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Eversense Data Management System</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10007"/>
                  </a:ext>
                </a:extLst>
              </a:tr>
              <a:tr h="366131">
                <a:tc>
                  <a:txBody>
                    <a:bodyPr/>
                    <a:lstStyle/>
                    <a:p>
                      <a:pPr lvl="0" algn="ctr">
                        <a:buNone/>
                      </a:pPr>
                      <a:r>
                        <a:rPr lang="en-US" sz="1400" dirty="0">
                          <a:solidFill>
                            <a:schemeClr val="bg1"/>
                          </a:solidFill>
                          <a:effectLst/>
                          <a:latin typeface="Times" panose="02020603050405020304" pitchFamily="18" charset="0"/>
                          <a:cs typeface="Times" panose="02020603050405020304" pitchFamily="18" charset="0"/>
                        </a:rPr>
                        <a:t>Mobile apps</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Dexcom G7, Clarity, Dexcom Follow</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Libre, LibreLinkUp </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CareLink connect, MiniMed mobile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dirty="0"/>
                    </a:p>
                  </a:txBody>
                  <a:tcPr marL="91434" marR="91434" marT="45700" marB="45700"/>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Eversense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2606252614"/>
                  </a:ext>
                </a:extLst>
              </a:tr>
              <a:tr h="308595">
                <a:tc>
                  <a:txBody>
                    <a:bodyPr/>
                    <a:lstStyle/>
                    <a:p>
                      <a:pPr lvl="0" algn="ctr">
                        <a:buNone/>
                      </a:pPr>
                      <a:r>
                        <a:rPr lang="en-US" sz="1400" dirty="0">
                          <a:solidFill>
                            <a:schemeClr val="bg1"/>
                          </a:solidFill>
                          <a:effectLst/>
                          <a:latin typeface="Times" panose="02020603050405020304" pitchFamily="18" charset="0"/>
                          <a:cs typeface="Times" panose="02020603050405020304" pitchFamily="18" charset="0"/>
                        </a:rPr>
                        <a:t>Reader, receiver, smartphone compatibility</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Receiver, smartphone, watch</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Reader, smartphone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Smartphone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dirty="0"/>
                    </a:p>
                  </a:txBody>
                  <a:tcPr marL="91434" marR="91434" marT="45700" marB="45700"/>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Smartphone</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3436656048"/>
                  </a:ext>
                </a:extLst>
              </a:tr>
              <a:tr h="308595">
                <a:tc>
                  <a:txBody>
                    <a:bodyPr/>
                    <a:lstStyle/>
                    <a:p>
                      <a:pPr lvl="0" algn="ctr">
                        <a:buNone/>
                      </a:pP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Integrations</a:t>
                      </a:r>
                    </a:p>
                  </a:txBody>
                  <a:tcPr marL="68576" marR="68576" marT="34275" marB="34275"/>
                </a:tc>
                <a:tc gridSpan="2">
                  <a:txBody>
                    <a:bodyPr/>
                    <a:lstStyle/>
                    <a:p>
                      <a:pPr algn="ctr" rtl="0" fontAlgn="base"/>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T:slim X2, Mobi,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Omnipod</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5,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iLet</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T:Slim X2,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iLet</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Omnipod</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5,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Twiist</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tc gridSpan="2">
                  <a:txBody>
                    <a:bodyPr/>
                    <a:lstStyle/>
                    <a:p>
                      <a:pPr algn="ctr" rtl="0" fontAlgn="base"/>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MiniMed</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Flex, 780G,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MiniMed</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Go</a:t>
                      </a:r>
                    </a:p>
                  </a:txBody>
                  <a:tcPr marL="68576" marR="68576" marT="34275" marB="34275"/>
                </a:tc>
                <a:tc hMerge="1">
                  <a:txBody>
                    <a:bodyPr/>
                    <a:lstStyle/>
                    <a:p>
                      <a:endParaRPr lang="en-US"/>
                    </a:p>
                  </a:txBody>
                  <a:tcPr/>
                </a:tc>
                <a:tc>
                  <a:txBody>
                    <a:bodyPr/>
                    <a:lstStyle/>
                    <a:p>
                      <a:pPr algn="ctr" rtl="0" fontAlgn="base"/>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Twiist</a:t>
                      </a:r>
                      <a:r>
                        <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rPr>
                        <a:t>, </a:t>
                      </a:r>
                      <a:r>
                        <a:rPr lang="en-US" sz="1400" dirty="0" err="1">
                          <a:solidFill>
                            <a:schemeClr val="bg1"/>
                          </a:solidFill>
                          <a:effectLst/>
                          <a:latin typeface="Times" panose="02020603050405020304" pitchFamily="18" charset="0"/>
                          <a:ea typeface="Calibri" panose="020F0502020204030204" pitchFamily="34" charset="0"/>
                          <a:cs typeface="Times" panose="02020603050405020304" pitchFamily="18" charset="0"/>
                        </a:rPr>
                        <a:t>iLet</a:t>
                      </a:r>
                      <a:endParaRPr lang="en-US" sz="1400" dirty="0">
                        <a:solidFill>
                          <a:schemeClr val="bg1"/>
                        </a:solidFill>
                        <a:effectLst/>
                        <a:latin typeface="Times" panose="02020603050405020304" pitchFamily="18" charset="0"/>
                        <a:ea typeface="Calibri" panose="020F0502020204030204" pitchFamily="34" charset="0"/>
                        <a:cs typeface="Times" panose="02020603050405020304" pitchFamily="18" charset="0"/>
                      </a:endParaRPr>
                    </a:p>
                  </a:txBody>
                  <a:tcPr marL="68576" marR="68576" marT="34275" marB="34275"/>
                </a:tc>
                <a:extLst>
                  <a:ext uri="{0D108BD9-81ED-4DB2-BD59-A6C34878D82A}">
                    <a16:rowId xmlns:a16="http://schemas.microsoft.com/office/drawing/2014/main" val="2800964983"/>
                  </a:ext>
                </a:extLst>
              </a:tr>
            </a:tbl>
          </a:graphicData>
        </a:graphic>
      </p:graphicFrame>
    </p:spTree>
  </p:cSld>
  <p:clrMapOvr>
    <a:masterClrMapping/>
  </p:clrMapOvr>
  <p:extLst>
    <p:ext uri="{6950BFC3-D8DA-4A85-94F7-54DA5524770B}">
      <p188:commentRel xmlns:p188="http://schemas.microsoft.com/office/powerpoint/2018/8/main" r:id="rId3"/>
    </p:ext>
  </p:extLs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C5F6FB8-1EE5-8EAF-0846-8B459A301378}"/>
              </a:ext>
            </a:extLst>
          </p:cNvPr>
          <p:cNvSpPr txBox="1"/>
          <p:nvPr/>
        </p:nvSpPr>
        <p:spPr>
          <a:xfrm>
            <a:off x="148829" y="5552175"/>
            <a:ext cx="7778555" cy="201285"/>
          </a:xfrm>
          <a:prstGeom prst="rect">
            <a:avLst/>
          </a:prstGeom>
          <a:noFill/>
        </p:spPr>
        <p:txBody>
          <a:bodyPr wrap="square" lIns="62180" tIns="31089" rIns="62180" bIns="31089">
            <a:spAutoFit/>
          </a:bodyPr>
          <a:lstStyle/>
          <a:p>
            <a:pPr marL="0" marR="0" lvl="0" indent="0" algn="l" defTabSz="621827"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Information from Manufacturer’s user guides: Dexcom G6, Dexcom G7, Libre 2, Libre 3, Medtronic Guardian Connect, Guardian 4, Eversense.</a:t>
            </a:r>
          </a:p>
        </p:txBody>
      </p:sp>
      <p:sp>
        <p:nvSpPr>
          <p:cNvPr id="116739" name="Title 3">
            <a:extLst>
              <a:ext uri="{FF2B5EF4-FFF2-40B4-BE49-F238E27FC236}">
                <a16:creationId xmlns:a16="http://schemas.microsoft.com/office/drawing/2014/main" id="{0E42E5D7-774B-F90E-97D0-017EA5BED5B1}"/>
              </a:ext>
            </a:extLst>
          </p:cNvPr>
          <p:cNvSpPr>
            <a:spLocks noGrp="1"/>
          </p:cNvSpPr>
          <p:nvPr>
            <p:ph type="title"/>
          </p:nvPr>
        </p:nvSpPr>
        <p:spPr>
          <a:xfrm>
            <a:off x="148829" y="407232"/>
            <a:ext cx="9144000" cy="994172"/>
          </a:xfrm>
        </p:spPr>
        <p:txBody>
          <a:bodyPr/>
          <a:lstStyle/>
          <a:p>
            <a:r>
              <a:rPr lang="en-US" altLang="en-US" dirty="0">
                <a:latin typeface="+mn-lt"/>
              </a:rPr>
              <a:t>Personal CGM Comparison (cont’d) </a:t>
            </a:r>
          </a:p>
        </p:txBody>
      </p:sp>
      <p:graphicFrame>
        <p:nvGraphicFramePr>
          <p:cNvPr id="3" name="Table 2">
            <a:extLst>
              <a:ext uri="{FF2B5EF4-FFF2-40B4-BE49-F238E27FC236}">
                <a16:creationId xmlns:a16="http://schemas.microsoft.com/office/drawing/2014/main" id="{F7210189-5B0C-54A4-2D7E-E3F0AC069C3B}"/>
              </a:ext>
            </a:extLst>
          </p:cNvPr>
          <p:cNvGraphicFramePr>
            <a:graphicFrameLocks noGrp="1"/>
          </p:cNvGraphicFramePr>
          <p:nvPr/>
        </p:nvGraphicFramePr>
        <p:xfrm>
          <a:off x="90205" y="1325481"/>
          <a:ext cx="8963590" cy="5287155"/>
        </p:xfrm>
        <a:graphic>
          <a:graphicData uri="http://schemas.openxmlformats.org/drawingml/2006/table">
            <a:tbl>
              <a:tblPr firstRow="1" bandRow="1">
                <a:tableStyleId>{912C8C85-51F0-491E-9774-3900AFEF0FD7}</a:tableStyleId>
              </a:tblPr>
              <a:tblGrid>
                <a:gridCol w="1451371">
                  <a:extLst>
                    <a:ext uri="{9D8B030D-6E8A-4147-A177-3AD203B41FA5}">
                      <a16:colId xmlns:a16="http://schemas.microsoft.com/office/drawing/2014/main" val="20000"/>
                    </a:ext>
                  </a:extLst>
                </a:gridCol>
                <a:gridCol w="1658824">
                  <a:extLst>
                    <a:ext uri="{9D8B030D-6E8A-4147-A177-3AD203B41FA5}">
                      <a16:colId xmlns:a16="http://schemas.microsoft.com/office/drawing/2014/main" val="20001"/>
                    </a:ext>
                  </a:extLst>
                </a:gridCol>
                <a:gridCol w="493282">
                  <a:extLst>
                    <a:ext uri="{9D8B030D-6E8A-4147-A177-3AD203B41FA5}">
                      <a16:colId xmlns:a16="http://schemas.microsoft.com/office/drawing/2014/main" val="1188425611"/>
                    </a:ext>
                  </a:extLst>
                </a:gridCol>
                <a:gridCol w="724989">
                  <a:extLst>
                    <a:ext uri="{9D8B030D-6E8A-4147-A177-3AD203B41FA5}">
                      <a16:colId xmlns:a16="http://schemas.microsoft.com/office/drawing/2014/main" val="3996924998"/>
                    </a:ext>
                  </a:extLst>
                </a:gridCol>
                <a:gridCol w="1120966">
                  <a:extLst>
                    <a:ext uri="{9D8B030D-6E8A-4147-A177-3AD203B41FA5}">
                      <a16:colId xmlns:a16="http://schemas.microsoft.com/office/drawing/2014/main" val="20003"/>
                    </a:ext>
                  </a:extLst>
                </a:gridCol>
                <a:gridCol w="784963">
                  <a:extLst>
                    <a:ext uri="{9D8B030D-6E8A-4147-A177-3AD203B41FA5}">
                      <a16:colId xmlns:a16="http://schemas.microsoft.com/office/drawing/2014/main" val="213913538"/>
                    </a:ext>
                  </a:extLst>
                </a:gridCol>
                <a:gridCol w="1313918">
                  <a:extLst>
                    <a:ext uri="{9D8B030D-6E8A-4147-A177-3AD203B41FA5}">
                      <a16:colId xmlns:a16="http://schemas.microsoft.com/office/drawing/2014/main" val="20005"/>
                    </a:ext>
                  </a:extLst>
                </a:gridCol>
                <a:gridCol w="1415277">
                  <a:extLst>
                    <a:ext uri="{9D8B030D-6E8A-4147-A177-3AD203B41FA5}">
                      <a16:colId xmlns:a16="http://schemas.microsoft.com/office/drawing/2014/main" val="20007"/>
                    </a:ext>
                  </a:extLst>
                </a:gridCol>
              </a:tblGrid>
              <a:tr h="450272">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rtl="0">
                        <a:lnSpc>
                          <a:spcPct val="114999"/>
                        </a:lnSpc>
                        <a:spcBef>
                          <a:spcPct val="0"/>
                        </a:spcBef>
                        <a:spcAft>
                          <a:spcPts val="1000"/>
                        </a:spcAft>
                        <a:buClrTx/>
                        <a:buSzTx/>
                        <a:buFontTx/>
                        <a:buNone/>
                      </a:pPr>
                      <a:endParaRPr lang="en-US" altLang="en-US" sz="1400" b="1" i="0" u="none" strike="noStrike" cap="none" normalizeH="0" baseline="0" dirty="0">
                        <a:ln>
                          <a:noFill/>
                        </a:ln>
                        <a:solidFill>
                          <a:schemeClr val="bg1"/>
                        </a:solidFill>
                        <a:effectLst/>
                        <a:latin typeface="Times" panose="02020603050405020304" pitchFamily="18" charset="0"/>
                        <a:cs typeface="Times" panose="02020603050405020304" pitchFamily="18" charset="0"/>
                      </a:endParaRPr>
                    </a:p>
                  </a:txBody>
                  <a:tcPr marL="68571" marR="68571" marT="34303" marB="34303"/>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rtl="0">
                        <a:lnSpc>
                          <a:spcPct val="114999"/>
                        </a:lnSpc>
                        <a:spcBef>
                          <a:spcPct val="0"/>
                        </a:spcBef>
                        <a:spcAft>
                          <a:spcPts val="1000"/>
                        </a:spcAft>
                        <a:buClrTx/>
                        <a:buSzTx/>
                        <a:buFontTx/>
                        <a:buNone/>
                      </a:pPr>
                      <a:r>
                        <a:rPr lang="en-US" altLang="en-US" sz="1400" b="1" u="none" strike="noStrike" cap="none" normalizeH="0" baseline="0" dirty="0">
                          <a:ln>
                            <a:noFill/>
                          </a:ln>
                          <a:solidFill>
                            <a:schemeClr val="bg1"/>
                          </a:solidFill>
                          <a:effectLst/>
                          <a:latin typeface="Times" panose="02020603050405020304" pitchFamily="18" charset="0"/>
                          <a:cs typeface="Times" panose="02020603050405020304" pitchFamily="18" charset="0"/>
                        </a:rPr>
                        <a:t>Dexcom G7</a:t>
                      </a:r>
                      <a:endParaRPr lang="en-US" sz="1400" b="1" dirty="0">
                        <a:solidFill>
                          <a:schemeClr val="bg1"/>
                        </a:solidFill>
                        <a:latin typeface="Times" panose="02020603050405020304" pitchFamily="18" charset="0"/>
                        <a:cs typeface="Times" panose="02020603050405020304" pitchFamily="18" charset="0"/>
                      </a:endParaRPr>
                    </a:p>
                  </a:txBody>
                  <a:tcPr marL="68571" marR="68571" marT="34303" marB="34303"/>
                </a:tc>
                <a:tc gridSpan="2">
                  <a:txBody>
                    <a:bodyPr/>
                    <a:lstStyle/>
                    <a:p>
                      <a:pPr marL="0" marR="0" lvl="0" indent="0" algn="ctr" rtl="0">
                        <a:lnSpc>
                          <a:spcPct val="114999"/>
                        </a:lnSpc>
                        <a:spcBef>
                          <a:spcPct val="0"/>
                        </a:spcBef>
                        <a:spcAft>
                          <a:spcPts val="1000"/>
                        </a:spcAft>
                        <a:buClrTx/>
                        <a:buSzTx/>
                        <a:buFontTx/>
                        <a:buNone/>
                      </a:pPr>
                      <a:r>
                        <a:rPr lang="en-US" sz="1400" b="1" dirty="0">
                          <a:solidFill>
                            <a:schemeClr val="bg1"/>
                          </a:solidFill>
                          <a:latin typeface="Times" panose="02020603050405020304" pitchFamily="18" charset="0"/>
                          <a:cs typeface="Times" panose="02020603050405020304" pitchFamily="18" charset="0"/>
                        </a:rPr>
                        <a:t>Dexcom G7 15 Day</a:t>
                      </a:r>
                    </a:p>
                  </a:txBody>
                  <a:tcPr marL="68571" marR="68571" marT="34303" marB="34303"/>
                </a:tc>
                <a:tc hMerge="1">
                  <a:txBody>
                    <a:bodyPr/>
                    <a:lstStyle/>
                    <a:p>
                      <a:pPr marL="0" marR="0" lvl="0" indent="0" algn="l" rtl="0">
                        <a:lnSpc>
                          <a:spcPct val="114999"/>
                        </a:lnSpc>
                        <a:spcBef>
                          <a:spcPct val="0"/>
                        </a:spcBef>
                        <a:spcAft>
                          <a:spcPts val="1000"/>
                        </a:spcAft>
                        <a:buClrTx/>
                        <a:buSzTx/>
                        <a:buFontTx/>
                        <a:buNone/>
                      </a:pPr>
                      <a:r>
                        <a:rPr lang="en-US" sz="1400" dirty="0">
                          <a:solidFill>
                            <a:schemeClr val="bg1"/>
                          </a:solidFill>
                          <a:latin typeface="Arial" panose="020B0604020202020204" pitchFamily="34" charset="0"/>
                          <a:cs typeface="Arial" panose="020B0604020202020204" pitchFamily="34" charset="0"/>
                        </a:rPr>
                        <a:t>Dexcom G7 15 Day</a:t>
                      </a: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rtl="0">
                        <a:lnSpc>
                          <a:spcPct val="114999"/>
                        </a:lnSpc>
                        <a:spcBef>
                          <a:spcPct val="0"/>
                        </a:spcBef>
                        <a:spcAft>
                          <a:spcPts val="1000"/>
                        </a:spcAft>
                        <a:buClrTx/>
                        <a:buSzTx/>
                        <a:buFontTx/>
                        <a:buNone/>
                      </a:pPr>
                      <a:r>
                        <a:rPr lang="en-US" altLang="en-US" sz="1400" b="1" u="none" strike="noStrike" cap="none" normalizeH="0" baseline="0" dirty="0">
                          <a:ln>
                            <a:noFill/>
                          </a:ln>
                          <a:solidFill>
                            <a:schemeClr val="bg1"/>
                          </a:solidFill>
                          <a:effectLst/>
                          <a:latin typeface="Times" panose="02020603050405020304" pitchFamily="18" charset="0"/>
                          <a:cs typeface="Times" panose="02020603050405020304" pitchFamily="18" charset="0"/>
                        </a:rPr>
                        <a:t>Libre 3+</a:t>
                      </a:r>
                      <a:endParaRPr lang="en-US" sz="1400" b="1" dirty="0">
                        <a:solidFill>
                          <a:schemeClr val="bg1"/>
                        </a:solidFill>
                        <a:latin typeface="Times" panose="02020603050405020304" pitchFamily="18" charset="0"/>
                        <a:cs typeface="Times" panose="02020603050405020304" pitchFamily="18" charset="0"/>
                      </a:endParaRPr>
                    </a:p>
                  </a:txBody>
                  <a:tcPr marL="68571" marR="68571" marT="34303" marB="34303"/>
                </a:tc>
                <a:tc>
                  <a:txBody>
                    <a:bodyPr/>
                    <a:lstStyle/>
                    <a:p>
                      <a:pPr marL="0" marR="0" lvl="0" indent="0" algn="ctr" rtl="0">
                        <a:lnSpc>
                          <a:spcPct val="114999"/>
                        </a:lnSpc>
                        <a:spcBef>
                          <a:spcPct val="0"/>
                        </a:spcBef>
                        <a:spcAft>
                          <a:spcPts val="1000"/>
                        </a:spcAft>
                        <a:buClrTx/>
                        <a:buSzTx/>
                        <a:buFontTx/>
                        <a:buNone/>
                      </a:pPr>
                      <a:r>
                        <a:rPr lang="en-US" sz="1400" b="1" dirty="0">
                          <a:solidFill>
                            <a:schemeClr val="bg1"/>
                          </a:solidFill>
                          <a:latin typeface="Times" panose="02020603050405020304" pitchFamily="18" charset="0"/>
                          <a:cs typeface="Times" panose="02020603050405020304" pitchFamily="18" charset="0"/>
                        </a:rPr>
                        <a:t>Instinct</a:t>
                      </a:r>
                    </a:p>
                  </a:txBody>
                  <a:tcPr marL="68571" marR="68571" marT="34303" marB="34303"/>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rtl="0">
                        <a:lnSpc>
                          <a:spcPct val="114999"/>
                        </a:lnSpc>
                        <a:spcBef>
                          <a:spcPct val="0"/>
                        </a:spcBef>
                        <a:spcAft>
                          <a:spcPct val="0"/>
                        </a:spcAft>
                        <a:buClrTx/>
                        <a:buSzTx/>
                        <a:buFontTx/>
                        <a:buNone/>
                      </a:pPr>
                      <a:r>
                        <a:rPr lang="en-US" altLang="en-US" sz="1400" b="1" u="none" strike="noStrike" cap="none" normalizeH="0" baseline="0" dirty="0" err="1">
                          <a:ln>
                            <a:noFill/>
                          </a:ln>
                          <a:solidFill>
                            <a:schemeClr val="bg1"/>
                          </a:solidFill>
                          <a:effectLst/>
                          <a:latin typeface="Times" panose="02020603050405020304" pitchFamily="18" charset="0"/>
                          <a:cs typeface="Times" panose="02020603050405020304" pitchFamily="18" charset="0"/>
                        </a:rPr>
                        <a:t>Simplera</a:t>
                      </a:r>
                      <a:r>
                        <a:rPr lang="en-US" altLang="en-US" sz="1400" b="1" u="none" strike="noStrike" cap="none" normalizeH="0" baseline="0" dirty="0">
                          <a:ln>
                            <a:noFill/>
                          </a:ln>
                          <a:solidFill>
                            <a:schemeClr val="bg1"/>
                          </a:solidFill>
                          <a:effectLst/>
                          <a:latin typeface="Times" panose="02020603050405020304" pitchFamily="18" charset="0"/>
                          <a:cs typeface="Times" panose="02020603050405020304" pitchFamily="18" charset="0"/>
                        </a:rPr>
                        <a:t> Sync</a:t>
                      </a:r>
                      <a:endParaRPr lang="en-US" sz="1400" b="1" dirty="0">
                        <a:solidFill>
                          <a:schemeClr val="bg1"/>
                        </a:solidFill>
                        <a:latin typeface="Times" panose="02020603050405020304" pitchFamily="18" charset="0"/>
                        <a:cs typeface="Times" panose="02020603050405020304" pitchFamily="18" charset="0"/>
                      </a:endParaRPr>
                    </a:p>
                  </a:txBody>
                  <a:tcPr marL="68571" marR="68571" marT="34303" marB="34303"/>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rtl="0">
                        <a:lnSpc>
                          <a:spcPct val="114999"/>
                        </a:lnSpc>
                        <a:spcBef>
                          <a:spcPct val="0"/>
                        </a:spcBef>
                        <a:spcAft>
                          <a:spcPct val="0"/>
                        </a:spcAft>
                        <a:buClrTx/>
                        <a:buSzTx/>
                        <a:buFontTx/>
                        <a:buNone/>
                      </a:pPr>
                      <a:r>
                        <a:rPr lang="en-US" altLang="en-US" sz="1400" b="1" u="none" strike="noStrike" cap="none" normalizeH="0" baseline="0" dirty="0">
                          <a:ln>
                            <a:noFill/>
                          </a:ln>
                          <a:solidFill>
                            <a:schemeClr val="bg1"/>
                          </a:solidFill>
                          <a:effectLst/>
                          <a:latin typeface="Times" panose="02020603050405020304" pitchFamily="18" charset="0"/>
                          <a:cs typeface="Times" panose="02020603050405020304" pitchFamily="18" charset="0"/>
                        </a:rPr>
                        <a:t>Eversense</a:t>
                      </a:r>
                      <a:endParaRPr lang="en-US" sz="1400" b="1" dirty="0">
                        <a:solidFill>
                          <a:schemeClr val="bg1"/>
                        </a:solidFill>
                        <a:latin typeface="Times" panose="02020603050405020304" pitchFamily="18" charset="0"/>
                        <a:cs typeface="Times" panose="02020603050405020304" pitchFamily="18" charset="0"/>
                      </a:endParaRPr>
                    </a:p>
                  </a:txBody>
                  <a:tcPr marL="68571" marR="68571" marT="34303" marB="34303"/>
                </a:tc>
                <a:extLst>
                  <a:ext uri="{0D108BD9-81ED-4DB2-BD59-A6C34878D82A}">
                    <a16:rowId xmlns:a16="http://schemas.microsoft.com/office/drawing/2014/main" val="10000"/>
                  </a:ext>
                </a:extLst>
              </a:tr>
              <a:tr h="92585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FDA-approved sites​</a:t>
                      </a:r>
                    </a:p>
                  </a:txBody>
                  <a:tcPr marL="68571" marR="68571" marT="34303" marB="34303"/>
                </a:tc>
                <a:tc gridSpan="3">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Upper arm (age 7+ y)​</a:t>
                      </a:r>
                    </a:p>
                    <a:p>
                      <a:pPr algn="ctr" rtl="0" fontAlgn="base"/>
                      <a:r>
                        <a:rPr lang="en-US" sz="1400" dirty="0">
                          <a:effectLst/>
                          <a:latin typeface="Times" panose="02020603050405020304" pitchFamily="18" charset="0"/>
                          <a:cs typeface="Times" panose="02020603050405020304" pitchFamily="18" charset="0"/>
                        </a:rPr>
                        <a:t>Upper buttocks (age 2-6 y)​</a:t>
                      </a:r>
                    </a:p>
                  </a:txBody>
                  <a:tcPr marL="68571" marR="68571" marT="34303" marB="34303">
                    <a:lnR>
                      <a:noFill/>
                    </a:lnR>
                  </a:tcPr>
                </a:tc>
                <a:tc hMerge="1">
                  <a:txBody>
                    <a:bodyPr/>
                    <a:lstStyle/>
                    <a:p>
                      <a:endParaRPr lang="en-US"/>
                    </a:p>
                  </a:txBody>
                  <a:tcPr>
                    <a:lnL>
                      <a:noFill/>
                    </a:lnL>
                  </a:tcPr>
                </a:tc>
                <a:tc hMerge="1">
                  <a:txBody>
                    <a:bodyPr/>
                    <a:lstStyle/>
                    <a:p>
                      <a:pPr rtl="0" fontAlgn="base"/>
                      <a:endParaRPr lang="en-US" sz="1600" dirty="0">
                        <a:effectLst/>
                        <a:latin typeface="+mn-lt"/>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4472C4">
                        <a:tint val="20000"/>
                      </a:srgbClr>
                    </a:solidFil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Upper arm​</a:t>
                      </a:r>
                    </a:p>
                  </a:txBody>
                  <a:tcPr marL="68571" marR="68571" marT="34303" marB="34303">
                    <a:lnL>
                      <a:noFill/>
                    </a:lnL>
                  </a:tcPr>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Upper arm, abdomen​</a:t>
                      </a:r>
                    </a:p>
                    <a:p>
                      <a:pPr algn="ctr" rtl="0" fontAlgn="base"/>
                      <a:r>
                        <a:rPr lang="en-US" sz="1400" dirty="0">
                          <a:effectLst/>
                          <a:latin typeface="Times" panose="02020603050405020304" pitchFamily="18" charset="0"/>
                          <a:cs typeface="Times" panose="02020603050405020304" pitchFamily="18" charset="0"/>
                        </a:rPr>
                        <a:t>Upper buttocks (age 2-13 y)​</a:t>
                      </a:r>
                    </a:p>
                  </a:txBody>
                  <a:tcPr marL="68571" marR="68571" marT="34303" marB="34303"/>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Upper arm​</a:t>
                      </a:r>
                    </a:p>
                  </a:txBody>
                  <a:tcPr marL="68571" marR="68571" marT="34303" marB="34303"/>
                </a:tc>
                <a:extLst>
                  <a:ext uri="{0D108BD9-81ED-4DB2-BD59-A6C34878D82A}">
                    <a16:rowId xmlns:a16="http://schemas.microsoft.com/office/drawing/2014/main" val="10001"/>
                  </a:ext>
                </a:extLst>
              </a:tr>
              <a:tr h="43450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Approved in pregnancy</a:t>
                      </a:r>
                    </a:p>
                  </a:txBody>
                  <a:tcPr marL="68571" marR="68571" marT="34303" marB="34303"/>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Yes​</a:t>
                      </a:r>
                    </a:p>
                  </a:txBody>
                  <a:tcPr marL="68571" marR="68571" marT="34303" marB="34303">
                    <a:lnR>
                      <a:noFill/>
                    </a:lnR>
                  </a:tcPr>
                </a:tc>
                <a:tc hMerge="1">
                  <a:txBody>
                    <a:bodyPr/>
                    <a:lstStyle/>
                    <a:p>
                      <a:pPr rtl="0" fontAlgn="base"/>
                      <a:endParaRPr lang="en-US" sz="1400" dirty="0">
                        <a:effectLst/>
                        <a:latin typeface="Arial" panose="020B0604020202020204" pitchFamily="34" charset="0"/>
                        <a:cs typeface="Arial" panose="020B0604020202020204" pitchFamily="34" charset="0"/>
                      </a:endParaRPr>
                    </a:p>
                  </a:txBody>
                  <a:tcPr marL="91428" marR="91428" marT="45737" marB="45737">
                    <a:lnL>
                      <a:noFill/>
                    </a:lnL>
                    <a:lnR>
                      <a:noFill/>
                    </a:lnR>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rtl="0" fontAlgn="base"/>
                      <a:endParaRPr lang="en-US" sz="1400" dirty="0">
                        <a:effectLst/>
                        <a:latin typeface="Times" panose="02020603050405020304" pitchFamily="18" charset="0"/>
                        <a:cs typeface="Times" panose="02020603050405020304" pitchFamily="18" charset="0"/>
                      </a:endParaRPr>
                    </a:p>
                  </a:txBody>
                  <a:tcPr marL="68571" marR="68571" marT="34303" marB="34303">
                    <a:lnL>
                      <a:noFill/>
                    </a:ln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Yes​</a:t>
                      </a:r>
                    </a:p>
                  </a:txBody>
                  <a:tcPr marL="68571" marR="68571" marT="34303" marB="34303"/>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No​</a:t>
                      </a:r>
                    </a:p>
                  </a:txBody>
                  <a:tcPr marL="68571" marR="68571" marT="34303" marB="34303"/>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No</a:t>
                      </a:r>
                    </a:p>
                  </a:txBody>
                  <a:tcPr marL="68571" marR="68571" marT="34303" marB="34303"/>
                </a:tc>
                <a:extLst>
                  <a:ext uri="{0D108BD9-81ED-4DB2-BD59-A6C34878D82A}">
                    <a16:rowId xmlns:a16="http://schemas.microsoft.com/office/drawing/2014/main" val="10002"/>
                  </a:ext>
                </a:extLst>
              </a:tr>
              <a:tr h="25155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Transmitter</a:t>
                      </a:r>
                    </a:p>
                  </a:txBody>
                  <a:tcPr marL="68571" marR="68571" marT="34303" marB="34303"/>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Disposable</a:t>
                      </a:r>
                    </a:p>
                  </a:txBody>
                  <a:tcPr marL="68571" marR="68571" marT="34303" marB="34303">
                    <a:lnR>
                      <a:noFill/>
                    </a:lnR>
                  </a:tcPr>
                </a:tc>
                <a:tc hMerge="1">
                  <a:txBody>
                    <a:bodyPr/>
                    <a:lstStyle/>
                    <a:p>
                      <a:pPr rtl="0" fontAlgn="base"/>
                      <a:endParaRPr lang="en-US" sz="1400" dirty="0">
                        <a:effectLst/>
                        <a:latin typeface="Arial" panose="020B0604020202020204" pitchFamily="34" charset="0"/>
                        <a:cs typeface="Arial" panose="020B0604020202020204" pitchFamily="34" charset="0"/>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4472C4">
                        <a:tint val="20000"/>
                      </a:srgbClr>
                    </a:solidFill>
                  </a:tcPr>
                </a:tc>
                <a:tc>
                  <a:txBody>
                    <a:bodyPr/>
                    <a:lstStyle/>
                    <a:p>
                      <a:pPr algn="ctr" rtl="0" fontAlgn="base"/>
                      <a:endParaRPr lang="en-US" sz="1400" dirty="0">
                        <a:effectLst/>
                        <a:latin typeface="Times" panose="02020603050405020304" pitchFamily="18" charset="0"/>
                        <a:cs typeface="Times" panose="02020603050405020304" pitchFamily="18" charset="0"/>
                      </a:endParaRPr>
                    </a:p>
                  </a:txBody>
                  <a:tcPr marL="68571" marR="68571" marT="34303" marB="34303">
                    <a:lnL>
                      <a:noFill/>
                    </a:ln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Disposable</a:t>
                      </a:r>
                    </a:p>
                  </a:txBody>
                  <a:tcPr marL="68571" marR="68571" marT="34303" marB="34303"/>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Charge weekly</a:t>
                      </a:r>
                    </a:p>
                  </a:txBody>
                  <a:tcPr marL="68571" marR="68571" marT="34303" marB="34303"/>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Charge daily</a:t>
                      </a:r>
                    </a:p>
                  </a:txBody>
                  <a:tcPr marL="68571" marR="68571" marT="34303" marB="34303"/>
                </a:tc>
                <a:extLst>
                  <a:ext uri="{0D108BD9-81ED-4DB2-BD59-A6C34878D82A}">
                    <a16:rowId xmlns:a16="http://schemas.microsoft.com/office/drawing/2014/main" val="10003"/>
                  </a:ext>
                </a:extLst>
              </a:tr>
              <a:tr h="41150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FDA-approved ages (years)​</a:t>
                      </a:r>
                    </a:p>
                  </a:txBody>
                  <a:tcPr marL="68571" marR="68571" marT="34303" marB="34303"/>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 2​ </a:t>
                      </a:r>
                    </a:p>
                  </a:txBody>
                  <a:tcPr marL="68571" marR="68571" marT="34303" marB="34303">
                    <a:lnR>
                      <a:noFill/>
                    </a:lnR>
                  </a:tcPr>
                </a:tc>
                <a:tc hMerge="1">
                  <a:txBody>
                    <a:bodyPr/>
                    <a:lstStyle/>
                    <a:p>
                      <a:pPr rtl="0" fontAlgn="base"/>
                      <a:endParaRPr lang="en-US" sz="1400" dirty="0">
                        <a:effectLst/>
                        <a:latin typeface="Arial" panose="020B0604020202020204" pitchFamily="34" charset="0"/>
                        <a:cs typeface="Arial" panose="020B0604020202020204" pitchFamily="34" charset="0"/>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algn="ctr" rtl="0" fontAlgn="base"/>
                      <a:r>
                        <a:rPr lang="en-US" sz="1400" dirty="0">
                          <a:effectLst/>
                          <a:latin typeface="Times" panose="02020603050405020304" pitchFamily="18" charset="0"/>
                          <a:cs typeface="Times" panose="02020603050405020304" pitchFamily="18" charset="0"/>
                        </a:rPr>
                        <a:t>≥ 18</a:t>
                      </a:r>
                    </a:p>
                  </a:txBody>
                  <a:tcPr marL="68571" marR="68571" marT="34303" marB="34303">
                    <a:lnL>
                      <a:noFill/>
                    </a:ln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 2​</a:t>
                      </a:r>
                    </a:p>
                    <a:p>
                      <a:pPr algn="ctr" rtl="0" fontAlgn="base"/>
                      <a:r>
                        <a:rPr lang="en-US" sz="1400" dirty="0">
                          <a:effectLst/>
                          <a:latin typeface="Times" panose="02020603050405020304" pitchFamily="18" charset="0"/>
                          <a:cs typeface="Times" panose="02020603050405020304" pitchFamily="18" charset="0"/>
                        </a:rPr>
                        <a:t>​</a:t>
                      </a:r>
                    </a:p>
                  </a:txBody>
                  <a:tcPr marL="68571" marR="68571" marT="34303" marB="34303"/>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 7</a:t>
                      </a:r>
                    </a:p>
                  </a:txBody>
                  <a:tcPr marL="68571" marR="68571" marT="34303" marB="34303"/>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 18​</a:t>
                      </a:r>
                    </a:p>
                    <a:p>
                      <a:pPr algn="ctr" rtl="0" fontAlgn="base"/>
                      <a:r>
                        <a:rPr lang="en-US" sz="1400" dirty="0">
                          <a:effectLst/>
                          <a:latin typeface="Times" panose="02020603050405020304" pitchFamily="18" charset="0"/>
                          <a:cs typeface="Times" panose="02020603050405020304" pitchFamily="18" charset="0"/>
                        </a:rPr>
                        <a:t>​</a:t>
                      </a:r>
                    </a:p>
                  </a:txBody>
                  <a:tcPr marL="68571" marR="68571" marT="34303" marB="34303"/>
                </a:tc>
                <a:extLst>
                  <a:ext uri="{0D108BD9-81ED-4DB2-BD59-A6C34878D82A}">
                    <a16:rowId xmlns:a16="http://schemas.microsoft.com/office/drawing/2014/main" val="10004"/>
                  </a:ext>
                </a:extLst>
              </a:tr>
              <a:tr h="754406">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Alarms</a:t>
                      </a:r>
                    </a:p>
                  </a:txBody>
                  <a:tcPr marL="68571" marR="68571" marT="34303" marB="34303"/>
                </a:tc>
                <a:tc gridSpan="3">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High, low, predictive (20 min), rise/fall rates, delayed first alert</a:t>
                      </a:r>
                    </a:p>
                  </a:txBody>
                  <a:tcPr marL="68571" marR="68571" marT="34303" marB="34303">
                    <a:lnR>
                      <a:noFill/>
                    </a:lnR>
                  </a:tcPr>
                </a:tc>
                <a:tc hMerge="1">
                  <a:txBody>
                    <a:bodyPr/>
                    <a:lstStyle/>
                    <a:p>
                      <a:endParaRPr lang="en-US"/>
                    </a:p>
                  </a:txBody>
                  <a:tcPr>
                    <a:lnL>
                      <a:noFill/>
                    </a:lnL>
                    <a:lnT w="12700" cap="flat" cmpd="sng" algn="ctr">
                      <a:solidFill>
                        <a:srgbClr val="4472C4"/>
                      </a:solidFill>
                      <a:prstDash val="solid"/>
                      <a:round/>
                      <a:headEnd type="none" w="med" len="med"/>
                      <a:tailEnd type="none" w="med" len="med"/>
                    </a:lnT>
                  </a:tcPr>
                </a:tc>
                <a:tc hMerge="1">
                  <a:txBody>
                    <a:bodyPr/>
                    <a:lstStyle/>
                    <a:p>
                      <a:pPr rtl="0" fontAlgn="base"/>
                      <a:endParaRPr lang="en-US" sz="1600" dirty="0">
                        <a:effectLst/>
                        <a:latin typeface="+mn-lt"/>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High, low</a:t>
                      </a:r>
                    </a:p>
                  </a:txBody>
                  <a:tcPr marL="68571" marR="68571" marT="34303" marB="34303">
                    <a:lnL>
                      <a:noFill/>
                    </a:lnL>
                  </a:tcPr>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High, low, predictive (60 min), rise/fall rates</a:t>
                      </a:r>
                    </a:p>
                  </a:txBody>
                  <a:tcPr marL="68571" marR="68571" marT="34303" marB="34303"/>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High, low, predictive (30 min), rise/fall rates</a:t>
                      </a:r>
                    </a:p>
                  </a:txBody>
                  <a:tcPr marL="68571" marR="68571" marT="34303" marB="34303"/>
                </a:tc>
                <a:extLst>
                  <a:ext uri="{0D108BD9-81ED-4DB2-BD59-A6C34878D82A}">
                    <a16:rowId xmlns:a16="http://schemas.microsoft.com/office/drawing/2014/main" val="865555231"/>
                  </a:ext>
                </a:extLst>
              </a:tr>
              <a:tr h="58295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Drug interactions​</a:t>
                      </a:r>
                    </a:p>
                  </a:txBody>
                  <a:tcPr marL="68571" marR="68571" marT="34303" marB="34303"/>
                </a:tc>
                <a:tc gridSpan="3">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Hydroxyurea,​</a:t>
                      </a:r>
                    </a:p>
                    <a:p>
                      <a:pPr algn="ctr" rtl="0" fontAlgn="base"/>
                      <a:r>
                        <a:rPr lang="en-US" sz="1400" dirty="0">
                          <a:effectLst/>
                          <a:latin typeface="Times" panose="02020603050405020304" pitchFamily="18" charset="0"/>
                          <a:cs typeface="Times" panose="02020603050405020304" pitchFamily="18" charset="0"/>
                        </a:rPr>
                        <a:t>acetaminophen (˃ 4 g/d)</a:t>
                      </a:r>
                    </a:p>
                  </a:txBody>
                  <a:tcPr marL="68571" marR="68571" marT="34303" marB="34303"/>
                </a:tc>
                <a:tc hMerge="1">
                  <a:txBody>
                    <a:bodyPr/>
                    <a:lstStyle/>
                    <a:p>
                      <a:endParaRPr lang="en-US"/>
                    </a:p>
                  </a:txBody>
                  <a:tcPr/>
                </a:tc>
                <a:tc hMerge="1">
                  <a:txBody>
                    <a:bodyPr/>
                    <a:lstStyle/>
                    <a:p>
                      <a:pPr rtl="0" fontAlgn="base"/>
                      <a:endParaRPr lang="en-US" sz="1400" dirty="0">
                        <a:effectLst/>
                        <a:latin typeface="+mn-lt"/>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4472C4">
                        <a:tint val="20000"/>
                      </a:srgbClr>
                    </a:solidFill>
                  </a:tcPr>
                </a:tc>
                <a:tc gridSpan="2">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Vitamin C​ (˃ 1 g/d)</a:t>
                      </a:r>
                    </a:p>
                  </a:txBody>
                  <a:tcPr marL="68571" marR="68571" marT="34303" marB="34303"/>
                </a:tc>
                <a:tc hMerge="1">
                  <a:txBody>
                    <a:bodyPr/>
                    <a:lstStyle/>
                    <a:p>
                      <a:endParaRPr lang="en-US"/>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Acetaminophen,</a:t>
                      </a:r>
                    </a:p>
                    <a:p>
                      <a:pPr algn="ctr" rtl="0" fontAlgn="base"/>
                      <a:r>
                        <a:rPr lang="en-US" sz="1400" dirty="0">
                          <a:effectLst/>
                          <a:latin typeface="Times" panose="02020603050405020304" pitchFamily="18" charset="0"/>
                          <a:cs typeface="Times" panose="02020603050405020304" pitchFamily="18" charset="0"/>
                        </a:rPr>
                        <a:t>hydroxyurea​</a:t>
                      </a:r>
                    </a:p>
                  </a:txBody>
                  <a:tcPr marL="68571" marR="68571" marT="34303" marB="34303"/>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rtl="0" fontAlgn="base"/>
                      <a:r>
                        <a:rPr lang="en-US" sz="1400" dirty="0">
                          <a:effectLst/>
                          <a:latin typeface="Times" panose="02020603050405020304" pitchFamily="18" charset="0"/>
                          <a:cs typeface="Times" panose="02020603050405020304" pitchFamily="18" charset="0"/>
                        </a:rPr>
                        <a:t>Tetracycline</a:t>
                      </a:r>
                    </a:p>
                    <a:p>
                      <a:pPr algn="ctr" rtl="0" fontAlgn="base"/>
                      <a:r>
                        <a:rPr lang="en-US" sz="1400" dirty="0">
                          <a:effectLst/>
                          <a:latin typeface="Times" panose="02020603050405020304" pitchFamily="18" charset="0"/>
                          <a:cs typeface="Times" panose="02020603050405020304" pitchFamily="18" charset="0"/>
                        </a:rPr>
                        <a:t> antibiotics,</a:t>
                      </a:r>
                    </a:p>
                    <a:p>
                      <a:pPr algn="ctr" rtl="0" fontAlgn="base"/>
                      <a:r>
                        <a:rPr lang="en-US" sz="1400" dirty="0">
                          <a:effectLst/>
                          <a:latin typeface="Times" panose="02020603050405020304" pitchFamily="18" charset="0"/>
                          <a:cs typeface="Times" panose="02020603050405020304" pitchFamily="18" charset="0"/>
                        </a:rPr>
                        <a:t> mannitol​</a:t>
                      </a:r>
                    </a:p>
                  </a:txBody>
                  <a:tcPr marL="68571" marR="68571" marT="34303" marB="34303"/>
                </a:tc>
                <a:extLst>
                  <a:ext uri="{0D108BD9-81ED-4DB2-BD59-A6C34878D82A}">
                    <a16:rowId xmlns:a16="http://schemas.microsoft.com/office/drawing/2014/main" val="10005"/>
                  </a:ext>
                </a:extLst>
              </a:tr>
              <a:tr h="411506">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Max distance for signal</a:t>
                      </a:r>
                    </a:p>
                  </a:txBody>
                  <a:tcPr marL="68571" marR="68571" marT="34303" marB="34303"/>
                </a:tc>
                <a:tc gridSpan="3">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33 ft</a:t>
                      </a:r>
                    </a:p>
                  </a:txBody>
                  <a:tcPr marL="68571" marR="68571" marT="34303" marB="34303">
                    <a:lnR>
                      <a:noFill/>
                    </a:lnR>
                  </a:tcPr>
                </a:tc>
                <a:tc hMerge="1">
                  <a:txBody>
                    <a:bodyPr/>
                    <a:lstStyle/>
                    <a:p>
                      <a:endParaRPr lang="en-US"/>
                    </a:p>
                  </a:txBody>
                  <a:tcPr>
                    <a:lnL>
                      <a:noFill/>
                    </a:lnL>
                  </a:tcPr>
                </a:tc>
                <a:tc hMerge="1">
                  <a:txBody>
                    <a:bodyPr/>
                    <a:lstStyle/>
                    <a:p>
                      <a:pPr rtl="0" fontAlgn="base"/>
                      <a:endParaRPr lang="en-US" sz="1600" dirty="0">
                        <a:effectLst/>
                        <a:latin typeface="+mn-lt"/>
                      </a:endParaRPr>
                    </a:p>
                  </a:txBody>
                  <a:tcPr marL="91428" marR="91428" marT="45737" marB="45737">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solidFill>
                      <a:srgbClr val="4472C4">
                        <a:tint val="20000"/>
                      </a:srgbClr>
                    </a:solidFill>
                  </a:tcPr>
                </a:tc>
                <a:tc gridSpan="2">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 33 ft</a:t>
                      </a:r>
                    </a:p>
                  </a:txBody>
                  <a:tcPr marL="68571" marR="68571" marT="34303" marB="34303">
                    <a:lnL>
                      <a:noFill/>
                    </a:lnL>
                  </a:tcPr>
                </a:tc>
                <a:tc hMerge="1">
                  <a:txBody>
                    <a:bodyPr/>
                    <a:lstStyle/>
                    <a:p>
                      <a:endParaRPr lang="en-US"/>
                    </a:p>
                  </a:txBody>
                  <a:tcPr/>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20 ft</a:t>
                      </a:r>
                    </a:p>
                  </a:txBody>
                  <a:tcPr marL="68571" marR="68571" marT="34303" marB="34303"/>
                </a:tc>
                <a:tc>
                  <a:txBody>
                    <a:bodyPr/>
                    <a:lstStyle/>
                    <a:p>
                      <a:pPr algn="ctr" rtl="0" fontAlgn="base"/>
                      <a:r>
                        <a:rPr lang="en-US" sz="1400" dirty="0">
                          <a:solidFill>
                            <a:schemeClr val="bg1"/>
                          </a:solidFill>
                          <a:effectLst/>
                          <a:latin typeface="Times" panose="02020603050405020304" pitchFamily="18" charset="0"/>
                          <a:cs typeface="Times" panose="02020603050405020304" pitchFamily="18" charset="0"/>
                        </a:rPr>
                        <a:t>24.9 ft, on body vibration alerts</a:t>
                      </a:r>
                    </a:p>
                  </a:txBody>
                  <a:tcPr marL="68571" marR="68571" marT="34303" marB="34303"/>
                </a:tc>
                <a:extLst>
                  <a:ext uri="{0D108BD9-81ED-4DB2-BD59-A6C34878D82A}">
                    <a16:rowId xmlns:a16="http://schemas.microsoft.com/office/drawing/2014/main" val="3954198012"/>
                  </a:ext>
                </a:extLst>
              </a:tr>
            </a:tbl>
          </a:graphicData>
        </a:graphic>
      </p:graphicFrame>
    </p:spTree>
  </p:cSld>
  <p:clrMapOvr>
    <a:masterClrMapping/>
  </p:clrMapOvr>
  <p:extLst>
    <p:ext uri="{6950BFC3-D8DA-4A85-94F7-54DA5524770B}">
      <p188:commentRel xmlns:p188="http://schemas.microsoft.com/office/powerpoint/2018/8/main" r:id="rId3"/>
    </p:ext>
  </p:extLs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BF300BDF-C602-B3CF-551A-A8534AE7DFBA}"/>
              </a:ext>
            </a:extLst>
          </p:cNvPr>
          <p:cNvSpPr>
            <a:spLocks noGrp="1"/>
          </p:cNvSpPr>
          <p:nvPr>
            <p:ph type="title"/>
          </p:nvPr>
        </p:nvSpPr>
        <p:spPr/>
        <p:txBody>
          <a:bodyPr/>
          <a:lstStyle/>
          <a:p>
            <a:r>
              <a:rPr lang="en-US" altLang="en-US" dirty="0"/>
              <a:t>Poll Question 1 </a:t>
            </a:r>
          </a:p>
        </p:txBody>
      </p:sp>
      <p:sp>
        <p:nvSpPr>
          <p:cNvPr id="3" name="Content Placeholder 2">
            <a:extLst>
              <a:ext uri="{FF2B5EF4-FFF2-40B4-BE49-F238E27FC236}">
                <a16:creationId xmlns:a16="http://schemas.microsoft.com/office/drawing/2014/main" id="{49B3DCB3-F956-9AC6-A322-67FFBE90103A}"/>
              </a:ext>
            </a:extLst>
          </p:cNvPr>
          <p:cNvSpPr>
            <a:spLocks noGrp="1"/>
          </p:cNvSpPr>
          <p:nvPr>
            <p:ph idx="1"/>
          </p:nvPr>
        </p:nvSpPr>
        <p:spPr/>
        <p:txBody>
          <a:bodyPr/>
          <a:lstStyle/>
          <a:p>
            <a:pPr marL="0" indent="0">
              <a:buNone/>
              <a:defRPr/>
            </a:pPr>
            <a:r>
              <a:rPr lang="en-US" dirty="0"/>
              <a:t>Which of the following sensors is sold over the counter without a prescription? </a:t>
            </a:r>
          </a:p>
          <a:p>
            <a:pPr marL="557213" indent="-557213">
              <a:buFont typeface="+mj-lt"/>
              <a:buAutoNum type="alphaUcPeriod"/>
              <a:defRPr/>
            </a:pPr>
            <a:r>
              <a:rPr lang="en-US" dirty="0"/>
              <a:t>Simplera Sync</a:t>
            </a:r>
          </a:p>
          <a:p>
            <a:pPr marL="557213" indent="-557213">
              <a:buFont typeface="+mj-lt"/>
              <a:buAutoNum type="alphaUcPeriod"/>
              <a:defRPr/>
            </a:pPr>
            <a:r>
              <a:rPr lang="en-US" dirty="0"/>
              <a:t>Dexcom G7</a:t>
            </a:r>
          </a:p>
          <a:p>
            <a:pPr marL="557213" indent="-557213">
              <a:buFont typeface="+mj-lt"/>
              <a:buAutoNum type="alphaUcPeriod"/>
              <a:defRPr/>
            </a:pPr>
            <a:r>
              <a:rPr lang="en-US" dirty="0"/>
              <a:t>Libre 3</a:t>
            </a:r>
          </a:p>
          <a:p>
            <a:pPr marL="557213" indent="-557213">
              <a:buFont typeface="+mj-lt"/>
              <a:buAutoNum type="alphaUcPeriod"/>
              <a:defRPr/>
            </a:pPr>
            <a:r>
              <a:rPr lang="en-US" dirty="0"/>
              <a:t>Dexcom </a:t>
            </a:r>
            <a:r>
              <a:rPr lang="en-US" dirty="0" err="1"/>
              <a:t>Stelo</a:t>
            </a:r>
            <a:endParaRPr lang="en-US" dirty="0"/>
          </a:p>
        </p:txBody>
      </p:sp>
      <p:sp>
        <p:nvSpPr>
          <p:cNvPr id="2" name="Oval 1">
            <a:extLst>
              <a:ext uri="{FF2B5EF4-FFF2-40B4-BE49-F238E27FC236}">
                <a16:creationId xmlns:a16="http://schemas.microsoft.com/office/drawing/2014/main" id="{472A4896-6094-D066-8385-CFCA549235E3}"/>
              </a:ext>
            </a:extLst>
          </p:cNvPr>
          <p:cNvSpPr/>
          <p:nvPr/>
        </p:nvSpPr>
        <p:spPr>
          <a:xfrm>
            <a:off x="457200" y="4267200"/>
            <a:ext cx="3486150" cy="74295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dirty="0">
              <a:ln w="38100">
                <a:solidFill>
                  <a:prstClr val="white"/>
                </a:solidFill>
              </a:ln>
              <a:solidFill>
                <a:prstClr val="white"/>
              </a:solidFill>
              <a:effectLst/>
              <a:uLnTx/>
              <a:uFillTx/>
              <a:latin typeface="Calibri" panose="020F0502020204030204"/>
              <a:ea typeface="+mn-ea"/>
              <a:cs typeface="+mn-cs"/>
            </a:endParaRPr>
          </a:p>
        </p:txBody>
      </p:sp>
      <p:pic>
        <p:nvPicPr>
          <p:cNvPr id="4" name="Picture 3" descr="Cartoon bee with magnifying glass">
            <a:extLst>
              <a:ext uri="{FF2B5EF4-FFF2-40B4-BE49-F238E27FC236}">
                <a16:creationId xmlns:a16="http://schemas.microsoft.com/office/drawing/2014/main" id="{2EF4AB93-640A-C801-8D84-93B488F451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28838">
            <a:off x="7148560" y="2920166"/>
            <a:ext cx="1385887" cy="15733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4F9E-AD76-A85F-FCB8-21CB4B00D694}"/>
              </a:ext>
            </a:extLst>
          </p:cNvPr>
          <p:cNvSpPr>
            <a:spLocks noGrp="1"/>
          </p:cNvSpPr>
          <p:nvPr>
            <p:ph type="title"/>
          </p:nvPr>
        </p:nvSpPr>
        <p:spPr>
          <a:xfrm>
            <a:off x="0" y="1028701"/>
            <a:ext cx="9144000" cy="994172"/>
          </a:xfrm>
        </p:spPr>
        <p:txBody>
          <a:bodyPr wrap="square" anchor="ctr">
            <a:normAutofit/>
          </a:bodyPr>
          <a:lstStyle/>
          <a:p>
            <a:r>
              <a:rPr lang="en-US" dirty="0"/>
              <a:t>Over-The-Counter CGM</a:t>
            </a:r>
          </a:p>
        </p:txBody>
      </p:sp>
      <p:sp>
        <p:nvSpPr>
          <p:cNvPr id="3" name="Content Placeholder 2">
            <a:extLst>
              <a:ext uri="{FF2B5EF4-FFF2-40B4-BE49-F238E27FC236}">
                <a16:creationId xmlns:a16="http://schemas.microsoft.com/office/drawing/2014/main" id="{578AD785-7461-A398-E255-A7BBF6C9E999}"/>
              </a:ext>
            </a:extLst>
          </p:cNvPr>
          <p:cNvSpPr>
            <a:spLocks noGrp="1"/>
          </p:cNvSpPr>
          <p:nvPr>
            <p:ph sz="half" idx="1"/>
          </p:nvPr>
        </p:nvSpPr>
        <p:spPr>
          <a:xfrm>
            <a:off x="281809" y="2035968"/>
            <a:ext cx="4343400" cy="3605212"/>
          </a:xfrm>
        </p:spPr>
        <p:txBody>
          <a:bodyPr wrap="square" anchor="t">
            <a:normAutofit lnSpcReduction="10000"/>
          </a:bodyPr>
          <a:lstStyle/>
          <a:p>
            <a:pPr>
              <a:lnSpc>
                <a:spcPct val="100000"/>
              </a:lnSpc>
            </a:pPr>
            <a:r>
              <a:rPr lang="en-US" sz="2400" dirty="0"/>
              <a:t>Available without a prescription</a:t>
            </a:r>
          </a:p>
          <a:p>
            <a:pPr>
              <a:lnSpc>
                <a:spcPct val="100000"/>
              </a:lnSpc>
            </a:pPr>
            <a:r>
              <a:rPr lang="en-US" sz="2400" dirty="0"/>
              <a:t>Ordered online </a:t>
            </a:r>
          </a:p>
          <a:p>
            <a:pPr>
              <a:lnSpc>
                <a:spcPct val="100000"/>
              </a:lnSpc>
            </a:pPr>
            <a:r>
              <a:rPr lang="en-US" sz="2400" dirty="0"/>
              <a:t>Intended for people not taking insulin </a:t>
            </a:r>
          </a:p>
          <a:p>
            <a:pPr>
              <a:lnSpc>
                <a:spcPct val="100000"/>
              </a:lnSpc>
            </a:pPr>
            <a:r>
              <a:rPr lang="en-US" sz="2400" dirty="0"/>
              <a:t>No alerts for hypoglycemia</a:t>
            </a:r>
          </a:p>
          <a:p>
            <a:pPr>
              <a:lnSpc>
                <a:spcPct val="100000"/>
              </a:lnSpc>
            </a:pPr>
            <a:r>
              <a:rPr lang="en-US" sz="2400" dirty="0"/>
              <a:t>Works with mobile apps that incorporate education on lifestyle and glucose goals</a:t>
            </a:r>
          </a:p>
          <a:p>
            <a:endParaRPr lang="en-US" sz="2100" dirty="0"/>
          </a:p>
        </p:txBody>
      </p:sp>
      <p:pic>
        <p:nvPicPr>
          <p:cNvPr id="7" name="Picture 6">
            <a:extLst>
              <a:ext uri="{FF2B5EF4-FFF2-40B4-BE49-F238E27FC236}">
                <a16:creationId xmlns:a16="http://schemas.microsoft.com/office/drawing/2014/main" id="{C187C7DD-9967-A18A-6F74-62E6C0FAABBB}"/>
              </a:ext>
            </a:extLst>
          </p:cNvPr>
          <p:cNvPicPr>
            <a:picLocks noChangeAspect="1"/>
          </p:cNvPicPr>
          <p:nvPr/>
        </p:nvPicPr>
        <p:blipFill>
          <a:blip r:embed="rId3"/>
          <a:stretch>
            <a:fillRect/>
          </a:stretch>
        </p:blipFill>
        <p:spPr>
          <a:xfrm>
            <a:off x="6572250" y="2914650"/>
            <a:ext cx="1947559" cy="2214872"/>
          </a:xfrm>
          <a:prstGeom prst="rect">
            <a:avLst/>
          </a:prstGeom>
        </p:spPr>
      </p:pic>
      <p:pic>
        <p:nvPicPr>
          <p:cNvPr id="10" name="Picture 9">
            <a:extLst>
              <a:ext uri="{FF2B5EF4-FFF2-40B4-BE49-F238E27FC236}">
                <a16:creationId xmlns:a16="http://schemas.microsoft.com/office/drawing/2014/main" id="{1F916C27-69B5-6DF8-06F7-9AF10919F66D}"/>
              </a:ext>
            </a:extLst>
          </p:cNvPr>
          <p:cNvPicPr>
            <a:picLocks noChangeAspect="1"/>
          </p:cNvPicPr>
          <p:nvPr/>
        </p:nvPicPr>
        <p:blipFill>
          <a:blip r:embed="rId4"/>
          <a:stretch>
            <a:fillRect/>
          </a:stretch>
        </p:blipFill>
        <p:spPr>
          <a:xfrm>
            <a:off x="4800600" y="2912679"/>
            <a:ext cx="1428950" cy="2214872"/>
          </a:xfrm>
          <a:prstGeom prst="rect">
            <a:avLst/>
          </a:prstGeom>
        </p:spPr>
      </p:pic>
      <p:sp>
        <p:nvSpPr>
          <p:cNvPr id="6" name="TextBox 5">
            <a:extLst>
              <a:ext uri="{FF2B5EF4-FFF2-40B4-BE49-F238E27FC236}">
                <a16:creationId xmlns:a16="http://schemas.microsoft.com/office/drawing/2014/main" id="{7FF6F9B2-4B1B-0D84-0666-3B69B3FE946B}"/>
              </a:ext>
            </a:extLst>
          </p:cNvPr>
          <p:cNvSpPr txBox="1"/>
          <p:nvPr/>
        </p:nvSpPr>
        <p:spPr>
          <a:xfrm>
            <a:off x="350402" y="5720968"/>
            <a:ext cx="6457950" cy="230832"/>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Zahalka SJ, et al. </a:t>
            </a:r>
            <a:r>
              <a:rPr kumimoji="0" lang="en-US" sz="9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Endocr</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9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Pract</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2025 May 21:S1530-891X(25)00893-6</a:t>
            </a:r>
            <a:endParaRPr kumimoji="0" lang="en-US" sz="9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p:txBody>
      </p:sp>
      <p:sp>
        <p:nvSpPr>
          <p:cNvPr id="4" name="Oval 3">
            <a:extLst>
              <a:ext uri="{FF2B5EF4-FFF2-40B4-BE49-F238E27FC236}">
                <a16:creationId xmlns:a16="http://schemas.microsoft.com/office/drawing/2014/main" id="{9A547362-A4B4-CDAA-712E-85E0B27885C2}"/>
              </a:ext>
            </a:extLst>
          </p:cNvPr>
          <p:cNvSpPr/>
          <p:nvPr/>
        </p:nvSpPr>
        <p:spPr>
          <a:xfrm>
            <a:off x="5372100" y="3086100"/>
            <a:ext cx="457200" cy="114300"/>
          </a:xfrm>
          <a:prstGeom prst="ellipse">
            <a:avLst/>
          </a:prstGeom>
          <a:solidFill>
            <a:srgbClr val="4525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893776"/>
      </p:ext>
    </p:extLst>
  </p:cSld>
  <p:clrMapOvr>
    <a:masterClrMapping/>
  </p:clrMapOvr>
  <p:extLst>
    <p:ext uri="{6950BFC3-D8DA-4A85-94F7-54DA5524770B}">
      <p188:commentRel xmlns:p188="http://schemas.microsoft.com/office/powerpoint/2018/8/main" r:id="rId2"/>
    </p:ext>
  </p:extLs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A4FC-3026-383C-8A1F-AB6A766228F0}"/>
              </a:ext>
            </a:extLst>
          </p:cNvPr>
          <p:cNvSpPr>
            <a:spLocks noGrp="1"/>
          </p:cNvSpPr>
          <p:nvPr>
            <p:ph type="title"/>
          </p:nvPr>
        </p:nvSpPr>
        <p:spPr>
          <a:xfrm>
            <a:off x="609600" y="439759"/>
            <a:ext cx="5086350" cy="628650"/>
          </a:xfrm>
        </p:spPr>
        <p:txBody>
          <a:bodyPr/>
          <a:lstStyle/>
          <a:p>
            <a:r>
              <a:rPr lang="en-US" dirty="0"/>
              <a:t>OTC CGM Options</a:t>
            </a:r>
          </a:p>
        </p:txBody>
      </p:sp>
      <p:graphicFrame>
        <p:nvGraphicFramePr>
          <p:cNvPr id="10" name="Content Placeholder 9">
            <a:extLst>
              <a:ext uri="{FF2B5EF4-FFF2-40B4-BE49-F238E27FC236}">
                <a16:creationId xmlns:a16="http://schemas.microsoft.com/office/drawing/2014/main" id="{C0EBD097-8A08-EE1B-0532-0779DF67D9E0}"/>
              </a:ext>
            </a:extLst>
          </p:cNvPr>
          <p:cNvGraphicFramePr>
            <a:graphicFrameLocks noGrp="1"/>
          </p:cNvGraphicFramePr>
          <p:nvPr>
            <p:ph idx="1"/>
          </p:nvPr>
        </p:nvGraphicFramePr>
        <p:xfrm>
          <a:off x="333375" y="1061539"/>
          <a:ext cx="8477250" cy="5083161"/>
        </p:xfrm>
        <a:graphic>
          <a:graphicData uri="http://schemas.openxmlformats.org/drawingml/2006/table">
            <a:tbl>
              <a:tblPr firstRow="1" firstCol="1" bandRow="1"/>
              <a:tblGrid>
                <a:gridCol w="1617371">
                  <a:extLst>
                    <a:ext uri="{9D8B030D-6E8A-4147-A177-3AD203B41FA5}">
                      <a16:colId xmlns:a16="http://schemas.microsoft.com/office/drawing/2014/main" val="254685264"/>
                    </a:ext>
                  </a:extLst>
                </a:gridCol>
                <a:gridCol w="3513597">
                  <a:extLst>
                    <a:ext uri="{9D8B030D-6E8A-4147-A177-3AD203B41FA5}">
                      <a16:colId xmlns:a16="http://schemas.microsoft.com/office/drawing/2014/main" val="2759822800"/>
                    </a:ext>
                  </a:extLst>
                </a:gridCol>
                <a:gridCol w="3346282">
                  <a:extLst>
                    <a:ext uri="{9D8B030D-6E8A-4147-A177-3AD203B41FA5}">
                      <a16:colId xmlns:a16="http://schemas.microsoft.com/office/drawing/2014/main" val="1607246535"/>
                    </a:ext>
                  </a:extLst>
                </a:gridCol>
              </a:tblGrid>
              <a:tr h="241855">
                <a:tc>
                  <a:txBody>
                    <a:bodyPr/>
                    <a:lstStyle/>
                    <a:p>
                      <a:pPr marL="0" marR="0">
                        <a:lnSpc>
                          <a:spcPct val="107000"/>
                        </a:lnSpc>
                        <a:spcBef>
                          <a:spcPts val="0"/>
                        </a:spcBef>
                        <a:spcAft>
                          <a:spcPts val="0"/>
                        </a:spcAft>
                      </a:pPr>
                      <a:r>
                        <a:rPr lang="en-US" sz="1400" b="1" dirty="0">
                          <a:solidFill>
                            <a:schemeClr val="bg1"/>
                          </a:solidFill>
                          <a:effectLst/>
                          <a:latin typeface="+mn-lt"/>
                          <a:ea typeface="Calibri" panose="020F0502020204030204" pitchFamily="34" charset="0"/>
                          <a:cs typeface="Calibri" panose="020F0502020204030204" pitchFamily="34" charset="0"/>
                        </a:rPr>
                        <a:t> </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400" b="1" dirty="0">
                          <a:solidFill>
                            <a:schemeClr val="bg1"/>
                          </a:solidFill>
                          <a:effectLst/>
                          <a:latin typeface="+mn-lt"/>
                          <a:ea typeface="Calibri" panose="020F0502020204030204" pitchFamily="34" charset="0"/>
                          <a:cs typeface="Calibri" panose="020F0502020204030204" pitchFamily="34" charset="0"/>
                        </a:rPr>
                        <a:t>Dexcom </a:t>
                      </a:r>
                      <a:r>
                        <a:rPr lang="en-US" sz="1400" b="1" dirty="0" err="1">
                          <a:solidFill>
                            <a:schemeClr val="bg1"/>
                          </a:solidFill>
                          <a:effectLst/>
                          <a:latin typeface="+mn-lt"/>
                          <a:ea typeface="Calibri" panose="020F0502020204030204" pitchFamily="34" charset="0"/>
                          <a:cs typeface="Calibri" panose="020F0502020204030204" pitchFamily="34" charset="0"/>
                        </a:rPr>
                        <a:t>Stelo</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400" b="1">
                          <a:solidFill>
                            <a:schemeClr val="bg1"/>
                          </a:solidFill>
                          <a:effectLst/>
                          <a:latin typeface="+mn-lt"/>
                          <a:ea typeface="Calibri" panose="020F0502020204030204" pitchFamily="34" charset="0"/>
                          <a:cs typeface="Calibri" panose="020F0502020204030204" pitchFamily="34" charset="0"/>
                        </a:rPr>
                        <a:t>Abbott Lingo </a:t>
                      </a:r>
                      <a:endParaRPr lang="en-US" sz="140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8879723"/>
                  </a:ext>
                </a:extLst>
              </a:tr>
              <a:tr h="713876">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Intended audience</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rPr>
                        <a:t>Ages &gt;2 yrs not on insulin with T2D, prediabetes, or who are interested in tracking their glucose</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1600" dirty="0">
                          <a:solidFill>
                            <a:schemeClr val="bg1"/>
                          </a:solidFill>
                        </a:rPr>
                        <a:t>Adults not on insulin interested in understanding how to improve their metabolic health </a:t>
                      </a:r>
                      <a:endParaRPr lang="en-US" sz="1600" b="0" i="0" kern="1200" dirty="0">
                        <a:solidFill>
                          <a:schemeClr val="bg1"/>
                        </a:solidFill>
                        <a:effectLst/>
                        <a:latin typeface="+mn-lt"/>
                        <a:ea typeface="+mn-ea"/>
                        <a:cs typeface="+mn-cs"/>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7978023"/>
                  </a:ext>
                </a:extLst>
              </a:tr>
              <a:tr h="23083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Wear time</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15.5 days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14 days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8613059"/>
                  </a:ext>
                </a:extLst>
              </a:tr>
              <a:tr h="47235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Ability to share data</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Dexcom Clarity</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No</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831302"/>
                  </a:ext>
                </a:extLst>
              </a:tr>
              <a:tr h="241855">
                <a:tc>
                  <a:txBody>
                    <a:bodyPr/>
                    <a:lstStyle/>
                    <a:p>
                      <a:pPr marL="0" marR="0">
                        <a:lnSpc>
                          <a:spcPct val="107000"/>
                        </a:lnSpc>
                        <a:spcBef>
                          <a:spcPts val="0"/>
                        </a:spcBef>
                        <a:spcAft>
                          <a:spcPts val="0"/>
                        </a:spcAft>
                      </a:pPr>
                      <a:r>
                        <a:rPr lang="en-US" sz="1600" b="1">
                          <a:solidFill>
                            <a:schemeClr val="bg1"/>
                          </a:solidFill>
                          <a:effectLst/>
                          <a:latin typeface="+mn-lt"/>
                          <a:ea typeface="Calibri" panose="020F0502020204030204" pitchFamily="34" charset="0"/>
                          <a:cs typeface="Calibri" panose="020F0502020204030204" pitchFamily="34" charset="0"/>
                        </a:rPr>
                        <a:t>Glucose range</a:t>
                      </a:r>
                      <a:endParaRPr lang="en-US" sz="160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70-250mg/dL</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55-200mg/dL</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331752"/>
                  </a:ext>
                </a:extLst>
              </a:tr>
              <a:tr h="23083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Real-time alerts</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Spike detection</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No</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4953247"/>
                  </a:ext>
                </a:extLst>
              </a:tr>
              <a:tr h="955396">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Times New Roman" panose="02020603050405020304" pitchFamily="18" charset="0"/>
                        </a:rPr>
                        <a:t>Special features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latin typeface="+mn-lt"/>
                        </a:rPr>
                        <a:t>“Spike Alerts” – notified that your glucose is rising at a rate the app determines to be a “Spike”</a:t>
                      </a:r>
                    </a:p>
                    <a:p>
                      <a:pPr marL="0" marR="0">
                        <a:lnSpc>
                          <a:spcPct val="107000"/>
                        </a:lnSpc>
                        <a:spcBef>
                          <a:spcPts val="0"/>
                        </a:spcBef>
                        <a:spcAft>
                          <a:spcPts val="0"/>
                        </a:spcAft>
                      </a:pPr>
                      <a:r>
                        <a:rPr lang="en-US" sz="1600" dirty="0">
                          <a:solidFill>
                            <a:schemeClr val="bg1"/>
                          </a:solidFill>
                          <a:latin typeface="+mn-lt"/>
                        </a:rPr>
                        <a:t>Daily insights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latin typeface="+mn-lt"/>
                        </a:rPr>
                        <a:t>Lingo Count – points assigned for elevations in glucose throughout the day, goal is to get fewer total points, Coaching program </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0756956"/>
                  </a:ext>
                </a:extLst>
              </a:tr>
              <a:tr h="47235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Frequency of glucose readings</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15 minutes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1 minute</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1708846"/>
                  </a:ext>
                </a:extLst>
              </a:tr>
              <a:tr h="472357">
                <a:tc>
                  <a:txBody>
                    <a:bodyPr/>
                    <a:lstStyle/>
                    <a:p>
                      <a:pPr marL="0" marR="0">
                        <a:lnSpc>
                          <a:spcPct val="107000"/>
                        </a:lnSpc>
                        <a:spcBef>
                          <a:spcPts val="0"/>
                        </a:spcBef>
                        <a:spcAft>
                          <a:spcPts val="0"/>
                        </a:spcAft>
                      </a:pPr>
                      <a:r>
                        <a:rPr lang="en-US" sz="1600" b="1">
                          <a:solidFill>
                            <a:schemeClr val="bg1"/>
                          </a:solidFill>
                          <a:effectLst/>
                          <a:latin typeface="+mn-lt"/>
                          <a:ea typeface="Calibri" panose="020F0502020204030204" pitchFamily="34" charset="0"/>
                          <a:cs typeface="Calibri" panose="020F0502020204030204" pitchFamily="34" charset="0"/>
                        </a:rPr>
                        <a:t>Education within App</a:t>
                      </a:r>
                      <a:endParaRPr lang="en-US" sz="1600" b="1">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Yes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Yes</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4570910"/>
                  </a:ext>
                </a:extLst>
              </a:tr>
              <a:tr h="23083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Calibri" panose="020F0502020204030204" pitchFamily="34" charset="0"/>
                        </a:rPr>
                        <a:t>Age</a:t>
                      </a:r>
                      <a:endParaRPr lang="en-US" sz="1600" b="1"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 18 yr</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Calibri" panose="020F0502020204030204" pitchFamily="34" charset="0"/>
                        </a:rPr>
                        <a:t>≥ 18 yr</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0357209"/>
                  </a:ext>
                </a:extLst>
              </a:tr>
              <a:tr h="472357">
                <a:tc>
                  <a:txBody>
                    <a:bodyPr/>
                    <a:lstStyle/>
                    <a:p>
                      <a:pPr marL="0" marR="0">
                        <a:lnSpc>
                          <a:spcPct val="107000"/>
                        </a:lnSpc>
                        <a:spcBef>
                          <a:spcPts val="0"/>
                        </a:spcBef>
                        <a:spcAft>
                          <a:spcPts val="0"/>
                        </a:spcAft>
                      </a:pPr>
                      <a:r>
                        <a:rPr lang="en-US" sz="1600" b="1" dirty="0">
                          <a:solidFill>
                            <a:schemeClr val="bg1"/>
                          </a:solidFill>
                          <a:effectLst/>
                          <a:latin typeface="+mn-lt"/>
                          <a:ea typeface="Calibri" panose="020F0502020204030204" pitchFamily="34" charset="0"/>
                          <a:cs typeface="Times New Roman" panose="02020603050405020304" pitchFamily="18" charset="0"/>
                        </a:rPr>
                        <a:t>Cost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Times New Roman" panose="02020603050405020304" pitchFamily="18" charset="0"/>
                        </a:rPr>
                        <a:t>$99/month or $85-$89/month with subscription plans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600" dirty="0">
                          <a:solidFill>
                            <a:schemeClr val="bg1"/>
                          </a:solidFill>
                          <a:effectLst/>
                          <a:latin typeface="+mn-lt"/>
                          <a:ea typeface="Calibri" panose="020F0502020204030204" pitchFamily="34" charset="0"/>
                          <a:cs typeface="Times New Roman" panose="02020603050405020304" pitchFamily="18" charset="0"/>
                        </a:rPr>
                        <a:t>$49-1 sensor, $89-2 sensors, $249-6 sensors, subscription plan</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6772516"/>
                  </a:ext>
                </a:extLst>
              </a:tr>
            </a:tbl>
          </a:graphicData>
        </a:graphic>
      </p:graphicFrame>
      <p:sp>
        <p:nvSpPr>
          <p:cNvPr id="3" name="TextBox 2">
            <a:extLst>
              <a:ext uri="{FF2B5EF4-FFF2-40B4-BE49-F238E27FC236}">
                <a16:creationId xmlns:a16="http://schemas.microsoft.com/office/drawing/2014/main" id="{83528121-6D7C-3FF7-3D7F-EEBE0E377771}"/>
              </a:ext>
            </a:extLst>
          </p:cNvPr>
          <p:cNvSpPr txBox="1"/>
          <p:nvPr/>
        </p:nvSpPr>
        <p:spPr>
          <a:xfrm>
            <a:off x="338372" y="6307536"/>
            <a:ext cx="8348428" cy="248658"/>
          </a:xfrm>
          <a:prstGeom prst="rect">
            <a:avLst/>
          </a:prstGeom>
          <a:noFill/>
        </p:spPr>
        <p:txBody>
          <a:bodyPr wrap="square" rtlCol="0">
            <a:spAutoFit/>
          </a:bodyPr>
          <a:lstStyle/>
          <a:p>
            <a:pPr marL="0" marR="0" lvl="0" indent="0" algn="l" defTabSz="685800" rtl="0" eaLnBrk="0" fontAlgn="base" latinLnBrk="0" hangingPunct="0">
              <a:lnSpc>
                <a:spcPct val="107000"/>
              </a:lnSpc>
              <a:spcBef>
                <a:spcPts val="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Calibri" panose="020F0502020204030204" pitchFamily="34" charset="0"/>
                <a:cs typeface="Calibri" panose="020F0502020204030204" pitchFamily="34" charset="0"/>
              </a:rPr>
              <a:t>Information from manufacturers websites: </a:t>
            </a:r>
            <a:r>
              <a:rPr kumimoji="0" lang="en-US" sz="1000" b="1" i="0" u="sng" strike="noStrike" kern="1200" cap="none" spc="0" normalizeH="0" baseline="0" noProof="0" dirty="0">
                <a:ln>
                  <a:noFill/>
                </a:ln>
                <a:solidFill>
                  <a:srgbClr val="0000FF"/>
                </a:solidFill>
                <a:effectLst/>
                <a:highlight>
                  <a:srgbClr val="FFFFFF"/>
                </a:highlight>
                <a:uLnTx/>
                <a:uFillTx/>
                <a:latin typeface="Calibri" panose="020F0502020204030204" pitchFamily="34" charset="0"/>
                <a:ea typeface="Calibri" panose="020F0502020204030204" pitchFamily="34" charset="0"/>
                <a:cs typeface="Calibri" panose="020F0502020204030204" pitchFamily="34" charset="0"/>
              </a:rPr>
              <a:t>https://www.stelo.com/en-us</a:t>
            </a:r>
            <a:r>
              <a:rPr kumimoji="0" lang="en-US" sz="10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Calibri" panose="020F0502020204030204" pitchFamily="34" charset="0"/>
                <a:cs typeface="Calibri" panose="020F0502020204030204" pitchFamily="34" charset="0"/>
              </a:rPr>
              <a:t>, </a:t>
            </a:r>
            <a:r>
              <a:rPr kumimoji="0" lang="en-US" sz="1000" b="1" i="0" u="sng" strike="noStrike" kern="1200" cap="none" spc="0" normalizeH="0" baseline="0" noProof="0" dirty="0">
                <a:ln>
                  <a:noFill/>
                </a:ln>
                <a:solidFill>
                  <a:srgbClr val="0000FF"/>
                </a:solidFill>
                <a:effectLst/>
                <a:highlight>
                  <a:srgbClr val="FFFFFF"/>
                </a:highlight>
                <a:uLnTx/>
                <a:uFillTx/>
                <a:latin typeface="Calibri" panose="020F0502020204030204" pitchFamily="34" charset="0"/>
                <a:ea typeface="Calibri" panose="020F0502020204030204" pitchFamily="34" charset="0"/>
                <a:cs typeface="Calibri" panose="020F0502020204030204" pitchFamily="34" charset="0"/>
              </a:rPr>
              <a:t>Lingo - Made by Abbott: Your body has the answers (hellolingo.com)</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endParaRPr kumimoji="0" lang="en-US" sz="1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7508719"/>
      </p:ext>
    </p:extLst>
  </p:cSld>
  <p:clrMapOvr>
    <a:masterClrMapping/>
  </p:clrMapOvr>
  <p:extLst>
    <p:ext uri="{6950BFC3-D8DA-4A85-94F7-54DA5524770B}">
      <p188:commentRel xmlns:p188="http://schemas.microsoft.com/office/powerpoint/2018/8/main" r:id="rId3"/>
    </p:ext>
  </p:extLs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Google Shape;540;p86">
            <a:extLst>
              <a:ext uri="{FF2B5EF4-FFF2-40B4-BE49-F238E27FC236}">
                <a16:creationId xmlns:a16="http://schemas.microsoft.com/office/drawing/2014/main" id="{13FD9BC7-8BEE-0A1D-6A77-2A74295074DF}"/>
              </a:ext>
            </a:extLst>
          </p:cNvPr>
          <p:cNvSpPr>
            <a:spLocks noGrp="1"/>
          </p:cNvSpPr>
          <p:nvPr>
            <p:ph type="title"/>
          </p:nvPr>
        </p:nvSpPr>
        <p:spPr/>
        <p:txBody>
          <a:bodyPr vert="horz" wrap="square" lIns="68569" tIns="34275" rIns="68569" bIns="34275" numCol="1" anchor="ctr" anchorCtr="0" compatLnSpc="1">
            <a:prstTxWarp prst="textNoShape">
              <a:avLst/>
            </a:prstTxWarp>
          </a:bodyPr>
          <a:lstStyle/>
          <a:p>
            <a:pPr>
              <a:buClr>
                <a:srgbClr val="000000"/>
              </a:buClr>
              <a:buSzPts val="4400"/>
              <a:buFont typeface="Calibri" panose="020F0502020204030204" pitchFamily="34" charset="0"/>
              <a:buNone/>
            </a:pPr>
            <a:r>
              <a:rPr lang="en-US" altLang="en-US"/>
              <a:t>CGM Counseling Points</a:t>
            </a:r>
          </a:p>
        </p:txBody>
      </p:sp>
      <p:sp>
        <p:nvSpPr>
          <p:cNvPr id="133123" name="Google Shape;541;p86">
            <a:extLst>
              <a:ext uri="{FF2B5EF4-FFF2-40B4-BE49-F238E27FC236}">
                <a16:creationId xmlns:a16="http://schemas.microsoft.com/office/drawing/2014/main" id="{508C1A0E-629F-C2C6-FBB3-028573F1097E}"/>
              </a:ext>
            </a:extLst>
          </p:cNvPr>
          <p:cNvSpPr>
            <a:spLocks noGrp="1"/>
          </p:cNvSpPr>
          <p:nvPr>
            <p:ph sz="half" idx="1"/>
          </p:nvPr>
        </p:nvSpPr>
        <p:spPr>
          <a:xfrm>
            <a:off x="342900" y="1554164"/>
            <a:ext cx="3886200" cy="3881040"/>
          </a:xfrm>
        </p:spPr>
        <p:txBody>
          <a:bodyPr vert="horz" wrap="square" lIns="68569" tIns="34275" rIns="68569" bIns="34275" numCol="1" anchor="t" anchorCtr="0" compatLnSpc="1">
            <a:prstTxWarp prst="textNoShape">
              <a:avLst/>
            </a:prstTxWarp>
          </a:bodyPr>
          <a:lstStyle/>
          <a:p>
            <a:pPr marL="171450" indent="-171450">
              <a:lnSpc>
                <a:spcPct val="100000"/>
              </a:lnSpc>
              <a:spcBef>
                <a:spcPct val="0"/>
              </a:spcBef>
              <a:buClr>
                <a:srgbClr val="000000"/>
              </a:buClr>
              <a:buSzPts val="2200"/>
            </a:pPr>
            <a:r>
              <a:rPr lang="en-US" altLang="en-US" sz="1800" dirty="0"/>
              <a:t>Important to check glucose when indicated</a:t>
            </a:r>
          </a:p>
          <a:p>
            <a:pPr marL="514350" lvl="1" indent="-171450">
              <a:lnSpc>
                <a:spcPct val="100000"/>
              </a:lnSpc>
              <a:buClr>
                <a:srgbClr val="000000"/>
              </a:buClr>
              <a:buSzPts val="1900"/>
              <a:buFont typeface="Arial" panose="020B0604020202020204" pitchFamily="34" charset="0"/>
              <a:buChar char="•"/>
            </a:pPr>
            <a:r>
              <a:rPr lang="en-US" altLang="en-US" sz="1800" dirty="0"/>
              <a:t>Symptoms do not match sensor value</a:t>
            </a:r>
          </a:p>
          <a:p>
            <a:pPr marL="514350" lvl="1" indent="-171450">
              <a:lnSpc>
                <a:spcPct val="100000"/>
              </a:lnSpc>
              <a:buClr>
                <a:srgbClr val="000000"/>
              </a:buClr>
              <a:buSzPts val="1900"/>
              <a:buFont typeface="Arial" panose="020B0604020202020204" pitchFamily="34" charset="0"/>
              <a:buChar char="•"/>
            </a:pPr>
            <a:r>
              <a:rPr lang="en-US" altLang="en-US" sz="1800" dirty="0"/>
              <a:t>During warm-up period for treatment decisions</a:t>
            </a:r>
          </a:p>
          <a:p>
            <a:pPr marL="171450" indent="-171450">
              <a:lnSpc>
                <a:spcPct val="100000"/>
              </a:lnSpc>
              <a:buClr>
                <a:srgbClr val="000000"/>
              </a:buClr>
              <a:buSzPts val="2200"/>
            </a:pPr>
            <a:r>
              <a:rPr lang="en-US" altLang="en-US" sz="1800" dirty="0"/>
              <a:t>Sensors are waterproof</a:t>
            </a:r>
          </a:p>
          <a:p>
            <a:pPr marL="514350" lvl="1" indent="-171450">
              <a:lnSpc>
                <a:spcPct val="100000"/>
              </a:lnSpc>
              <a:buClr>
                <a:srgbClr val="000000"/>
              </a:buClr>
              <a:buSzPts val="1900"/>
              <a:buFont typeface="Arial" panose="020B0604020202020204" pitchFamily="34" charset="0"/>
              <a:buChar char="•"/>
            </a:pPr>
            <a:r>
              <a:rPr lang="en-US" altLang="en-US" sz="1800" dirty="0"/>
              <a:t>Showering, bathing, swimming OK</a:t>
            </a:r>
          </a:p>
          <a:p>
            <a:pPr marL="514350" lvl="1" indent="-171450">
              <a:lnSpc>
                <a:spcPct val="100000"/>
              </a:lnSpc>
              <a:buClr>
                <a:srgbClr val="000000"/>
              </a:buClr>
              <a:buSzPts val="1900"/>
              <a:buFont typeface="Arial" panose="020B0604020202020204" pitchFamily="34" charset="0"/>
              <a:buChar char="•"/>
            </a:pPr>
            <a:r>
              <a:rPr lang="en-US" altLang="en-US" sz="1800" dirty="0"/>
              <a:t>Check water depth criteria for individual sensor</a:t>
            </a:r>
          </a:p>
          <a:p>
            <a:pPr marL="171450" indent="-171450">
              <a:lnSpc>
                <a:spcPct val="100000"/>
              </a:lnSpc>
              <a:buClr>
                <a:srgbClr val="000000"/>
              </a:buClr>
              <a:buSzPts val="1900"/>
            </a:pPr>
            <a:r>
              <a:rPr lang="en-US" altLang="en-US" sz="2100" dirty="0"/>
              <a:t>Overlays and skin preps to help it stay on </a:t>
            </a:r>
          </a:p>
        </p:txBody>
      </p:sp>
      <p:sp>
        <p:nvSpPr>
          <p:cNvPr id="133124" name="Text Placeholder 4">
            <a:extLst>
              <a:ext uri="{FF2B5EF4-FFF2-40B4-BE49-F238E27FC236}">
                <a16:creationId xmlns:a16="http://schemas.microsoft.com/office/drawing/2014/main" id="{C0F76365-3437-B17B-CE81-436477C1842A}"/>
              </a:ext>
            </a:extLst>
          </p:cNvPr>
          <p:cNvSpPr>
            <a:spLocks noGrp="1"/>
          </p:cNvSpPr>
          <p:nvPr>
            <p:ph sz="half" idx="2"/>
          </p:nvPr>
        </p:nvSpPr>
        <p:spPr>
          <a:xfrm>
            <a:off x="4743450" y="1554164"/>
            <a:ext cx="3886200" cy="3881040"/>
          </a:xfrm>
        </p:spPr>
        <p:txBody>
          <a:bodyPr/>
          <a:lstStyle/>
          <a:p>
            <a:pPr marL="257175" indent="-257175">
              <a:lnSpc>
                <a:spcPct val="100000"/>
              </a:lnSpc>
              <a:buSzPts val="2200"/>
            </a:pPr>
            <a:r>
              <a:rPr lang="en-US" altLang="en-US" sz="1800" dirty="0"/>
              <a:t>Avoid with MRI, CT, diathermy </a:t>
            </a:r>
          </a:p>
          <a:p>
            <a:pPr lvl="1">
              <a:lnSpc>
                <a:spcPct val="100000"/>
              </a:lnSpc>
              <a:buSzPts val="1900"/>
              <a:buFont typeface="Arial" panose="020B0604020202020204" pitchFamily="34" charset="0"/>
              <a:buChar char="•"/>
            </a:pPr>
            <a:r>
              <a:rPr lang="en-US" altLang="en-US" sz="1800" dirty="0"/>
              <a:t>Exception: </a:t>
            </a:r>
            <a:r>
              <a:rPr lang="en-US" altLang="en-US" sz="1800" dirty="0" err="1"/>
              <a:t>Eversense</a:t>
            </a:r>
            <a:r>
              <a:rPr lang="en-US" altLang="en-US" sz="1800" dirty="0"/>
              <a:t> implantable, transmitter should be removed</a:t>
            </a:r>
          </a:p>
          <a:p>
            <a:pPr lvl="1">
              <a:lnSpc>
                <a:spcPct val="100000"/>
              </a:lnSpc>
              <a:buSzPts val="1900"/>
              <a:buFont typeface="Arial" panose="020B0604020202020204" pitchFamily="34" charset="0"/>
              <a:buChar char="•"/>
            </a:pPr>
            <a:r>
              <a:rPr lang="en-US" altLang="en-US" sz="1800" dirty="0"/>
              <a:t>Libre is ok for MRI/CT</a:t>
            </a:r>
          </a:p>
          <a:p>
            <a:pPr lvl="1">
              <a:lnSpc>
                <a:spcPct val="100000"/>
              </a:lnSpc>
              <a:buSzPts val="1900"/>
              <a:buFont typeface="Arial" panose="020B0604020202020204" pitchFamily="34" charset="0"/>
              <a:buChar char="•"/>
            </a:pPr>
            <a:endParaRPr lang="en-US" altLang="en-US" sz="1800" dirty="0"/>
          </a:p>
          <a:p>
            <a:pPr marL="257175" indent="-257175">
              <a:lnSpc>
                <a:spcPct val="100000"/>
              </a:lnSpc>
              <a:buSzPts val="2200"/>
            </a:pPr>
            <a:r>
              <a:rPr lang="en-US" altLang="en-US" sz="1800" dirty="0"/>
              <a:t>Not FDA approved</a:t>
            </a:r>
          </a:p>
          <a:p>
            <a:pPr lvl="1">
              <a:lnSpc>
                <a:spcPct val="100000"/>
              </a:lnSpc>
              <a:buSzPts val="1900"/>
              <a:buFont typeface="Arial" panose="020B0604020202020204" pitchFamily="34" charset="0"/>
              <a:buChar char="•"/>
            </a:pPr>
            <a:r>
              <a:rPr lang="en-US" altLang="en-US" sz="1800" dirty="0"/>
              <a:t>Dialysis, critically ill</a:t>
            </a:r>
          </a:p>
          <a:p>
            <a:pPr lvl="1">
              <a:lnSpc>
                <a:spcPct val="100000"/>
              </a:lnSpc>
              <a:buSzPts val="1900"/>
              <a:buFont typeface="Arial" panose="020B0604020202020204" pitchFamily="34" charset="0"/>
              <a:buChar char="•"/>
            </a:pPr>
            <a:r>
              <a:rPr lang="en-US" altLang="en-US" sz="1800" dirty="0"/>
              <a:t>Pregnancy-</a:t>
            </a:r>
            <a:r>
              <a:rPr lang="en-US" altLang="en-US" sz="1800" dirty="0" err="1"/>
              <a:t>Simplera</a:t>
            </a:r>
            <a:r>
              <a:rPr lang="en-US" altLang="en-US" sz="1800" dirty="0"/>
              <a:t> </a:t>
            </a:r>
            <a:r>
              <a:rPr lang="en-US" altLang="en-US" sz="1800" dirty="0" err="1"/>
              <a:t>eversense</a:t>
            </a:r>
            <a:endParaRPr lang="en-US" altLang="en-US" sz="1800" dirty="0"/>
          </a:p>
          <a:p>
            <a:pPr lvl="1">
              <a:lnSpc>
                <a:spcPct val="100000"/>
              </a:lnSpc>
              <a:buSzPts val="1900"/>
              <a:buFont typeface="Arial" panose="020B0604020202020204" pitchFamily="34" charset="0"/>
              <a:buChar char="•"/>
            </a:pPr>
            <a:r>
              <a:rPr lang="en-US" altLang="en-US" sz="1800" dirty="0"/>
              <a:t>If people choose to use, it is important they know it is off-label</a:t>
            </a:r>
            <a:endParaRPr lang="en-US" altLang="en-US" sz="2100" dirty="0"/>
          </a:p>
        </p:txBody>
      </p:sp>
    </p:spTree>
  </p:cSld>
  <p:clrMapOvr>
    <a:masterClrMapping/>
  </p:clrMapOvr>
  <p:extLst>
    <p:ext uri="{6950BFC3-D8DA-4A85-94F7-54DA5524770B}">
      <p188:commentRel xmlns:p188="http://schemas.microsoft.com/office/powerpoint/2018/8/main" r:id="rId3"/>
    </p:ext>
  </p:extLs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2">
            <a:extLst>
              <a:ext uri="{FF2B5EF4-FFF2-40B4-BE49-F238E27FC236}">
                <a16:creationId xmlns:a16="http://schemas.microsoft.com/office/drawing/2014/main" id="{A04344F9-02F5-0618-3589-4B9CE6898C17}"/>
              </a:ext>
            </a:extLst>
          </p:cNvPr>
          <p:cNvSpPr>
            <a:spLocks noGrp="1"/>
          </p:cNvSpPr>
          <p:nvPr>
            <p:ph type="title"/>
          </p:nvPr>
        </p:nvSpPr>
        <p:spPr>
          <a:xfrm>
            <a:off x="0" y="592337"/>
            <a:ext cx="9144000" cy="994172"/>
          </a:xfrm>
        </p:spPr>
        <p:txBody>
          <a:bodyPr/>
          <a:lstStyle/>
          <a:p>
            <a:r>
              <a:rPr lang="en-US" altLang="en-US" dirty="0"/>
              <a:t>Lag Time</a:t>
            </a:r>
          </a:p>
        </p:txBody>
      </p:sp>
      <p:sp>
        <p:nvSpPr>
          <p:cNvPr id="4" name="Content Placeholder 3">
            <a:extLst>
              <a:ext uri="{FF2B5EF4-FFF2-40B4-BE49-F238E27FC236}">
                <a16:creationId xmlns:a16="http://schemas.microsoft.com/office/drawing/2014/main" id="{68A32C4F-6225-3BB2-30F3-8FABE89AA45F}"/>
              </a:ext>
            </a:extLst>
          </p:cNvPr>
          <p:cNvSpPr>
            <a:spLocks noGrp="1"/>
          </p:cNvSpPr>
          <p:nvPr>
            <p:ph idx="1"/>
          </p:nvPr>
        </p:nvSpPr>
        <p:spPr>
          <a:xfrm>
            <a:off x="533381" y="1638107"/>
            <a:ext cx="7886700" cy="2264569"/>
          </a:xfrm>
        </p:spPr>
        <p:txBody>
          <a:bodyPr/>
          <a:lstStyle/>
          <a:p>
            <a:pPr>
              <a:defRPr/>
            </a:pPr>
            <a:r>
              <a:rPr lang="en-US" sz="2400" dirty="0"/>
              <a:t>Refers to a delay in CGM sensor readings compared to finger stick blood glucose readings</a:t>
            </a:r>
          </a:p>
          <a:p>
            <a:pPr lvl="1">
              <a:defRPr/>
            </a:pPr>
            <a:r>
              <a:rPr lang="en-US" sz="2400" dirty="0"/>
              <a:t>Estimated CGM sensor reading ~5  minutes behind </a:t>
            </a:r>
          </a:p>
          <a:p>
            <a:pPr>
              <a:defRPr/>
            </a:pPr>
            <a:r>
              <a:rPr lang="en-US" sz="2400" dirty="0"/>
              <a:t>Most apparent when glucose is changing rapidly</a:t>
            </a:r>
          </a:p>
          <a:p>
            <a:pPr>
              <a:defRPr/>
            </a:pPr>
            <a:r>
              <a:rPr lang="en-US" sz="2400" dirty="0"/>
              <a:t>Counsel patients on the train analogy</a:t>
            </a:r>
            <a:endParaRPr lang="en-US" sz="2100" dirty="0"/>
          </a:p>
          <a:p>
            <a:pPr marL="0" indent="0">
              <a:buNone/>
              <a:defRPr/>
            </a:pPr>
            <a:endParaRPr lang="en-US" dirty="0"/>
          </a:p>
        </p:txBody>
      </p:sp>
      <p:pic>
        <p:nvPicPr>
          <p:cNvPr id="3" name="Picture 2">
            <a:extLst>
              <a:ext uri="{FF2B5EF4-FFF2-40B4-BE49-F238E27FC236}">
                <a16:creationId xmlns:a16="http://schemas.microsoft.com/office/drawing/2014/main" id="{2AB65D7A-094D-B9A5-7ACE-D79991F9AD99}"/>
              </a:ext>
            </a:extLst>
          </p:cNvPr>
          <p:cNvPicPr>
            <a:picLocks noChangeAspect="1"/>
          </p:cNvPicPr>
          <p:nvPr/>
        </p:nvPicPr>
        <p:blipFill>
          <a:blip r:embed="rId4"/>
          <a:stretch>
            <a:fillRect/>
          </a:stretch>
        </p:blipFill>
        <p:spPr>
          <a:xfrm>
            <a:off x="574343" y="3886200"/>
            <a:ext cx="7845738" cy="2699978"/>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CAA0964E-E58E-99CA-43FF-F481EF22494B}"/>
              </a:ext>
            </a:extLst>
          </p:cNvPr>
          <p:cNvSpPr>
            <a:spLocks noGrp="1"/>
          </p:cNvSpPr>
          <p:nvPr>
            <p:ph type="title" idx="4294967295"/>
          </p:nvPr>
        </p:nvSpPr>
        <p:spPr>
          <a:xfrm>
            <a:off x="0" y="1028701"/>
            <a:ext cx="7086600" cy="994172"/>
          </a:xfrm>
        </p:spPr>
        <p:txBody>
          <a:bodyPr/>
          <a:lstStyle/>
          <a:p>
            <a:r>
              <a:rPr lang="en-US" altLang="en-US"/>
              <a:t>                              </a:t>
            </a:r>
          </a:p>
        </p:txBody>
      </p:sp>
      <p:sp>
        <p:nvSpPr>
          <p:cNvPr id="68611" name="Content Placeholder 2">
            <a:extLst>
              <a:ext uri="{FF2B5EF4-FFF2-40B4-BE49-F238E27FC236}">
                <a16:creationId xmlns:a16="http://schemas.microsoft.com/office/drawing/2014/main" id="{BB50BCC2-373E-4CBC-0AB6-4ACFB46A6A4B}"/>
              </a:ext>
            </a:extLst>
          </p:cNvPr>
          <p:cNvSpPr>
            <a:spLocks noGrp="1"/>
          </p:cNvSpPr>
          <p:nvPr>
            <p:ph idx="4294967295"/>
          </p:nvPr>
        </p:nvSpPr>
        <p:spPr>
          <a:xfrm>
            <a:off x="673028" y="1661761"/>
            <a:ext cx="7541960" cy="3534478"/>
          </a:xfrm>
        </p:spPr>
        <p:txBody>
          <a:bodyPr/>
          <a:lstStyle/>
          <a:p>
            <a:pPr marL="171450" indent="-171450">
              <a:lnSpc>
                <a:spcPct val="100000"/>
              </a:lnSpc>
              <a:spcBef>
                <a:spcPts val="0"/>
              </a:spcBef>
              <a:spcAft>
                <a:spcPts val="0"/>
              </a:spcAft>
              <a:buClr>
                <a:schemeClr val="dk1"/>
              </a:buClr>
              <a:buSzPts val="2400"/>
              <a:defRPr/>
            </a:pPr>
            <a:r>
              <a:rPr lang="en-US" sz="3600" dirty="0">
                <a:latin typeface="Calibri" panose="020F0502020204030204" pitchFamily="34" charset="0"/>
                <a:ea typeface="Calibri" panose="020F0502020204030204" pitchFamily="34" charset="0"/>
                <a:cs typeface="Calibri" panose="020F0502020204030204" pitchFamily="34" charset="0"/>
              </a:rPr>
              <a:t>Interfering substances</a:t>
            </a:r>
          </a:p>
          <a:p>
            <a:pPr lvl="1">
              <a:lnSpc>
                <a:spcPct val="100000"/>
              </a:lnSpc>
              <a:spcBef>
                <a:spcPts val="0"/>
              </a:spcBef>
              <a:buClr>
                <a:schemeClr val="dk1"/>
              </a:buClr>
              <a:buSzPts val="2400"/>
              <a:defRPr/>
            </a:pPr>
            <a:r>
              <a:rPr lang="en-US" sz="3200" dirty="0">
                <a:latin typeface="Calibri" panose="020F0502020204030204" pitchFamily="34" charset="0"/>
                <a:ea typeface="Calibri" panose="020F0502020204030204" pitchFamily="34" charset="0"/>
                <a:cs typeface="Calibri" panose="020F0502020204030204" pitchFamily="34" charset="0"/>
              </a:rPr>
              <a:t>Falsely high</a:t>
            </a:r>
          </a:p>
          <a:p>
            <a:pPr lvl="2">
              <a:lnSpc>
                <a:spcPct val="100000"/>
              </a:lnSpc>
              <a:spcBef>
                <a:spcPts val="0"/>
              </a:spcBef>
              <a:buClr>
                <a:schemeClr val="dk1"/>
              </a:buClr>
              <a:buSzPts val="2400"/>
              <a:defRPr/>
            </a:pPr>
            <a:r>
              <a:rPr lang="en-US" sz="2800" dirty="0">
                <a:latin typeface="Calibri" panose="020F0502020204030204" pitchFamily="34" charset="0"/>
                <a:ea typeface="Calibri" panose="020F0502020204030204" pitchFamily="34" charset="0"/>
                <a:cs typeface="Calibri" panose="020F0502020204030204" pitchFamily="34" charset="0"/>
              </a:rPr>
              <a:t>Vitamin C (Libre)</a:t>
            </a:r>
          </a:p>
          <a:p>
            <a:pPr lvl="2">
              <a:lnSpc>
                <a:spcPct val="100000"/>
              </a:lnSpc>
              <a:spcBef>
                <a:spcPts val="0"/>
              </a:spcBef>
              <a:buClr>
                <a:schemeClr val="dk1"/>
              </a:buClr>
              <a:buSzPts val="2400"/>
              <a:defRPr/>
            </a:pPr>
            <a:r>
              <a:rPr lang="en-US" sz="2800" dirty="0">
                <a:latin typeface="Calibri" panose="020F0502020204030204" pitchFamily="34" charset="0"/>
                <a:ea typeface="Calibri" panose="020F0502020204030204" pitchFamily="34" charset="0"/>
                <a:cs typeface="Calibri" panose="020F0502020204030204" pitchFamily="34" charset="0"/>
              </a:rPr>
              <a:t>Acetaminophen (high dose Dexcom, </a:t>
            </a:r>
            <a:r>
              <a:rPr lang="en-US" sz="2800" dirty="0" err="1">
                <a:latin typeface="Calibri" panose="020F0502020204030204" pitchFamily="34" charset="0"/>
                <a:ea typeface="Calibri" panose="020F0502020204030204" pitchFamily="34" charset="0"/>
                <a:cs typeface="Calibri" panose="020F0502020204030204" pitchFamily="34" charset="0"/>
              </a:rPr>
              <a:t>Simplera</a:t>
            </a:r>
            <a:r>
              <a:rPr lang="en-US" sz="2800" dirty="0">
                <a:latin typeface="Calibri" panose="020F0502020204030204" pitchFamily="34" charset="0"/>
                <a:ea typeface="Calibri" panose="020F0502020204030204" pitchFamily="34" charset="0"/>
                <a:cs typeface="Calibri" panose="020F0502020204030204" pitchFamily="34" charset="0"/>
              </a:rPr>
              <a:t>)</a:t>
            </a:r>
          </a:p>
          <a:p>
            <a:pPr lvl="2">
              <a:lnSpc>
                <a:spcPct val="100000"/>
              </a:lnSpc>
              <a:spcBef>
                <a:spcPts val="0"/>
              </a:spcBef>
              <a:buClr>
                <a:schemeClr val="dk1"/>
              </a:buClr>
              <a:buSzPts val="2400"/>
              <a:defRPr/>
            </a:pPr>
            <a:r>
              <a:rPr lang="en-US" sz="2800" dirty="0">
                <a:latin typeface="Calibri" panose="020F0502020204030204" pitchFamily="34" charset="0"/>
                <a:ea typeface="Calibri" panose="020F0502020204030204" pitchFamily="34" charset="0"/>
                <a:cs typeface="Calibri" panose="020F0502020204030204" pitchFamily="34" charset="0"/>
              </a:rPr>
              <a:t>Tetracycline antibiotics (</a:t>
            </a:r>
            <a:r>
              <a:rPr lang="en-US" sz="2800" dirty="0" err="1">
                <a:latin typeface="Calibri" panose="020F0502020204030204" pitchFamily="34" charset="0"/>
                <a:ea typeface="Calibri" panose="020F0502020204030204" pitchFamily="34" charset="0"/>
                <a:cs typeface="Calibri" panose="020F0502020204030204" pitchFamily="34" charset="0"/>
              </a:rPr>
              <a:t>Eversense</a:t>
            </a:r>
            <a:r>
              <a:rPr lang="en-US" sz="2800" dirty="0">
                <a:latin typeface="Calibri" panose="020F0502020204030204" pitchFamily="34" charset="0"/>
                <a:ea typeface="Calibri" panose="020F0502020204030204" pitchFamily="34" charset="0"/>
                <a:cs typeface="Calibri" panose="020F0502020204030204" pitchFamily="34" charset="0"/>
              </a:rPr>
              <a:t>)</a:t>
            </a:r>
          </a:p>
          <a:p>
            <a:pPr>
              <a:lnSpc>
                <a:spcPct val="100000"/>
              </a:lnSpc>
              <a:spcBef>
                <a:spcPts val="0"/>
              </a:spcBef>
              <a:buClr>
                <a:schemeClr val="dk1"/>
              </a:buClr>
              <a:buSzPts val="2400"/>
              <a:defRPr/>
            </a:pPr>
            <a:r>
              <a:rPr lang="en-US" sz="3600" dirty="0">
                <a:latin typeface="Calibri" panose="020F0502020204030204" pitchFamily="34" charset="0"/>
                <a:ea typeface="Calibri" panose="020F0502020204030204" pitchFamily="34" charset="0"/>
                <a:cs typeface="Calibri" panose="020F0502020204030204" pitchFamily="34" charset="0"/>
              </a:rPr>
              <a:t>Compression Lows</a:t>
            </a:r>
          </a:p>
          <a:p>
            <a:pPr>
              <a:lnSpc>
                <a:spcPct val="100000"/>
              </a:lnSpc>
              <a:spcBef>
                <a:spcPts val="0"/>
              </a:spcBef>
              <a:buClr>
                <a:schemeClr val="dk1"/>
              </a:buClr>
              <a:buSzPts val="2400"/>
              <a:defRPr/>
            </a:pPr>
            <a:r>
              <a:rPr lang="en-US" sz="3600" dirty="0">
                <a:latin typeface="Calibri" panose="020F0502020204030204" pitchFamily="34" charset="0"/>
                <a:ea typeface="Calibri" panose="020F0502020204030204" pitchFamily="34" charset="0"/>
                <a:cs typeface="Calibri" panose="020F0502020204030204" pitchFamily="34" charset="0"/>
              </a:rPr>
              <a:t>Dehydration</a:t>
            </a:r>
          </a:p>
          <a:p>
            <a:pPr>
              <a:lnSpc>
                <a:spcPct val="100000"/>
              </a:lnSpc>
              <a:spcBef>
                <a:spcPts val="0"/>
              </a:spcBef>
              <a:buClr>
                <a:schemeClr val="dk1"/>
              </a:buClr>
              <a:buSzPts val="2400"/>
              <a:defRPr/>
            </a:pPr>
            <a:r>
              <a:rPr lang="en-US" sz="3600" dirty="0">
                <a:latin typeface="Calibri" panose="020F0502020204030204" pitchFamily="34" charset="0"/>
                <a:ea typeface="Calibri" panose="020F0502020204030204" pitchFamily="34" charset="0"/>
                <a:cs typeface="Calibri" panose="020F0502020204030204" pitchFamily="34" charset="0"/>
              </a:rPr>
              <a:t>Faulty sensor</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37220" name="Slide Number Placeholder 3">
            <a:extLst>
              <a:ext uri="{FF2B5EF4-FFF2-40B4-BE49-F238E27FC236}">
                <a16:creationId xmlns:a16="http://schemas.microsoft.com/office/drawing/2014/main" id="{A7993EF0-F164-66C2-7EBC-600D53F044E5}"/>
              </a:ext>
            </a:extLst>
          </p:cNvPr>
          <p:cNvSpPr>
            <a:spLocks noGrp="1"/>
          </p:cNvSpPr>
          <p:nvPr>
            <p:ph type="sldNum" sz="quarter" idx="4294967295"/>
          </p:nvPr>
        </p:nvSpPr>
        <p:spPr bwMode="auto">
          <a:xfrm>
            <a:off x="7010400" y="5468541"/>
            <a:ext cx="2133600"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fld id="{7E7D47BA-43E9-46D0-A879-27A18044A720}" type="slidenum">
              <a:rPr kumimoji="0" lang="en-US" alt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mn-cs"/>
              </a:rPr>
              <a:pPr marL="0" marR="0" lvl="0" indent="0" algn="l" defTabSz="685800" rtl="0" eaLnBrk="0" fontAlgn="base" latinLnBrk="0" hangingPunct="0">
                <a:lnSpc>
                  <a:spcPct val="100000"/>
                </a:lnSpc>
                <a:spcBef>
                  <a:spcPct val="0"/>
                </a:spcBef>
                <a:spcAft>
                  <a:spcPct val="0"/>
                </a:spcAft>
                <a:buClrTx/>
                <a:buSzTx/>
                <a:buFontTx/>
                <a:buNone/>
                <a:tabLst/>
                <a:defRPr/>
              </a:pPr>
              <a:t>118</a:t>
            </a:fld>
            <a:endParaRPr kumimoji="0" lang="en-US" alt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2" name="Subtitle 2">
            <a:extLst>
              <a:ext uri="{FF2B5EF4-FFF2-40B4-BE49-F238E27FC236}">
                <a16:creationId xmlns:a16="http://schemas.microsoft.com/office/drawing/2014/main" id="{34921A37-21DD-7A3B-F325-8C301B948258}"/>
              </a:ext>
            </a:extLst>
          </p:cNvPr>
          <p:cNvSpPr txBox="1">
            <a:spLocks/>
          </p:cNvSpPr>
          <p:nvPr/>
        </p:nvSpPr>
        <p:spPr>
          <a:xfrm>
            <a:off x="152400" y="641747"/>
            <a:ext cx="8583216" cy="50006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kern="1200" dirty="0" smtClean="0">
                <a:solidFill>
                  <a:srgbClr val="5C2D8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685800" rtl="0" eaLnBrk="1" fontAlgn="base" latinLnBrk="0" hangingPunct="1">
              <a:lnSpc>
                <a:spcPct val="90000"/>
              </a:lnSpc>
              <a:spcBef>
                <a:spcPts val="750"/>
              </a:spcBef>
              <a:spcAft>
                <a:spcPct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Causes of Falsely High or Low Readings</a:t>
            </a:r>
          </a:p>
        </p:txBody>
      </p:sp>
    </p:spTree>
    <p:extLst>
      <p:ext uri="{BB962C8B-B14F-4D97-AF65-F5344CB8AC3E}">
        <p14:creationId xmlns:p14="http://schemas.microsoft.com/office/powerpoint/2010/main" val="29763472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Content Placeholder 2">
            <a:extLst>
              <a:ext uri="{FF2B5EF4-FFF2-40B4-BE49-F238E27FC236}">
                <a16:creationId xmlns:a16="http://schemas.microsoft.com/office/drawing/2014/main" id="{8A4D1F0B-9A1C-FDB6-80A7-E6DC14B3D80B}"/>
              </a:ext>
            </a:extLst>
          </p:cNvPr>
          <p:cNvSpPr>
            <a:spLocks noGrp="1"/>
          </p:cNvSpPr>
          <p:nvPr>
            <p:ph sz="quarter" idx="4294967295"/>
          </p:nvPr>
        </p:nvSpPr>
        <p:spPr>
          <a:xfrm>
            <a:off x="366821" y="1719695"/>
            <a:ext cx="7096125" cy="3702844"/>
          </a:xfrm>
        </p:spPr>
        <p:txBody>
          <a:bodyPr/>
          <a:lstStyle/>
          <a:p>
            <a:pPr>
              <a:lnSpc>
                <a:spcPct val="100000"/>
              </a:lnSpc>
              <a:buClr>
                <a:srgbClr val="800000"/>
              </a:buClr>
              <a:buSzPct val="78000"/>
            </a:pPr>
            <a:r>
              <a:rPr lang="en-US" altLang="en-US" sz="2400" dirty="0"/>
              <a:t>A calibration or blood glucose symbol appears on the device</a:t>
            </a:r>
          </a:p>
          <a:p>
            <a:pPr lvl="1">
              <a:lnSpc>
                <a:spcPct val="100000"/>
              </a:lnSpc>
              <a:buClr>
                <a:srgbClr val="800000"/>
              </a:buClr>
              <a:buSzPct val="78000"/>
            </a:pPr>
            <a:r>
              <a:rPr lang="en-US" altLang="en-US" sz="2400" dirty="0"/>
              <a:t>If making a dosing decisions</a:t>
            </a:r>
          </a:p>
          <a:p>
            <a:pPr>
              <a:lnSpc>
                <a:spcPct val="100000"/>
              </a:lnSpc>
              <a:buClr>
                <a:srgbClr val="800000"/>
              </a:buClr>
              <a:buSzPct val="78000"/>
            </a:pPr>
            <a:r>
              <a:rPr lang="en-US" altLang="en-US" sz="2400" dirty="0"/>
              <a:t>Symptoms or expectations do not match CGM readings</a:t>
            </a:r>
          </a:p>
          <a:p>
            <a:pPr>
              <a:lnSpc>
                <a:spcPct val="100000"/>
              </a:lnSpc>
              <a:buClr>
                <a:srgbClr val="800000"/>
              </a:buClr>
              <a:buSzPct val="78000"/>
            </a:pPr>
            <a:r>
              <a:rPr lang="en-US" altLang="en-US" sz="2400" dirty="0"/>
              <a:t>Off-label indications to ensure accuracy: dialysis, inpatient use</a:t>
            </a:r>
          </a:p>
          <a:p>
            <a:pPr>
              <a:lnSpc>
                <a:spcPct val="100000"/>
              </a:lnSpc>
              <a:buClr>
                <a:srgbClr val="800000"/>
              </a:buClr>
              <a:buSzPct val="78000"/>
            </a:pPr>
            <a:r>
              <a:rPr lang="en-US" altLang="en-US" sz="2400" dirty="0"/>
              <a:t>Possibly after correcting a low</a:t>
            </a:r>
          </a:p>
          <a:p>
            <a:pPr>
              <a:lnSpc>
                <a:spcPct val="100000"/>
              </a:lnSpc>
              <a:buClr>
                <a:srgbClr val="800000"/>
              </a:buClr>
              <a:buSzPct val="78000"/>
            </a:pPr>
            <a:r>
              <a:rPr lang="en-US" altLang="en-US" sz="2400" dirty="0"/>
              <a:t>If taking an interfering substance </a:t>
            </a:r>
          </a:p>
          <a:p>
            <a:pPr>
              <a:lnSpc>
                <a:spcPct val="100000"/>
              </a:lnSpc>
              <a:buClr>
                <a:srgbClr val="800000"/>
              </a:buClr>
              <a:buSzPct val="78000"/>
            </a:pPr>
            <a:r>
              <a:rPr lang="en-US" altLang="en-US" sz="2400" dirty="0"/>
              <a:t>Counsel </a:t>
            </a:r>
            <a:r>
              <a:rPr lang="en-US" altLang="en-US" sz="2400" dirty="0" err="1"/>
              <a:t>pwd</a:t>
            </a:r>
            <a:r>
              <a:rPr lang="en-US" altLang="en-US" sz="2400" dirty="0"/>
              <a:t> about “lag time”</a:t>
            </a:r>
          </a:p>
          <a:p>
            <a:pPr>
              <a:buClr>
                <a:srgbClr val="800000"/>
              </a:buClr>
              <a:buSzPct val="78000"/>
            </a:pPr>
            <a:endParaRPr lang="en-US" altLang="en-US" sz="1650" dirty="0"/>
          </a:p>
          <a:p>
            <a:pPr>
              <a:buClr>
                <a:srgbClr val="800000"/>
              </a:buClr>
              <a:buSzPct val="78000"/>
            </a:pPr>
            <a:endParaRPr lang="en-US" altLang="en-US" sz="1650" dirty="0"/>
          </a:p>
          <a:p>
            <a:pPr>
              <a:buClr>
                <a:srgbClr val="800000"/>
              </a:buClr>
              <a:buSzPct val="78000"/>
            </a:pPr>
            <a:endParaRPr lang="en-US" altLang="en-US" sz="1650" dirty="0"/>
          </a:p>
          <a:p>
            <a:pPr>
              <a:buClr>
                <a:srgbClr val="800000"/>
              </a:buClr>
              <a:buSzPct val="78000"/>
            </a:pPr>
            <a:endParaRPr lang="en-US" altLang="en-US" sz="1650" dirty="0"/>
          </a:p>
        </p:txBody>
      </p:sp>
      <p:pic>
        <p:nvPicPr>
          <p:cNvPr id="139267" name="Picture 5">
            <a:extLst>
              <a:ext uri="{FF2B5EF4-FFF2-40B4-BE49-F238E27FC236}">
                <a16:creationId xmlns:a16="http://schemas.microsoft.com/office/drawing/2014/main" id="{F9601AB4-D04E-1A52-0345-A35727459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946" y="941352"/>
            <a:ext cx="1385888"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peech Bubble: Rectangle with Corners Rounded 3">
            <a:extLst>
              <a:ext uri="{FF2B5EF4-FFF2-40B4-BE49-F238E27FC236}">
                <a16:creationId xmlns:a16="http://schemas.microsoft.com/office/drawing/2014/main" id="{40B16CC7-BB62-169E-4D4C-2F837911484B}"/>
              </a:ext>
            </a:extLst>
          </p:cNvPr>
          <p:cNvSpPr/>
          <p:nvPr/>
        </p:nvSpPr>
        <p:spPr>
          <a:xfrm>
            <a:off x="5791200" y="4928430"/>
            <a:ext cx="3089673" cy="988219"/>
          </a:xfrm>
          <a:prstGeom prst="wedgeRound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Per ADA, every person using CGM should have access to a meter and test strips</a:t>
            </a:r>
          </a:p>
        </p:txBody>
      </p:sp>
      <p:sp>
        <p:nvSpPr>
          <p:cNvPr id="5" name="Subtitle 2">
            <a:extLst>
              <a:ext uri="{FF2B5EF4-FFF2-40B4-BE49-F238E27FC236}">
                <a16:creationId xmlns:a16="http://schemas.microsoft.com/office/drawing/2014/main" id="{4BCAC45D-9ECB-9C13-7614-B4055727C7EB}"/>
              </a:ext>
            </a:extLst>
          </p:cNvPr>
          <p:cNvSpPr txBox="1">
            <a:spLocks/>
          </p:cNvSpPr>
          <p:nvPr/>
        </p:nvSpPr>
        <p:spPr>
          <a:xfrm>
            <a:off x="564533" y="718312"/>
            <a:ext cx="8583215" cy="50006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lang="en-US" sz="4400" kern="1200" dirty="0" smtClean="0">
                <a:solidFill>
                  <a:srgbClr val="5C2D8B"/>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685800" rtl="0" eaLnBrk="1" fontAlgn="base" latinLnBrk="0" hangingPunct="1">
              <a:lnSpc>
                <a:spcPct val="90000"/>
              </a:lnSpc>
              <a:spcBef>
                <a:spcPts val="750"/>
              </a:spcBef>
              <a:spcAft>
                <a:spcPct val="0"/>
              </a:spcAft>
              <a:buClrTx/>
              <a:buSzTx/>
              <a:buFont typeface="Arial" panose="020B0604020202020204" pitchFamily="34" charset="0"/>
              <a:buNone/>
              <a:tabLst/>
              <a:defRPr/>
            </a:pPr>
            <a:r>
              <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rPr>
              <a:t>When to Check BGM?</a:t>
            </a:r>
          </a:p>
        </p:txBody>
      </p:sp>
      <p:sp>
        <p:nvSpPr>
          <p:cNvPr id="2" name="Oval 1">
            <a:extLst>
              <a:ext uri="{FF2B5EF4-FFF2-40B4-BE49-F238E27FC236}">
                <a16:creationId xmlns:a16="http://schemas.microsoft.com/office/drawing/2014/main" id="{833F7043-B672-EBA1-386B-7E3D2A994B18}"/>
              </a:ext>
            </a:extLst>
          </p:cNvPr>
          <p:cNvSpPr/>
          <p:nvPr/>
        </p:nvSpPr>
        <p:spPr>
          <a:xfrm>
            <a:off x="7600950" y="2343150"/>
            <a:ext cx="1085850" cy="171450"/>
          </a:xfrm>
          <a:prstGeom prst="ellipse">
            <a:avLst/>
          </a:prstGeom>
          <a:solidFill>
            <a:srgbClr val="04020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6257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Google Shape;439;p74">
            <a:extLst>
              <a:ext uri="{FF2B5EF4-FFF2-40B4-BE49-F238E27FC236}">
                <a16:creationId xmlns:a16="http://schemas.microsoft.com/office/drawing/2014/main" id="{4AFAC27B-D96C-5CF7-B21E-0969CD102466}"/>
              </a:ext>
            </a:extLst>
          </p:cNvPr>
          <p:cNvSpPr>
            <a:spLocks noGrp="1"/>
          </p:cNvSpPr>
          <p:nvPr>
            <p:ph type="ctrTitle"/>
          </p:nvPr>
        </p:nvSpPr>
        <p:spPr>
          <a:xfrm>
            <a:off x="-15478" y="1025129"/>
            <a:ext cx="8314135" cy="1790700"/>
          </a:xfrm>
        </p:spPr>
        <p:txBody>
          <a:bodyPr vert="horz" wrap="square" lIns="68569" tIns="34275" rIns="68569" bIns="34275" numCol="1" anchor="b" anchorCtr="0" compatLnSpc="1">
            <a:prstTxWarp prst="textNoShape">
              <a:avLst/>
            </a:prstTxWarp>
          </a:bodyPr>
          <a:lstStyle/>
          <a:p>
            <a:pPr algn="ctr">
              <a:buClr>
                <a:srgbClr val="000000"/>
              </a:buClr>
              <a:buSzPts val="5400"/>
              <a:buFont typeface="Calibri" panose="020F0502020204030204" pitchFamily="34" charset="0"/>
              <a:buNone/>
            </a:pPr>
            <a:r>
              <a:rPr lang="en-US" altLang="en-US"/>
              <a:t>Downloading CGM Data</a:t>
            </a:r>
          </a:p>
        </p:txBody>
      </p:sp>
      <p:sp>
        <p:nvSpPr>
          <p:cNvPr id="141315" name="Subtitle 3">
            <a:extLst>
              <a:ext uri="{FF2B5EF4-FFF2-40B4-BE49-F238E27FC236}">
                <a16:creationId xmlns:a16="http://schemas.microsoft.com/office/drawing/2014/main" id="{E86E50EA-CE14-F836-536A-9A55701BAF81}"/>
              </a:ext>
            </a:extLst>
          </p:cNvPr>
          <p:cNvSpPr>
            <a:spLocks noGrp="1"/>
          </p:cNvSpPr>
          <p:nvPr>
            <p:ph type="subTitle" idx="1"/>
          </p:nvPr>
        </p:nvSpPr>
        <p:spPr>
          <a:xfrm>
            <a:off x="845344" y="2815829"/>
            <a:ext cx="6858000" cy="983456"/>
          </a:xfrm>
        </p:spPr>
        <p:txBody>
          <a:bodyPr/>
          <a:lstStyle/>
          <a:p>
            <a:endParaRPr lang="en-US" alt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393DEDDB-1592-1C75-822A-5F01AC9F5A3E}"/>
              </a:ext>
            </a:extLst>
          </p:cNvPr>
          <p:cNvSpPr>
            <a:spLocks noGrp="1"/>
          </p:cNvSpPr>
          <p:nvPr>
            <p:ph type="title"/>
          </p:nvPr>
        </p:nvSpPr>
        <p:spPr/>
        <p:txBody>
          <a:bodyPr>
            <a:normAutofit/>
          </a:bodyPr>
          <a:lstStyle/>
          <a:p>
            <a:pPr>
              <a:defRPr/>
            </a:pPr>
            <a:r>
              <a:rPr lang="en-US" sz="3600">
                <a:latin typeface="+mn-lt"/>
                <a:ea typeface="+mj-lt"/>
                <a:cs typeface="Arial Black" panose="020B0604020202020204" pitchFamily="34" charset="0"/>
              </a:rPr>
              <a:t>CGM Key Metrics</a:t>
            </a:r>
            <a:endParaRPr lang="en-US" sz="3600" baseline="30000">
              <a:latin typeface="+mn-lt"/>
              <a:ea typeface="+mj-lt"/>
              <a:cs typeface="Arial Black" panose="020B0604020202020204" pitchFamily="34" charset="0"/>
            </a:endParaRPr>
          </a:p>
        </p:txBody>
      </p:sp>
      <p:sp>
        <p:nvSpPr>
          <p:cNvPr id="85" name="Footer Placeholder 6">
            <a:extLst>
              <a:ext uri="{FF2B5EF4-FFF2-40B4-BE49-F238E27FC236}">
                <a16:creationId xmlns:a16="http://schemas.microsoft.com/office/drawing/2014/main" id="{C46323BB-7BAD-08CB-620C-570D036C26A3}"/>
              </a:ext>
            </a:extLst>
          </p:cNvPr>
          <p:cNvSpPr txBox="1">
            <a:spLocks/>
          </p:cNvSpPr>
          <p:nvPr/>
        </p:nvSpPr>
        <p:spPr>
          <a:xfrm>
            <a:off x="186929" y="5607844"/>
            <a:ext cx="8359378" cy="43219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8E908F"/>
              </a:solidFill>
              <a:effectLst/>
              <a:uLnTx/>
              <a:uFillTx/>
              <a:latin typeface="Arial" panose="020B0604020202020204" pitchFamily="34" charset="0"/>
              <a:ea typeface="+mn-ea"/>
              <a:cs typeface="Arial" panose="020B0604020202020204" pitchFamily="34" charset="0"/>
            </a:endParaRPr>
          </a:p>
          <a:p>
            <a:pPr marL="171450" marR="0" lvl="0" indent="-171450" algn="l" defTabSz="685800" rtl="0" eaLnBrk="1" fontAlgn="auto" latinLnBrk="0" hangingPunct="1">
              <a:lnSpc>
                <a:spcPct val="100000"/>
              </a:lnSpc>
              <a:spcBef>
                <a:spcPts val="0"/>
              </a:spcBef>
              <a:spcAft>
                <a:spcPts val="0"/>
              </a:spcAft>
              <a:buClrTx/>
              <a:buSzTx/>
              <a:buFontTx/>
              <a:buAutoNum type="arabicPeriod"/>
              <a:tabLst/>
              <a:defRPr/>
            </a:pPr>
            <a:r>
              <a:rPr kumimoji="0" lang="en-US" sz="600" b="0" i="0" u="none" strike="noStrike" kern="1200" cap="none" spc="0" normalizeH="0" baseline="0" noProof="0" dirty="0">
                <a:ln>
                  <a:noFill/>
                </a:ln>
                <a:solidFill>
                  <a:srgbClr val="8E908F"/>
                </a:solidFill>
                <a:effectLst/>
                <a:uLnTx/>
                <a:uFillTx/>
                <a:latin typeface="Arial"/>
                <a:ea typeface="+mn-ea"/>
                <a:cs typeface="Arial"/>
              </a:rPr>
              <a:t>Battelino T et al. </a:t>
            </a:r>
            <a:r>
              <a:rPr kumimoji="0" lang="en-US" sz="600" b="0" i="1" u="none" strike="noStrike" kern="1200" cap="none" spc="0" normalizeH="0" baseline="0" noProof="0" dirty="0">
                <a:ln>
                  <a:noFill/>
                </a:ln>
                <a:solidFill>
                  <a:srgbClr val="8E908F"/>
                </a:solidFill>
                <a:effectLst/>
                <a:uLnTx/>
                <a:uFillTx/>
                <a:latin typeface="Arial"/>
                <a:ea typeface="+mn-ea"/>
                <a:cs typeface="Arial"/>
              </a:rPr>
              <a:t>Diabetes Care</a:t>
            </a:r>
            <a:r>
              <a:rPr kumimoji="0" lang="en-US" sz="600" b="0" i="0" u="none" strike="noStrike" kern="1200" cap="none" spc="0" normalizeH="0" baseline="0" noProof="0" dirty="0">
                <a:ln>
                  <a:noFill/>
                </a:ln>
                <a:solidFill>
                  <a:srgbClr val="8E908F"/>
                </a:solidFill>
                <a:effectLst/>
                <a:uLnTx/>
                <a:uFillTx/>
                <a:latin typeface="Arial"/>
                <a:ea typeface="+mn-ea"/>
                <a:cs typeface="Arial"/>
              </a:rPr>
              <a:t>. 2019;42(8):1593-1603. </a:t>
            </a:r>
            <a:r>
              <a:rPr kumimoji="0" lang="en-US" sz="600" b="0" i="0" u="none" strike="noStrike" kern="1200" cap="none" spc="0" normalizeH="0" baseline="0" noProof="0" dirty="0">
                <a:ln>
                  <a:noFill/>
                </a:ln>
                <a:solidFill>
                  <a:srgbClr val="DBDBDB">
                    <a:lumMod val="75000"/>
                  </a:srgbClr>
                </a:solidFill>
                <a:effectLst/>
                <a:uLnTx/>
                <a:uFillTx/>
                <a:latin typeface="Arial"/>
                <a:ea typeface="+mn-ea"/>
                <a:cs typeface="Arial"/>
              </a:rPr>
              <a:t>. 2. American Diabetes Association. </a:t>
            </a:r>
            <a:r>
              <a:rPr kumimoji="0" lang="en-US" sz="600" b="0" i="1" u="none" strike="noStrike" kern="1200" cap="none" spc="0" normalizeH="0" baseline="0" noProof="0" dirty="0">
                <a:ln>
                  <a:noFill/>
                </a:ln>
                <a:solidFill>
                  <a:srgbClr val="DBDBDB">
                    <a:lumMod val="75000"/>
                  </a:srgbClr>
                </a:solidFill>
                <a:effectLst/>
                <a:uLnTx/>
                <a:uFillTx/>
                <a:latin typeface="Arial"/>
                <a:ea typeface="+mn-ea"/>
                <a:cs typeface="Arial"/>
              </a:rPr>
              <a:t>Diabetes Care 2021;44(Suppl. 1):S73–S84 | https://doi.org/10.2337/dc21-S006</a:t>
            </a:r>
            <a:r>
              <a:rPr kumimoji="0" lang="en-US" sz="600" b="0" i="0" u="none" strike="noStrike" kern="1200" cap="none" spc="0" normalizeH="0" baseline="0" noProof="0" dirty="0">
                <a:ln>
                  <a:noFill/>
                </a:ln>
                <a:solidFill>
                  <a:srgbClr val="8E908F"/>
                </a:solidFill>
                <a:effectLst/>
                <a:uLnTx/>
                <a:uFillTx/>
                <a:latin typeface="Arial"/>
                <a:ea typeface="+mn-ea"/>
                <a:cs typeface="Arial"/>
              </a:rPr>
              <a:t>. </a:t>
            </a:r>
          </a:p>
          <a:p>
            <a:pPr marL="0" marR="0" lvl="0" indent="0" algn="l" defTabSz="685800" rtl="0" eaLnBrk="1" fontAlgn="auto" latinLnBrk="0" hangingPunct="1">
              <a:lnSpc>
                <a:spcPct val="100000"/>
              </a:lnSpc>
              <a:spcBef>
                <a:spcPts val="0"/>
              </a:spcBef>
              <a:spcAft>
                <a:spcPts val="0"/>
              </a:spcAft>
              <a:buClrTx/>
              <a:buSzTx/>
              <a:buFontTx/>
              <a:buNone/>
              <a:tabLst/>
              <a:defRPr/>
            </a:pPr>
            <a:br>
              <a:rPr kumimoji="0" lang="en-US" sz="600" b="0" i="0" u="none" strike="noStrike" kern="1200" cap="none" spc="0" normalizeH="0" baseline="0" noProof="0" dirty="0">
                <a:ln>
                  <a:noFill/>
                </a:ln>
                <a:solidFill>
                  <a:srgbClr val="8E908F"/>
                </a:solidFill>
                <a:effectLst/>
                <a:uLnTx/>
                <a:uFillTx/>
                <a:latin typeface="Arial" panose="020B0604020202020204" pitchFamily="34" charset="0"/>
                <a:ea typeface="+mn-ea"/>
                <a:cs typeface="Arial" panose="020B0604020202020204" pitchFamily="34" charset="0"/>
              </a:rPr>
            </a:br>
            <a:endParaRPr kumimoji="0" lang="en-US" sz="600" b="0" i="0" u="none" strike="noStrike" kern="1200" cap="none" spc="0" normalizeH="0" baseline="0" noProof="0" dirty="0">
              <a:ln>
                <a:noFill/>
              </a:ln>
              <a:solidFill>
                <a:srgbClr val="8E908F"/>
              </a:solidFill>
              <a:effectLst/>
              <a:uLnTx/>
              <a:uFillTx/>
              <a:latin typeface="Arial"/>
              <a:ea typeface="+mn-ea"/>
              <a:cs typeface="Arial"/>
            </a:endParaRPr>
          </a:p>
        </p:txBody>
      </p:sp>
      <p:grpSp>
        <p:nvGrpSpPr>
          <p:cNvPr id="143364" name="Group 99">
            <a:extLst>
              <a:ext uri="{FF2B5EF4-FFF2-40B4-BE49-F238E27FC236}">
                <a16:creationId xmlns:a16="http://schemas.microsoft.com/office/drawing/2014/main" id="{B5941D02-E328-5459-93CB-6DB80D7F6BFE}"/>
              </a:ext>
            </a:extLst>
          </p:cNvPr>
          <p:cNvGrpSpPr>
            <a:grpSpLocks/>
          </p:cNvGrpSpPr>
          <p:nvPr/>
        </p:nvGrpSpPr>
        <p:grpSpPr bwMode="auto">
          <a:xfrm>
            <a:off x="157162" y="2093119"/>
            <a:ext cx="3005138" cy="3338289"/>
            <a:chOff x="4167711" y="1745545"/>
            <a:chExt cx="4006066" cy="4125652"/>
          </a:xfrm>
        </p:grpSpPr>
        <p:sp>
          <p:nvSpPr>
            <p:cNvPr id="101" name="TextBox 100">
              <a:extLst>
                <a:ext uri="{FF2B5EF4-FFF2-40B4-BE49-F238E27FC236}">
                  <a16:creationId xmlns:a16="http://schemas.microsoft.com/office/drawing/2014/main" id="{EF563CF2-5F69-66F0-D3B6-72082B61726F}"/>
                </a:ext>
              </a:extLst>
            </p:cNvPr>
            <p:cNvSpPr txBox="1"/>
            <p:nvPr/>
          </p:nvSpPr>
          <p:spPr>
            <a:xfrm>
              <a:off x="4167711" y="1745545"/>
              <a:ext cx="3688628" cy="570552"/>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4D4D4D"/>
                  </a:solidFill>
                  <a:effectLst/>
                  <a:uLnTx/>
                  <a:uFillTx/>
                  <a:latin typeface="Arial" panose="020B0604020202020204"/>
                  <a:ea typeface="+mn-ea"/>
                  <a:cs typeface="Arial"/>
                </a:rPr>
                <a:t>Recommended Time in Range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4D4D4D"/>
                  </a:solidFill>
                  <a:effectLst/>
                  <a:uLnTx/>
                  <a:uFillTx/>
                  <a:latin typeface="Arial" panose="020B0604020202020204"/>
                  <a:ea typeface="+mn-ea"/>
                  <a:cs typeface="Arial"/>
                </a:rPr>
                <a:t>for most people with T1D &amp; T2D</a:t>
              </a:r>
              <a:endParaRPr kumimoji="0" lang="en-GB" sz="1200" b="1" i="0" u="none" strike="noStrike" kern="0" cap="none" spc="0" normalizeH="0" baseline="0" noProof="0" dirty="0">
                <a:ln>
                  <a:noFill/>
                </a:ln>
                <a:solidFill>
                  <a:srgbClr val="4D4D4D"/>
                </a:solidFill>
                <a:effectLst/>
                <a:uLnTx/>
                <a:uFillTx/>
                <a:latin typeface="Arial" panose="020B0604020202020204"/>
                <a:ea typeface="+mn-ea"/>
                <a:cs typeface="Arial" charset="0"/>
              </a:endParaRPr>
            </a:p>
          </p:txBody>
        </p:sp>
        <p:sp>
          <p:nvSpPr>
            <p:cNvPr id="143393" name="TextBox 101">
              <a:extLst>
                <a:ext uri="{FF2B5EF4-FFF2-40B4-BE49-F238E27FC236}">
                  <a16:creationId xmlns:a16="http://schemas.microsoft.com/office/drawing/2014/main" id="{5B0338B1-1FD3-DB75-E4FE-7C7072CEC5E9}"/>
                </a:ext>
              </a:extLst>
            </p:cNvPr>
            <p:cNvSpPr txBox="1">
              <a:spLocks noChangeArrowheads="1"/>
            </p:cNvSpPr>
            <p:nvPr/>
          </p:nvSpPr>
          <p:spPr bwMode="auto">
            <a:xfrm>
              <a:off x="6315076" y="2337273"/>
              <a:ext cx="1075299"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900" b="1" i="1"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Target time</a:t>
              </a:r>
            </a:p>
          </p:txBody>
        </p:sp>
        <p:sp>
          <p:nvSpPr>
            <p:cNvPr id="143394" name="TextBox 102">
              <a:extLst>
                <a:ext uri="{FF2B5EF4-FFF2-40B4-BE49-F238E27FC236}">
                  <a16:creationId xmlns:a16="http://schemas.microsoft.com/office/drawing/2014/main" id="{4D5788CF-0173-7975-9B44-4BB28740637E}"/>
                </a:ext>
              </a:extLst>
            </p:cNvPr>
            <p:cNvSpPr txBox="1">
              <a:spLocks noChangeArrowheads="1"/>
            </p:cNvSpPr>
            <p:nvPr/>
          </p:nvSpPr>
          <p:spPr bwMode="auto">
            <a:xfrm>
              <a:off x="6377064" y="2556971"/>
              <a:ext cx="1318906"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&lt;5% Very High</a:t>
              </a:r>
            </a:p>
          </p:txBody>
        </p:sp>
        <p:sp>
          <p:nvSpPr>
            <p:cNvPr id="143395" name="TextBox 103">
              <a:extLst>
                <a:ext uri="{FF2B5EF4-FFF2-40B4-BE49-F238E27FC236}">
                  <a16:creationId xmlns:a16="http://schemas.microsoft.com/office/drawing/2014/main" id="{95670D52-B9B0-4EAD-3CB1-B8EE0AA70F26}"/>
                </a:ext>
              </a:extLst>
            </p:cNvPr>
            <p:cNvSpPr txBox="1">
              <a:spLocks noChangeArrowheads="1"/>
            </p:cNvSpPr>
            <p:nvPr/>
          </p:nvSpPr>
          <p:spPr bwMode="auto">
            <a:xfrm>
              <a:off x="6377064" y="3002718"/>
              <a:ext cx="1088119"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&lt;25%* High</a:t>
              </a:r>
            </a:p>
          </p:txBody>
        </p:sp>
        <p:sp>
          <p:nvSpPr>
            <p:cNvPr id="143396" name="TextBox 104">
              <a:extLst>
                <a:ext uri="{FF2B5EF4-FFF2-40B4-BE49-F238E27FC236}">
                  <a16:creationId xmlns:a16="http://schemas.microsoft.com/office/drawing/2014/main" id="{0751843C-CEF4-E70A-A897-90CDD13333B7}"/>
                </a:ext>
              </a:extLst>
            </p:cNvPr>
            <p:cNvSpPr txBox="1">
              <a:spLocks noChangeArrowheads="1"/>
            </p:cNvSpPr>
            <p:nvPr/>
          </p:nvSpPr>
          <p:spPr bwMode="auto">
            <a:xfrm>
              <a:off x="6377064" y="4412822"/>
              <a:ext cx="1336001"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&gt;70% In Range</a:t>
              </a:r>
            </a:p>
          </p:txBody>
        </p:sp>
        <p:sp>
          <p:nvSpPr>
            <p:cNvPr id="143397" name="TextBox 105">
              <a:extLst>
                <a:ext uri="{FF2B5EF4-FFF2-40B4-BE49-F238E27FC236}">
                  <a16:creationId xmlns:a16="http://schemas.microsoft.com/office/drawing/2014/main" id="{7FA84CD8-B7C0-09B6-2A5E-F4C69F155357}"/>
                </a:ext>
              </a:extLst>
            </p:cNvPr>
            <p:cNvSpPr txBox="1">
              <a:spLocks noChangeArrowheads="1"/>
            </p:cNvSpPr>
            <p:nvPr/>
          </p:nvSpPr>
          <p:spPr bwMode="auto">
            <a:xfrm>
              <a:off x="6377064" y="5403721"/>
              <a:ext cx="1028285"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&lt;4%** Low</a:t>
              </a:r>
            </a:p>
          </p:txBody>
        </p:sp>
        <p:sp>
          <p:nvSpPr>
            <p:cNvPr id="143398" name="TextBox 106">
              <a:extLst>
                <a:ext uri="{FF2B5EF4-FFF2-40B4-BE49-F238E27FC236}">
                  <a16:creationId xmlns:a16="http://schemas.microsoft.com/office/drawing/2014/main" id="{679BDD7F-DDC1-5612-C270-0DD225DDA4D5}"/>
                </a:ext>
              </a:extLst>
            </p:cNvPr>
            <p:cNvSpPr txBox="1">
              <a:spLocks noChangeArrowheads="1"/>
            </p:cNvSpPr>
            <p:nvPr/>
          </p:nvSpPr>
          <p:spPr bwMode="auto">
            <a:xfrm>
              <a:off x="6377064" y="5585921"/>
              <a:ext cx="1284715"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1"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&lt;1% Very Low</a:t>
              </a:r>
            </a:p>
          </p:txBody>
        </p:sp>
        <p:sp>
          <p:nvSpPr>
            <p:cNvPr id="143399" name="TextBox 107">
              <a:extLst>
                <a:ext uri="{FF2B5EF4-FFF2-40B4-BE49-F238E27FC236}">
                  <a16:creationId xmlns:a16="http://schemas.microsoft.com/office/drawing/2014/main" id="{770EB9EA-6EE0-7C7C-F359-CF30C3922AD7}"/>
                </a:ext>
              </a:extLst>
            </p:cNvPr>
            <p:cNvSpPr txBox="1">
              <a:spLocks noChangeArrowheads="1"/>
            </p:cNvSpPr>
            <p:nvPr/>
          </p:nvSpPr>
          <p:spPr bwMode="auto">
            <a:xfrm>
              <a:off x="4417791" y="2542905"/>
              <a:ext cx="1180670" cy="45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&gt;250 mg/dL</a:t>
              </a:r>
              <a:b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br>
              <a:endPar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400" name="TextBox 108">
              <a:extLst>
                <a:ext uri="{FF2B5EF4-FFF2-40B4-BE49-F238E27FC236}">
                  <a16:creationId xmlns:a16="http://schemas.microsoft.com/office/drawing/2014/main" id="{5B8294D3-5133-6C94-75ED-CC0283D39EB2}"/>
                </a:ext>
              </a:extLst>
            </p:cNvPr>
            <p:cNvSpPr txBox="1">
              <a:spLocks noChangeArrowheads="1"/>
            </p:cNvSpPr>
            <p:nvPr/>
          </p:nvSpPr>
          <p:spPr bwMode="auto">
            <a:xfrm>
              <a:off x="4369306" y="3912443"/>
              <a:ext cx="1229155" cy="45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Target Range:</a:t>
              </a:r>
              <a:b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b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70-180 mg/dL</a:t>
              </a:r>
            </a:p>
          </p:txBody>
        </p:sp>
        <p:sp>
          <p:nvSpPr>
            <p:cNvPr id="143401" name="TextBox 109">
              <a:extLst>
                <a:ext uri="{FF2B5EF4-FFF2-40B4-BE49-F238E27FC236}">
                  <a16:creationId xmlns:a16="http://schemas.microsoft.com/office/drawing/2014/main" id="{611E5B67-F709-1E1B-A1F4-F36FE0DC2753}"/>
                </a:ext>
              </a:extLst>
            </p:cNvPr>
            <p:cNvSpPr txBox="1">
              <a:spLocks noChangeArrowheads="1"/>
            </p:cNvSpPr>
            <p:nvPr/>
          </p:nvSpPr>
          <p:spPr bwMode="auto">
            <a:xfrm>
              <a:off x="4621461" y="5414472"/>
              <a:ext cx="977001"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&lt;70 mg/dL</a:t>
              </a:r>
            </a:p>
          </p:txBody>
        </p:sp>
        <p:sp>
          <p:nvSpPr>
            <p:cNvPr id="143402" name="TextBox 110">
              <a:extLst>
                <a:ext uri="{FF2B5EF4-FFF2-40B4-BE49-F238E27FC236}">
                  <a16:creationId xmlns:a16="http://schemas.microsoft.com/office/drawing/2014/main" id="{99AAF0E9-559E-F09A-18EA-90DE0C04E29B}"/>
                </a:ext>
              </a:extLst>
            </p:cNvPr>
            <p:cNvSpPr txBox="1">
              <a:spLocks noChangeArrowheads="1"/>
            </p:cNvSpPr>
            <p:nvPr/>
          </p:nvSpPr>
          <p:spPr bwMode="auto">
            <a:xfrm>
              <a:off x="4621461" y="5585920"/>
              <a:ext cx="977001" cy="28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&lt;54 mg/dL</a:t>
              </a:r>
            </a:p>
          </p:txBody>
        </p:sp>
        <p:sp>
          <p:nvSpPr>
            <p:cNvPr id="143403" name="Rectangle 111">
              <a:extLst>
                <a:ext uri="{FF2B5EF4-FFF2-40B4-BE49-F238E27FC236}">
                  <a16:creationId xmlns:a16="http://schemas.microsoft.com/office/drawing/2014/main" id="{1E30BA86-5E2C-4A1D-B113-D33138953AB6}"/>
                </a:ext>
              </a:extLst>
            </p:cNvPr>
            <p:cNvSpPr>
              <a:spLocks noChangeArrowheads="1"/>
            </p:cNvSpPr>
            <p:nvPr/>
          </p:nvSpPr>
          <p:spPr bwMode="auto">
            <a:xfrm>
              <a:off x="5638850" y="3380898"/>
              <a:ext cx="704088" cy="2126047"/>
            </a:xfrm>
            <a:prstGeom prst="rect">
              <a:avLst/>
            </a:prstGeom>
            <a:solidFill>
              <a:schemeClr val="accent1"/>
            </a:solidFill>
            <a:ln w="19050">
              <a:solidFill>
                <a:schemeClr val="bg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404" name="Rectangle 112">
              <a:extLst>
                <a:ext uri="{FF2B5EF4-FFF2-40B4-BE49-F238E27FC236}">
                  <a16:creationId xmlns:a16="http://schemas.microsoft.com/office/drawing/2014/main" id="{EC9BA7B3-DA69-0533-B610-25751C804EC3}"/>
                </a:ext>
              </a:extLst>
            </p:cNvPr>
            <p:cNvSpPr>
              <a:spLocks noChangeArrowheads="1"/>
            </p:cNvSpPr>
            <p:nvPr/>
          </p:nvSpPr>
          <p:spPr bwMode="auto">
            <a:xfrm>
              <a:off x="5638850" y="2764051"/>
              <a:ext cx="704088" cy="616847"/>
            </a:xfrm>
            <a:prstGeom prst="rect">
              <a:avLst/>
            </a:prstGeom>
            <a:solidFill>
              <a:srgbClr val="FFE200"/>
            </a:solidFill>
            <a:ln w="19050">
              <a:solidFill>
                <a:schemeClr val="bg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405" name="Rectangle 113">
              <a:extLst>
                <a:ext uri="{FF2B5EF4-FFF2-40B4-BE49-F238E27FC236}">
                  <a16:creationId xmlns:a16="http://schemas.microsoft.com/office/drawing/2014/main" id="{AF273A5A-B5B0-408C-671A-FB90CF04135E}"/>
                </a:ext>
              </a:extLst>
            </p:cNvPr>
            <p:cNvSpPr>
              <a:spLocks noChangeArrowheads="1"/>
            </p:cNvSpPr>
            <p:nvPr/>
          </p:nvSpPr>
          <p:spPr bwMode="auto">
            <a:xfrm>
              <a:off x="5638850" y="2616152"/>
              <a:ext cx="704088" cy="147942"/>
            </a:xfrm>
            <a:prstGeom prst="rect">
              <a:avLst/>
            </a:prstGeom>
            <a:solidFill>
              <a:schemeClr val="accent2"/>
            </a:solidFill>
            <a:ln w="19050">
              <a:solidFill>
                <a:schemeClr val="bg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406" name="Rectangle 114">
              <a:extLst>
                <a:ext uri="{FF2B5EF4-FFF2-40B4-BE49-F238E27FC236}">
                  <a16:creationId xmlns:a16="http://schemas.microsoft.com/office/drawing/2014/main" id="{DAE31C21-4DC9-4F45-ABA0-5BEE584AFBBA}"/>
                </a:ext>
              </a:extLst>
            </p:cNvPr>
            <p:cNvSpPr>
              <a:spLocks noChangeArrowheads="1"/>
            </p:cNvSpPr>
            <p:nvPr/>
          </p:nvSpPr>
          <p:spPr bwMode="auto">
            <a:xfrm>
              <a:off x="5638850" y="5506273"/>
              <a:ext cx="704088" cy="116739"/>
            </a:xfrm>
            <a:prstGeom prst="rect">
              <a:avLst/>
            </a:prstGeom>
            <a:solidFill>
              <a:srgbClr val="FF8285"/>
            </a:solidFill>
            <a:ln w="19050">
              <a:solidFill>
                <a:schemeClr val="bg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43407" name="Rectangle 115">
              <a:extLst>
                <a:ext uri="{FF2B5EF4-FFF2-40B4-BE49-F238E27FC236}">
                  <a16:creationId xmlns:a16="http://schemas.microsoft.com/office/drawing/2014/main" id="{16B232C4-75E2-8D70-8858-AD2F7E3EBB7A}"/>
                </a:ext>
              </a:extLst>
            </p:cNvPr>
            <p:cNvSpPr>
              <a:spLocks noChangeArrowheads="1"/>
            </p:cNvSpPr>
            <p:nvPr/>
          </p:nvSpPr>
          <p:spPr bwMode="auto">
            <a:xfrm>
              <a:off x="5638850" y="5619111"/>
              <a:ext cx="704088" cy="59447"/>
            </a:xfrm>
            <a:prstGeom prst="rect">
              <a:avLst/>
            </a:prstGeom>
            <a:solidFill>
              <a:srgbClr val="C00000"/>
            </a:solidFill>
            <a:ln w="19050">
              <a:solidFill>
                <a:schemeClr val="bg1"/>
              </a:solidFill>
              <a:miter lim="800000"/>
              <a:headEnd/>
              <a:tailE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117" name="TextBox 116">
              <a:extLst>
                <a:ext uri="{FF2B5EF4-FFF2-40B4-BE49-F238E27FC236}">
                  <a16:creationId xmlns:a16="http://schemas.microsoft.com/office/drawing/2014/main" id="{52458000-014D-DFDA-B199-7160B60B2C13}"/>
                </a:ext>
              </a:extLst>
            </p:cNvPr>
            <p:cNvSpPr txBox="1"/>
            <p:nvPr/>
          </p:nvSpPr>
          <p:spPr>
            <a:xfrm>
              <a:off x="6377080" y="4622218"/>
              <a:ext cx="1796697" cy="413809"/>
            </a:xfrm>
            <a:prstGeom prst="rect">
              <a:avLst/>
            </a:prstGeom>
            <a:noFill/>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88" b="0" i="0" u="none" strike="noStrike" kern="1200" cap="none" spc="0" normalizeH="0" baseline="0" noProof="0">
                  <a:ln>
                    <a:noFill/>
                  </a:ln>
                  <a:solidFill>
                    <a:srgbClr val="4D4D4D"/>
                  </a:solidFill>
                  <a:effectLst/>
                  <a:uLnTx/>
                  <a:uFillTx/>
                  <a:latin typeface="Arial"/>
                  <a:ea typeface="MS PGothic" panose="020B0600070205080204" pitchFamily="34" charset="-128"/>
                  <a:cs typeface="Arial" pitchFamily="34" charset="0"/>
                </a:rPr>
                <a:t>Correlates with </a:t>
              </a:r>
              <a:br>
                <a:rPr kumimoji="0" lang="en-US" sz="788" b="0" i="0" u="none" strike="noStrike" kern="1200" cap="none" spc="0" normalizeH="0" baseline="0" noProof="0">
                  <a:ln>
                    <a:noFill/>
                  </a:ln>
                  <a:solidFill>
                    <a:srgbClr val="4D4D4D"/>
                  </a:solidFill>
                  <a:effectLst/>
                  <a:uLnTx/>
                  <a:uFillTx/>
                  <a:latin typeface="Arial"/>
                  <a:ea typeface="MS PGothic" panose="020B0600070205080204" pitchFamily="34" charset="-128"/>
                  <a:cs typeface="Arial" pitchFamily="34" charset="0"/>
                </a:rPr>
              </a:br>
              <a:r>
                <a:rPr kumimoji="0" lang="en-US" sz="788" b="0" i="0" u="none" strike="noStrike" kern="1200" cap="none" spc="0" normalizeH="0" baseline="0" noProof="0">
                  <a:ln>
                    <a:noFill/>
                  </a:ln>
                  <a:solidFill>
                    <a:srgbClr val="4D4D4D"/>
                  </a:solidFill>
                  <a:effectLst/>
                  <a:uLnTx/>
                  <a:uFillTx/>
                  <a:latin typeface="Arial"/>
                  <a:ea typeface="MS PGothic" panose="020B0600070205080204" pitchFamily="34" charset="-128"/>
                  <a:cs typeface="Arial" pitchFamily="34" charset="0"/>
                </a:rPr>
                <a:t>A1c ~7.0%</a:t>
              </a:r>
            </a:p>
          </p:txBody>
        </p:sp>
      </p:grpSp>
      <p:grpSp>
        <p:nvGrpSpPr>
          <p:cNvPr id="143365" name="Group 134">
            <a:extLst>
              <a:ext uri="{FF2B5EF4-FFF2-40B4-BE49-F238E27FC236}">
                <a16:creationId xmlns:a16="http://schemas.microsoft.com/office/drawing/2014/main" id="{4D818AB5-4F17-B338-AEFA-B48FCDC68159}"/>
              </a:ext>
            </a:extLst>
          </p:cNvPr>
          <p:cNvGrpSpPr>
            <a:grpSpLocks/>
          </p:cNvGrpSpPr>
          <p:nvPr/>
        </p:nvGrpSpPr>
        <p:grpSpPr bwMode="auto">
          <a:xfrm>
            <a:off x="2776538" y="2630092"/>
            <a:ext cx="2518172" cy="2734245"/>
            <a:chOff x="4228239" y="2364284"/>
            <a:chExt cx="3357022" cy="3644759"/>
          </a:xfrm>
        </p:grpSpPr>
        <p:sp>
          <p:nvSpPr>
            <p:cNvPr id="143384" name="Content Placeholder 3">
              <a:extLst>
                <a:ext uri="{FF2B5EF4-FFF2-40B4-BE49-F238E27FC236}">
                  <a16:creationId xmlns:a16="http://schemas.microsoft.com/office/drawing/2014/main" id="{621A8E05-5EC4-DDF5-AE39-F2C3BC966589}"/>
                </a:ext>
              </a:extLst>
            </p:cNvPr>
            <p:cNvSpPr txBox="1">
              <a:spLocks noChangeArrowheads="1"/>
            </p:cNvSpPr>
            <p:nvPr/>
          </p:nvSpPr>
          <p:spPr bwMode="auto">
            <a:xfrm>
              <a:off x="4687273" y="5178251"/>
              <a:ext cx="2757048" cy="83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223838" defTabSz="912813">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690563" indent="-233363" defTabSz="912813">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914400"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1147763"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16049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0621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25193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29765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Time below range (TBR)</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&lt; 1hr &lt; 70mg/dL</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&lt; 15 min &lt; 54mg/dL</a:t>
              </a:r>
            </a:p>
          </p:txBody>
        </p:sp>
        <p:grpSp>
          <p:nvGrpSpPr>
            <p:cNvPr id="143385" name="Group 10">
              <a:extLst>
                <a:ext uri="{FF2B5EF4-FFF2-40B4-BE49-F238E27FC236}">
                  <a16:creationId xmlns:a16="http://schemas.microsoft.com/office/drawing/2014/main" id="{7877BF09-D4E7-96E5-CBB3-F1D2FA021AF5}"/>
                </a:ext>
              </a:extLst>
            </p:cNvPr>
            <p:cNvGrpSpPr>
              <a:grpSpLocks/>
            </p:cNvGrpSpPr>
            <p:nvPr/>
          </p:nvGrpSpPr>
          <p:grpSpPr bwMode="auto">
            <a:xfrm>
              <a:off x="4228239" y="3259413"/>
              <a:ext cx="2707034" cy="2199731"/>
              <a:chOff x="4228239" y="3259413"/>
              <a:chExt cx="2707034" cy="2199731"/>
            </a:xfrm>
          </p:grpSpPr>
          <p:sp>
            <p:nvSpPr>
              <p:cNvPr id="143390" name="Content Placeholder 3">
                <a:extLst>
                  <a:ext uri="{FF2B5EF4-FFF2-40B4-BE49-F238E27FC236}">
                    <a16:creationId xmlns:a16="http://schemas.microsoft.com/office/drawing/2014/main" id="{38DC5F43-76BD-D17F-4F7F-0FE7D68A0689}"/>
                  </a:ext>
                </a:extLst>
              </p:cNvPr>
              <p:cNvSpPr txBox="1">
                <a:spLocks noChangeArrowheads="1"/>
              </p:cNvSpPr>
              <p:nvPr/>
            </p:nvSpPr>
            <p:spPr bwMode="auto">
              <a:xfrm>
                <a:off x="4687272" y="4117516"/>
                <a:ext cx="2248001" cy="553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223838" defTabSz="912813">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690563" indent="-233363" defTabSz="912813">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914400"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1147763"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16049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0621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25193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29765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1" i="0" u="none" strike="noStrike" kern="1200" cap="none" spc="0" normalizeH="0" baseline="0" noProof="0">
                    <a:ln>
                      <a:noFill/>
                    </a:ln>
                    <a:solidFill>
                      <a:srgbClr val="58A618"/>
                    </a:solidFill>
                    <a:effectLst/>
                    <a:uLnTx/>
                    <a:uFillTx/>
                    <a:latin typeface="Arial" panose="020B0604020202020204" pitchFamily="34" charset="0"/>
                    <a:ea typeface="+mn-ea"/>
                    <a:cs typeface="Arial" panose="020B0604020202020204" pitchFamily="34" charset="0"/>
                  </a:rPr>
                  <a:t>Time in range (TIR)</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&gt; 16 hr, 48 min</a:t>
                </a:r>
              </a:p>
            </p:txBody>
          </p:sp>
          <p:sp>
            <p:nvSpPr>
              <p:cNvPr id="118" name="Right Brace 117">
                <a:extLst>
                  <a:ext uri="{FF2B5EF4-FFF2-40B4-BE49-F238E27FC236}">
                    <a16:creationId xmlns:a16="http://schemas.microsoft.com/office/drawing/2014/main" id="{1AE47733-9522-8462-4639-81719266AF30}"/>
                  </a:ext>
                </a:extLst>
              </p:cNvPr>
              <p:cNvSpPr/>
              <p:nvPr/>
            </p:nvSpPr>
            <p:spPr>
              <a:xfrm>
                <a:off x="4228239" y="3259413"/>
                <a:ext cx="277768" cy="2199731"/>
              </a:xfrm>
              <a:prstGeom prst="rightBrace">
                <a:avLst>
                  <a:gd name="adj1" fmla="val 8333"/>
                  <a:gd name="adj2" fmla="val 51695"/>
                </a:avLst>
              </a:prstGeom>
              <a:ln w="254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D4D4D"/>
                  </a:solidFill>
                  <a:effectLst/>
                  <a:uLnTx/>
                  <a:uFillTx/>
                  <a:latin typeface="Arial" pitchFamily="34" charset="0"/>
                  <a:ea typeface="+mn-ea"/>
                  <a:cs typeface="Arial" pitchFamily="34" charset="0"/>
                </a:endParaRPr>
              </a:p>
            </p:txBody>
          </p:sp>
        </p:grpSp>
        <p:sp>
          <p:nvSpPr>
            <p:cNvPr id="119" name="Right Brace 118">
              <a:extLst>
                <a:ext uri="{FF2B5EF4-FFF2-40B4-BE49-F238E27FC236}">
                  <a16:creationId xmlns:a16="http://schemas.microsoft.com/office/drawing/2014/main" id="{86F2676F-6358-673F-68AD-98060399EEF4}"/>
                </a:ext>
              </a:extLst>
            </p:cNvPr>
            <p:cNvSpPr/>
            <p:nvPr/>
          </p:nvSpPr>
          <p:spPr>
            <a:xfrm>
              <a:off x="4228239" y="5508343"/>
              <a:ext cx="277768" cy="192041"/>
            </a:xfrm>
            <a:prstGeom prst="rightBrace">
              <a:avLst>
                <a:gd name="adj1" fmla="val 8333"/>
                <a:gd name="adj2" fmla="val 51695"/>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4D4D4D"/>
                </a:solidFill>
                <a:effectLst/>
                <a:uLnTx/>
                <a:uFillTx/>
                <a:latin typeface="Arial" pitchFamily="34" charset="0"/>
                <a:ea typeface="+mn-ea"/>
                <a:cs typeface="Arial" pitchFamily="34" charset="0"/>
              </a:endParaRPr>
            </a:p>
          </p:txBody>
        </p:sp>
        <p:grpSp>
          <p:nvGrpSpPr>
            <p:cNvPr id="143387" name="Group 11">
              <a:extLst>
                <a:ext uri="{FF2B5EF4-FFF2-40B4-BE49-F238E27FC236}">
                  <a16:creationId xmlns:a16="http://schemas.microsoft.com/office/drawing/2014/main" id="{743B0D48-EFEB-D226-8B27-639B58FF36DD}"/>
                </a:ext>
              </a:extLst>
            </p:cNvPr>
            <p:cNvGrpSpPr>
              <a:grpSpLocks/>
            </p:cNvGrpSpPr>
            <p:nvPr/>
          </p:nvGrpSpPr>
          <p:grpSpPr bwMode="auto">
            <a:xfrm>
              <a:off x="4228239" y="2364284"/>
              <a:ext cx="3357022" cy="1107722"/>
              <a:chOff x="4228239" y="2364284"/>
              <a:chExt cx="3357022" cy="1107722"/>
            </a:xfrm>
          </p:grpSpPr>
          <p:sp>
            <p:nvSpPr>
              <p:cNvPr id="3" name="Right Brace 2">
                <a:extLst>
                  <a:ext uri="{FF2B5EF4-FFF2-40B4-BE49-F238E27FC236}">
                    <a16:creationId xmlns:a16="http://schemas.microsoft.com/office/drawing/2014/main" id="{5D02BF19-71CE-7447-70E7-3B3986948C34}"/>
                  </a:ext>
                </a:extLst>
              </p:cNvPr>
              <p:cNvSpPr/>
              <p:nvPr/>
            </p:nvSpPr>
            <p:spPr>
              <a:xfrm>
                <a:off x="4228239" y="2372219"/>
                <a:ext cx="277768" cy="830058"/>
              </a:xfrm>
              <a:prstGeom prst="rightBrace">
                <a:avLst>
                  <a:gd name="adj1" fmla="val 8333"/>
                  <a:gd name="adj2" fmla="val 51695"/>
                </a:avLst>
              </a:prstGeom>
              <a:ln w="25400">
                <a:solidFill>
                  <a:srgbClr val="FFD10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D100"/>
                  </a:solidFill>
                  <a:effectLst/>
                  <a:uLnTx/>
                  <a:uFillTx/>
                  <a:latin typeface="Arial" pitchFamily="34" charset="0"/>
                  <a:ea typeface="+mn-ea"/>
                  <a:cs typeface="Arial" pitchFamily="34" charset="0"/>
                </a:endParaRPr>
              </a:p>
            </p:txBody>
          </p:sp>
          <p:sp>
            <p:nvSpPr>
              <p:cNvPr id="143389" name="Content Placeholder 3">
                <a:extLst>
                  <a:ext uri="{FF2B5EF4-FFF2-40B4-BE49-F238E27FC236}">
                    <a16:creationId xmlns:a16="http://schemas.microsoft.com/office/drawing/2014/main" id="{E72BC113-2BA7-C9BD-0B65-60470105BA93}"/>
                  </a:ext>
                </a:extLst>
              </p:cNvPr>
              <p:cNvSpPr txBox="1">
                <a:spLocks noChangeArrowheads="1"/>
              </p:cNvSpPr>
              <p:nvPr/>
            </p:nvSpPr>
            <p:spPr bwMode="auto">
              <a:xfrm>
                <a:off x="4687272" y="2364284"/>
                <a:ext cx="2897989" cy="1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2813">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223838" defTabSz="912813">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690563" indent="-233363" defTabSz="912813">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914400"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1147763" indent="-227013" defTabSz="9128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16049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0621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25193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2976563" indent="-227013" defTabSz="9128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1" i="0" u="none" strike="noStrike" kern="1200" cap="none" spc="0" normalizeH="0" baseline="0" noProof="0">
                    <a:ln>
                      <a:noFill/>
                    </a:ln>
                    <a:solidFill>
                      <a:srgbClr val="FFD100"/>
                    </a:solidFill>
                    <a:effectLst/>
                    <a:uLnTx/>
                    <a:uFillTx/>
                    <a:latin typeface="Arial" panose="020B0604020202020204" pitchFamily="34" charset="0"/>
                    <a:ea typeface="+mn-ea"/>
                    <a:cs typeface="Arial" panose="020B0604020202020204" pitchFamily="34" charset="0"/>
                  </a:rPr>
                  <a:t>Time above range (TAR)</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&lt; 1 hr, 12 min, &gt; 250 mg/dL</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r>
                  <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rPr>
                  <a:t>&lt; 6 hr, &gt; 180 mg/dL</a:t>
                </a:r>
              </a:p>
              <a:p>
                <a:pPr marL="0" marR="0" lvl="0" indent="0" algn="l" defTabSz="684610" rtl="0" eaLnBrk="1" fontAlgn="base" latinLnBrk="0" hangingPunct="1">
                  <a:lnSpc>
                    <a:spcPct val="100000"/>
                  </a:lnSpc>
                  <a:spcBef>
                    <a:spcPct val="0"/>
                  </a:spcBef>
                  <a:spcAft>
                    <a:spcPct val="0"/>
                  </a:spcAft>
                  <a:buClr>
                    <a:srgbClr val="58A618"/>
                  </a:buClr>
                  <a:buSzTx/>
                  <a:buFont typeface="Arial" panose="020B0604020202020204" pitchFamily="34" charset="0"/>
                  <a:buNone/>
                  <a:tabLst/>
                  <a:defRPr/>
                </a:pPr>
                <a:endParaRPr kumimoji="0" lang="en-US" altLang="en-US" sz="1350" b="0" i="0" u="none" strike="noStrike" kern="1200" cap="none" spc="0" normalizeH="0" baseline="0" noProof="0">
                  <a:ln>
                    <a:noFill/>
                  </a:ln>
                  <a:solidFill>
                    <a:srgbClr val="4D4D4D"/>
                  </a:solidFill>
                  <a:effectLst/>
                  <a:uLnTx/>
                  <a:uFillTx/>
                  <a:latin typeface="Arial" panose="020B0604020202020204" pitchFamily="34" charset="0"/>
                  <a:ea typeface="+mn-ea"/>
                  <a:cs typeface="Arial" panose="020B0604020202020204" pitchFamily="34" charset="0"/>
                </a:endParaRPr>
              </a:p>
            </p:txBody>
          </p:sp>
        </p:grpSp>
      </p:grpSp>
      <p:pic>
        <p:nvPicPr>
          <p:cNvPr id="143366" name="Picture 1">
            <a:extLst>
              <a:ext uri="{FF2B5EF4-FFF2-40B4-BE49-F238E27FC236}">
                <a16:creationId xmlns:a16="http://schemas.microsoft.com/office/drawing/2014/main" id="{3268A5B1-F3EC-499C-934D-2E02748FB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9831" y="1620442"/>
            <a:ext cx="2096691" cy="87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7" name="TextBox 50">
            <a:extLst>
              <a:ext uri="{FF2B5EF4-FFF2-40B4-BE49-F238E27FC236}">
                <a16:creationId xmlns:a16="http://schemas.microsoft.com/office/drawing/2014/main" id="{269DDEDE-B511-5301-8018-7D788A506A25}"/>
              </a:ext>
            </a:extLst>
          </p:cNvPr>
          <p:cNvSpPr txBox="1">
            <a:spLocks noChangeArrowheads="1"/>
          </p:cNvSpPr>
          <p:nvPr/>
        </p:nvSpPr>
        <p:spPr bwMode="auto">
          <a:xfrm>
            <a:off x="355997" y="3056811"/>
            <a:ext cx="884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t>&gt;180 mg/dL</a:t>
            </a:r>
            <a:br>
              <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rPr>
            </a:br>
            <a:endParaRPr kumimoji="0" lang="en-US" altLang="en-US" sz="900" b="0" i="0" u="none" strike="noStrike" kern="1200" cap="none" spc="0" normalizeH="0" baseline="0" noProof="0">
              <a:ln>
                <a:noFill/>
              </a:ln>
              <a:solidFill>
                <a:srgbClr val="4D4D4D"/>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aphicFrame>
        <p:nvGraphicFramePr>
          <p:cNvPr id="54" name="Table 7">
            <a:extLst>
              <a:ext uri="{FF2B5EF4-FFF2-40B4-BE49-F238E27FC236}">
                <a16:creationId xmlns:a16="http://schemas.microsoft.com/office/drawing/2014/main" id="{20047883-0AC5-C849-39F7-CC32167418DA}"/>
              </a:ext>
            </a:extLst>
          </p:cNvPr>
          <p:cNvGraphicFramePr>
            <a:graphicFrameLocks noGrp="1"/>
          </p:cNvGraphicFramePr>
          <p:nvPr/>
        </p:nvGraphicFramePr>
        <p:xfrm>
          <a:off x="5611416" y="2588418"/>
          <a:ext cx="2981391" cy="3019424"/>
        </p:xfrm>
        <a:graphic>
          <a:graphicData uri="http://schemas.openxmlformats.org/drawingml/2006/table">
            <a:tbl>
              <a:tblPr firstRow="1" bandRow="1">
                <a:tableStyleId>{5C22544A-7EE6-4342-B048-85BDC9FD1C3A}</a:tableStyleId>
              </a:tblPr>
              <a:tblGrid>
                <a:gridCol w="2981391">
                  <a:extLst>
                    <a:ext uri="{9D8B030D-6E8A-4147-A177-3AD203B41FA5}">
                      <a16:colId xmlns:a16="http://schemas.microsoft.com/office/drawing/2014/main" val="20000"/>
                    </a:ext>
                  </a:extLst>
                </a:gridCol>
              </a:tblGrid>
              <a:tr h="294346">
                <a:tc>
                  <a:txBody>
                    <a:bodyPr/>
                    <a:lstStyle/>
                    <a:p>
                      <a:endParaRPr lang="en-US" sz="1100"/>
                    </a:p>
                  </a:txBody>
                  <a:tcPr marL="68555" marR="68555" marT="34290" marB="34290" anchor="ctr"/>
                </a:tc>
                <a:extLst>
                  <a:ext uri="{0D108BD9-81ED-4DB2-BD59-A6C34878D82A}">
                    <a16:rowId xmlns:a16="http://schemas.microsoft.com/office/drawing/2014/main" val="10000"/>
                  </a:ext>
                </a:extLst>
              </a:tr>
              <a:tr h="503237">
                <a:tc>
                  <a:txBody>
                    <a:bodyPr/>
                    <a:lstStyle/>
                    <a:p>
                      <a:r>
                        <a:rPr lang="en-US" sz="1100" b="1" dirty="0"/>
                        <a:t>Number of days CGM is worn</a:t>
                      </a:r>
                    </a:p>
                    <a:p>
                      <a:r>
                        <a:rPr lang="en-US" sz="1100" dirty="0"/>
                        <a:t>14 days is recommended</a:t>
                      </a:r>
                    </a:p>
                  </a:txBody>
                  <a:tcPr marL="68555" marR="68555" marT="34290" marB="34290" anchor="ctr"/>
                </a:tc>
                <a:extLst>
                  <a:ext uri="{0D108BD9-81ED-4DB2-BD59-A6C34878D82A}">
                    <a16:rowId xmlns:a16="http://schemas.microsoft.com/office/drawing/2014/main" val="10001"/>
                  </a:ext>
                </a:extLst>
              </a:tr>
              <a:tr h="712129">
                <a:tc>
                  <a:txBody>
                    <a:bodyPr/>
                    <a:lstStyle/>
                    <a:p>
                      <a:r>
                        <a:rPr lang="en-US" sz="1100" b="1" dirty="0"/>
                        <a:t>Percentage of time CGM is active</a:t>
                      </a:r>
                    </a:p>
                    <a:p>
                      <a:r>
                        <a:rPr lang="en-US" sz="1100" dirty="0"/>
                        <a:t>70% of data from 14 days is recommended</a:t>
                      </a:r>
                    </a:p>
                  </a:txBody>
                  <a:tcPr marL="68555" marR="68555" marT="34290" marB="34290" anchor="ctr"/>
                </a:tc>
                <a:extLst>
                  <a:ext uri="{0D108BD9-81ED-4DB2-BD59-A6C34878D82A}">
                    <a16:rowId xmlns:a16="http://schemas.microsoft.com/office/drawing/2014/main" val="10002"/>
                  </a:ext>
                </a:extLst>
              </a:tr>
              <a:tr h="294346">
                <a:tc>
                  <a:txBody>
                    <a:bodyPr/>
                    <a:lstStyle/>
                    <a:p>
                      <a:r>
                        <a:rPr lang="en-US" sz="1100" b="1"/>
                        <a:t>Mean glucose</a:t>
                      </a:r>
                    </a:p>
                  </a:txBody>
                  <a:tcPr marL="68555" marR="68555" marT="34290" marB="34290" anchor="ctr"/>
                </a:tc>
                <a:extLst>
                  <a:ext uri="{0D108BD9-81ED-4DB2-BD59-A6C34878D82A}">
                    <a16:rowId xmlns:a16="http://schemas.microsoft.com/office/drawing/2014/main" val="10003"/>
                  </a:ext>
                </a:extLst>
              </a:tr>
              <a:tr h="503237">
                <a:tc>
                  <a:txBody>
                    <a:bodyPr/>
                    <a:lstStyle/>
                    <a:p>
                      <a:r>
                        <a:rPr lang="en-US" sz="1100" b="1"/>
                        <a:t>Glucose management indicator (GMI)</a:t>
                      </a:r>
                    </a:p>
                    <a:p>
                      <a:r>
                        <a:rPr lang="en-US" sz="1100"/>
                        <a:t>Estimated A1C</a:t>
                      </a:r>
                    </a:p>
                  </a:txBody>
                  <a:tcPr marL="68555" marR="68555" marT="34290" marB="34290" anchor="ctr"/>
                </a:tc>
                <a:extLst>
                  <a:ext uri="{0D108BD9-81ED-4DB2-BD59-A6C34878D82A}">
                    <a16:rowId xmlns:a16="http://schemas.microsoft.com/office/drawing/2014/main" val="10004"/>
                  </a:ext>
                </a:extLst>
              </a:tr>
              <a:tr h="712129">
                <a:tc>
                  <a:txBody>
                    <a:bodyPr/>
                    <a:lstStyle/>
                    <a:p>
                      <a:r>
                        <a:rPr lang="en-US" sz="1100" b="1" dirty="0"/>
                        <a:t>Coefficient of variation (CV)</a:t>
                      </a:r>
                    </a:p>
                    <a:p>
                      <a:r>
                        <a:rPr lang="en-US" sz="1100" u="none" strike="noStrike" kern="1200" baseline="0" dirty="0"/>
                        <a:t>This is a measure of glycemic variability. A CV &gt;36% is considered unstable.</a:t>
                      </a:r>
                      <a:endParaRPr lang="en-US" sz="1100" b="1" dirty="0"/>
                    </a:p>
                  </a:txBody>
                  <a:tcPr marL="68555" marR="68555" marT="34290" marB="34290" anchor="ctr"/>
                </a:tc>
                <a:extLst>
                  <a:ext uri="{0D108BD9-81ED-4DB2-BD59-A6C34878D82A}">
                    <a16:rowId xmlns:a16="http://schemas.microsoft.com/office/drawing/2014/main" val="10005"/>
                  </a:ext>
                </a:extLst>
              </a:tr>
            </a:tbl>
          </a:graphicData>
        </a:graphic>
      </p:graphicFrame>
    </p:spTree>
  </p:cSld>
  <p:clrMapOvr>
    <a:masterClrMapping/>
  </p:clrMapOvr>
  <p:transition spd="med">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09B8FC9-1BF4-942B-CDBD-2D066224E3F3}"/>
              </a:ext>
            </a:extLst>
          </p:cNvPr>
          <p:cNvSpPr/>
          <p:nvPr/>
        </p:nvSpPr>
        <p:spPr>
          <a:xfrm>
            <a:off x="0" y="857250"/>
            <a:ext cx="9144000" cy="53066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5411" name="Picture 4">
            <a:extLst>
              <a:ext uri="{FF2B5EF4-FFF2-40B4-BE49-F238E27FC236}">
                <a16:creationId xmlns:a16="http://schemas.microsoft.com/office/drawing/2014/main" id="{C7C95907-85C5-9824-65CF-FBE71982F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102519"/>
            <a:ext cx="4342210" cy="4898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46EA80C4-DDD8-2690-F748-742D04FF85EE}"/>
              </a:ext>
            </a:extLst>
          </p:cNvPr>
          <p:cNvSpPr/>
          <p:nvPr/>
        </p:nvSpPr>
        <p:spPr>
          <a:xfrm>
            <a:off x="3017044" y="4155281"/>
            <a:ext cx="1059656" cy="29170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6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48E18F76-F6D9-2195-70FE-B1851DCD370E}"/>
              </a:ext>
            </a:extLst>
          </p:cNvPr>
          <p:cNvSpPr/>
          <p:nvPr/>
        </p:nvSpPr>
        <p:spPr>
          <a:xfrm>
            <a:off x="4625579" y="4118373"/>
            <a:ext cx="922734" cy="33575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66"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Box 42">
            <a:extLst>
              <a:ext uri="{FF2B5EF4-FFF2-40B4-BE49-F238E27FC236}">
                <a16:creationId xmlns:a16="http://schemas.microsoft.com/office/drawing/2014/main" id="{DF1C9B5E-A2E2-4BEC-19DE-95C12BB1B037}"/>
              </a:ext>
            </a:extLst>
          </p:cNvPr>
          <p:cNvSpPr txBox="1"/>
          <p:nvPr/>
        </p:nvSpPr>
        <p:spPr>
          <a:xfrm>
            <a:off x="6172200" y="2018110"/>
            <a:ext cx="2502694" cy="400110"/>
          </a:xfrm>
          <a:prstGeom prst="rect">
            <a:avLst/>
          </a:prstGeom>
          <a:noFill/>
        </p:spPr>
        <p:txBody>
          <a:bodyPr>
            <a:spAutoFit/>
          </a:bodyPr>
          <a:lstStyle/>
          <a:p>
            <a:pPr marL="0" marR="0" lvl="0" indent="0" algn="ctr" defTabSz="514325"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a:ea typeface="MS PGothic" panose="020B0600070205080204" pitchFamily="34" charset="-128"/>
                <a:cs typeface="+mn-cs"/>
              </a:rPr>
              <a:t>More Green</a:t>
            </a:r>
            <a:r>
              <a:rPr kumimoji="0" lang="en-US" sz="2000" b="1" i="0" u="none" strike="noStrike" kern="1200" cap="none" spc="0" normalizeH="0" baseline="0" noProof="0" dirty="0">
                <a:ln>
                  <a:noFill/>
                </a:ln>
                <a:solidFill>
                  <a:prstClr val="black"/>
                </a:solidFill>
                <a:effectLst/>
                <a:uLnTx/>
                <a:uFillTx/>
                <a:latin typeface="Calibri"/>
                <a:ea typeface="MS PGothic" panose="020B0600070205080204" pitchFamily="34" charset="-128"/>
                <a:cs typeface="+mn-cs"/>
              </a:rPr>
              <a:t>, </a:t>
            </a:r>
            <a:r>
              <a:rPr kumimoji="0" lang="en-US" sz="2000" b="1" i="0" u="none" strike="noStrike" kern="1200" cap="none" spc="0" normalizeH="0" baseline="0" noProof="0" dirty="0">
                <a:ln>
                  <a:noFill/>
                </a:ln>
                <a:solidFill>
                  <a:srgbClr val="FF0000"/>
                </a:solidFill>
                <a:effectLst/>
                <a:uLnTx/>
                <a:uFillTx/>
                <a:latin typeface="Calibri"/>
                <a:ea typeface="MS PGothic" panose="020B0600070205080204" pitchFamily="34" charset="-128"/>
                <a:cs typeface="+mn-cs"/>
              </a:rPr>
              <a:t>Less Red</a:t>
            </a:r>
            <a:endParaRPr kumimoji="0" lang="en-US" sz="1400" b="0" i="0" u="none" strike="noStrike" kern="1200" cap="none" spc="0" normalizeH="0" baseline="0" noProof="0" dirty="0">
              <a:ln>
                <a:noFill/>
              </a:ln>
              <a:solidFill>
                <a:prstClr val="black"/>
              </a:solidFill>
              <a:effectLst/>
              <a:uLnTx/>
              <a:uFillTx/>
              <a:latin typeface="Calibri"/>
              <a:ea typeface="MS PGothic" panose="020B0600070205080204" pitchFamily="34" charset="-128"/>
              <a:cs typeface="+mn-cs"/>
            </a:endParaRPr>
          </a:p>
        </p:txBody>
      </p:sp>
      <p:sp>
        <p:nvSpPr>
          <p:cNvPr id="44" name="TextBox 43">
            <a:extLst>
              <a:ext uri="{FF2B5EF4-FFF2-40B4-BE49-F238E27FC236}">
                <a16:creationId xmlns:a16="http://schemas.microsoft.com/office/drawing/2014/main" id="{41566826-F7E4-8D3A-C8F0-8841C67244A3}"/>
              </a:ext>
            </a:extLst>
          </p:cNvPr>
          <p:cNvSpPr txBox="1"/>
          <p:nvPr/>
        </p:nvSpPr>
        <p:spPr>
          <a:xfrm>
            <a:off x="5860256" y="3650457"/>
            <a:ext cx="942975" cy="650081"/>
          </a:xfrm>
          <a:prstGeom prst="roundRect">
            <a:avLst/>
          </a:prstGeom>
          <a:solidFill>
            <a:srgbClr val="522398"/>
          </a:solidFill>
          <a:ln w="19050">
            <a:noFill/>
          </a:ln>
          <a:effectLst>
            <a:outerShdw blurRad="50800" dist="38100" dir="2700000" algn="tl" rotWithShape="0">
              <a:prstClr val="black">
                <a:alpha val="40000"/>
              </a:prstClr>
            </a:outerShdw>
          </a:effectLst>
        </p:spPr>
        <p:txBody>
          <a:bodyPr lIns="15188" tIns="15188" rIns="15188" bIns="15188" anchor="ctr"/>
          <a:lstStyle>
            <a:defPPr>
              <a:defRPr lang="en-US"/>
            </a:defPPr>
            <a:lvl1pPr algn="ctr">
              <a:defRPr sz="2400" b="1">
                <a:solidFill>
                  <a:schemeClr val="bg1"/>
                </a:solidFill>
              </a:defRPr>
            </a:lvl1pPr>
          </a:lstStyle>
          <a:p>
            <a:pPr marL="0" marR="0" lvl="0" indent="0" algn="ctr" defTabSz="514325" rtl="0" eaLnBrk="1" fontAlgn="base" latinLnBrk="0" hangingPunct="1">
              <a:lnSpc>
                <a:spcPct val="100000"/>
              </a:lnSpc>
              <a:spcBef>
                <a:spcPct val="0"/>
              </a:spcBef>
              <a:spcAft>
                <a:spcPct val="0"/>
              </a:spcAft>
              <a:buClrTx/>
              <a:buSzTx/>
              <a:buFontTx/>
              <a:buNone/>
              <a:tabLst/>
              <a:defRPr/>
            </a:pPr>
            <a:r>
              <a:rPr kumimoji="0" lang="en-US" sz="2025" b="1" i="0" u="none" strike="noStrike" kern="0" cap="none" spc="0" normalizeH="0" baseline="0" noProof="0" dirty="0">
                <a:ln>
                  <a:noFill/>
                </a:ln>
                <a:solidFill>
                  <a:srgbClr val="FFFFFF"/>
                </a:solidFill>
                <a:effectLst/>
                <a:uLnTx/>
                <a:uFillTx/>
                <a:latin typeface="Calibri"/>
                <a:ea typeface="MS PGothic" panose="020B0600070205080204" pitchFamily="34" charset="-128"/>
                <a:cs typeface="+mn-cs"/>
              </a:rPr>
              <a:t>FNIR</a:t>
            </a:r>
          </a:p>
        </p:txBody>
      </p:sp>
      <p:sp>
        <p:nvSpPr>
          <p:cNvPr id="45" name="TextBox 44">
            <a:extLst>
              <a:ext uri="{FF2B5EF4-FFF2-40B4-BE49-F238E27FC236}">
                <a16:creationId xmlns:a16="http://schemas.microsoft.com/office/drawing/2014/main" id="{699BBFD9-923D-6E8F-CBD7-5982EC4EFDFD}"/>
              </a:ext>
            </a:extLst>
          </p:cNvPr>
          <p:cNvSpPr txBox="1"/>
          <p:nvPr/>
        </p:nvSpPr>
        <p:spPr>
          <a:xfrm>
            <a:off x="6984207" y="3638550"/>
            <a:ext cx="1721644" cy="646986"/>
          </a:xfrm>
          <a:prstGeom prst="roundRect">
            <a:avLst/>
          </a:prstGeom>
          <a:solidFill>
            <a:srgbClr val="522398"/>
          </a:solidFill>
        </p:spPr>
        <p:txBody>
          <a:bodyPr>
            <a:spAutoFit/>
          </a:bodyPr>
          <a:lstStyle/>
          <a:p>
            <a:pPr marL="0" marR="0" lvl="0" indent="0" algn="ctr" defTabSz="514325"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F</a:t>
            </a:r>
            <a:r>
              <a:rPr kumimoji="0" lang="en-US" sz="1600" b="0"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lat </a:t>
            </a:r>
            <a:r>
              <a:rPr kumimoji="0" lang="en-US" sz="1600" b="1"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N</a:t>
            </a:r>
            <a:r>
              <a:rPr kumimoji="0" lang="en-US" sz="1600" b="0"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arrow</a:t>
            </a:r>
          </a:p>
          <a:p>
            <a:pPr marL="0" marR="0" lvl="0" indent="0" algn="ctr" defTabSz="514325"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I</a:t>
            </a:r>
            <a:r>
              <a:rPr kumimoji="0" lang="en-US" sz="1600" b="0"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n </a:t>
            </a:r>
            <a:r>
              <a:rPr kumimoji="0" lang="en-US" sz="1600" b="1"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R</a:t>
            </a:r>
            <a:r>
              <a:rPr kumimoji="0" lang="en-US" sz="1600" b="0" i="0" u="none" strike="noStrike" kern="0" cap="none" spc="0" normalizeH="0" baseline="0" noProof="0" dirty="0">
                <a:ln>
                  <a:noFill/>
                </a:ln>
                <a:solidFill>
                  <a:prstClr val="white"/>
                </a:solidFill>
                <a:effectLst/>
                <a:uLnTx/>
                <a:uFillTx/>
                <a:latin typeface="Calibri"/>
                <a:ea typeface="MS PGothic" panose="020B0600070205080204" pitchFamily="34" charset="-128"/>
                <a:cs typeface="+mn-cs"/>
              </a:rPr>
              <a:t>ange</a:t>
            </a:r>
          </a:p>
        </p:txBody>
      </p:sp>
      <p:pic>
        <p:nvPicPr>
          <p:cNvPr id="49" name="Picture 48">
            <a:extLst>
              <a:ext uri="{FF2B5EF4-FFF2-40B4-BE49-F238E27FC236}">
                <a16:creationId xmlns:a16="http://schemas.microsoft.com/office/drawing/2014/main" id="{B40846AC-988F-C5AE-0223-7D22A5D088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294" y="4482704"/>
            <a:ext cx="1168004" cy="182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894CA72-3941-094A-0271-3BA074E9C1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1744" y="5029201"/>
            <a:ext cx="1914525" cy="82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419" name="Picture 3">
            <a:extLst>
              <a:ext uri="{FF2B5EF4-FFF2-40B4-BE49-F238E27FC236}">
                <a16:creationId xmlns:a16="http://schemas.microsoft.com/office/drawing/2014/main" id="{AC3404EF-B6EC-AC54-3A12-F196AD8322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857250"/>
            <a:ext cx="214193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337"/>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6" grpId="0" animBg="1"/>
      <p:bldP spid="43" grpId="0"/>
      <p:bldP spid="44" grpId="0" animBg="1"/>
      <p:bldP spid="4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A721E545-9088-4711-1BB5-04B3BB5B292B}"/>
              </a:ext>
            </a:extLst>
          </p:cNvPr>
          <p:cNvSpPr>
            <a:spLocks noGrp="1"/>
          </p:cNvSpPr>
          <p:nvPr>
            <p:ph type="title"/>
          </p:nvPr>
        </p:nvSpPr>
        <p:spPr>
          <a:xfrm>
            <a:off x="0" y="1028700"/>
            <a:ext cx="9144000" cy="1657350"/>
          </a:xfrm>
        </p:spPr>
        <p:txBody>
          <a:bodyPr/>
          <a:lstStyle/>
          <a:p>
            <a:r>
              <a:rPr lang="en-US" altLang="en-US" dirty="0"/>
              <a:t>Poll 2. What is the goal time in range for most adults with type 1 or 2 diabetes? </a:t>
            </a:r>
          </a:p>
        </p:txBody>
      </p:sp>
      <p:sp>
        <p:nvSpPr>
          <p:cNvPr id="3" name="Content Placeholder 2">
            <a:extLst>
              <a:ext uri="{FF2B5EF4-FFF2-40B4-BE49-F238E27FC236}">
                <a16:creationId xmlns:a16="http://schemas.microsoft.com/office/drawing/2014/main" id="{96E6673A-0D54-2D74-F7D3-7F52C60172AA}"/>
              </a:ext>
            </a:extLst>
          </p:cNvPr>
          <p:cNvSpPr>
            <a:spLocks noGrp="1"/>
          </p:cNvSpPr>
          <p:nvPr>
            <p:ph idx="1"/>
          </p:nvPr>
        </p:nvSpPr>
        <p:spPr>
          <a:xfrm>
            <a:off x="628650" y="2686051"/>
            <a:ext cx="7886700" cy="2803922"/>
          </a:xfrm>
        </p:spPr>
        <p:txBody>
          <a:bodyPr/>
          <a:lstStyle/>
          <a:p>
            <a:pPr>
              <a:buFont typeface="Arial" panose="020B0604020202020204" pitchFamily="34" charset="0"/>
              <a:buAutoNum type="alphaUcPeriod"/>
              <a:defRPr/>
            </a:pPr>
            <a:r>
              <a:rPr lang="en-US" dirty="0"/>
              <a:t>≥50%</a:t>
            </a:r>
          </a:p>
          <a:p>
            <a:pPr>
              <a:buFont typeface="Arial" panose="020B0604020202020204" pitchFamily="34" charset="0"/>
              <a:buAutoNum type="alphaUcPeriod"/>
              <a:defRPr/>
            </a:pPr>
            <a:r>
              <a:rPr lang="en-US" dirty="0"/>
              <a:t>≥70%</a:t>
            </a:r>
          </a:p>
          <a:p>
            <a:pPr marL="385763" indent="-385763">
              <a:buFont typeface="+mj-lt"/>
              <a:buAutoNum type="alphaUcPeriod"/>
              <a:defRPr/>
            </a:pPr>
            <a:r>
              <a:rPr lang="en-US" dirty="0"/>
              <a:t>≥80%</a:t>
            </a:r>
          </a:p>
          <a:p>
            <a:pPr marL="385763" indent="-385763">
              <a:buFont typeface="+mj-lt"/>
              <a:buAutoNum type="alphaUcPeriod"/>
              <a:defRPr/>
            </a:pPr>
            <a:r>
              <a:rPr lang="en-US" dirty="0"/>
              <a:t>≥90%</a:t>
            </a:r>
          </a:p>
          <a:p>
            <a:pPr>
              <a:defRPr/>
            </a:pPr>
            <a:endParaRPr lang="en-US" dirty="0"/>
          </a:p>
        </p:txBody>
      </p:sp>
      <p:sp>
        <p:nvSpPr>
          <p:cNvPr id="2" name="Oval 1">
            <a:extLst>
              <a:ext uri="{FF2B5EF4-FFF2-40B4-BE49-F238E27FC236}">
                <a16:creationId xmlns:a16="http://schemas.microsoft.com/office/drawing/2014/main" id="{941ABE8A-CD40-44B2-9948-A4F7865C4F23}"/>
              </a:ext>
            </a:extLst>
          </p:cNvPr>
          <p:cNvSpPr/>
          <p:nvPr/>
        </p:nvSpPr>
        <p:spPr>
          <a:xfrm>
            <a:off x="457200" y="3143250"/>
            <a:ext cx="2114550" cy="5715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w="38100">
                <a:solidFill>
                  <a:prstClr val="white"/>
                </a:solidFill>
              </a:ln>
              <a:solidFill>
                <a:prstClr val="white"/>
              </a:solidFill>
              <a:effectLst/>
              <a:uLnTx/>
              <a:uFillTx/>
              <a:latin typeface="Calibri" panose="020F0502020204030204"/>
              <a:ea typeface="+mn-ea"/>
              <a:cs typeface="+mn-cs"/>
            </a:endParaRPr>
          </a:p>
        </p:txBody>
      </p:sp>
      <p:pic>
        <p:nvPicPr>
          <p:cNvPr id="4" name="Picture 3" descr="Cartoon bee with magnifying glass">
            <a:extLst>
              <a:ext uri="{FF2B5EF4-FFF2-40B4-BE49-F238E27FC236}">
                <a16:creationId xmlns:a16="http://schemas.microsoft.com/office/drawing/2014/main" id="{5919B630-9744-EF17-028C-56410372E0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6944631" y="2814984"/>
            <a:ext cx="1385887" cy="15733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a:extLst>
              <a:ext uri="{FF2B5EF4-FFF2-40B4-BE49-F238E27FC236}">
                <a16:creationId xmlns:a16="http://schemas.microsoft.com/office/drawing/2014/main" id="{0E9E2A44-842C-2D70-BCB7-EC75DDED5245}"/>
              </a:ext>
            </a:extLst>
          </p:cNvPr>
          <p:cNvSpPr>
            <a:spLocks noGrp="1"/>
          </p:cNvSpPr>
          <p:nvPr>
            <p:ph type="title"/>
          </p:nvPr>
        </p:nvSpPr>
        <p:spPr/>
        <p:txBody>
          <a:bodyPr/>
          <a:lstStyle/>
          <a:p>
            <a:r>
              <a:rPr lang="en-US" altLang="en-US"/>
              <a:t>                               </a:t>
            </a:r>
          </a:p>
        </p:txBody>
      </p:sp>
      <p:pic>
        <p:nvPicPr>
          <p:cNvPr id="149507" name="Picture 6">
            <a:extLst>
              <a:ext uri="{FF2B5EF4-FFF2-40B4-BE49-F238E27FC236}">
                <a16:creationId xmlns:a16="http://schemas.microsoft.com/office/drawing/2014/main" id="{37AEDC43-1F66-9D61-47CE-111E5740F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78819"/>
            <a:ext cx="4457700" cy="1770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8">
            <a:extLst>
              <a:ext uri="{FF2B5EF4-FFF2-40B4-BE49-F238E27FC236}">
                <a16:creationId xmlns:a16="http://schemas.microsoft.com/office/drawing/2014/main" id="{6900C462-DA6B-A4E6-2436-344B68D36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1918097"/>
            <a:ext cx="1846660" cy="180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9" name="Picture 10">
            <a:extLst>
              <a:ext uri="{FF2B5EF4-FFF2-40B4-BE49-F238E27FC236}">
                <a16:creationId xmlns:a16="http://schemas.microsoft.com/office/drawing/2014/main" id="{0D58A2B2-E468-91C2-CC4E-532AD94FB6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244" y="3798094"/>
            <a:ext cx="3900488" cy="159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0" name="TextBox 13">
            <a:extLst>
              <a:ext uri="{FF2B5EF4-FFF2-40B4-BE49-F238E27FC236}">
                <a16:creationId xmlns:a16="http://schemas.microsoft.com/office/drawing/2014/main" id="{3FF2DB76-BA3B-2A79-4E17-B524E084A986}"/>
              </a:ext>
            </a:extLst>
          </p:cNvPr>
          <p:cNvSpPr txBox="1">
            <a:spLocks noChangeArrowheads="1"/>
          </p:cNvSpPr>
          <p:nvPr/>
        </p:nvSpPr>
        <p:spPr bwMode="auto">
          <a:xfrm>
            <a:off x="346472" y="5592366"/>
            <a:ext cx="78867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350" b="0" i="0" u="none" strike="noStrike" kern="1200" cap="none" spc="0" normalizeH="0" baseline="0" noProof="0">
                <a:ln>
                  <a:noFill/>
                </a:ln>
                <a:solidFill>
                  <a:prstClr val="black"/>
                </a:solidFill>
                <a:effectLst/>
                <a:uLnTx/>
                <a:uFillTx/>
                <a:latin typeface="Arial" panose="020B0604020202020204" pitchFamily="34" charset="0"/>
                <a:ea typeface="+mn-ea"/>
                <a:cs typeface="+mn-cs"/>
              </a:rPr>
              <a:t>Same person, same data, look at the difference in time in range!</a:t>
            </a:r>
          </a:p>
        </p:txBody>
      </p:sp>
      <p:sp>
        <p:nvSpPr>
          <p:cNvPr id="149511" name="Subtitle 2">
            <a:extLst>
              <a:ext uri="{FF2B5EF4-FFF2-40B4-BE49-F238E27FC236}">
                <a16:creationId xmlns:a16="http://schemas.microsoft.com/office/drawing/2014/main" id="{1E001533-1FCB-7E9A-C31A-19D864E1C4A9}"/>
              </a:ext>
            </a:extLst>
          </p:cNvPr>
          <p:cNvSpPr txBox="1">
            <a:spLocks noChangeArrowheads="1"/>
          </p:cNvSpPr>
          <p:nvPr/>
        </p:nvSpPr>
        <p:spPr bwMode="auto">
          <a:xfrm>
            <a:off x="276225" y="1091804"/>
            <a:ext cx="8591550" cy="58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45720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371600" indent="-4572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8288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2860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7432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32004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6576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41148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90000"/>
              </a:lnSpc>
              <a:spcBef>
                <a:spcPts val="750"/>
              </a:spcBef>
              <a:spcAft>
                <a:spcPct val="0"/>
              </a:spcAft>
              <a:buClrTx/>
              <a:buSzTx/>
              <a:buFont typeface="Arial" panose="020B0604020202020204" pitchFamily="34" charset="0"/>
              <a:buNone/>
              <a:tabLst/>
              <a:defRPr/>
            </a:pPr>
            <a:r>
              <a:rPr kumimoji="0" lang="en-US" altLang="en-US" sz="3300" b="0" i="0" u="none" strike="noStrike" kern="1200" cap="none" spc="0" normalizeH="0" baseline="0" noProof="0">
                <a:ln>
                  <a:noFill/>
                </a:ln>
                <a:solidFill>
                  <a:srgbClr val="5C2D8B"/>
                </a:solidFill>
                <a:effectLst/>
                <a:uLnTx/>
                <a:uFillTx/>
                <a:latin typeface="Arial" panose="020B0604020202020204" pitchFamily="34" charset="0"/>
                <a:ea typeface="+mn-ea"/>
                <a:cs typeface="Arial" panose="020B0604020202020204" pitchFamily="34" charset="0"/>
              </a:rPr>
              <a:t>Target Glucose Ranges</a:t>
            </a:r>
          </a:p>
        </p:txBody>
      </p:sp>
      <p:pic>
        <p:nvPicPr>
          <p:cNvPr id="4" name="Content Placeholder 12">
            <a:extLst>
              <a:ext uri="{FF2B5EF4-FFF2-40B4-BE49-F238E27FC236}">
                <a16:creationId xmlns:a16="http://schemas.microsoft.com/office/drawing/2014/main" id="{C33A99AB-9498-66BD-52B2-2CAFC1A36858}"/>
              </a:ext>
            </a:extLst>
          </p:cNvPr>
          <p:cNvPicPr>
            <a:picLocks noChangeAspect="1"/>
          </p:cNvPicPr>
          <p:nvPr/>
        </p:nvPicPr>
        <p:blipFill>
          <a:blip r:embed="rId5"/>
          <a:stretch>
            <a:fillRect/>
          </a:stretch>
        </p:blipFill>
        <p:spPr>
          <a:xfrm>
            <a:off x="4938713" y="3738562"/>
            <a:ext cx="1521619" cy="1644254"/>
          </a:xfrm>
        </p:spPr>
      </p:pic>
      <p:pic>
        <p:nvPicPr>
          <p:cNvPr id="5" name="Content Placeholder 12">
            <a:extLst>
              <a:ext uri="{FF2B5EF4-FFF2-40B4-BE49-F238E27FC236}">
                <a16:creationId xmlns:a16="http://schemas.microsoft.com/office/drawing/2014/main" id="{7BE4F97E-EF0E-0873-3436-FA910A9DA854}"/>
              </a:ext>
            </a:extLst>
          </p:cNvPr>
          <p:cNvPicPr>
            <a:picLocks noChangeAspect="1"/>
          </p:cNvPicPr>
          <p:nvPr/>
        </p:nvPicPr>
        <p:blipFill>
          <a:blip r:embed="rId5"/>
          <a:stretch>
            <a:fillRect/>
          </a:stretch>
        </p:blipFill>
        <p:spPr>
          <a:xfrm>
            <a:off x="5053013" y="3852862"/>
            <a:ext cx="1521619" cy="1644254"/>
          </a:xfrm>
        </p:spPr>
      </p:pic>
      <p:pic>
        <p:nvPicPr>
          <p:cNvPr id="149514" name="Content Placeholder 12">
            <a:extLst>
              <a:ext uri="{FF2B5EF4-FFF2-40B4-BE49-F238E27FC236}">
                <a16:creationId xmlns:a16="http://schemas.microsoft.com/office/drawing/2014/main" id="{51520267-DA1D-2AED-4BAF-675CECB854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7313" y="3967162"/>
            <a:ext cx="1521619" cy="16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Content Placeholder 4">
            <a:extLst>
              <a:ext uri="{FF2B5EF4-FFF2-40B4-BE49-F238E27FC236}">
                <a16:creationId xmlns:a16="http://schemas.microsoft.com/office/drawing/2014/main" id="{D2455635-A78B-43C9-C6E6-4A8D985F101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200959"/>
            <a:ext cx="8449040" cy="5460931"/>
          </a:xfr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0531" name="TextBox 5">
            <a:extLst>
              <a:ext uri="{FF2B5EF4-FFF2-40B4-BE49-F238E27FC236}">
                <a16:creationId xmlns:a16="http://schemas.microsoft.com/office/drawing/2014/main" id="{C0AA2CEE-11FE-5F51-9B88-3680A78FAB34}"/>
              </a:ext>
            </a:extLst>
          </p:cNvPr>
          <p:cNvSpPr txBox="1">
            <a:spLocks noChangeArrowheads="1"/>
          </p:cNvSpPr>
          <p:nvPr/>
        </p:nvSpPr>
        <p:spPr bwMode="auto">
          <a:xfrm>
            <a:off x="0" y="5651897"/>
            <a:ext cx="5949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Isaacs D, Cox C, Schwab K, et al. Technology Integration: The Role of the Diabetes Care and Education Specialist in Practice. The Diabetes Educator. 2020;46(4):323-334. doi:10.1177/0145721720935123</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Google Shape;604;p89">
            <a:extLst>
              <a:ext uri="{FF2B5EF4-FFF2-40B4-BE49-F238E27FC236}">
                <a16:creationId xmlns:a16="http://schemas.microsoft.com/office/drawing/2014/main" id="{9BD75671-1B9C-9753-CB9D-1F18941E31F0}"/>
              </a:ext>
            </a:extLst>
          </p:cNvPr>
          <p:cNvSpPr>
            <a:spLocks noGrp="1"/>
          </p:cNvSpPr>
          <p:nvPr>
            <p:ph type="title"/>
          </p:nvPr>
        </p:nvSpPr>
        <p:spPr>
          <a:xfrm>
            <a:off x="20241" y="1048941"/>
            <a:ext cx="9144000" cy="994172"/>
          </a:xfrm>
        </p:spPr>
        <p:txBody>
          <a:bodyPr vert="horz" wrap="square" lIns="68569" tIns="34275" rIns="68569" bIns="34275" numCol="1" anchor="ctr" anchorCtr="0" compatLnSpc="1">
            <a:prstTxWarp prst="textNoShape">
              <a:avLst/>
            </a:prstTxWarp>
          </a:bodyPr>
          <a:lstStyle/>
          <a:p>
            <a:pPr>
              <a:buClr>
                <a:srgbClr val="000000"/>
              </a:buClr>
              <a:buSzPts val="4400"/>
              <a:buFont typeface="Calibri" panose="020F0502020204030204" pitchFamily="34" charset="0"/>
              <a:buNone/>
            </a:pPr>
            <a:r>
              <a:rPr lang="en-US" altLang="en-US"/>
              <a:t>Case Studies &amp; 2 min Stretch</a:t>
            </a:r>
          </a:p>
        </p:txBody>
      </p:sp>
      <p:sp>
        <p:nvSpPr>
          <p:cNvPr id="153603" name="Content Placeholder 2">
            <a:extLst>
              <a:ext uri="{FF2B5EF4-FFF2-40B4-BE49-F238E27FC236}">
                <a16:creationId xmlns:a16="http://schemas.microsoft.com/office/drawing/2014/main" id="{D9053964-0F88-185D-0227-CF507FA73220}"/>
              </a:ext>
            </a:extLst>
          </p:cNvPr>
          <p:cNvSpPr>
            <a:spLocks noGrp="1"/>
          </p:cNvSpPr>
          <p:nvPr>
            <p:ph idx="1"/>
          </p:nvPr>
        </p:nvSpPr>
        <p:spPr/>
        <p:txBody>
          <a:bodyPr/>
          <a:lstStyle/>
          <a:p>
            <a:endParaRPr lang="en-US" altLang="en-US"/>
          </a:p>
        </p:txBody>
      </p:sp>
      <p:pic>
        <p:nvPicPr>
          <p:cNvPr id="153604" name="Google Shape;606;p89" descr="C:\Users\disaacs\AppData\Local\Microsoft\Windows\INetCache\IE\IX84MDPU\diversitypeple[1].png">
            <a:extLst>
              <a:ext uri="{FF2B5EF4-FFF2-40B4-BE49-F238E27FC236}">
                <a16:creationId xmlns:a16="http://schemas.microsoft.com/office/drawing/2014/main" id="{B9D3B2D6-F299-439F-9880-DBCEA08E5CE1}"/>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3360" y="2471738"/>
            <a:ext cx="4917281" cy="2839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3">
            <a:extLst>
              <a:ext uri="{FF2B5EF4-FFF2-40B4-BE49-F238E27FC236}">
                <a16:creationId xmlns:a16="http://schemas.microsoft.com/office/drawing/2014/main" id="{8B902996-60E0-715B-5D66-EE204CE2A391}"/>
              </a:ext>
            </a:extLst>
          </p:cNvPr>
          <p:cNvSpPr>
            <a:spLocks noGrp="1"/>
          </p:cNvSpPr>
          <p:nvPr>
            <p:ph type="title"/>
          </p:nvPr>
        </p:nvSpPr>
        <p:spPr/>
        <p:txBody>
          <a:bodyPr/>
          <a:lstStyle/>
          <a:p>
            <a:pPr eaLnBrk="1" hangingPunct="1"/>
            <a:r>
              <a:rPr lang="en-US" altLang="en-US"/>
              <a:t>Case 1</a:t>
            </a:r>
          </a:p>
        </p:txBody>
      </p:sp>
      <p:sp>
        <p:nvSpPr>
          <p:cNvPr id="152579" name="Content Placeholder 1">
            <a:extLst>
              <a:ext uri="{FF2B5EF4-FFF2-40B4-BE49-F238E27FC236}">
                <a16:creationId xmlns:a16="http://schemas.microsoft.com/office/drawing/2014/main" id="{F425FBA4-90EB-C34C-0D96-61213E7F0F0D}"/>
              </a:ext>
            </a:extLst>
          </p:cNvPr>
          <p:cNvSpPr>
            <a:spLocks noGrp="1"/>
          </p:cNvSpPr>
          <p:nvPr>
            <p:ph idx="1"/>
          </p:nvPr>
        </p:nvSpPr>
        <p:spPr>
          <a:xfrm>
            <a:off x="179784" y="1524184"/>
            <a:ext cx="3943350" cy="3263503"/>
          </a:xfrm>
        </p:spPr>
        <p:txBody>
          <a:bodyPr>
            <a:normAutofit/>
          </a:bodyPr>
          <a:lstStyle/>
          <a:p>
            <a:pPr marL="0" indent="0">
              <a:buNone/>
              <a:defRPr/>
            </a:pPr>
            <a:r>
              <a:rPr lang="en-US" altLang="en-US" sz="2000" dirty="0">
                <a:solidFill>
                  <a:schemeClr val="bg1"/>
                </a:solidFill>
              </a:rPr>
              <a:t>Terrance is a 60-year-old man with T2D x 12 years</a:t>
            </a:r>
          </a:p>
          <a:p>
            <a:pPr marL="0" indent="0">
              <a:buNone/>
              <a:defRPr/>
            </a:pPr>
            <a:r>
              <a:rPr lang="en-US" altLang="en-US" sz="2000" dirty="0">
                <a:solidFill>
                  <a:schemeClr val="bg1"/>
                </a:solidFill>
              </a:rPr>
              <a:t>Current DM2 meds:</a:t>
            </a:r>
          </a:p>
          <a:p>
            <a:pPr lvl="1" eaLnBrk="1" hangingPunct="1">
              <a:defRPr/>
            </a:pPr>
            <a:r>
              <a:rPr lang="en-US" altLang="en-US" sz="1800" dirty="0">
                <a:solidFill>
                  <a:schemeClr val="bg1"/>
                </a:solidFill>
              </a:rPr>
              <a:t>Metformin 1000 mg twice daily </a:t>
            </a:r>
          </a:p>
          <a:p>
            <a:pPr lvl="1" eaLnBrk="1" hangingPunct="1">
              <a:defRPr/>
            </a:pPr>
            <a:r>
              <a:rPr lang="en-US" altLang="en-US" sz="1800" dirty="0">
                <a:solidFill>
                  <a:schemeClr val="bg1"/>
                </a:solidFill>
              </a:rPr>
              <a:t>Glimepiride 8mg daily </a:t>
            </a:r>
          </a:p>
          <a:p>
            <a:pPr marL="0" indent="0">
              <a:buNone/>
              <a:defRPr/>
            </a:pPr>
            <a:r>
              <a:rPr lang="en-US" altLang="en-US" sz="2000" dirty="0">
                <a:solidFill>
                  <a:schemeClr val="bg1"/>
                </a:solidFill>
              </a:rPr>
              <a:t>Other conditions</a:t>
            </a:r>
          </a:p>
          <a:p>
            <a:pPr lvl="1" eaLnBrk="1" hangingPunct="1">
              <a:defRPr/>
            </a:pPr>
            <a:r>
              <a:rPr lang="en-US" altLang="en-US" sz="1800" dirty="0">
                <a:solidFill>
                  <a:schemeClr val="bg1"/>
                </a:solidFill>
              </a:rPr>
              <a:t>CKD</a:t>
            </a:r>
          </a:p>
          <a:p>
            <a:pPr lvl="1" eaLnBrk="1" hangingPunct="1">
              <a:defRPr/>
            </a:pPr>
            <a:r>
              <a:rPr lang="en-US" altLang="en-US" sz="1800" dirty="0">
                <a:solidFill>
                  <a:schemeClr val="bg1"/>
                </a:solidFill>
              </a:rPr>
              <a:t>Hyperlipidemia</a:t>
            </a:r>
          </a:p>
          <a:p>
            <a:pPr lvl="1" eaLnBrk="1" hangingPunct="1">
              <a:defRPr/>
            </a:pPr>
            <a:r>
              <a:rPr lang="en-US" altLang="en-US" sz="1800" dirty="0">
                <a:solidFill>
                  <a:schemeClr val="bg1"/>
                </a:solidFill>
              </a:rPr>
              <a:t>Hypertension </a:t>
            </a:r>
            <a:endParaRPr lang="en-US" altLang="en-US" dirty="0">
              <a:solidFill>
                <a:schemeClr val="bg1"/>
              </a:solidFill>
            </a:endParaRPr>
          </a:p>
        </p:txBody>
      </p:sp>
      <p:sp>
        <p:nvSpPr>
          <p:cNvPr id="152580" name="Content Placeholder 1">
            <a:extLst>
              <a:ext uri="{FF2B5EF4-FFF2-40B4-BE49-F238E27FC236}">
                <a16:creationId xmlns:a16="http://schemas.microsoft.com/office/drawing/2014/main" id="{F1C00D7E-0561-C93B-B1CE-D0C277A53BF8}"/>
              </a:ext>
            </a:extLst>
          </p:cNvPr>
          <p:cNvSpPr txBox="1">
            <a:spLocks/>
          </p:cNvSpPr>
          <p:nvPr/>
        </p:nvSpPr>
        <p:spPr bwMode="auto">
          <a:xfrm>
            <a:off x="457199" y="4646185"/>
            <a:ext cx="3665935" cy="1437085"/>
          </a:xfrm>
          <a:prstGeom prst="rect">
            <a:avLst/>
          </a:prstGeom>
          <a:no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28625" rtl="0" eaLnBrk="1" fontAlgn="auto" latinLnBrk="0" hangingPunct="1">
              <a:lnSpc>
                <a:spcPct val="90000"/>
              </a:lnSpc>
              <a:spcBef>
                <a:spcPts val="938"/>
              </a:spcBef>
              <a:spcAft>
                <a:spcPts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Checks BGM once daily</a:t>
            </a:r>
          </a:p>
          <a:p>
            <a:pPr marL="0" marR="0" lvl="0" indent="0" algn="l" defTabSz="428625" rtl="0" eaLnBrk="1" fontAlgn="auto" latinLnBrk="0" hangingPunct="1">
              <a:lnSpc>
                <a:spcPct val="90000"/>
              </a:lnSpc>
              <a:spcBef>
                <a:spcPts val="938"/>
              </a:spcBef>
              <a:spcAft>
                <a:spcPts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Pertinent Labs</a:t>
            </a:r>
          </a:p>
          <a:p>
            <a:pPr marL="642938" marR="0" lvl="1" indent="-214313" algn="l" defTabSz="428625" rtl="0" eaLnBrk="1" fontAlgn="auto" latinLnBrk="0" hangingPunct="1">
              <a:lnSpc>
                <a:spcPct val="90000"/>
              </a:lnSpc>
              <a:spcBef>
                <a:spcPts val="469"/>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SCr</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1.38 mg/dL, eGFR = 55</a:t>
            </a:r>
          </a:p>
          <a:p>
            <a:pPr marL="642938" marR="0" lvl="1" indent="-214313" algn="l" defTabSz="428625" rtl="0" eaLnBrk="1" fontAlgn="auto" latinLnBrk="0" hangingPunct="1">
              <a:lnSpc>
                <a:spcPct val="90000"/>
              </a:lnSpc>
              <a:spcBef>
                <a:spcPts val="469"/>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A1C = 8.2%, BMI = 34 kg/m</a:t>
            </a:r>
            <a:r>
              <a:rPr kumimoji="0" lang="en-US" altLang="en-US"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2581" name="TextBox 13">
            <a:extLst>
              <a:ext uri="{FF2B5EF4-FFF2-40B4-BE49-F238E27FC236}">
                <a16:creationId xmlns:a16="http://schemas.microsoft.com/office/drawing/2014/main" id="{E0A5C34E-A38D-7BEF-B7F4-E147C6FD2DD6}"/>
              </a:ext>
            </a:extLst>
          </p:cNvPr>
          <p:cNvSpPr txBox="1">
            <a:spLocks noChangeArrowheads="1"/>
          </p:cNvSpPr>
          <p:nvPr/>
        </p:nvSpPr>
        <p:spPr bwMode="auto">
          <a:xfrm>
            <a:off x="4572000" y="1554164"/>
            <a:ext cx="3865960" cy="1431161"/>
          </a:xfrm>
          <a:prstGeom prst="rect">
            <a:avLst/>
          </a:prstGeom>
          <a:noFill/>
          <a:ln>
            <a:noFill/>
          </a:ln>
        </p:spPr>
        <p:txBody>
          <a:bodyPr>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14313" marR="0" lvl="0" indent="-214313" algn="l" defTabSz="428625" rtl="0" eaLnBrk="1" fontAlgn="auto" latinLnBrk="0" hangingPunct="1">
              <a:lnSpc>
                <a:spcPct val="90000"/>
              </a:lnSpc>
              <a:spcBef>
                <a:spcPts val="938"/>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Unemployed, has Medicaid</a:t>
            </a:r>
          </a:p>
          <a:p>
            <a:pPr marL="214313" marR="0" lvl="0" indent="-214313" algn="l" defTabSz="428625" rtl="0" eaLnBrk="1" fontAlgn="auto" latinLnBrk="0" hangingPunct="1">
              <a:lnSpc>
                <a:spcPct val="90000"/>
              </a:lnSpc>
              <a:spcBef>
                <a:spcPts val="938"/>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Eats 3 meals/day, snacks at night, no regular exercise</a:t>
            </a:r>
          </a:p>
          <a:p>
            <a:pPr marL="214313" marR="0" lvl="0" indent="-214313" algn="l" defTabSz="428625" rtl="0" eaLnBrk="1" fontAlgn="auto" latinLnBrk="0" hangingPunct="1">
              <a:lnSpc>
                <a:spcPct val="90000"/>
              </a:lnSpc>
              <a:spcBef>
                <a:spcPts val="938"/>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Glucose log</a:t>
            </a:r>
            <a:endParaRPr kumimoji="0" lang="en-US" altLang="en-US" sz="1969"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55654" name="Picture 2">
            <a:extLst>
              <a:ext uri="{FF2B5EF4-FFF2-40B4-BE49-F238E27FC236}">
                <a16:creationId xmlns:a16="http://schemas.microsoft.com/office/drawing/2014/main" id="{D95ACBC1-FD6C-D11E-361D-2C6886B2A1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155934"/>
            <a:ext cx="2255044" cy="343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Title 3">
            <a:extLst>
              <a:ext uri="{FF2B5EF4-FFF2-40B4-BE49-F238E27FC236}">
                <a16:creationId xmlns:a16="http://schemas.microsoft.com/office/drawing/2014/main" id="{70BB9707-46C7-8B5D-5D0B-4D3CD2D725AC}"/>
              </a:ext>
            </a:extLst>
          </p:cNvPr>
          <p:cNvSpPr>
            <a:spLocks noGrp="1"/>
          </p:cNvSpPr>
          <p:nvPr>
            <p:ph type="title"/>
          </p:nvPr>
        </p:nvSpPr>
        <p:spPr>
          <a:xfrm>
            <a:off x="1546289" y="53055"/>
            <a:ext cx="4057650" cy="994172"/>
          </a:xfrm>
        </p:spPr>
        <p:txBody>
          <a:bodyPr>
            <a:normAutofit/>
          </a:bodyPr>
          <a:lstStyle/>
          <a:p>
            <a:pPr eaLnBrk="1" hangingPunct="1">
              <a:defRPr/>
            </a:pPr>
            <a:r>
              <a:rPr lang="en-US" altLang="en-US" sz="2672" dirty="0"/>
              <a:t>Starts CGM</a:t>
            </a:r>
          </a:p>
        </p:txBody>
      </p:sp>
      <p:pic>
        <p:nvPicPr>
          <p:cNvPr id="157699" name="Content Placeholder 7">
            <a:extLst>
              <a:ext uri="{FF2B5EF4-FFF2-40B4-BE49-F238E27FC236}">
                <a16:creationId xmlns:a16="http://schemas.microsoft.com/office/drawing/2014/main" id="{F24670B4-E4D5-E1AE-62A5-FCC99732DF9F}"/>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298737" y="4343400"/>
            <a:ext cx="5840266" cy="2288381"/>
          </a:xfrm>
        </p:spPr>
      </p:pic>
      <p:pic>
        <p:nvPicPr>
          <p:cNvPr id="157700" name="Picture 5">
            <a:extLst>
              <a:ext uri="{FF2B5EF4-FFF2-40B4-BE49-F238E27FC236}">
                <a16:creationId xmlns:a16="http://schemas.microsoft.com/office/drawing/2014/main" id="{3B8BA2C9-1AC5-EE35-C9C7-C1E3316667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4573" y="990600"/>
            <a:ext cx="7190906" cy="29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1" name="Picture 9">
            <a:extLst>
              <a:ext uri="{FF2B5EF4-FFF2-40B4-BE49-F238E27FC236}">
                <a16:creationId xmlns:a16="http://schemas.microsoft.com/office/drawing/2014/main" id="{6DA7E6D4-5A53-F09A-A13D-51CDE2D3F1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12046"/>
            <a:ext cx="1888331" cy="67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02" name="Picture 9">
            <a:extLst>
              <a:ext uri="{FF2B5EF4-FFF2-40B4-BE49-F238E27FC236}">
                <a16:creationId xmlns:a16="http://schemas.microsoft.com/office/drawing/2014/main" id="{2296CD46-1992-3BB5-B58D-A687630021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075" y="2627875"/>
            <a:ext cx="1821656" cy="66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B2C6EEC-DF30-3227-E03F-B5C14853C73D}"/>
              </a:ext>
            </a:extLst>
          </p:cNvPr>
          <p:cNvSpPr txBox="1"/>
          <p:nvPr/>
        </p:nvSpPr>
        <p:spPr>
          <a:xfrm>
            <a:off x="186596" y="4538541"/>
            <a:ext cx="3388518" cy="1131335"/>
          </a:xfrm>
          <a:prstGeom prst="rect">
            <a:avLst/>
          </a:prstGeom>
          <a:noFill/>
        </p:spPr>
        <p:txBody>
          <a:bodyPr wrap="square">
            <a:spAutoFit/>
          </a:bodyPr>
          <a:lstStyle/>
          <a:p>
            <a:pPr marL="267891" marR="0" lvl="0" indent="-267891" algn="l" defTabSz="42862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88" b="0" i="0" u="none" strike="noStrike" kern="1200" cap="none" spc="0" normalizeH="0" baseline="0" noProof="0" dirty="0">
                <a:ln>
                  <a:noFill/>
                </a:ln>
                <a:solidFill>
                  <a:prstClr val="black"/>
                </a:solidFill>
                <a:effectLst/>
                <a:uLnTx/>
                <a:uFillTx/>
                <a:latin typeface="Calibri"/>
                <a:ea typeface="+mn-ea"/>
                <a:cs typeface="+mn-cs"/>
              </a:rPr>
              <a:t>Which CGM key metrics are at goal? </a:t>
            </a:r>
          </a:p>
          <a:p>
            <a:pPr marL="267891" marR="0" lvl="0" indent="-267891" algn="l" defTabSz="42862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88" b="0" i="0" u="none" strike="noStrike" kern="1200" cap="none" spc="0" normalizeH="0" baseline="0" noProof="0" dirty="0">
                <a:ln>
                  <a:noFill/>
                </a:ln>
                <a:solidFill>
                  <a:prstClr val="black"/>
                </a:solidFill>
                <a:effectLst/>
                <a:uLnTx/>
                <a:uFillTx/>
                <a:latin typeface="Calibri"/>
                <a:ea typeface="+mn-ea"/>
                <a:cs typeface="+mn-cs"/>
              </a:rPr>
              <a:t>Which are not? </a:t>
            </a:r>
          </a:p>
          <a:p>
            <a:pPr marL="267891" marR="0" lvl="0" indent="-267891" algn="l" defTabSz="42862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88" b="0" i="0" u="none" strike="noStrike" kern="1200" cap="none" spc="0" normalizeH="0" baseline="0" noProof="0" dirty="0">
                <a:ln>
                  <a:noFill/>
                </a:ln>
                <a:solidFill>
                  <a:prstClr val="black"/>
                </a:solidFill>
                <a:effectLst/>
                <a:uLnTx/>
                <a:uFillTx/>
                <a:latin typeface="Calibri"/>
                <a:ea typeface="+mn-ea"/>
                <a:cs typeface="+mn-cs"/>
              </a:rPr>
              <a:t>Overall patterns? </a:t>
            </a:r>
          </a:p>
        </p:txBody>
      </p:sp>
    </p:spTree>
    <p:custDataLst>
      <p:tags r:id="rId1"/>
    </p:custData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9B73C7-924C-3257-837B-3943F8906E72}"/>
              </a:ext>
            </a:extLst>
          </p:cNvPr>
          <p:cNvSpPr txBox="1"/>
          <p:nvPr/>
        </p:nvSpPr>
        <p:spPr>
          <a:xfrm>
            <a:off x="435769" y="1321594"/>
            <a:ext cx="5264944" cy="646331"/>
          </a:xfrm>
          <a:prstGeom prst="rect">
            <a:avLst/>
          </a:prstGeom>
          <a:noFill/>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877BC">
                    <a:lumMod val="75000"/>
                  </a:srgbClr>
                </a:solidFill>
                <a:effectLst/>
                <a:uLnTx/>
                <a:uFillTx/>
                <a:latin typeface="Arial" panose="020B0604020202020204" pitchFamily="34" charset="0"/>
                <a:ea typeface="+mn-ea"/>
                <a:cs typeface="Arial" panose="020B0604020202020204" pitchFamily="34" charset="0"/>
              </a:rPr>
              <a:t>Poll Question 3</a:t>
            </a:r>
          </a:p>
        </p:txBody>
      </p:sp>
      <p:sp>
        <p:nvSpPr>
          <p:cNvPr id="158723" name="TextBox 2">
            <a:extLst>
              <a:ext uri="{FF2B5EF4-FFF2-40B4-BE49-F238E27FC236}">
                <a16:creationId xmlns:a16="http://schemas.microsoft.com/office/drawing/2014/main" id="{F6133888-FC0E-B8A4-75E0-2849EE635B88}"/>
              </a:ext>
            </a:extLst>
          </p:cNvPr>
          <p:cNvSpPr txBox="1">
            <a:spLocks noChangeArrowheads="1"/>
          </p:cNvSpPr>
          <p:nvPr/>
        </p:nvSpPr>
        <p:spPr bwMode="auto">
          <a:xfrm>
            <a:off x="171451" y="2114550"/>
            <a:ext cx="7622381"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971550" indent="-5143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r>
              <a:rPr kumimoji="0" lang="en-US" altLang="en-US"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Which CGM key metrics are at goal?  </a:t>
            </a:r>
          </a:p>
          <a:p>
            <a:pPr marL="728663" marR="0" lvl="1" indent="-385763" algn="l" defTabSz="685800" rtl="0" eaLnBrk="0" fontAlgn="base" latinLnBrk="0" hangingPunct="0">
              <a:lnSpc>
                <a:spcPct val="100000"/>
              </a:lnSpc>
              <a:spcBef>
                <a:spcPct val="0"/>
              </a:spcBef>
              <a:spcAft>
                <a:spcPct val="0"/>
              </a:spcAft>
              <a:buClrTx/>
              <a:buSzTx/>
              <a:buFont typeface="Calibri Light" panose="020F0302020204030204" pitchFamily="34" charset="0"/>
              <a:buAutoNum type="alphaUcPeriod"/>
              <a:tabLst/>
              <a:defRPr/>
            </a:pPr>
            <a:r>
              <a:rPr kumimoji="0" lang="en-US" altLang="en-US"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Time in range</a:t>
            </a:r>
          </a:p>
          <a:p>
            <a:pPr marL="728663" marR="0" lvl="1" indent="-385763" algn="l" defTabSz="685800" rtl="0" eaLnBrk="0" fontAlgn="base" latinLnBrk="0" hangingPunct="0">
              <a:lnSpc>
                <a:spcPct val="100000"/>
              </a:lnSpc>
              <a:spcBef>
                <a:spcPct val="0"/>
              </a:spcBef>
              <a:spcAft>
                <a:spcPct val="0"/>
              </a:spcAft>
              <a:buClrTx/>
              <a:buSzTx/>
              <a:buFont typeface="Calibri Light" panose="020F0302020204030204" pitchFamily="34" charset="0"/>
              <a:buAutoNum type="alphaUcPeriod"/>
              <a:tabLst/>
              <a:defRPr/>
            </a:pPr>
            <a:r>
              <a:rPr kumimoji="0" lang="en-US" altLang="en-US"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Time above range</a:t>
            </a:r>
          </a:p>
          <a:p>
            <a:pPr marL="728663" marR="0" lvl="1" indent="-385763" algn="l" defTabSz="685800" rtl="0" eaLnBrk="0" fontAlgn="base" latinLnBrk="0" hangingPunct="0">
              <a:lnSpc>
                <a:spcPct val="100000"/>
              </a:lnSpc>
              <a:spcBef>
                <a:spcPct val="0"/>
              </a:spcBef>
              <a:spcAft>
                <a:spcPct val="0"/>
              </a:spcAft>
              <a:buClrTx/>
              <a:buSzTx/>
              <a:buFont typeface="Calibri Light" panose="020F0302020204030204" pitchFamily="34" charset="0"/>
              <a:buAutoNum type="alphaUcPeriod"/>
              <a:tabLst/>
              <a:defRPr/>
            </a:pPr>
            <a:r>
              <a:rPr kumimoji="0" lang="en-US" altLang="en-US"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Time below range</a:t>
            </a:r>
          </a:p>
          <a:p>
            <a:pPr marL="728663" marR="0" lvl="1" indent="-385763" algn="l" defTabSz="685800" rtl="0" eaLnBrk="0" fontAlgn="base" latinLnBrk="0" hangingPunct="0">
              <a:lnSpc>
                <a:spcPct val="100000"/>
              </a:lnSpc>
              <a:spcBef>
                <a:spcPct val="0"/>
              </a:spcBef>
              <a:spcAft>
                <a:spcPct val="0"/>
              </a:spcAft>
              <a:buClrTx/>
              <a:buSzTx/>
              <a:buFont typeface="Calibri Light" panose="020F0302020204030204" pitchFamily="34" charset="0"/>
              <a:buAutoNum type="alphaUcPeriod"/>
              <a:tabLst/>
              <a:defRPr/>
            </a:pPr>
            <a:r>
              <a:rPr kumimoji="0" lang="en-US" altLang="en-US" sz="40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Glucose management indicator</a:t>
            </a:r>
            <a:endPar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 name="Oval 2">
            <a:extLst>
              <a:ext uri="{FF2B5EF4-FFF2-40B4-BE49-F238E27FC236}">
                <a16:creationId xmlns:a16="http://schemas.microsoft.com/office/drawing/2014/main" id="{AFA6B746-EFAA-7977-89B7-326EB26FF835}"/>
              </a:ext>
            </a:extLst>
          </p:cNvPr>
          <p:cNvSpPr/>
          <p:nvPr/>
        </p:nvSpPr>
        <p:spPr>
          <a:xfrm>
            <a:off x="399747" y="4495800"/>
            <a:ext cx="5264944" cy="1040606"/>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w="38100">
                <a:solidFill>
                  <a:prstClr val="white"/>
                </a:solidFill>
              </a:ln>
              <a:solidFill>
                <a:prstClr val="white"/>
              </a:solidFill>
              <a:effectLst/>
              <a:uLnTx/>
              <a:uFillTx/>
              <a:latin typeface="Calibri" panose="020F0502020204030204"/>
              <a:ea typeface="+mn-ea"/>
              <a:cs typeface="+mn-cs"/>
            </a:endParaRPr>
          </a:p>
        </p:txBody>
      </p:sp>
      <p:pic>
        <p:nvPicPr>
          <p:cNvPr id="4" name="Picture 3" descr="Cartoon bee with magnifying glass">
            <a:extLst>
              <a:ext uri="{FF2B5EF4-FFF2-40B4-BE49-F238E27FC236}">
                <a16:creationId xmlns:a16="http://schemas.microsoft.com/office/drawing/2014/main" id="{9AA5E1D3-C83A-0F40-C614-72C79D5F5C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28838">
            <a:off x="6223113" y="2766049"/>
            <a:ext cx="1385887" cy="15733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F230BF-58C2-9B9A-48CD-F23139ECCD04}"/>
              </a:ext>
            </a:extLst>
          </p:cNvPr>
          <p:cNvSpPr>
            <a:spLocks noGrp="1"/>
          </p:cNvSpPr>
          <p:nvPr>
            <p:ph type="title" idx="4294967295"/>
          </p:nvPr>
        </p:nvSpPr>
        <p:spPr>
          <a:xfrm>
            <a:off x="0" y="1157287"/>
            <a:ext cx="3810000" cy="481013"/>
          </a:xfrm>
        </p:spPr>
        <p:txBody>
          <a:bodyPr>
            <a:normAutofit fontScale="90000"/>
          </a:bodyPr>
          <a:lstStyle/>
          <a:p>
            <a:pPr eaLnBrk="1" hangingPunct="1">
              <a:defRPr/>
            </a:pPr>
            <a:r>
              <a:rPr lang="en-US" dirty="0">
                <a:solidFill>
                  <a:schemeClr val="bg1"/>
                </a:solidFill>
              </a:rPr>
              <a:t>Time in Range</a:t>
            </a:r>
          </a:p>
        </p:txBody>
      </p:sp>
      <p:sp>
        <p:nvSpPr>
          <p:cNvPr id="160772" name="Text Placeholder 8">
            <a:extLst>
              <a:ext uri="{FF2B5EF4-FFF2-40B4-BE49-F238E27FC236}">
                <a16:creationId xmlns:a16="http://schemas.microsoft.com/office/drawing/2014/main" id="{0BEDFF03-DADA-192C-DE6D-950543A52991}"/>
              </a:ext>
            </a:extLst>
          </p:cNvPr>
          <p:cNvSpPr>
            <a:spLocks noGrp="1"/>
          </p:cNvSpPr>
          <p:nvPr>
            <p:ph idx="4294967295"/>
          </p:nvPr>
        </p:nvSpPr>
        <p:spPr>
          <a:xfrm>
            <a:off x="1" y="2227660"/>
            <a:ext cx="4262438" cy="4249340"/>
          </a:xfrm>
        </p:spPr>
        <p:txBody>
          <a:bodyPr>
            <a:normAutofit/>
          </a:bodyPr>
          <a:lstStyle/>
          <a:p>
            <a:pPr eaLnBrk="1" hangingPunct="1">
              <a:lnSpc>
                <a:spcPct val="120000"/>
              </a:lnSpc>
              <a:defRPr/>
            </a:pPr>
            <a:r>
              <a:rPr lang="en-US" altLang="en-US" sz="2100" dirty="0"/>
              <a:t>Focus on the positive: what’s worked well on Tue 3/16?</a:t>
            </a:r>
          </a:p>
          <a:p>
            <a:pPr eaLnBrk="1" hangingPunct="1">
              <a:lnSpc>
                <a:spcPct val="120000"/>
              </a:lnSpc>
              <a:defRPr/>
            </a:pPr>
            <a:r>
              <a:rPr lang="en-US" altLang="en-US" sz="2100" dirty="0"/>
              <a:t>Time in range is high this day</a:t>
            </a:r>
          </a:p>
          <a:p>
            <a:pPr eaLnBrk="1" hangingPunct="1">
              <a:lnSpc>
                <a:spcPct val="120000"/>
              </a:lnSpc>
              <a:defRPr/>
            </a:pPr>
            <a:r>
              <a:rPr lang="en-US" altLang="en-US" sz="2100" dirty="0"/>
              <a:t>Ate a granola bar for breakfast, grilled chicken salad at lunch, steak, greens, potato at dinner</a:t>
            </a:r>
          </a:p>
          <a:p>
            <a:pPr eaLnBrk="1" hangingPunct="1">
              <a:lnSpc>
                <a:spcPct val="120000"/>
              </a:lnSpc>
              <a:defRPr/>
            </a:pPr>
            <a:r>
              <a:rPr lang="en-US" altLang="en-US" sz="2100" dirty="0"/>
              <a:t>No missed medication doses</a:t>
            </a:r>
          </a:p>
          <a:p>
            <a:pPr eaLnBrk="1" hangingPunct="1">
              <a:lnSpc>
                <a:spcPct val="120000"/>
              </a:lnSpc>
              <a:defRPr/>
            </a:pPr>
            <a:r>
              <a:rPr lang="en-US" altLang="en-US" sz="2100" dirty="0"/>
              <a:t>Good night’s sleep, low stress</a:t>
            </a:r>
          </a:p>
        </p:txBody>
      </p:sp>
      <p:sp>
        <p:nvSpPr>
          <p:cNvPr id="160770" name="Slide Number Placeholder 2">
            <a:extLst>
              <a:ext uri="{FF2B5EF4-FFF2-40B4-BE49-F238E27FC236}">
                <a16:creationId xmlns:a16="http://schemas.microsoft.com/office/drawing/2014/main" id="{8966B718-1781-8FAC-5DFA-1BD9C865CC81}"/>
              </a:ext>
            </a:extLst>
          </p:cNvPr>
          <p:cNvSpPr>
            <a:spLocks noGrp="1" noChangeArrowheads="1"/>
          </p:cNvSpPr>
          <p:nvPr>
            <p:ph type="sldNum" sz="quarter" idx="4294967295"/>
          </p:nvPr>
        </p:nvSpPr>
        <p:spPr bwMode="auto">
          <a:xfrm>
            <a:off x="0" y="1017985"/>
            <a:ext cx="0" cy="0"/>
          </a:xfrm>
          <a:prstGeom prst="rect">
            <a:avLst/>
          </a:prstGeom>
        </p:spPr>
        <p:txBody>
          <a:bodyPr/>
          <a:lstStyle>
            <a:lvl1pPr>
              <a:lnSpc>
                <a:spcPct val="90000"/>
              </a:lnSpc>
              <a:spcBef>
                <a:spcPts val="704"/>
              </a:spcBef>
              <a:buFont typeface="Arial" panose="020B0604020202020204" pitchFamily="34" charset="0"/>
              <a:buChar char="•"/>
              <a:defRPr sz="1969">
                <a:solidFill>
                  <a:schemeClr val="tx1"/>
                </a:solidFill>
                <a:latin typeface="Calibri" panose="020F0502020204030204" pitchFamily="34" charset="0"/>
              </a:defRPr>
            </a:lvl1pPr>
            <a:lvl2pPr marL="522387" indent="-200918">
              <a:lnSpc>
                <a:spcPct val="90000"/>
              </a:lnSpc>
              <a:spcBef>
                <a:spcPts val="352"/>
              </a:spcBef>
              <a:buFont typeface="Arial" panose="020B0604020202020204" pitchFamily="34" charset="0"/>
              <a:buChar char="•"/>
              <a:defRPr sz="1688">
                <a:solidFill>
                  <a:schemeClr val="tx1"/>
                </a:solidFill>
                <a:latin typeface="Calibri" panose="020F0502020204030204" pitchFamily="34" charset="0"/>
              </a:defRPr>
            </a:lvl2pPr>
            <a:lvl3pPr marL="803672" indent="-160735">
              <a:lnSpc>
                <a:spcPct val="90000"/>
              </a:lnSpc>
              <a:spcBef>
                <a:spcPts val="352"/>
              </a:spcBef>
              <a:buFont typeface="Arial" panose="020B0604020202020204" pitchFamily="34" charset="0"/>
              <a:buChar char="•"/>
              <a:defRPr sz="1406">
                <a:solidFill>
                  <a:schemeClr val="tx1"/>
                </a:solidFill>
                <a:latin typeface="Calibri" panose="020F0502020204030204" pitchFamily="34" charset="0"/>
              </a:defRPr>
            </a:lvl3pPr>
            <a:lvl4pPr marL="1125141" indent="-160735">
              <a:lnSpc>
                <a:spcPct val="90000"/>
              </a:lnSpc>
              <a:spcBef>
                <a:spcPts val="352"/>
              </a:spcBef>
              <a:buFont typeface="Arial" panose="020B0604020202020204" pitchFamily="34" charset="0"/>
              <a:buChar char="•"/>
              <a:defRPr>
                <a:solidFill>
                  <a:schemeClr val="tx1"/>
                </a:solidFill>
                <a:latin typeface="Calibri" panose="020F0502020204030204" pitchFamily="34" charset="0"/>
              </a:defRPr>
            </a:lvl4pPr>
            <a:lvl5pPr marL="1446610" indent="-160735">
              <a:lnSpc>
                <a:spcPct val="90000"/>
              </a:lnSpc>
              <a:spcBef>
                <a:spcPts val="352"/>
              </a:spcBef>
              <a:buFont typeface="Arial" panose="020B0604020202020204" pitchFamily="34" charset="0"/>
              <a:buChar char="•"/>
              <a:defRPr>
                <a:solidFill>
                  <a:schemeClr val="tx1"/>
                </a:solidFill>
                <a:latin typeface="Calibri" panose="020F0502020204030204" pitchFamily="34" charset="0"/>
              </a:defRPr>
            </a:lvl5pPr>
            <a:lvl6pPr marL="1768079"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6pPr>
            <a:lvl7pPr marL="2089547"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7pPr>
            <a:lvl8pPr marL="2411016"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8pPr>
            <a:lvl9pPr marL="2732485"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428625" rtl="0" eaLnBrk="1" fontAlgn="auto" latinLnBrk="0" hangingPunct="1">
              <a:lnSpc>
                <a:spcPct val="100000"/>
              </a:lnSpc>
              <a:spcBef>
                <a:spcPct val="0"/>
              </a:spcBef>
              <a:spcAft>
                <a:spcPts val="0"/>
              </a:spcAft>
              <a:buClrTx/>
              <a:buSzTx/>
              <a:buFont typeface="Arial" panose="020B0604020202020204" pitchFamily="34" charset="0"/>
              <a:buNone/>
              <a:tabLst/>
              <a:defRPr/>
            </a:pPr>
            <a:fld id="{F43383C1-F068-4E46-97B4-A633DEA68593}" type="slidenum">
              <a:rPr kumimoji="0" lang="en-US" altLang="en-US" sz="844" b="0" i="0" u="none" strike="noStrike" kern="1200" cap="none" spc="0" normalizeH="0" baseline="0" noProof="0">
                <a:ln>
                  <a:noFill/>
                </a:ln>
                <a:solidFill>
                  <a:srgbClr val="898989"/>
                </a:solidFill>
                <a:effectLst/>
                <a:uLnTx/>
                <a:uFillTx/>
                <a:latin typeface="Helvetica" panose="020B0604020202020204" pitchFamily="34" charset="0"/>
                <a:ea typeface="Helvetica" panose="020B0604020202020204" pitchFamily="34" charset="0"/>
                <a:cs typeface="Helvetica" panose="020B0604020202020204" pitchFamily="34" charset="0"/>
              </a:rPr>
              <a:pPr marL="0" marR="0" lvl="0" indent="0" algn="r" defTabSz="428625" rtl="0" eaLnBrk="1" fontAlgn="auto" latinLnBrk="0" hangingPunct="1">
                <a:lnSpc>
                  <a:spcPct val="100000"/>
                </a:lnSpc>
                <a:spcBef>
                  <a:spcPct val="0"/>
                </a:spcBef>
                <a:spcAft>
                  <a:spcPts val="0"/>
                </a:spcAft>
                <a:buClrTx/>
                <a:buSzTx/>
                <a:buFont typeface="Arial" panose="020B0604020202020204" pitchFamily="34" charset="0"/>
                <a:buNone/>
                <a:tabLst/>
                <a:defRPr/>
              </a:pPr>
              <a:t>130</a:t>
            </a:fld>
            <a:endParaRPr kumimoji="0" lang="en-US" altLang="en-US" sz="844" b="0" i="0" u="none" strike="noStrike" kern="1200" cap="none" spc="0" normalizeH="0" baseline="0" noProof="0">
              <a:ln>
                <a:noFill/>
              </a:ln>
              <a:solidFill>
                <a:srgbClr val="898989"/>
              </a:solidFill>
              <a:effectLst/>
              <a:uLnTx/>
              <a:uFillTx/>
              <a:latin typeface="Helvetica" panose="020B0604020202020204" pitchFamily="34" charset="0"/>
              <a:ea typeface="Helvetica" panose="020B0604020202020204" pitchFamily="34" charset="0"/>
              <a:cs typeface="Helvetica" panose="020B0604020202020204" pitchFamily="34" charset="0"/>
            </a:endParaRPr>
          </a:p>
        </p:txBody>
      </p:sp>
      <p:pic>
        <p:nvPicPr>
          <p:cNvPr id="160773" name="Picture 5">
            <a:extLst>
              <a:ext uri="{FF2B5EF4-FFF2-40B4-BE49-F238E27FC236}">
                <a16:creationId xmlns:a16="http://schemas.microsoft.com/office/drawing/2014/main" id="{C6FACCAE-A930-8534-9319-406C5E20D9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429" y="1745456"/>
            <a:ext cx="1459706" cy="48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4" name="Picture 7">
            <a:extLst>
              <a:ext uri="{FF2B5EF4-FFF2-40B4-BE49-F238E27FC236}">
                <a16:creationId xmlns:a16="http://schemas.microsoft.com/office/drawing/2014/main" id="{B0A6AD82-DB73-AC53-2458-EC43A15CE1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2439" y="916781"/>
            <a:ext cx="4345698"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632270BC-B5AC-69CA-ED12-C5D782064749}"/>
              </a:ext>
            </a:extLst>
          </p:cNvPr>
          <p:cNvSpPr/>
          <p:nvPr/>
        </p:nvSpPr>
        <p:spPr>
          <a:xfrm>
            <a:off x="4881562" y="3589735"/>
            <a:ext cx="3786188" cy="727472"/>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428625"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Title 3">
            <a:extLst>
              <a:ext uri="{FF2B5EF4-FFF2-40B4-BE49-F238E27FC236}">
                <a16:creationId xmlns:a16="http://schemas.microsoft.com/office/drawing/2014/main" id="{161101B9-0356-0ECA-B610-8D22BF48CF31}"/>
              </a:ext>
            </a:extLst>
          </p:cNvPr>
          <p:cNvSpPr>
            <a:spLocks noGrp="1"/>
          </p:cNvSpPr>
          <p:nvPr>
            <p:ph type="title" idx="4294967295"/>
          </p:nvPr>
        </p:nvSpPr>
        <p:spPr>
          <a:xfrm>
            <a:off x="2574132" y="1028700"/>
            <a:ext cx="6569869" cy="510779"/>
          </a:xfrm>
        </p:spPr>
        <p:txBody>
          <a:bodyPr>
            <a:normAutofit fontScale="90000"/>
          </a:bodyPr>
          <a:lstStyle/>
          <a:p>
            <a:pPr eaLnBrk="1" hangingPunct="1">
              <a:defRPr/>
            </a:pPr>
            <a:r>
              <a:rPr lang="en-US" altLang="en-US" dirty="0">
                <a:solidFill>
                  <a:schemeClr val="bg1"/>
                </a:solidFill>
              </a:rPr>
              <a:t>Areas for Improvement</a:t>
            </a:r>
          </a:p>
        </p:txBody>
      </p:sp>
      <p:sp>
        <p:nvSpPr>
          <p:cNvPr id="162820" name="Text Placeholder 8">
            <a:extLst>
              <a:ext uri="{FF2B5EF4-FFF2-40B4-BE49-F238E27FC236}">
                <a16:creationId xmlns:a16="http://schemas.microsoft.com/office/drawing/2014/main" id="{F92A3DBD-0BFB-96EB-986A-636B95E05697}"/>
              </a:ext>
            </a:extLst>
          </p:cNvPr>
          <p:cNvSpPr>
            <a:spLocks noGrp="1"/>
          </p:cNvSpPr>
          <p:nvPr>
            <p:ph idx="4294967295"/>
          </p:nvPr>
        </p:nvSpPr>
        <p:spPr>
          <a:xfrm>
            <a:off x="0" y="2143125"/>
            <a:ext cx="4572000" cy="4333875"/>
          </a:xfrm>
        </p:spPr>
        <p:txBody>
          <a:bodyPr>
            <a:normAutofit/>
          </a:bodyPr>
          <a:lstStyle/>
          <a:p>
            <a:pPr eaLnBrk="1" hangingPunct="1">
              <a:lnSpc>
                <a:spcPct val="120000"/>
              </a:lnSpc>
              <a:defRPr/>
            </a:pPr>
            <a:r>
              <a:rPr lang="en-US" altLang="en-US" sz="2100" dirty="0"/>
              <a:t>Sun 3/14 glucose went high 12 pm</a:t>
            </a:r>
          </a:p>
          <a:p>
            <a:pPr eaLnBrk="1" hangingPunct="1">
              <a:lnSpc>
                <a:spcPct val="120000"/>
              </a:lnSpc>
              <a:defRPr/>
            </a:pPr>
            <a:r>
              <a:rPr lang="en-US" altLang="en-US" sz="2100" dirty="0"/>
              <a:t>Reports eating rice bowl and coke</a:t>
            </a:r>
          </a:p>
          <a:p>
            <a:pPr eaLnBrk="1" hangingPunct="1">
              <a:lnSpc>
                <a:spcPct val="120000"/>
              </a:lnSpc>
              <a:defRPr/>
            </a:pPr>
            <a:r>
              <a:rPr lang="en-US" altLang="en-US" sz="2100" dirty="0"/>
              <a:t>Silver lining</a:t>
            </a:r>
          </a:p>
          <a:p>
            <a:pPr lvl="1" eaLnBrk="1" hangingPunct="1">
              <a:lnSpc>
                <a:spcPct val="120000"/>
              </a:lnSpc>
              <a:defRPr/>
            </a:pPr>
            <a:r>
              <a:rPr lang="en-US" altLang="en-US" sz="1800" dirty="0"/>
              <a:t>Walked around 3 pm (helped to lower glucose)</a:t>
            </a:r>
          </a:p>
          <a:p>
            <a:pPr lvl="1" eaLnBrk="1" hangingPunct="1">
              <a:lnSpc>
                <a:spcPct val="120000"/>
              </a:lnSpc>
              <a:defRPr/>
            </a:pPr>
            <a:r>
              <a:rPr lang="en-US" altLang="en-US" sz="1800" dirty="0"/>
              <a:t>Avoided afternoon snacking</a:t>
            </a:r>
          </a:p>
          <a:p>
            <a:pPr lvl="1" eaLnBrk="1" hangingPunct="1">
              <a:lnSpc>
                <a:spcPct val="120000"/>
              </a:lnSpc>
              <a:defRPr/>
            </a:pPr>
            <a:r>
              <a:rPr lang="en-US" altLang="en-US" sz="1800" dirty="0"/>
              <a:t>Ate low-carb dinner (salmon, salad, small potato)</a:t>
            </a:r>
          </a:p>
          <a:p>
            <a:pPr lvl="1" eaLnBrk="1" hangingPunct="1">
              <a:lnSpc>
                <a:spcPct val="120000"/>
              </a:lnSpc>
              <a:defRPr/>
            </a:pPr>
            <a:r>
              <a:rPr lang="en-US" altLang="en-US" sz="1800" dirty="0"/>
              <a:t>Denies missed doses</a:t>
            </a:r>
          </a:p>
        </p:txBody>
      </p:sp>
      <p:sp>
        <p:nvSpPr>
          <p:cNvPr id="162818" name="Slide Number Placeholder 2">
            <a:extLst>
              <a:ext uri="{FF2B5EF4-FFF2-40B4-BE49-F238E27FC236}">
                <a16:creationId xmlns:a16="http://schemas.microsoft.com/office/drawing/2014/main" id="{FD57038A-DB2B-DD9F-DCA9-A0182ED8C9C4}"/>
              </a:ext>
            </a:extLst>
          </p:cNvPr>
          <p:cNvSpPr>
            <a:spLocks noGrp="1" noChangeArrowheads="1"/>
          </p:cNvSpPr>
          <p:nvPr>
            <p:ph type="sldNum" sz="quarter" idx="4294967295"/>
          </p:nvPr>
        </p:nvSpPr>
        <p:spPr bwMode="auto">
          <a:xfrm>
            <a:off x="0" y="1017985"/>
            <a:ext cx="0" cy="0"/>
          </a:xfrm>
          <a:prstGeom prst="rect">
            <a:avLst/>
          </a:prstGeom>
        </p:spPr>
        <p:txBody>
          <a:bodyPr/>
          <a:lstStyle>
            <a:lvl1pPr>
              <a:lnSpc>
                <a:spcPct val="90000"/>
              </a:lnSpc>
              <a:spcBef>
                <a:spcPts val="704"/>
              </a:spcBef>
              <a:buFont typeface="Arial" panose="020B0604020202020204" pitchFamily="34" charset="0"/>
              <a:buChar char="•"/>
              <a:defRPr sz="1969">
                <a:solidFill>
                  <a:schemeClr val="tx1"/>
                </a:solidFill>
                <a:latin typeface="Calibri" panose="020F0502020204030204" pitchFamily="34" charset="0"/>
              </a:defRPr>
            </a:lvl1pPr>
            <a:lvl2pPr marL="522387" indent="-200918">
              <a:lnSpc>
                <a:spcPct val="90000"/>
              </a:lnSpc>
              <a:spcBef>
                <a:spcPts val="352"/>
              </a:spcBef>
              <a:buFont typeface="Arial" panose="020B0604020202020204" pitchFamily="34" charset="0"/>
              <a:buChar char="•"/>
              <a:defRPr sz="1688">
                <a:solidFill>
                  <a:schemeClr val="tx1"/>
                </a:solidFill>
                <a:latin typeface="Calibri" panose="020F0502020204030204" pitchFamily="34" charset="0"/>
              </a:defRPr>
            </a:lvl2pPr>
            <a:lvl3pPr marL="803672" indent="-160735">
              <a:lnSpc>
                <a:spcPct val="90000"/>
              </a:lnSpc>
              <a:spcBef>
                <a:spcPts val="352"/>
              </a:spcBef>
              <a:buFont typeface="Arial" panose="020B0604020202020204" pitchFamily="34" charset="0"/>
              <a:buChar char="•"/>
              <a:defRPr sz="1406">
                <a:solidFill>
                  <a:schemeClr val="tx1"/>
                </a:solidFill>
                <a:latin typeface="Calibri" panose="020F0502020204030204" pitchFamily="34" charset="0"/>
              </a:defRPr>
            </a:lvl3pPr>
            <a:lvl4pPr marL="1125141" indent="-160735">
              <a:lnSpc>
                <a:spcPct val="90000"/>
              </a:lnSpc>
              <a:spcBef>
                <a:spcPts val="352"/>
              </a:spcBef>
              <a:buFont typeface="Arial" panose="020B0604020202020204" pitchFamily="34" charset="0"/>
              <a:buChar char="•"/>
              <a:defRPr>
                <a:solidFill>
                  <a:schemeClr val="tx1"/>
                </a:solidFill>
                <a:latin typeface="Calibri" panose="020F0502020204030204" pitchFamily="34" charset="0"/>
              </a:defRPr>
            </a:lvl4pPr>
            <a:lvl5pPr marL="1446610" indent="-160735">
              <a:lnSpc>
                <a:spcPct val="90000"/>
              </a:lnSpc>
              <a:spcBef>
                <a:spcPts val="352"/>
              </a:spcBef>
              <a:buFont typeface="Arial" panose="020B0604020202020204" pitchFamily="34" charset="0"/>
              <a:buChar char="•"/>
              <a:defRPr>
                <a:solidFill>
                  <a:schemeClr val="tx1"/>
                </a:solidFill>
                <a:latin typeface="Calibri" panose="020F0502020204030204" pitchFamily="34" charset="0"/>
              </a:defRPr>
            </a:lvl5pPr>
            <a:lvl6pPr marL="1768079"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6pPr>
            <a:lvl7pPr marL="2089547"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7pPr>
            <a:lvl8pPr marL="2411016"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8pPr>
            <a:lvl9pPr marL="2732485" indent="-160735" eaLnBrk="0" fontAlgn="base" hangingPunct="0">
              <a:lnSpc>
                <a:spcPct val="90000"/>
              </a:lnSpc>
              <a:spcBef>
                <a:spcPts val="352"/>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428625" rtl="0" eaLnBrk="1" fontAlgn="auto" latinLnBrk="0" hangingPunct="1">
              <a:lnSpc>
                <a:spcPct val="100000"/>
              </a:lnSpc>
              <a:spcBef>
                <a:spcPct val="0"/>
              </a:spcBef>
              <a:spcAft>
                <a:spcPts val="0"/>
              </a:spcAft>
              <a:buClrTx/>
              <a:buSzTx/>
              <a:buFont typeface="Arial" panose="020B0604020202020204" pitchFamily="34" charset="0"/>
              <a:buNone/>
              <a:tabLst/>
              <a:defRPr/>
            </a:pPr>
            <a:fld id="{4097B3A3-F276-43C0-9EF0-FBAD2BACDEFB}" type="slidenum">
              <a:rPr kumimoji="0" lang="en-US" altLang="en-US" sz="844" b="0" i="0" u="none" strike="noStrike" kern="1200" cap="none" spc="0" normalizeH="0" baseline="0" noProof="0">
                <a:ln>
                  <a:noFill/>
                </a:ln>
                <a:solidFill>
                  <a:srgbClr val="898989"/>
                </a:solidFill>
                <a:effectLst/>
                <a:uLnTx/>
                <a:uFillTx/>
                <a:latin typeface="Helvetica" panose="020B0604020202020204" pitchFamily="34" charset="0"/>
                <a:ea typeface="Helvetica" panose="020B0604020202020204" pitchFamily="34" charset="0"/>
                <a:cs typeface="Helvetica" panose="020B0604020202020204" pitchFamily="34" charset="0"/>
              </a:rPr>
              <a:pPr marL="0" marR="0" lvl="0" indent="0" algn="r" defTabSz="428625" rtl="0" eaLnBrk="1" fontAlgn="auto" latinLnBrk="0" hangingPunct="1">
                <a:lnSpc>
                  <a:spcPct val="100000"/>
                </a:lnSpc>
                <a:spcBef>
                  <a:spcPct val="0"/>
                </a:spcBef>
                <a:spcAft>
                  <a:spcPts val="0"/>
                </a:spcAft>
                <a:buClrTx/>
                <a:buSzTx/>
                <a:buFont typeface="Arial" panose="020B0604020202020204" pitchFamily="34" charset="0"/>
                <a:buNone/>
                <a:tabLst/>
                <a:defRPr/>
              </a:pPr>
              <a:t>131</a:t>
            </a:fld>
            <a:endParaRPr kumimoji="0" lang="en-US" altLang="en-US" sz="844" b="0" i="0" u="none" strike="noStrike" kern="1200" cap="none" spc="0" normalizeH="0" baseline="0" noProof="0">
              <a:ln>
                <a:noFill/>
              </a:ln>
              <a:solidFill>
                <a:srgbClr val="898989"/>
              </a:solidFill>
              <a:effectLst/>
              <a:uLnTx/>
              <a:uFillTx/>
              <a:latin typeface="Helvetica" panose="020B0604020202020204" pitchFamily="34" charset="0"/>
              <a:ea typeface="Helvetica" panose="020B0604020202020204" pitchFamily="34" charset="0"/>
              <a:cs typeface="Helvetica" panose="020B0604020202020204" pitchFamily="34" charset="0"/>
            </a:endParaRPr>
          </a:p>
        </p:txBody>
      </p:sp>
      <p:pic>
        <p:nvPicPr>
          <p:cNvPr id="162821" name="Picture 7">
            <a:extLst>
              <a:ext uri="{FF2B5EF4-FFF2-40B4-BE49-F238E27FC236}">
                <a16:creationId xmlns:a16="http://schemas.microsoft.com/office/drawing/2014/main" id="{D9C0A1B5-B077-64A9-D342-AA88A99F79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582" y="1650206"/>
            <a:ext cx="3912449" cy="452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22" name="Picture 4">
            <a:extLst>
              <a:ext uri="{FF2B5EF4-FFF2-40B4-BE49-F238E27FC236}">
                <a16:creationId xmlns:a16="http://schemas.microsoft.com/office/drawing/2014/main" id="{E887EA9A-C992-D770-F65D-CAFB12B8CB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1557338"/>
            <a:ext cx="1614488"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BC7C8173-A1FD-42B4-E5D7-BFA010DE8B16}"/>
              </a:ext>
            </a:extLst>
          </p:cNvPr>
          <p:cNvSpPr/>
          <p:nvPr/>
        </p:nvSpPr>
        <p:spPr>
          <a:xfrm>
            <a:off x="5072062" y="2270522"/>
            <a:ext cx="3786188" cy="727472"/>
          </a:xfrm>
          <a:prstGeom prst="rect">
            <a:avLst/>
          </a:prstGeom>
          <a:solidFill>
            <a:schemeClr val="accent4">
              <a:alpha val="40000"/>
            </a:schemeClr>
          </a:solidFill>
        </p:spPr>
        <p:style>
          <a:lnRef idx="2">
            <a:schemeClr val="accent4">
              <a:shade val="50000"/>
            </a:schemeClr>
          </a:lnRef>
          <a:fillRef idx="1">
            <a:schemeClr val="accent4"/>
          </a:fillRef>
          <a:effectRef idx="0">
            <a:schemeClr val="accent4"/>
          </a:effectRef>
          <a:fontRef idx="minor">
            <a:schemeClr val="lt1"/>
          </a:fontRef>
        </p:style>
        <p:txBody>
          <a:bodyPr anchor="ctr"/>
          <a:lstStyle/>
          <a:p>
            <a:pPr marL="0" marR="0" lvl="0" indent="0" algn="ctr" defTabSz="428625" rtl="0" eaLnBrk="1" fontAlgn="auto" latinLnBrk="0" hangingPunct="1">
              <a:lnSpc>
                <a:spcPct val="100000"/>
              </a:lnSpc>
              <a:spcBef>
                <a:spcPts val="0"/>
              </a:spcBef>
              <a:spcAft>
                <a:spcPts val="0"/>
              </a:spcAft>
              <a:buClrTx/>
              <a:buSzTx/>
              <a:buFontTx/>
              <a:buNone/>
              <a:tabLst/>
              <a:defRPr/>
            </a:pPr>
            <a:endParaRPr kumimoji="0" lang="en-US" sz="1266"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FE4B9C-DF84-FC79-9D9B-308C729AB34F}"/>
              </a:ext>
            </a:extLst>
          </p:cNvPr>
          <p:cNvSpPr txBox="1"/>
          <p:nvPr/>
        </p:nvSpPr>
        <p:spPr>
          <a:xfrm>
            <a:off x="481718" y="562151"/>
            <a:ext cx="7450931" cy="646331"/>
          </a:xfrm>
          <a:prstGeom prst="rect">
            <a:avLst/>
          </a:prstGeom>
          <a:noFill/>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877BC">
                    <a:lumMod val="75000"/>
                  </a:srgbClr>
                </a:solidFill>
                <a:effectLst/>
                <a:uLnTx/>
                <a:uFillTx/>
                <a:latin typeface="Arial" panose="020B0604020202020204" pitchFamily="34" charset="0"/>
                <a:ea typeface="+mn-ea"/>
                <a:cs typeface="Arial" panose="020B0604020202020204" pitchFamily="34" charset="0"/>
              </a:rPr>
              <a:t>Poll Question 4</a:t>
            </a:r>
          </a:p>
        </p:txBody>
      </p:sp>
      <p:sp>
        <p:nvSpPr>
          <p:cNvPr id="3" name="TextBox 2">
            <a:extLst>
              <a:ext uri="{FF2B5EF4-FFF2-40B4-BE49-F238E27FC236}">
                <a16:creationId xmlns:a16="http://schemas.microsoft.com/office/drawing/2014/main" id="{FB836FC3-8668-DA38-75D3-C670A02DBD4C}"/>
              </a:ext>
            </a:extLst>
          </p:cNvPr>
          <p:cNvSpPr txBox="1"/>
          <p:nvPr/>
        </p:nvSpPr>
        <p:spPr>
          <a:xfrm>
            <a:off x="415529" y="1940719"/>
            <a:ext cx="7754540" cy="4031873"/>
          </a:xfrm>
          <a:prstGeom prst="rect">
            <a:avLst/>
          </a:prstGeom>
          <a:noFill/>
        </p:spPr>
        <p:txBody>
          <a:bodyPr>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a:ln>
                  <a:noFill/>
                </a:ln>
                <a:solidFill>
                  <a:srgbClr val="0877BC">
                    <a:lumMod val="75000"/>
                  </a:srgbClr>
                </a:solidFill>
                <a:effectLst/>
                <a:uLnTx/>
                <a:uFillTx/>
                <a:latin typeface="Calibri" panose="020F0502020204030204"/>
                <a:ea typeface="+mn-ea"/>
                <a:cs typeface="Arial" panose="020B0604020202020204" pitchFamily="34" charset="0"/>
              </a:rPr>
              <a:t>What is the most appropriate medication adjustment for Terrance?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a:p>
            <a:pPr marL="728663" marR="0" lvl="1" indent="-385763" algn="l" defTabSz="6858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Add DPP4 inhibitor</a:t>
            </a:r>
          </a:p>
          <a:p>
            <a:pPr marL="728663" marR="0" lvl="1" indent="-385763" algn="l" defTabSz="6858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Add GLP-1 receptor agonist</a:t>
            </a:r>
          </a:p>
          <a:p>
            <a:pPr marL="728663" marR="0" lvl="1" indent="-385763" algn="l" defTabSz="6858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Add SGLT2 inhibitor</a:t>
            </a:r>
          </a:p>
          <a:p>
            <a:pPr marL="728663" marR="0" lvl="1" indent="-385763" algn="l" defTabSz="6858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Lifestyle modifications only</a:t>
            </a:r>
          </a:p>
          <a:p>
            <a:pPr marL="728663" marR="0" lvl="1" indent="-385763" algn="l" defTabSz="685800" rtl="0" eaLnBrk="1" fontAlgn="auto" latinLnBrk="0" hangingPunct="1">
              <a:lnSpc>
                <a:spcPct val="100000"/>
              </a:lnSpc>
              <a:spcBef>
                <a:spcPts val="0"/>
              </a:spcBef>
              <a:spcAft>
                <a:spcPts val="0"/>
              </a:spcAft>
              <a:buClrTx/>
              <a:buSzTx/>
              <a:buFont typeface="+mj-lt"/>
              <a:buAutoNum type="alphaU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More than 1 right answer </a:t>
            </a:r>
          </a:p>
        </p:txBody>
      </p:sp>
      <p:sp>
        <p:nvSpPr>
          <p:cNvPr id="4" name="Oval 3">
            <a:extLst>
              <a:ext uri="{FF2B5EF4-FFF2-40B4-BE49-F238E27FC236}">
                <a16:creationId xmlns:a16="http://schemas.microsoft.com/office/drawing/2014/main" id="{6E2248D1-B817-240A-48F9-5DA2E2169DAC}"/>
              </a:ext>
            </a:extLst>
          </p:cNvPr>
          <p:cNvSpPr/>
          <p:nvPr/>
        </p:nvSpPr>
        <p:spPr>
          <a:xfrm>
            <a:off x="304800" y="5343942"/>
            <a:ext cx="5638800" cy="62865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w="38100">
                <a:solidFill>
                  <a:prstClr val="white"/>
                </a:solidFill>
              </a:ln>
              <a:solidFill>
                <a:prstClr val="white"/>
              </a:solidFill>
              <a:effectLst/>
              <a:uLnTx/>
              <a:uFillTx/>
              <a:latin typeface="Calibri" panose="020F0502020204030204"/>
              <a:ea typeface="+mn-ea"/>
              <a:cs typeface="+mn-cs"/>
            </a:endParaRPr>
          </a:p>
        </p:txBody>
      </p:sp>
      <p:pic>
        <p:nvPicPr>
          <p:cNvPr id="5" name="Picture 4" descr="Cartoon bee with magnifying glass">
            <a:extLst>
              <a:ext uri="{FF2B5EF4-FFF2-40B4-BE49-F238E27FC236}">
                <a16:creationId xmlns:a16="http://schemas.microsoft.com/office/drawing/2014/main" id="{43505A04-831B-8C7E-178E-41A765D945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38">
            <a:off x="7347632" y="2366214"/>
            <a:ext cx="1385887" cy="15733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3"/>
    </p:ext>
  </p:extLs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3">
            <a:extLst>
              <a:ext uri="{FF2B5EF4-FFF2-40B4-BE49-F238E27FC236}">
                <a16:creationId xmlns:a16="http://schemas.microsoft.com/office/drawing/2014/main" id="{181F4728-F537-52A2-7341-6B37418F1526}"/>
              </a:ext>
            </a:extLst>
          </p:cNvPr>
          <p:cNvSpPr>
            <a:spLocks noGrp="1"/>
          </p:cNvSpPr>
          <p:nvPr>
            <p:ph type="title" idx="4294967295"/>
          </p:nvPr>
        </p:nvSpPr>
        <p:spPr>
          <a:xfrm>
            <a:off x="838200" y="1138702"/>
            <a:ext cx="2771775" cy="558403"/>
          </a:xfrm>
        </p:spPr>
        <p:txBody>
          <a:bodyPr>
            <a:normAutofit fontScale="90000"/>
          </a:bodyPr>
          <a:lstStyle/>
          <a:p>
            <a:pPr eaLnBrk="1" hangingPunct="1">
              <a:defRPr/>
            </a:pPr>
            <a:r>
              <a:rPr lang="en-US" altLang="en-US" dirty="0">
                <a:solidFill>
                  <a:schemeClr val="bg1"/>
                </a:solidFill>
              </a:rPr>
              <a:t>Action Plan </a:t>
            </a:r>
          </a:p>
        </p:txBody>
      </p:sp>
      <p:sp>
        <p:nvSpPr>
          <p:cNvPr id="163843" name="Text Placeholder 5">
            <a:extLst>
              <a:ext uri="{FF2B5EF4-FFF2-40B4-BE49-F238E27FC236}">
                <a16:creationId xmlns:a16="http://schemas.microsoft.com/office/drawing/2014/main" id="{6AC6B851-2046-6B74-76C4-1F2B39AAAA7F}"/>
              </a:ext>
            </a:extLst>
          </p:cNvPr>
          <p:cNvSpPr>
            <a:spLocks noGrp="1"/>
          </p:cNvSpPr>
          <p:nvPr>
            <p:ph idx="4294967295"/>
          </p:nvPr>
        </p:nvSpPr>
        <p:spPr>
          <a:xfrm>
            <a:off x="571500" y="1714184"/>
            <a:ext cx="7734300" cy="4839015"/>
          </a:xfrm>
        </p:spPr>
        <p:txBody>
          <a:bodyPr>
            <a:normAutofit/>
          </a:bodyPr>
          <a:lstStyle/>
          <a:p>
            <a:pPr eaLnBrk="1" hangingPunct="1">
              <a:lnSpc>
                <a:spcPct val="100000"/>
              </a:lnSpc>
              <a:defRPr/>
            </a:pPr>
            <a:r>
              <a:rPr lang="en-US" altLang="en-US" dirty="0"/>
              <a:t>In collaboration with Terrance</a:t>
            </a:r>
          </a:p>
          <a:p>
            <a:pPr lvl="1" eaLnBrk="1" hangingPunct="1">
              <a:lnSpc>
                <a:spcPct val="100000"/>
              </a:lnSpc>
              <a:defRPr/>
            </a:pPr>
            <a:r>
              <a:rPr lang="en-US" altLang="en-US" dirty="0"/>
              <a:t>Lifestyle changes</a:t>
            </a:r>
          </a:p>
          <a:p>
            <a:pPr lvl="2" eaLnBrk="1" hangingPunct="1">
              <a:lnSpc>
                <a:spcPct val="100000"/>
              </a:lnSpc>
              <a:defRPr/>
            </a:pPr>
            <a:r>
              <a:rPr lang="en-US" altLang="en-US" dirty="0"/>
              <a:t>Incorporate a brisk walk 3 days per week </a:t>
            </a:r>
          </a:p>
          <a:p>
            <a:pPr lvl="2" eaLnBrk="1" hangingPunct="1">
              <a:lnSpc>
                <a:spcPct val="100000"/>
              </a:lnSpc>
              <a:defRPr/>
            </a:pPr>
            <a:r>
              <a:rPr lang="en-US" altLang="en-US" dirty="0"/>
              <a:t>Reduce high-carbohydrate foods like fries</a:t>
            </a:r>
          </a:p>
          <a:p>
            <a:pPr lvl="1" eaLnBrk="1" hangingPunct="1">
              <a:lnSpc>
                <a:spcPct val="100000"/>
              </a:lnSpc>
              <a:defRPr/>
            </a:pPr>
            <a:r>
              <a:rPr lang="en-US" altLang="en-US" dirty="0"/>
              <a:t>CGM optimization</a:t>
            </a:r>
          </a:p>
          <a:p>
            <a:pPr lvl="2" eaLnBrk="1" hangingPunct="1">
              <a:lnSpc>
                <a:spcPct val="100000"/>
              </a:lnSpc>
              <a:defRPr/>
            </a:pPr>
            <a:r>
              <a:rPr lang="en-US" altLang="en-US" dirty="0"/>
              <a:t>Alerts, high for 280 </a:t>
            </a:r>
          </a:p>
          <a:p>
            <a:pPr lvl="1" eaLnBrk="1" hangingPunct="1">
              <a:lnSpc>
                <a:spcPct val="100000"/>
              </a:lnSpc>
              <a:defRPr/>
            </a:pPr>
            <a:r>
              <a:rPr lang="en-US" altLang="en-US" dirty="0"/>
              <a:t>Medication adjustments</a:t>
            </a:r>
          </a:p>
          <a:p>
            <a:pPr lvl="3" eaLnBrk="1" hangingPunct="1">
              <a:lnSpc>
                <a:spcPct val="100000"/>
              </a:lnSpc>
              <a:defRPr/>
            </a:pPr>
            <a:r>
              <a:rPr lang="en-US" altLang="en-US" dirty="0"/>
              <a:t>Add a medication to help his CKD + optimize glucose </a:t>
            </a:r>
            <a:r>
              <a:rPr lang="en-US" altLang="en-US" dirty="0">
                <a:sym typeface="Wingdings" panose="05000000000000000000" pitchFamily="2" charset="2"/>
              </a:rPr>
              <a:t> SGLT2 inhibitor</a:t>
            </a:r>
            <a:r>
              <a:rPr lang="en-US" altLang="en-US" dirty="0"/>
              <a:t> </a:t>
            </a:r>
          </a:p>
          <a:p>
            <a:pPr lvl="1" eaLnBrk="1" hangingPunct="1">
              <a:lnSpc>
                <a:spcPct val="100000"/>
              </a:lnSpc>
              <a:defRPr/>
            </a:pPr>
            <a:r>
              <a:rPr lang="en-US" altLang="en-US" dirty="0"/>
              <a:t>Follow-up in 3-4 weeks</a:t>
            </a:r>
          </a:p>
        </p:txBody>
      </p:sp>
      <p:pic>
        <p:nvPicPr>
          <p:cNvPr id="164868" name="Picture 2">
            <a:extLst>
              <a:ext uri="{FF2B5EF4-FFF2-40B4-BE49-F238E27FC236}">
                <a16:creationId xmlns:a16="http://schemas.microsoft.com/office/drawing/2014/main" id="{DD4928B4-9731-E341-9560-9B06144101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589" y="1155780"/>
            <a:ext cx="1935956" cy="558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3">
            <a:extLst>
              <a:ext uri="{FF2B5EF4-FFF2-40B4-BE49-F238E27FC236}">
                <a16:creationId xmlns:a16="http://schemas.microsoft.com/office/drawing/2014/main" id="{604345E5-294C-2092-E4E5-84138F8652C5}"/>
              </a:ext>
            </a:extLst>
          </p:cNvPr>
          <p:cNvSpPr>
            <a:spLocks noGrp="1"/>
          </p:cNvSpPr>
          <p:nvPr>
            <p:ph type="title" idx="4294967295"/>
          </p:nvPr>
        </p:nvSpPr>
        <p:spPr>
          <a:xfrm>
            <a:off x="0" y="2552701"/>
            <a:ext cx="2824163" cy="802481"/>
          </a:xfrm>
        </p:spPr>
        <p:txBody>
          <a:bodyPr>
            <a:normAutofit fontScale="90000"/>
          </a:bodyPr>
          <a:lstStyle/>
          <a:p>
            <a:pPr>
              <a:defRPr/>
            </a:pPr>
            <a:r>
              <a:rPr lang="en-US" altLang="en-US" dirty="0"/>
              <a:t>3 Months Later</a:t>
            </a:r>
          </a:p>
        </p:txBody>
      </p:sp>
      <p:pic>
        <p:nvPicPr>
          <p:cNvPr id="165891" name="Picture 10">
            <a:extLst>
              <a:ext uri="{FF2B5EF4-FFF2-40B4-BE49-F238E27FC236}">
                <a16:creationId xmlns:a16="http://schemas.microsoft.com/office/drawing/2014/main" id="{1BF4EB32-231A-3BEE-DF74-B978332916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1507" y="109661"/>
            <a:ext cx="5896131" cy="663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F36EC212-947A-ADEB-D561-E07BEDF2C75A}"/>
              </a:ext>
            </a:extLst>
          </p:cNvPr>
          <p:cNvSpPr/>
          <p:nvPr/>
        </p:nvSpPr>
        <p:spPr>
          <a:xfrm>
            <a:off x="157162" y="3657600"/>
            <a:ext cx="2509838" cy="147994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28625" rtl="0" eaLnBrk="1" fontAlgn="auto" latinLnBrk="0" hangingPunct="1">
              <a:lnSpc>
                <a:spcPct val="100000"/>
              </a:lnSpc>
              <a:spcBef>
                <a:spcPts val="0"/>
              </a:spcBef>
              <a:spcAft>
                <a:spcPts val="0"/>
              </a:spcAft>
              <a:buClrTx/>
              <a:buSzTx/>
              <a:buFontTx/>
              <a:buNone/>
              <a:tabLst/>
              <a:defRPr/>
            </a:pPr>
            <a:r>
              <a:rPr kumimoji="0" lang="en-US" sz="1688" b="0" i="0" u="none" strike="noStrike" kern="1200" cap="none" spc="0" normalizeH="0" baseline="0" noProof="0" dirty="0">
                <a:ln>
                  <a:noFill/>
                </a:ln>
                <a:solidFill>
                  <a:prstClr val="white"/>
                </a:solidFill>
                <a:effectLst/>
                <a:uLnTx/>
                <a:uFillTx/>
                <a:latin typeface="Calibri" panose="020F0502020204030204"/>
                <a:ea typeface="+mn-ea"/>
                <a:cs typeface="+mn-cs"/>
              </a:rPr>
              <a:t>T2D Meds:</a:t>
            </a:r>
          </a:p>
          <a:p>
            <a:pPr marL="0" marR="0" lvl="0" indent="0" algn="ctr" defTabSz="428625" rtl="0" eaLnBrk="1" fontAlgn="auto" latinLnBrk="0" hangingPunct="1">
              <a:lnSpc>
                <a:spcPct val="100000"/>
              </a:lnSpc>
              <a:spcBef>
                <a:spcPts val="0"/>
              </a:spcBef>
              <a:spcAft>
                <a:spcPts val="0"/>
              </a:spcAft>
              <a:buClrTx/>
              <a:buSzTx/>
              <a:buFontTx/>
              <a:buNone/>
              <a:tabLst/>
              <a:defRPr/>
            </a:pPr>
            <a:r>
              <a:rPr kumimoji="0" lang="en-US" sz="1688" b="0" i="0" u="none" strike="noStrike" kern="1200" cap="none" spc="0" normalizeH="0" baseline="0" noProof="0" dirty="0">
                <a:ln>
                  <a:noFill/>
                </a:ln>
                <a:solidFill>
                  <a:prstClr val="white"/>
                </a:solidFill>
                <a:effectLst/>
                <a:uLnTx/>
                <a:uFillTx/>
                <a:latin typeface="Calibri" panose="020F0502020204030204"/>
                <a:ea typeface="+mn-ea"/>
                <a:cs typeface="+mn-cs"/>
              </a:rPr>
              <a:t>Dapagliflozin 10mg </a:t>
            </a:r>
            <a:r>
              <a:rPr kumimoji="0" lang="en-US" sz="1688" b="0" i="0" u="none" strike="noStrike" kern="1200" cap="none" spc="0" normalizeH="0" baseline="0" noProof="0" dirty="0" err="1">
                <a:ln>
                  <a:noFill/>
                </a:ln>
                <a:solidFill>
                  <a:prstClr val="white"/>
                </a:solidFill>
                <a:effectLst/>
                <a:uLnTx/>
                <a:uFillTx/>
                <a:latin typeface="Calibri" panose="020F0502020204030204"/>
                <a:ea typeface="+mn-ea"/>
                <a:cs typeface="+mn-cs"/>
              </a:rPr>
              <a:t>qday</a:t>
            </a:r>
            <a:endParaRPr kumimoji="0" lang="en-US" sz="1688"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28625" rtl="0" eaLnBrk="1" fontAlgn="auto" latinLnBrk="0" hangingPunct="1">
              <a:lnSpc>
                <a:spcPct val="100000"/>
              </a:lnSpc>
              <a:spcBef>
                <a:spcPts val="0"/>
              </a:spcBef>
              <a:spcAft>
                <a:spcPts val="0"/>
              </a:spcAft>
              <a:buClrTx/>
              <a:buSzTx/>
              <a:buFontTx/>
              <a:buNone/>
              <a:tabLst/>
              <a:defRPr/>
            </a:pPr>
            <a:r>
              <a:rPr kumimoji="0" lang="en-US" sz="1688" b="0" i="0" u="none" strike="noStrike" kern="1200" cap="none" spc="0" normalizeH="0" baseline="0" noProof="0" dirty="0">
                <a:ln>
                  <a:noFill/>
                </a:ln>
                <a:solidFill>
                  <a:prstClr val="white"/>
                </a:solidFill>
                <a:effectLst/>
                <a:uLnTx/>
                <a:uFillTx/>
                <a:latin typeface="Calibri" panose="020F0502020204030204"/>
                <a:ea typeface="+mn-ea"/>
                <a:cs typeface="+mn-cs"/>
              </a:rPr>
              <a:t>Metformin 1000mg BID </a:t>
            </a:r>
          </a:p>
          <a:p>
            <a:pPr marL="0" marR="0" lvl="0" indent="0" algn="ctr" defTabSz="428625"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1C764843-BDF4-95EC-2474-C7C7F2B33B5A}"/>
              </a:ext>
            </a:extLst>
          </p:cNvPr>
          <p:cNvSpPr>
            <a:spLocks noGrp="1"/>
          </p:cNvSpPr>
          <p:nvPr>
            <p:ph type="title"/>
          </p:nvPr>
        </p:nvSpPr>
        <p:spPr>
          <a:xfrm>
            <a:off x="0" y="317480"/>
            <a:ext cx="4057650" cy="994172"/>
          </a:xfrm>
        </p:spPr>
        <p:txBody>
          <a:bodyPr/>
          <a:lstStyle/>
          <a:p>
            <a:r>
              <a:rPr lang="en-US" altLang="en-US" dirty="0"/>
              <a:t>Case 2</a:t>
            </a:r>
          </a:p>
        </p:txBody>
      </p:sp>
      <p:sp>
        <p:nvSpPr>
          <p:cNvPr id="167939" name="TextBox 4">
            <a:extLst>
              <a:ext uri="{FF2B5EF4-FFF2-40B4-BE49-F238E27FC236}">
                <a16:creationId xmlns:a16="http://schemas.microsoft.com/office/drawing/2014/main" id="{36F24C07-0AD2-BFF7-412D-16CFC308A982}"/>
              </a:ext>
            </a:extLst>
          </p:cNvPr>
          <p:cNvSpPr txBox="1">
            <a:spLocks noChangeArrowheads="1"/>
          </p:cNvSpPr>
          <p:nvPr/>
        </p:nvSpPr>
        <p:spPr bwMode="auto">
          <a:xfrm>
            <a:off x="248841" y="1322919"/>
            <a:ext cx="3025379" cy="350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75 </a:t>
            </a:r>
            <a:r>
              <a:rPr kumimoji="0" lang="en-US"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yo</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F with 25 year h/o T2D. PMH includes HTN, hyperlipidemia, hypothyroid, obesity, ASCVD. </a:t>
            </a: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Current DM Meds </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-Insulin glargine inject 50 units QAM and 40 at night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fr-FR"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fr-FR"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Insulin</a:t>
            </a:r>
            <a:r>
              <a:rPr kumimoji="0" lang="fr-FR"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FR"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aspart</a:t>
            </a:r>
            <a:r>
              <a:rPr kumimoji="0" lang="fr-FR"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8-10-10 </a:t>
            </a:r>
            <a:r>
              <a:rPr kumimoji="0" lang="fr-FR"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units</a:t>
            </a:r>
            <a:r>
              <a:rPr kumimoji="0" lang="fr-FR"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plus correction </a:t>
            </a:r>
            <a:r>
              <a:rPr kumimoji="0" lang="fr-FR"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scale</a:t>
            </a:r>
            <a:endParaRPr kumimoji="0" lang="fr-FR"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-Metformin 1000 mg daily </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Semaglutide</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0.25mg weekly (2 doses so far)</a:t>
            </a: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67940" name="Picture 8">
            <a:extLst>
              <a:ext uri="{FF2B5EF4-FFF2-40B4-BE49-F238E27FC236}">
                <a16:creationId xmlns:a16="http://schemas.microsoft.com/office/drawing/2014/main" id="{647FF5AE-EEDD-3C66-48F3-25375F2AD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999" y="1269206"/>
            <a:ext cx="5536406"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1" name="Picture 10">
            <a:extLst>
              <a:ext uri="{FF2B5EF4-FFF2-40B4-BE49-F238E27FC236}">
                <a16:creationId xmlns:a16="http://schemas.microsoft.com/office/drawing/2014/main" id="{FA8AD01A-8132-AF81-F53D-AB9C033A6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644" y="5384006"/>
            <a:ext cx="1450181"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2" name="TextBox 2">
            <a:extLst>
              <a:ext uri="{FF2B5EF4-FFF2-40B4-BE49-F238E27FC236}">
                <a16:creationId xmlns:a16="http://schemas.microsoft.com/office/drawing/2014/main" id="{A44AB043-6A41-4A7E-3F24-F46CB2191FE4}"/>
              </a:ext>
            </a:extLst>
          </p:cNvPr>
          <p:cNvSpPr txBox="1">
            <a:spLocks noChangeArrowheads="1"/>
          </p:cNvSpPr>
          <p:nvPr/>
        </p:nvSpPr>
        <p:spPr bwMode="auto">
          <a:xfrm>
            <a:off x="257176" y="6497092"/>
            <a:ext cx="30253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Clarity report obtained from Diana Isaacs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CF5D-6DA7-D1D7-9E04-8B9EFAC060F8}"/>
              </a:ext>
            </a:extLst>
          </p:cNvPr>
          <p:cNvSpPr>
            <a:spLocks noGrp="1"/>
          </p:cNvSpPr>
          <p:nvPr>
            <p:ph type="title"/>
          </p:nvPr>
        </p:nvSpPr>
        <p:spPr>
          <a:xfrm>
            <a:off x="0" y="1485901"/>
            <a:ext cx="3886200" cy="994172"/>
          </a:xfrm>
        </p:spPr>
        <p:txBody>
          <a:bodyPr>
            <a:normAutofit fontScale="90000"/>
          </a:bodyPr>
          <a:lstStyle/>
          <a:p>
            <a:pPr>
              <a:defRPr/>
            </a:pPr>
            <a:r>
              <a:rPr lang="en-US" dirty="0"/>
              <a:t>Poll 5. Which of the following CGM key metrics is at target? </a:t>
            </a:r>
          </a:p>
        </p:txBody>
      </p:sp>
      <p:pic>
        <p:nvPicPr>
          <p:cNvPr id="169987" name="Picture 2">
            <a:extLst>
              <a:ext uri="{FF2B5EF4-FFF2-40B4-BE49-F238E27FC236}">
                <a16:creationId xmlns:a16="http://schemas.microsoft.com/office/drawing/2014/main" id="{9A5526A3-7187-6585-5B10-7C36F749D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9037" y="1168004"/>
            <a:ext cx="5414963" cy="455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TextBox 3">
            <a:extLst>
              <a:ext uri="{FF2B5EF4-FFF2-40B4-BE49-F238E27FC236}">
                <a16:creationId xmlns:a16="http://schemas.microsoft.com/office/drawing/2014/main" id="{2704D636-14B4-44D6-5341-DF979327B993}"/>
              </a:ext>
            </a:extLst>
          </p:cNvPr>
          <p:cNvSpPr txBox="1">
            <a:spLocks noChangeArrowheads="1"/>
          </p:cNvSpPr>
          <p:nvPr/>
        </p:nvSpPr>
        <p:spPr bwMode="auto">
          <a:xfrm>
            <a:off x="84535" y="3176587"/>
            <a:ext cx="3443288"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57175" marR="0" lvl="0" indent="-257175" algn="l" defTabSz="685800" rtl="0" eaLnBrk="1" fontAlgn="base" latinLnBrk="0" hangingPunct="1">
              <a:lnSpc>
                <a:spcPct val="100000"/>
              </a:lnSpc>
              <a:spcBef>
                <a:spcPct val="0"/>
              </a:spcBef>
              <a:spcAft>
                <a:spcPct val="0"/>
              </a:spcAft>
              <a:buClrTx/>
              <a:buSzTx/>
              <a:buFont typeface="Calibri Light" panose="020F0302020204030204" pitchFamily="34" charset="0"/>
              <a:buAutoNum type="alphaUcPeriod"/>
              <a:tabLst/>
              <a:defRPr/>
            </a:pPr>
            <a:r>
              <a:rPr kumimoji="0" lang="en-US" altLang="en-US"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Time in range</a:t>
            </a:r>
          </a:p>
          <a:p>
            <a:pPr marL="257175" marR="0" lvl="0" indent="-257175" algn="l" defTabSz="685800" rtl="0" eaLnBrk="1" fontAlgn="base" latinLnBrk="0" hangingPunct="1">
              <a:lnSpc>
                <a:spcPct val="100000"/>
              </a:lnSpc>
              <a:spcBef>
                <a:spcPct val="0"/>
              </a:spcBef>
              <a:spcAft>
                <a:spcPct val="0"/>
              </a:spcAft>
              <a:buClrTx/>
              <a:buSzTx/>
              <a:buFont typeface="Calibri Light" panose="020F0302020204030204" pitchFamily="34" charset="0"/>
              <a:buAutoNum type="alphaUcPeriod"/>
              <a:tabLst/>
              <a:defRPr/>
            </a:pPr>
            <a:r>
              <a:rPr kumimoji="0" lang="en-US" altLang="en-US"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Time above range </a:t>
            </a:r>
          </a:p>
          <a:p>
            <a:pPr marL="257175" marR="0" lvl="0" indent="-257175" algn="l" defTabSz="685800" rtl="0" eaLnBrk="1" fontAlgn="base" latinLnBrk="0" hangingPunct="1">
              <a:lnSpc>
                <a:spcPct val="100000"/>
              </a:lnSpc>
              <a:spcBef>
                <a:spcPct val="0"/>
              </a:spcBef>
              <a:spcAft>
                <a:spcPct val="0"/>
              </a:spcAft>
              <a:buClrTx/>
              <a:buSzTx/>
              <a:buFont typeface="Calibri Light" panose="020F0302020204030204" pitchFamily="34" charset="0"/>
              <a:buAutoNum type="alphaUcPeriod"/>
              <a:tabLst/>
              <a:defRPr/>
            </a:pPr>
            <a:r>
              <a:rPr kumimoji="0" lang="en-US" altLang="en-US"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Coefficient of variation</a:t>
            </a:r>
          </a:p>
          <a:p>
            <a:pPr marL="257175" marR="0" lvl="0" indent="-257175" algn="l" defTabSz="685800" rtl="0" eaLnBrk="1" fontAlgn="base" latinLnBrk="0" hangingPunct="1">
              <a:lnSpc>
                <a:spcPct val="100000"/>
              </a:lnSpc>
              <a:spcBef>
                <a:spcPct val="0"/>
              </a:spcBef>
              <a:spcAft>
                <a:spcPct val="0"/>
              </a:spcAft>
              <a:buClrTx/>
              <a:buSzTx/>
              <a:buFont typeface="Calibri Light" panose="020F0302020204030204" pitchFamily="34" charset="0"/>
              <a:buAutoNum type="alphaUcPeriod"/>
              <a:tabLst/>
              <a:defRPr/>
            </a:pPr>
            <a:r>
              <a:rPr kumimoji="0" lang="en-US" altLang="en-US" sz="27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Time below range</a:t>
            </a:r>
            <a:endParaRPr kumimoji="0" lang="en-US" altLang="en-US" sz="2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9989" name="TextBox 4">
            <a:extLst>
              <a:ext uri="{FF2B5EF4-FFF2-40B4-BE49-F238E27FC236}">
                <a16:creationId xmlns:a16="http://schemas.microsoft.com/office/drawing/2014/main" id="{495C4DE4-A4F8-457B-779C-D103839CD00D}"/>
              </a:ext>
            </a:extLst>
          </p:cNvPr>
          <p:cNvSpPr txBox="1">
            <a:spLocks noChangeArrowheads="1"/>
          </p:cNvSpPr>
          <p:nvPr/>
        </p:nvSpPr>
        <p:spPr bwMode="auto">
          <a:xfrm>
            <a:off x="84535" y="5723335"/>
            <a:ext cx="30253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Clarity report obtained from Diana Isaacs</a:t>
            </a:r>
          </a:p>
        </p:txBody>
      </p:sp>
      <p:sp>
        <p:nvSpPr>
          <p:cNvPr id="3" name="Oval 2">
            <a:extLst>
              <a:ext uri="{FF2B5EF4-FFF2-40B4-BE49-F238E27FC236}">
                <a16:creationId xmlns:a16="http://schemas.microsoft.com/office/drawing/2014/main" id="{9AD11CCD-C2C3-E553-F8A1-9B7E41321E40}"/>
              </a:ext>
            </a:extLst>
          </p:cNvPr>
          <p:cNvSpPr/>
          <p:nvPr/>
        </p:nvSpPr>
        <p:spPr>
          <a:xfrm>
            <a:off x="0" y="3086100"/>
            <a:ext cx="3349384" cy="6858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w="38100">
                <a:solidFill>
                  <a:prstClr val="white"/>
                </a:solidFill>
              </a:ln>
              <a:solidFill>
                <a:prstClr val="white"/>
              </a:solidFill>
              <a:effectLst/>
              <a:uLnTx/>
              <a:uFillTx/>
              <a:latin typeface="Calibri" panose="020F0502020204030204"/>
              <a:ea typeface="+mn-ea"/>
              <a:cs typeface="+mn-cs"/>
            </a:endParaRPr>
          </a:p>
        </p:txBody>
      </p:sp>
      <p:pic>
        <p:nvPicPr>
          <p:cNvPr id="4" name="Picture 3" descr="Cartoon bee with magnifying glass">
            <a:extLst>
              <a:ext uri="{FF2B5EF4-FFF2-40B4-BE49-F238E27FC236}">
                <a16:creationId xmlns:a16="http://schemas.microsoft.com/office/drawing/2014/main" id="{D39FF1E0-755B-3447-E6F4-9797419344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38">
            <a:off x="4308448" y="35534"/>
            <a:ext cx="880630" cy="999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4C329E39-FA2B-F208-5B95-CAA432A2E5F8}"/>
              </a:ext>
            </a:extLst>
          </p:cNvPr>
          <p:cNvSpPr>
            <a:spLocks noGrp="1"/>
          </p:cNvSpPr>
          <p:nvPr>
            <p:ph type="title"/>
          </p:nvPr>
        </p:nvSpPr>
        <p:spPr>
          <a:xfrm>
            <a:off x="0" y="1028701"/>
            <a:ext cx="5486400" cy="535781"/>
          </a:xfrm>
        </p:spPr>
        <p:txBody>
          <a:bodyPr/>
          <a:lstStyle/>
          <a:p>
            <a:r>
              <a:rPr lang="en-US" altLang="en-US"/>
              <a:t>Using DATAA</a:t>
            </a:r>
          </a:p>
        </p:txBody>
      </p:sp>
      <p:pic>
        <p:nvPicPr>
          <p:cNvPr id="172035" name="Picture 3">
            <a:extLst>
              <a:ext uri="{FF2B5EF4-FFF2-40B4-BE49-F238E27FC236}">
                <a16:creationId xmlns:a16="http://schemas.microsoft.com/office/drawing/2014/main" id="{A13983F8-45FF-59E2-7EC7-91BB24DC2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1900" y="1519237"/>
            <a:ext cx="5114925" cy="404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6" name="Picture 5">
            <a:extLst>
              <a:ext uri="{FF2B5EF4-FFF2-40B4-BE49-F238E27FC236}">
                <a16:creationId xmlns:a16="http://schemas.microsoft.com/office/drawing/2014/main" id="{0E3C65C7-5DD7-B4C1-4C8F-47FFC4B0C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5025" y="3034904"/>
            <a:ext cx="1371600"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6">
            <a:extLst>
              <a:ext uri="{FF2B5EF4-FFF2-40B4-BE49-F238E27FC236}">
                <a16:creationId xmlns:a16="http://schemas.microsoft.com/office/drawing/2014/main" id="{88EBE7B3-0544-5605-AE35-E0623DAD7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498" y="2419351"/>
            <a:ext cx="1372790"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8" name="Picture 8">
            <a:extLst>
              <a:ext uri="{FF2B5EF4-FFF2-40B4-BE49-F238E27FC236}">
                <a16:creationId xmlns:a16="http://schemas.microsoft.com/office/drawing/2014/main" id="{05D8157E-E2BC-3281-7767-3D035BF87F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2157" y="4457701"/>
            <a:ext cx="1464469" cy="53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9" name="Picture 9">
            <a:extLst>
              <a:ext uri="{FF2B5EF4-FFF2-40B4-BE49-F238E27FC236}">
                <a16:creationId xmlns:a16="http://schemas.microsoft.com/office/drawing/2014/main" id="{2B23C2DE-EDCE-56A9-D0B4-B5A93888C6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873" y="3483769"/>
            <a:ext cx="1464469"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0" name="Picture 11">
            <a:extLst>
              <a:ext uri="{FF2B5EF4-FFF2-40B4-BE49-F238E27FC236}">
                <a16:creationId xmlns:a16="http://schemas.microsoft.com/office/drawing/2014/main" id="{C05C5F90-3FD1-7903-AEBA-BB6E17F348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306" y="4888707"/>
            <a:ext cx="1371600" cy="45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1" name="Picture 13">
            <a:extLst>
              <a:ext uri="{FF2B5EF4-FFF2-40B4-BE49-F238E27FC236}">
                <a16:creationId xmlns:a16="http://schemas.microsoft.com/office/drawing/2014/main" id="{F7372846-A2FF-BBA8-D903-82B180FFA0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3306" y="5428060"/>
            <a:ext cx="1371600" cy="450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2" name="TextBox 14">
            <a:extLst>
              <a:ext uri="{FF2B5EF4-FFF2-40B4-BE49-F238E27FC236}">
                <a16:creationId xmlns:a16="http://schemas.microsoft.com/office/drawing/2014/main" id="{7C9F98AC-4DF8-9E1C-CA21-09E80110851C}"/>
              </a:ext>
            </a:extLst>
          </p:cNvPr>
          <p:cNvSpPr txBox="1">
            <a:spLocks noChangeArrowheads="1"/>
          </p:cNvSpPr>
          <p:nvPr/>
        </p:nvSpPr>
        <p:spPr bwMode="auto">
          <a:xfrm>
            <a:off x="1753790" y="2107414"/>
            <a:ext cx="2018110" cy="113107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Less of an appetite since taking semaglutide, often going low during the day</a:t>
            </a:r>
          </a:p>
        </p:txBody>
      </p:sp>
      <p:sp>
        <p:nvSpPr>
          <p:cNvPr id="172043" name="TextBox 15">
            <a:extLst>
              <a:ext uri="{FF2B5EF4-FFF2-40B4-BE49-F238E27FC236}">
                <a16:creationId xmlns:a16="http://schemas.microsoft.com/office/drawing/2014/main" id="{7E76A1F8-B6A1-E106-1BE5-37D9DAB61E34}"/>
              </a:ext>
            </a:extLst>
          </p:cNvPr>
          <p:cNvSpPr txBox="1">
            <a:spLocks noChangeArrowheads="1"/>
          </p:cNvSpPr>
          <p:nvPr/>
        </p:nvSpPr>
        <p:spPr bwMode="auto">
          <a:xfrm>
            <a:off x="1752600" y="3415904"/>
            <a:ext cx="2019300" cy="92333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During the day, glucose often steady, but also having to drink juice to keep from going low</a:t>
            </a:r>
          </a:p>
        </p:txBody>
      </p:sp>
      <p:sp>
        <p:nvSpPr>
          <p:cNvPr id="172044" name="TextBox 16">
            <a:extLst>
              <a:ext uri="{FF2B5EF4-FFF2-40B4-BE49-F238E27FC236}">
                <a16:creationId xmlns:a16="http://schemas.microsoft.com/office/drawing/2014/main" id="{447493BC-1D33-6D8C-0F53-ADF03A2920A5}"/>
              </a:ext>
            </a:extLst>
          </p:cNvPr>
          <p:cNvSpPr txBox="1">
            <a:spLocks noChangeArrowheads="1"/>
          </p:cNvSpPr>
          <p:nvPr/>
        </p:nvSpPr>
        <p:spPr bwMode="auto">
          <a:xfrm>
            <a:off x="1699022" y="4641057"/>
            <a:ext cx="2019300" cy="92333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Skipping aspart doses because running low, leading to rebound highs</a:t>
            </a:r>
          </a:p>
        </p:txBody>
      </p:sp>
      <p:sp>
        <p:nvSpPr>
          <p:cNvPr id="172045" name="TextBox 2">
            <a:extLst>
              <a:ext uri="{FF2B5EF4-FFF2-40B4-BE49-F238E27FC236}">
                <a16:creationId xmlns:a16="http://schemas.microsoft.com/office/drawing/2014/main" id="{F98C9E85-54E8-2E0D-2635-F1F18362DE44}"/>
              </a:ext>
            </a:extLst>
          </p:cNvPr>
          <p:cNvSpPr txBox="1">
            <a:spLocks noChangeArrowheads="1"/>
          </p:cNvSpPr>
          <p:nvPr/>
        </p:nvSpPr>
        <p:spPr bwMode="auto">
          <a:xfrm>
            <a:off x="84535" y="5723335"/>
            <a:ext cx="30253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Clarity report obtained from Diana Isaacs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8A034E4C-5474-152B-B2CE-113E75A3B7C9}"/>
              </a:ext>
            </a:extLst>
          </p:cNvPr>
          <p:cNvSpPr>
            <a:spLocks noGrp="1"/>
          </p:cNvSpPr>
          <p:nvPr>
            <p:ph type="title"/>
          </p:nvPr>
        </p:nvSpPr>
        <p:spPr/>
        <p:txBody>
          <a:bodyPr/>
          <a:lstStyle/>
          <a:p>
            <a:r>
              <a:rPr lang="en-US" altLang="en-US"/>
              <a:t>Action Plan </a:t>
            </a:r>
          </a:p>
        </p:txBody>
      </p:sp>
      <p:pic>
        <p:nvPicPr>
          <p:cNvPr id="174083" name="Picture 3">
            <a:extLst>
              <a:ext uri="{FF2B5EF4-FFF2-40B4-BE49-F238E27FC236}">
                <a16:creationId xmlns:a16="http://schemas.microsoft.com/office/drawing/2014/main" id="{330ABAFF-CA02-E650-CE1E-11F7527FF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1" y="1779985"/>
            <a:ext cx="1335881"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7E153DE-1E1A-AAEE-2EED-59529A7101F7}"/>
              </a:ext>
            </a:extLst>
          </p:cNvPr>
          <p:cNvSpPr txBox="1"/>
          <p:nvPr/>
        </p:nvSpPr>
        <p:spPr>
          <a:xfrm>
            <a:off x="460773" y="2491979"/>
            <a:ext cx="7759303" cy="3316292"/>
          </a:xfrm>
          <a:prstGeom prst="rect">
            <a:avLst/>
          </a:prstGeom>
          <a:noFill/>
        </p:spPr>
        <p:txBody>
          <a:bodyPr>
            <a:spAutoFit/>
          </a:body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semaglutide</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0.25mg weekly x 2 more weeks, then titrate up to 0.5mg weekly</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Decrease insulin glargine to 40 units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qam</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30 units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qpm</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 insulin </a:t>
            </a:r>
            <a:r>
              <a:rPr kumimoji="0" lang="en-US" sz="2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aspart</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8-10-10 + correction scale</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Continue metformin 1000mg daily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extLst>
    <p:ext uri="{6950BFC3-D8DA-4A85-94F7-54DA5524770B}">
      <p188:commentRel xmlns:p188="http://schemas.microsoft.com/office/powerpoint/2018/8/main" r:id="rId3"/>
    </p:ext>
  </p:extLs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itle 1">
            <a:extLst>
              <a:ext uri="{FF2B5EF4-FFF2-40B4-BE49-F238E27FC236}">
                <a16:creationId xmlns:a16="http://schemas.microsoft.com/office/drawing/2014/main" id="{BAD7E805-6009-5393-2822-728FF92444B4}"/>
              </a:ext>
            </a:extLst>
          </p:cNvPr>
          <p:cNvSpPr>
            <a:spLocks noGrp="1"/>
          </p:cNvSpPr>
          <p:nvPr>
            <p:ph type="title"/>
          </p:nvPr>
        </p:nvSpPr>
        <p:spPr>
          <a:xfrm>
            <a:off x="-12492" y="-6628"/>
            <a:ext cx="9144000" cy="1325563"/>
          </a:xfrm>
        </p:spPr>
        <p:txBody>
          <a:bodyPr/>
          <a:lstStyle/>
          <a:p>
            <a:r>
              <a:rPr lang="en-US" altLang="en-US" dirty="0"/>
              <a:t>Follow-Up</a:t>
            </a:r>
          </a:p>
        </p:txBody>
      </p:sp>
      <p:pic>
        <p:nvPicPr>
          <p:cNvPr id="176131" name="Picture 2">
            <a:extLst>
              <a:ext uri="{FF2B5EF4-FFF2-40B4-BE49-F238E27FC236}">
                <a16:creationId xmlns:a16="http://schemas.microsoft.com/office/drawing/2014/main" id="{A9B2009D-1B1F-42F3-51E0-9DB999D52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6132" y="950119"/>
            <a:ext cx="5550694"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2" name="TextBox 3">
            <a:extLst>
              <a:ext uri="{FF2B5EF4-FFF2-40B4-BE49-F238E27FC236}">
                <a16:creationId xmlns:a16="http://schemas.microsoft.com/office/drawing/2014/main" id="{AC843D4C-BEA9-4272-B3C9-CA57B201F124}"/>
              </a:ext>
            </a:extLst>
          </p:cNvPr>
          <p:cNvSpPr txBox="1">
            <a:spLocks noChangeArrowheads="1"/>
          </p:cNvSpPr>
          <p:nvPr/>
        </p:nvSpPr>
        <p:spPr bwMode="auto">
          <a:xfrm>
            <a:off x="494110" y="1478757"/>
            <a:ext cx="17656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 month later</a:t>
            </a: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76133" name="TextBox 4">
            <a:extLst>
              <a:ext uri="{FF2B5EF4-FFF2-40B4-BE49-F238E27FC236}">
                <a16:creationId xmlns:a16="http://schemas.microsoft.com/office/drawing/2014/main" id="{938428D7-F941-18A2-4EC0-EB75E44A3DD1}"/>
              </a:ext>
            </a:extLst>
          </p:cNvPr>
          <p:cNvSpPr txBox="1">
            <a:spLocks noChangeArrowheads="1"/>
          </p:cNvSpPr>
          <p:nvPr/>
        </p:nvSpPr>
        <p:spPr bwMode="auto">
          <a:xfrm>
            <a:off x="286941" y="2141208"/>
            <a:ext cx="262056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Average glucose improved</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 in range increased</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Glucose variability improved</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Less hypoglycemia</a:t>
            </a: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134" name="TextBox 5">
            <a:extLst>
              <a:ext uri="{FF2B5EF4-FFF2-40B4-BE49-F238E27FC236}">
                <a16:creationId xmlns:a16="http://schemas.microsoft.com/office/drawing/2014/main" id="{440AEBC1-BAC8-996D-5393-E992882ACFA8}"/>
              </a:ext>
            </a:extLst>
          </p:cNvPr>
          <p:cNvSpPr txBox="1">
            <a:spLocks noChangeArrowheads="1"/>
          </p:cNvSpPr>
          <p:nvPr/>
        </p:nvSpPr>
        <p:spPr bwMode="auto">
          <a:xfrm>
            <a:off x="286941" y="5926860"/>
            <a:ext cx="30253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Clarity report obtained from Diana Isaacs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Content Placeholder 2">
            <a:extLst>
              <a:ext uri="{FF2B5EF4-FFF2-40B4-BE49-F238E27FC236}">
                <a16:creationId xmlns:a16="http://schemas.microsoft.com/office/drawing/2014/main" id="{AEBDE56E-154F-A4A7-96D9-F99D7D58B92A}"/>
              </a:ext>
            </a:extLst>
          </p:cNvPr>
          <p:cNvSpPr>
            <a:spLocks noGrp="1"/>
          </p:cNvSpPr>
          <p:nvPr>
            <p:ph idx="1"/>
          </p:nvPr>
        </p:nvSpPr>
        <p:spPr>
          <a:xfrm>
            <a:off x="28575" y="2243137"/>
            <a:ext cx="3694510" cy="3263504"/>
          </a:xfrm>
        </p:spPr>
        <p:txBody>
          <a:bodyPr/>
          <a:lstStyle/>
          <a:p>
            <a:r>
              <a:rPr lang="en-US" altLang="en-US"/>
              <a:t>Person with T2D taking metformin 1000mg twice daily and insulin glargine 20 units daily </a:t>
            </a:r>
          </a:p>
          <a:p>
            <a:endParaRPr lang="en-US" altLang="en-US"/>
          </a:p>
          <a:p>
            <a:endParaRPr lang="en-US" altLang="en-US"/>
          </a:p>
        </p:txBody>
      </p:sp>
      <p:sp>
        <p:nvSpPr>
          <p:cNvPr id="4" name="Slide Number Placeholder 3">
            <a:extLst>
              <a:ext uri="{FF2B5EF4-FFF2-40B4-BE49-F238E27FC236}">
                <a16:creationId xmlns:a16="http://schemas.microsoft.com/office/drawing/2014/main" id="{6EEA8D88-D213-E5BB-15AD-2EFA86A87D06}"/>
              </a:ext>
            </a:extLst>
          </p:cNvPr>
          <p:cNvSpPr>
            <a:spLocks noGrp="1"/>
          </p:cNvSpPr>
          <p:nvPr>
            <p:ph type="sldNum" sz="quarter" idx="4294967295"/>
          </p:nvPr>
        </p:nvSpPr>
        <p:spPr>
          <a:xfrm>
            <a:off x="7086600" y="5624513"/>
            <a:ext cx="2057400" cy="273844"/>
          </a:xfrm>
          <a:prstGeom prst="rect">
            <a:avLst/>
          </a:prstGeom>
        </p:spPr>
        <p:txBody>
          <a:bodyPr anchor="ctr"/>
          <a:lstStyle>
            <a:defPPr>
              <a:defRPr lang="en-US"/>
            </a:defPPr>
            <a:lvl1pPr algn="r" rtl="0" eaLnBrk="0" fontAlgn="base" hangingPunct="0">
              <a:spcBef>
                <a:spcPct val="0"/>
              </a:spcBef>
              <a:spcAft>
                <a:spcPct val="0"/>
              </a:spcAft>
              <a:defRPr sz="700" kern="1200">
                <a:solidFill>
                  <a:schemeClr val="tx1">
                    <a:tint val="75000"/>
                  </a:schemeClr>
                </a:solidFill>
                <a:latin typeface="Arial" panose="020B0604020202020204" pitchFamily="34" charset="0"/>
                <a:ea typeface="+mn-ea"/>
                <a:cs typeface="Arial" panose="020B0604020202020204" pitchFamily="34" charset="0"/>
              </a:defRPr>
            </a:lvl1pPr>
            <a:lvl2pPr marL="3429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685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0287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1714500" algn="l" defTabSz="685800" rtl="0" eaLnBrk="1" latinLnBrk="0" hangingPunct="1">
              <a:defRPr kern="1200">
                <a:solidFill>
                  <a:schemeClr val="tx1"/>
                </a:solidFill>
                <a:latin typeface="Arial" panose="020B0604020202020204" pitchFamily="34" charset="0"/>
                <a:ea typeface="+mn-ea"/>
                <a:cs typeface="+mn-cs"/>
              </a:defRPr>
            </a:lvl6pPr>
            <a:lvl7pPr marL="2057400" algn="l" defTabSz="685800" rtl="0" eaLnBrk="1" latinLnBrk="0" hangingPunct="1">
              <a:defRPr kern="1200">
                <a:solidFill>
                  <a:schemeClr val="tx1"/>
                </a:solidFill>
                <a:latin typeface="Arial" panose="020B0604020202020204" pitchFamily="34" charset="0"/>
                <a:ea typeface="+mn-ea"/>
                <a:cs typeface="+mn-cs"/>
              </a:defRPr>
            </a:lvl7pPr>
            <a:lvl8pPr marL="2400300" algn="l" defTabSz="685800" rtl="0" eaLnBrk="1" latinLnBrk="0" hangingPunct="1">
              <a:defRPr kern="1200">
                <a:solidFill>
                  <a:schemeClr val="tx1"/>
                </a:solidFill>
                <a:latin typeface="Arial" panose="020B0604020202020204" pitchFamily="34" charset="0"/>
                <a:ea typeface="+mn-ea"/>
                <a:cs typeface="+mn-cs"/>
              </a:defRPr>
            </a:lvl8pPr>
            <a:lvl9pPr marL="2743200" algn="l" defTabSz="685800" rtl="0" eaLnBrk="1" latinLnBrk="0" hangingPunct="1">
              <a:defRPr kern="1200">
                <a:solidFill>
                  <a:schemeClr val="tx1"/>
                </a:solidFill>
                <a:latin typeface="Arial" panose="020B0604020202020204" pitchFamily="34" charset="0"/>
                <a:ea typeface="+mn-ea"/>
                <a:cs typeface="+mn-cs"/>
              </a:defRPr>
            </a:lvl9pPr>
          </a:lstStyle>
          <a:p>
            <a:pPr marL="0" marR="0" lvl="0" indent="0" algn="r" defTabSz="685800" rtl="0" eaLnBrk="0" fontAlgn="base" latinLnBrk="0" hangingPunct="0">
              <a:lnSpc>
                <a:spcPct val="100000"/>
              </a:lnSpc>
              <a:spcBef>
                <a:spcPct val="0"/>
              </a:spcBef>
              <a:spcAft>
                <a:spcPct val="0"/>
              </a:spcAft>
              <a:buClrTx/>
              <a:buSzTx/>
              <a:buFontTx/>
              <a:buNone/>
              <a:tabLst/>
              <a:defRPr/>
            </a:pPr>
            <a:fld id="{324F38DD-A23F-4D8A-BDF6-C00956DC302F}" type="slidenum">
              <a:rPr kumimoji="0" lang="en-US" sz="700" b="0" i="0" u="none" strike="noStrike" kern="1200" cap="none" spc="0" normalizeH="0" baseline="0" noProof="0">
                <a:ln>
                  <a:noFill/>
                </a:ln>
                <a:solidFill>
                  <a:prstClr val="white">
                    <a:tint val="75000"/>
                  </a:prstClr>
                </a:solidFill>
                <a:effectLst/>
                <a:uLnTx/>
                <a:uFillTx/>
                <a:latin typeface="Arial" panose="020B0604020202020204" pitchFamily="34" charset="0"/>
                <a:ea typeface="+mn-ea"/>
                <a:cs typeface="Arial" panose="020B0604020202020204" pitchFamily="34" charset="0"/>
              </a:rPr>
              <a:pPr marL="0" marR="0" lvl="0" indent="0" algn="r" defTabSz="685800" rtl="0" eaLnBrk="0" fontAlgn="base" latinLnBrk="0" hangingPunct="0">
                <a:lnSpc>
                  <a:spcPct val="100000"/>
                </a:lnSpc>
                <a:spcBef>
                  <a:spcPct val="0"/>
                </a:spcBef>
                <a:spcAft>
                  <a:spcPct val="0"/>
                </a:spcAft>
                <a:buClrTx/>
                <a:buSzTx/>
                <a:buFontTx/>
                <a:buNone/>
                <a:tabLst/>
                <a:defRPr/>
              </a:pPr>
              <a:t>140</a:t>
            </a:fld>
            <a:endParaRPr kumimoji="0" lang="en-US" sz="700" b="0" i="0" u="none" strike="noStrike" kern="1200" cap="none" spc="0" normalizeH="0" baseline="0" noProof="0" dirty="0">
              <a:ln>
                <a:noFill/>
              </a:ln>
              <a:solidFill>
                <a:prstClr val="white">
                  <a:tint val="75000"/>
                </a:prstClr>
              </a:solidFill>
              <a:effectLst/>
              <a:uLnTx/>
              <a:uFillTx/>
              <a:latin typeface="Arial" panose="020B0604020202020204" pitchFamily="34" charset="0"/>
              <a:ea typeface="+mn-ea"/>
              <a:cs typeface="Arial" panose="020B0604020202020204" pitchFamily="34" charset="0"/>
            </a:endParaRPr>
          </a:p>
        </p:txBody>
      </p:sp>
      <p:pic>
        <p:nvPicPr>
          <p:cNvPr id="178181" name="Picture 5">
            <a:extLst>
              <a:ext uri="{FF2B5EF4-FFF2-40B4-BE49-F238E27FC236}">
                <a16:creationId xmlns:a16="http://schemas.microsoft.com/office/drawing/2014/main" id="{FC4DA49A-E134-3F94-F151-E4ADD7CD2F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3085" y="228600"/>
            <a:ext cx="5362575" cy="610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2" name="Subtitle 2">
            <a:extLst>
              <a:ext uri="{FF2B5EF4-FFF2-40B4-BE49-F238E27FC236}">
                <a16:creationId xmlns:a16="http://schemas.microsoft.com/office/drawing/2014/main" id="{93EAB6FD-231E-34A8-EF1C-826CC6A03708}"/>
              </a:ext>
            </a:extLst>
          </p:cNvPr>
          <p:cNvSpPr txBox="1">
            <a:spLocks noChangeArrowheads="1"/>
          </p:cNvSpPr>
          <p:nvPr/>
        </p:nvSpPr>
        <p:spPr bwMode="auto">
          <a:xfrm>
            <a:off x="575072" y="1591867"/>
            <a:ext cx="8591550" cy="58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45720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371600" indent="-4572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8288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2860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7432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32004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6576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41148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90000"/>
              </a:lnSpc>
              <a:spcBef>
                <a:spcPts val="750"/>
              </a:spcBef>
              <a:spcAft>
                <a:spcPct val="0"/>
              </a:spcAft>
              <a:buClrTx/>
              <a:buSzTx/>
              <a:buFont typeface="Arial" panose="020B0604020202020204" pitchFamily="34" charset="0"/>
              <a:buNone/>
              <a:tabLst/>
              <a:defRPr/>
            </a:pPr>
            <a:r>
              <a:rPr kumimoji="0" lang="en-US" altLang="en-US" sz="3300" b="0" i="0" u="none" strike="noStrike" kern="1200" cap="none" spc="0" normalizeH="0" baseline="0" noProof="0">
                <a:ln>
                  <a:noFill/>
                </a:ln>
                <a:solidFill>
                  <a:srgbClr val="5C2D8B"/>
                </a:solidFill>
                <a:effectLst/>
                <a:uLnTx/>
                <a:uFillTx/>
                <a:latin typeface="Arial" panose="020B0604020202020204" pitchFamily="34" charset="0"/>
                <a:ea typeface="+mn-ea"/>
                <a:cs typeface="Arial" panose="020B0604020202020204" pitchFamily="34" charset="0"/>
              </a:rPr>
              <a:t>Case 3</a:t>
            </a:r>
          </a:p>
        </p:txBody>
      </p:sp>
      <p:sp>
        <p:nvSpPr>
          <p:cNvPr id="2" name="TextBox 1">
            <a:extLst>
              <a:ext uri="{FF2B5EF4-FFF2-40B4-BE49-F238E27FC236}">
                <a16:creationId xmlns:a16="http://schemas.microsoft.com/office/drawing/2014/main" id="{F8DE8D9B-22EF-1606-2320-00D25E8F64B4}"/>
              </a:ext>
            </a:extLst>
          </p:cNvPr>
          <p:cNvSpPr txBox="1"/>
          <p:nvPr/>
        </p:nvSpPr>
        <p:spPr>
          <a:xfrm>
            <a:off x="428625" y="4972050"/>
            <a:ext cx="3343275" cy="923330"/>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Is TIR at goal? </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What to ask? </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What changes to make? </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Content Placeholder 2">
            <a:extLst>
              <a:ext uri="{FF2B5EF4-FFF2-40B4-BE49-F238E27FC236}">
                <a16:creationId xmlns:a16="http://schemas.microsoft.com/office/drawing/2014/main" id="{A2E915A4-F81B-2890-1768-F63C0705BCFC}"/>
              </a:ext>
            </a:extLst>
          </p:cNvPr>
          <p:cNvSpPr>
            <a:spLocks noGrp="1"/>
          </p:cNvSpPr>
          <p:nvPr>
            <p:ph idx="1"/>
          </p:nvPr>
        </p:nvSpPr>
        <p:spPr>
          <a:xfrm>
            <a:off x="208113" y="1219200"/>
            <a:ext cx="3220640" cy="3263503"/>
          </a:xfrm>
        </p:spPr>
        <p:txBody>
          <a:bodyPr/>
          <a:lstStyle/>
          <a:p>
            <a:r>
              <a:rPr lang="en-US" altLang="en-US" dirty="0"/>
              <a:t>Person with T2D</a:t>
            </a:r>
          </a:p>
          <a:p>
            <a:r>
              <a:rPr lang="en-US" altLang="en-US" dirty="0"/>
              <a:t>56yo, BMI=33, A1C=7%</a:t>
            </a:r>
          </a:p>
          <a:p>
            <a:r>
              <a:rPr lang="en-US" altLang="en-US" dirty="0"/>
              <a:t>Meds:</a:t>
            </a:r>
          </a:p>
          <a:p>
            <a:pPr lvl="1"/>
            <a:r>
              <a:rPr lang="en-US" altLang="en-US" sz="2100" dirty="0"/>
              <a:t>Degludec 40 units daily </a:t>
            </a:r>
          </a:p>
          <a:p>
            <a:pPr lvl="1"/>
            <a:r>
              <a:rPr lang="en-US" altLang="en-US" sz="2100" dirty="0"/>
              <a:t>Dulaglutide 4.5mg weekly </a:t>
            </a:r>
          </a:p>
          <a:p>
            <a:pPr lvl="1"/>
            <a:r>
              <a:rPr lang="en-US" altLang="en-US" sz="2100" dirty="0"/>
              <a:t>Dapagliflozin 10mg daily </a:t>
            </a:r>
          </a:p>
          <a:p>
            <a:pPr lvl="1"/>
            <a:r>
              <a:rPr lang="en-US" altLang="en-US" sz="2100" dirty="0"/>
              <a:t>Metformin 1000mg twice daily </a:t>
            </a:r>
          </a:p>
          <a:p>
            <a:pPr lvl="1"/>
            <a:endParaRPr lang="en-US" altLang="en-US" dirty="0"/>
          </a:p>
        </p:txBody>
      </p:sp>
      <p:sp>
        <p:nvSpPr>
          <p:cNvPr id="4" name="Slide Number Placeholder 3">
            <a:extLst>
              <a:ext uri="{FF2B5EF4-FFF2-40B4-BE49-F238E27FC236}">
                <a16:creationId xmlns:a16="http://schemas.microsoft.com/office/drawing/2014/main" id="{69C2912F-F809-0127-5F5B-C9449CD7D956}"/>
              </a:ext>
            </a:extLst>
          </p:cNvPr>
          <p:cNvSpPr>
            <a:spLocks noGrp="1"/>
          </p:cNvSpPr>
          <p:nvPr>
            <p:ph type="sldNum" sz="quarter" idx="4294967295"/>
          </p:nvPr>
        </p:nvSpPr>
        <p:spPr>
          <a:xfrm>
            <a:off x="7086600" y="5624513"/>
            <a:ext cx="2057400" cy="273844"/>
          </a:xfrm>
          <a:prstGeom prst="rect">
            <a:avLst/>
          </a:prstGeom>
        </p:spPr>
        <p:txBody>
          <a:bodyPr anchor="ctr"/>
          <a:lstStyle>
            <a:defPPr>
              <a:defRPr lang="en-US"/>
            </a:defPPr>
            <a:lvl1pPr algn="r" rtl="0" eaLnBrk="0" fontAlgn="base" hangingPunct="0">
              <a:spcBef>
                <a:spcPct val="0"/>
              </a:spcBef>
              <a:spcAft>
                <a:spcPct val="0"/>
              </a:spcAft>
              <a:defRPr sz="700" kern="1200">
                <a:solidFill>
                  <a:schemeClr val="tx1">
                    <a:tint val="75000"/>
                  </a:schemeClr>
                </a:solidFill>
                <a:latin typeface="Arial" panose="020B0604020202020204" pitchFamily="34" charset="0"/>
                <a:ea typeface="+mn-ea"/>
                <a:cs typeface="Arial" panose="020B0604020202020204" pitchFamily="34" charset="0"/>
              </a:defRPr>
            </a:lvl1pPr>
            <a:lvl2pPr marL="3429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685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0287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1714500" algn="l" defTabSz="685800" rtl="0" eaLnBrk="1" latinLnBrk="0" hangingPunct="1">
              <a:defRPr kern="1200">
                <a:solidFill>
                  <a:schemeClr val="tx1"/>
                </a:solidFill>
                <a:latin typeface="Arial" panose="020B0604020202020204" pitchFamily="34" charset="0"/>
                <a:ea typeface="+mn-ea"/>
                <a:cs typeface="+mn-cs"/>
              </a:defRPr>
            </a:lvl6pPr>
            <a:lvl7pPr marL="2057400" algn="l" defTabSz="685800" rtl="0" eaLnBrk="1" latinLnBrk="0" hangingPunct="1">
              <a:defRPr kern="1200">
                <a:solidFill>
                  <a:schemeClr val="tx1"/>
                </a:solidFill>
                <a:latin typeface="Arial" panose="020B0604020202020204" pitchFamily="34" charset="0"/>
                <a:ea typeface="+mn-ea"/>
                <a:cs typeface="+mn-cs"/>
              </a:defRPr>
            </a:lvl7pPr>
            <a:lvl8pPr marL="2400300" algn="l" defTabSz="685800" rtl="0" eaLnBrk="1" latinLnBrk="0" hangingPunct="1">
              <a:defRPr kern="1200">
                <a:solidFill>
                  <a:schemeClr val="tx1"/>
                </a:solidFill>
                <a:latin typeface="Arial" panose="020B0604020202020204" pitchFamily="34" charset="0"/>
                <a:ea typeface="+mn-ea"/>
                <a:cs typeface="+mn-cs"/>
              </a:defRPr>
            </a:lvl8pPr>
            <a:lvl9pPr marL="2743200" algn="l" defTabSz="685800" rtl="0" eaLnBrk="1" latinLnBrk="0" hangingPunct="1">
              <a:defRPr kern="1200">
                <a:solidFill>
                  <a:schemeClr val="tx1"/>
                </a:solidFill>
                <a:latin typeface="Arial" panose="020B0604020202020204" pitchFamily="34" charset="0"/>
                <a:ea typeface="+mn-ea"/>
                <a:cs typeface="+mn-cs"/>
              </a:defRPr>
            </a:lvl9pPr>
          </a:lstStyle>
          <a:p>
            <a:pPr marL="0" marR="0" lvl="0" indent="0" algn="r" defTabSz="685800" rtl="0" eaLnBrk="0" fontAlgn="base" latinLnBrk="0" hangingPunct="0">
              <a:lnSpc>
                <a:spcPct val="100000"/>
              </a:lnSpc>
              <a:spcBef>
                <a:spcPct val="0"/>
              </a:spcBef>
              <a:spcAft>
                <a:spcPct val="0"/>
              </a:spcAft>
              <a:buClrTx/>
              <a:buSzTx/>
              <a:buFontTx/>
              <a:buNone/>
              <a:tabLst/>
              <a:defRPr/>
            </a:pPr>
            <a:fld id="{8F28017B-CB52-47E4-9088-62C4346CC3FA}" type="slidenum">
              <a:rPr kumimoji="0" lang="en-US" sz="700" b="0" i="0" u="none" strike="noStrike" kern="1200" cap="none" spc="0" normalizeH="0" baseline="0" noProof="0">
                <a:ln>
                  <a:noFill/>
                </a:ln>
                <a:solidFill>
                  <a:prstClr val="white">
                    <a:tint val="75000"/>
                  </a:prstClr>
                </a:solidFill>
                <a:effectLst/>
                <a:uLnTx/>
                <a:uFillTx/>
                <a:latin typeface="Arial" panose="020B0604020202020204" pitchFamily="34" charset="0"/>
                <a:ea typeface="+mn-ea"/>
                <a:cs typeface="Arial" panose="020B0604020202020204" pitchFamily="34" charset="0"/>
              </a:rPr>
              <a:pPr marL="0" marR="0" lvl="0" indent="0" algn="r" defTabSz="685800" rtl="0" eaLnBrk="0" fontAlgn="base" latinLnBrk="0" hangingPunct="0">
                <a:lnSpc>
                  <a:spcPct val="100000"/>
                </a:lnSpc>
                <a:spcBef>
                  <a:spcPct val="0"/>
                </a:spcBef>
                <a:spcAft>
                  <a:spcPct val="0"/>
                </a:spcAft>
                <a:buClrTx/>
                <a:buSzTx/>
                <a:buFontTx/>
                <a:buNone/>
                <a:tabLst/>
                <a:defRPr/>
              </a:pPr>
              <a:t>141</a:t>
            </a:fld>
            <a:endParaRPr kumimoji="0" lang="en-US" sz="700" b="0" i="0" u="none" strike="noStrike" kern="1200" cap="none" spc="0" normalizeH="0" baseline="0" noProof="0" dirty="0">
              <a:ln>
                <a:noFill/>
              </a:ln>
              <a:solidFill>
                <a:prstClr val="white">
                  <a:tint val="75000"/>
                </a:prstClr>
              </a:solidFill>
              <a:effectLst/>
              <a:uLnTx/>
              <a:uFillTx/>
              <a:latin typeface="Arial" panose="020B0604020202020204" pitchFamily="34" charset="0"/>
              <a:ea typeface="+mn-ea"/>
              <a:cs typeface="Arial" panose="020B0604020202020204" pitchFamily="34" charset="0"/>
            </a:endParaRPr>
          </a:p>
        </p:txBody>
      </p:sp>
      <p:pic>
        <p:nvPicPr>
          <p:cNvPr id="180229" name="Picture 5">
            <a:extLst>
              <a:ext uri="{FF2B5EF4-FFF2-40B4-BE49-F238E27FC236}">
                <a16:creationId xmlns:a16="http://schemas.microsoft.com/office/drawing/2014/main" id="{7B5B4B76-6661-7DC6-6CC9-FB20CA191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5994" y="736567"/>
            <a:ext cx="5476750" cy="574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0" name="Subtitle 2">
            <a:extLst>
              <a:ext uri="{FF2B5EF4-FFF2-40B4-BE49-F238E27FC236}">
                <a16:creationId xmlns:a16="http://schemas.microsoft.com/office/drawing/2014/main" id="{DF3046C5-F9AF-F8F3-2A49-824CD04506FE}"/>
              </a:ext>
            </a:extLst>
          </p:cNvPr>
          <p:cNvSpPr txBox="1">
            <a:spLocks noChangeArrowheads="1"/>
          </p:cNvSpPr>
          <p:nvPr/>
        </p:nvSpPr>
        <p:spPr bwMode="auto">
          <a:xfrm>
            <a:off x="552450" y="345877"/>
            <a:ext cx="2190750" cy="582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914400" indent="-45720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371600" indent="-4572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8288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286000" indent="-4572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7432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32004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6576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4114800" indent="-4572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90000"/>
              </a:lnSpc>
              <a:spcBef>
                <a:spcPts val="750"/>
              </a:spcBef>
              <a:spcAft>
                <a:spcPct val="0"/>
              </a:spcAft>
              <a:buClrTx/>
              <a:buSzTx/>
              <a:buFont typeface="Arial" panose="020B0604020202020204" pitchFamily="34" charset="0"/>
              <a:buNone/>
              <a:tabLst/>
              <a:defRPr/>
            </a:pPr>
            <a:r>
              <a:rPr kumimoji="0" lang="en-US" altLang="en-US" sz="3300" b="0" i="0" u="none" strike="noStrike" kern="1200" cap="none" spc="0" normalizeH="0" baseline="0" noProof="0" dirty="0">
                <a:ln>
                  <a:noFill/>
                </a:ln>
                <a:solidFill>
                  <a:srgbClr val="5C2D8B"/>
                </a:solidFill>
                <a:effectLst/>
                <a:uLnTx/>
                <a:uFillTx/>
                <a:latin typeface="Arial" panose="020B0604020202020204" pitchFamily="34" charset="0"/>
                <a:ea typeface="+mn-ea"/>
                <a:cs typeface="Arial" panose="020B0604020202020204" pitchFamily="34" charset="0"/>
              </a:rPr>
              <a:t>Case 4</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88A6-2E34-0599-84F8-C76322F03D9B}"/>
              </a:ext>
            </a:extLst>
          </p:cNvPr>
          <p:cNvSpPr>
            <a:spLocks noGrp="1"/>
          </p:cNvSpPr>
          <p:nvPr>
            <p:ph type="title"/>
          </p:nvPr>
        </p:nvSpPr>
        <p:spPr>
          <a:xfrm>
            <a:off x="395654" y="147228"/>
            <a:ext cx="7886700" cy="994172"/>
          </a:xfrm>
        </p:spPr>
        <p:txBody>
          <a:bodyPr/>
          <a:lstStyle/>
          <a:p>
            <a:r>
              <a:rPr lang="en-US" dirty="0"/>
              <a:t>Case 5</a:t>
            </a:r>
          </a:p>
        </p:txBody>
      </p:sp>
      <p:sp>
        <p:nvSpPr>
          <p:cNvPr id="3" name="Content Placeholder 2">
            <a:extLst>
              <a:ext uri="{FF2B5EF4-FFF2-40B4-BE49-F238E27FC236}">
                <a16:creationId xmlns:a16="http://schemas.microsoft.com/office/drawing/2014/main" id="{64BE372A-D2F1-9C88-53C7-9E0C1F91C4CF}"/>
              </a:ext>
            </a:extLst>
          </p:cNvPr>
          <p:cNvSpPr>
            <a:spLocks noGrp="1"/>
          </p:cNvSpPr>
          <p:nvPr>
            <p:ph idx="1"/>
          </p:nvPr>
        </p:nvSpPr>
        <p:spPr>
          <a:xfrm>
            <a:off x="223705" y="1141400"/>
            <a:ext cx="3129095" cy="3898106"/>
          </a:xfrm>
        </p:spPr>
        <p:txBody>
          <a:bodyPr>
            <a:noAutofit/>
          </a:bodyPr>
          <a:lstStyle/>
          <a:p>
            <a:r>
              <a:rPr lang="en-US" sz="2000" dirty="0"/>
              <a:t>40yo F with T2D, lost 20lbs since starting </a:t>
            </a:r>
            <a:r>
              <a:rPr lang="en-US" sz="2000" dirty="0" err="1"/>
              <a:t>Semaglutide</a:t>
            </a:r>
            <a:r>
              <a:rPr lang="en-US" sz="2000" dirty="0"/>
              <a:t> 6 months ago, A1C=7.4%, also has HTN, dyslipidemia, BMI=34kg/m2</a:t>
            </a:r>
          </a:p>
          <a:p>
            <a:r>
              <a:rPr lang="en-US" sz="2000" dirty="0"/>
              <a:t>DM Meds:</a:t>
            </a:r>
          </a:p>
          <a:p>
            <a:pPr lvl="1"/>
            <a:r>
              <a:rPr lang="en-US" sz="2000" dirty="0"/>
              <a:t>Metformin 1000mg twice daily </a:t>
            </a:r>
          </a:p>
          <a:p>
            <a:pPr lvl="1"/>
            <a:r>
              <a:rPr lang="en-US" sz="2000" dirty="0"/>
              <a:t>Empagliflozin 25mg daily </a:t>
            </a:r>
          </a:p>
          <a:p>
            <a:pPr lvl="1"/>
            <a:r>
              <a:rPr lang="en-US" sz="2000" dirty="0"/>
              <a:t>Semaglutide 2mg weekly </a:t>
            </a:r>
          </a:p>
          <a:p>
            <a:r>
              <a:rPr lang="en-US" sz="2000" dirty="0"/>
              <a:t>Is data at goal? </a:t>
            </a:r>
          </a:p>
          <a:p>
            <a:pPr lvl="1"/>
            <a:r>
              <a:rPr lang="en-US" sz="2000" dirty="0"/>
              <a:t>TBR?</a:t>
            </a:r>
          </a:p>
          <a:p>
            <a:pPr lvl="1"/>
            <a:r>
              <a:rPr lang="en-US" sz="2000" dirty="0"/>
              <a:t>TIR? </a:t>
            </a:r>
          </a:p>
          <a:p>
            <a:pPr lvl="1"/>
            <a:r>
              <a:rPr lang="en-US" sz="2000" dirty="0"/>
              <a:t>TAR? </a:t>
            </a:r>
          </a:p>
          <a:p>
            <a:r>
              <a:rPr lang="en-US" sz="1800" dirty="0"/>
              <a:t>Action plan? </a:t>
            </a:r>
            <a:endParaRPr lang="en-US" sz="1500" dirty="0"/>
          </a:p>
        </p:txBody>
      </p:sp>
      <p:pic>
        <p:nvPicPr>
          <p:cNvPr id="5" name="Picture 4">
            <a:extLst>
              <a:ext uri="{FF2B5EF4-FFF2-40B4-BE49-F238E27FC236}">
                <a16:creationId xmlns:a16="http://schemas.microsoft.com/office/drawing/2014/main" id="{35442303-A6E4-F1A4-5CE7-ABEE74210806}"/>
              </a:ext>
            </a:extLst>
          </p:cNvPr>
          <p:cNvPicPr>
            <a:picLocks noChangeAspect="1"/>
          </p:cNvPicPr>
          <p:nvPr/>
        </p:nvPicPr>
        <p:blipFill>
          <a:blip r:embed="rId3"/>
          <a:stretch>
            <a:fillRect/>
          </a:stretch>
        </p:blipFill>
        <p:spPr>
          <a:xfrm>
            <a:off x="3505200" y="198123"/>
            <a:ext cx="5509144" cy="4248150"/>
          </a:xfrm>
          <a:prstGeom prst="rect">
            <a:avLst/>
          </a:prstGeom>
        </p:spPr>
      </p:pic>
      <p:pic>
        <p:nvPicPr>
          <p:cNvPr id="7" name="Picture 6">
            <a:extLst>
              <a:ext uri="{FF2B5EF4-FFF2-40B4-BE49-F238E27FC236}">
                <a16:creationId xmlns:a16="http://schemas.microsoft.com/office/drawing/2014/main" id="{A8B239F5-66E2-D9D8-EDA2-E06F1C5B1451}"/>
              </a:ext>
            </a:extLst>
          </p:cNvPr>
          <p:cNvPicPr>
            <a:picLocks noChangeAspect="1"/>
          </p:cNvPicPr>
          <p:nvPr/>
        </p:nvPicPr>
        <p:blipFill>
          <a:blip r:embed="rId4"/>
          <a:stretch>
            <a:fillRect/>
          </a:stretch>
        </p:blipFill>
        <p:spPr>
          <a:xfrm>
            <a:off x="2773210" y="4707901"/>
            <a:ext cx="6375243" cy="2017398"/>
          </a:xfrm>
          <a:prstGeom prst="rect">
            <a:avLst/>
          </a:prstGeom>
        </p:spPr>
      </p:pic>
    </p:spTree>
    <p:extLst>
      <p:ext uri="{BB962C8B-B14F-4D97-AF65-F5344CB8AC3E}">
        <p14:creationId xmlns:p14="http://schemas.microsoft.com/office/powerpoint/2010/main" val="42020180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071B2-ECC6-C1D7-767A-64D2676582AA}"/>
              </a:ext>
            </a:extLst>
          </p:cNvPr>
          <p:cNvSpPr>
            <a:spLocks noGrp="1"/>
          </p:cNvSpPr>
          <p:nvPr>
            <p:ph type="title"/>
          </p:nvPr>
        </p:nvSpPr>
        <p:spPr>
          <a:xfrm>
            <a:off x="431186" y="362436"/>
            <a:ext cx="4888130" cy="994172"/>
          </a:xfrm>
        </p:spPr>
        <p:txBody>
          <a:bodyPr>
            <a:normAutofit/>
          </a:bodyPr>
          <a:lstStyle/>
          <a:p>
            <a:r>
              <a:rPr lang="en-US" sz="2700" dirty="0"/>
              <a:t>Patient Case 6</a:t>
            </a:r>
          </a:p>
        </p:txBody>
      </p:sp>
      <p:pic>
        <p:nvPicPr>
          <p:cNvPr id="5" name="Content Placeholder 4">
            <a:extLst>
              <a:ext uri="{FF2B5EF4-FFF2-40B4-BE49-F238E27FC236}">
                <a16:creationId xmlns:a16="http://schemas.microsoft.com/office/drawing/2014/main" id="{4F52013E-990B-2938-0370-6FC46C4AB908}"/>
              </a:ext>
            </a:extLst>
          </p:cNvPr>
          <p:cNvPicPr>
            <a:picLocks noGrp="1" noChangeAspect="1"/>
          </p:cNvPicPr>
          <p:nvPr>
            <p:ph idx="1"/>
          </p:nvPr>
        </p:nvPicPr>
        <p:blipFill>
          <a:blip r:embed="rId3"/>
          <a:stretch>
            <a:fillRect/>
          </a:stretch>
        </p:blipFill>
        <p:spPr>
          <a:xfrm>
            <a:off x="3733801" y="533400"/>
            <a:ext cx="5217774" cy="5510457"/>
          </a:xfrm>
          <a:prstGeom prst="rect">
            <a:avLst/>
          </a:prstGeom>
        </p:spPr>
      </p:pic>
      <p:sp>
        <p:nvSpPr>
          <p:cNvPr id="3" name="Content Placeholder 2">
            <a:extLst>
              <a:ext uri="{FF2B5EF4-FFF2-40B4-BE49-F238E27FC236}">
                <a16:creationId xmlns:a16="http://schemas.microsoft.com/office/drawing/2014/main" id="{44888D39-A42B-11FB-0AA6-A3DE504B3551}"/>
              </a:ext>
            </a:extLst>
          </p:cNvPr>
          <p:cNvSpPr txBox="1">
            <a:spLocks/>
          </p:cNvSpPr>
          <p:nvPr/>
        </p:nvSpPr>
        <p:spPr bwMode="auto">
          <a:xfrm>
            <a:off x="248589" y="1294262"/>
            <a:ext cx="3485212" cy="53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rmAutofit fontScale="92500" lnSpcReduction="10000"/>
          </a:bodyPr>
          <a:lstStyle>
            <a:lvl1pPr marL="457200" indent="-457200" algn="l" rtl="0" eaLnBrk="0" fontAlgn="base" hangingPunct="0">
              <a:lnSpc>
                <a:spcPct val="90000"/>
              </a:lnSpc>
              <a:spcBef>
                <a:spcPts val="1000"/>
              </a:spcBef>
              <a:spcAft>
                <a:spcPct val="0"/>
              </a:spcAft>
              <a:buFont typeface="Arial" panose="020B0604020202020204" pitchFamily="34" charset="0"/>
              <a:buChar char="•"/>
              <a:defRPr sz="4000" kern="1200">
                <a:solidFill>
                  <a:schemeClr val="bg2"/>
                </a:solidFill>
                <a:latin typeface="Arial" panose="020B0604020202020204" pitchFamily="34" charset="0"/>
                <a:ea typeface="+mn-ea"/>
                <a:cs typeface="Arial" panose="020B0604020202020204" pitchFamily="34" charset="0"/>
              </a:defRPr>
            </a:lvl1pPr>
            <a:lvl2pPr marL="914400" indent="-457200" algn="l" rtl="0" eaLnBrk="0" fontAlgn="base" hangingPunct="0">
              <a:lnSpc>
                <a:spcPct val="90000"/>
              </a:lnSpc>
              <a:spcBef>
                <a:spcPts val="500"/>
              </a:spcBef>
              <a:spcAft>
                <a:spcPct val="0"/>
              </a:spcAft>
              <a:buFont typeface="Arial" panose="020B0604020202020204" pitchFamily="34" charset="0"/>
              <a:buChar char="-"/>
              <a:defRPr sz="3600" kern="1200">
                <a:solidFill>
                  <a:schemeClr val="bg2"/>
                </a:solidFill>
                <a:latin typeface="Arial" panose="020B0604020202020204" pitchFamily="34" charset="0"/>
                <a:ea typeface="+mn-ea"/>
                <a:cs typeface="Arial" panose="020B0604020202020204" pitchFamily="34" charset="0"/>
              </a:defRPr>
            </a:lvl2pPr>
            <a:lvl3pPr marL="1371600" indent="-457200" algn="l" rtl="0" eaLnBrk="0" fontAlgn="base" hangingPunct="0">
              <a:lnSpc>
                <a:spcPct val="90000"/>
              </a:lnSpc>
              <a:spcBef>
                <a:spcPts val="500"/>
              </a:spcBef>
              <a:spcAft>
                <a:spcPct val="0"/>
              </a:spcAft>
              <a:buFont typeface="Arial" panose="020B0604020202020204" pitchFamily="34" charset="0"/>
              <a:buChar char="•"/>
              <a:defRPr sz="3200" kern="1200">
                <a:solidFill>
                  <a:schemeClr val="bg2"/>
                </a:solidFill>
                <a:latin typeface="Arial" panose="020B0604020202020204" pitchFamily="34" charset="0"/>
                <a:ea typeface="+mn-ea"/>
                <a:cs typeface="Arial" panose="020B0604020202020204" pitchFamily="34" charset="0"/>
              </a:defRPr>
            </a:lvl3pPr>
            <a:lvl4pPr marL="1828800" indent="-457200" algn="l" rtl="0" eaLnBrk="0" fontAlgn="base" hangingPunct="0">
              <a:lnSpc>
                <a:spcPct val="90000"/>
              </a:lnSpc>
              <a:spcBef>
                <a:spcPts val="500"/>
              </a:spcBef>
              <a:spcAft>
                <a:spcPct val="0"/>
              </a:spcAft>
              <a:buFont typeface="Arial" panose="020B0604020202020204" pitchFamily="34" charset="0"/>
              <a:buChar char="•"/>
              <a:defRPr sz="2800" kern="1200">
                <a:solidFill>
                  <a:schemeClr val="bg2"/>
                </a:solidFill>
                <a:latin typeface="Arial" panose="020B0604020202020204" pitchFamily="34" charset="0"/>
                <a:ea typeface="+mn-ea"/>
                <a:cs typeface="Arial" panose="020B0604020202020204" pitchFamily="34" charset="0"/>
              </a:defRPr>
            </a:lvl4pPr>
            <a:lvl5pPr marL="2286000" indent="-457200" algn="l" rtl="0" eaLnBrk="0" fontAlgn="base" hangingPunct="0">
              <a:lnSpc>
                <a:spcPct val="90000"/>
              </a:lnSpc>
              <a:spcBef>
                <a:spcPts val="500"/>
              </a:spcBef>
              <a:spcAft>
                <a:spcPct val="0"/>
              </a:spcAft>
              <a:buFont typeface="Arial" panose="020B0604020202020204" pitchFamily="34" charset="0"/>
              <a:buChar char="•"/>
              <a:defRPr sz="28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72yo with type 2 diabetes</a:t>
            </a: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Lispro 6 units three times daily with meals + SS#2</a:t>
            </a: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Glargine 12 units daily</a:t>
            </a: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Goal: transition to GLP-1</a:t>
            </a: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endPar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endPar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685800" rtl="0" eaLnBrk="0" fontAlgn="base" latinLnBrk="0" hangingPunct="0">
              <a:lnSpc>
                <a:spcPct val="120000"/>
              </a:lnSpc>
              <a:spcBef>
                <a:spcPts val="750"/>
              </a:spcBef>
              <a:spcAft>
                <a:spcPct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DATAA model for interpretation</a:t>
            </a:r>
          </a:p>
          <a:p>
            <a:pPr marL="685800" marR="0" lvl="1" indent="-342900" algn="l" defTabSz="685800" rtl="0" eaLnBrk="0" fontAlgn="base" latinLnBrk="0" hangingPunct="0">
              <a:lnSpc>
                <a:spcPct val="120000"/>
              </a:lnSpc>
              <a:spcBef>
                <a:spcPts val="375"/>
              </a:spcBef>
              <a:spcAft>
                <a:spcPct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Download data</a:t>
            </a:r>
          </a:p>
          <a:p>
            <a:pPr marL="685800" marR="0" lvl="1" indent="-342900" algn="l" defTabSz="685800" rtl="0" eaLnBrk="0" fontAlgn="base" latinLnBrk="0" hangingPunct="0">
              <a:lnSpc>
                <a:spcPct val="120000"/>
              </a:lnSpc>
              <a:spcBef>
                <a:spcPts val="375"/>
              </a:spcBef>
              <a:spcAft>
                <a:spcPct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Assess hypoglycemia</a:t>
            </a:r>
          </a:p>
          <a:p>
            <a:pPr marL="685800" marR="0" lvl="1" indent="-342900" algn="l" defTabSz="685800" rtl="0" eaLnBrk="0" fontAlgn="base" latinLnBrk="0" hangingPunct="0">
              <a:lnSpc>
                <a:spcPct val="120000"/>
              </a:lnSpc>
              <a:spcBef>
                <a:spcPts val="375"/>
              </a:spcBef>
              <a:spcAft>
                <a:spcPct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Time in range: what’s working well? </a:t>
            </a:r>
          </a:p>
          <a:p>
            <a:pPr marL="685800" marR="0" lvl="1" indent="-342900" algn="l" defTabSz="685800" rtl="0" eaLnBrk="0" fontAlgn="base" latinLnBrk="0" hangingPunct="0">
              <a:lnSpc>
                <a:spcPct val="120000"/>
              </a:lnSpc>
              <a:spcBef>
                <a:spcPts val="375"/>
              </a:spcBef>
              <a:spcAft>
                <a:spcPct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Areas for improvement</a:t>
            </a:r>
          </a:p>
          <a:p>
            <a:pPr marL="685800" marR="0" lvl="1" indent="-342900" algn="l" defTabSz="685800" rtl="0" eaLnBrk="0" fontAlgn="base" latinLnBrk="0" hangingPunct="0">
              <a:lnSpc>
                <a:spcPct val="120000"/>
              </a:lnSpc>
              <a:spcBef>
                <a:spcPts val="375"/>
              </a:spcBef>
              <a:spcAft>
                <a:spcPct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Action plan </a:t>
            </a:r>
          </a:p>
          <a:p>
            <a:pPr marL="0" marR="0" lvl="0" indent="0" algn="l" defTabSz="685800" rtl="0" eaLnBrk="0" fontAlgn="base" latinLnBrk="0" hangingPunct="0">
              <a:lnSpc>
                <a:spcPct val="90000"/>
              </a:lnSpc>
              <a:spcBef>
                <a:spcPts val="750"/>
              </a:spcBef>
              <a:spcAft>
                <a:spcPct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E8E8E8"/>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511777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2A0B8719-BD24-27F4-4868-43FC72162FC6}"/>
              </a:ext>
            </a:extLst>
          </p:cNvPr>
          <p:cNvSpPr>
            <a:spLocks noGrp="1"/>
          </p:cNvSpPr>
          <p:nvPr>
            <p:ph type="ctrTitle"/>
          </p:nvPr>
        </p:nvSpPr>
        <p:spPr>
          <a:xfrm>
            <a:off x="835819" y="2032397"/>
            <a:ext cx="8314135" cy="1790700"/>
          </a:xfrm>
        </p:spPr>
        <p:txBody>
          <a:bodyPr/>
          <a:lstStyle/>
          <a:p>
            <a:pPr eaLnBrk="1" hangingPunct="1"/>
            <a:r>
              <a:rPr lang="en-US" altLang="en-US"/>
              <a:t>Insulin Pumps</a:t>
            </a:r>
          </a:p>
        </p:txBody>
      </p:sp>
      <p:sp>
        <p:nvSpPr>
          <p:cNvPr id="182275" name="Subtitle 1">
            <a:extLst>
              <a:ext uri="{FF2B5EF4-FFF2-40B4-BE49-F238E27FC236}">
                <a16:creationId xmlns:a16="http://schemas.microsoft.com/office/drawing/2014/main" id="{7D7BB112-9F6F-130A-8FEF-4E8394AAD2D0}"/>
              </a:ext>
            </a:extLst>
          </p:cNvPr>
          <p:cNvSpPr>
            <a:spLocks noGrp="1"/>
          </p:cNvSpPr>
          <p:nvPr>
            <p:ph type="subTitle" idx="1"/>
          </p:nvPr>
        </p:nvSpPr>
        <p:spPr>
          <a:xfrm>
            <a:off x="845344" y="2815829"/>
            <a:ext cx="6858000" cy="983456"/>
          </a:xfrm>
        </p:spPr>
        <p:txBody>
          <a:bodyPr/>
          <a:lstStyle/>
          <a:p>
            <a:endParaRPr lang="en-US" alt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4" hidden="1">
            <a:extLst>
              <a:ext uri="{FF2B5EF4-FFF2-40B4-BE49-F238E27FC236}">
                <a16:creationId xmlns:a16="http://schemas.microsoft.com/office/drawing/2014/main" id="{074AE29F-BAA0-BF7F-2F3B-FDD1147C0043}"/>
              </a:ext>
            </a:extLst>
          </p:cNvPr>
          <p:cNvSpPr>
            <a:spLocks noChangeArrowheads="1"/>
          </p:cNvSpPr>
          <p:nvPr>
            <p:custDataLst>
              <p:tags r:id="rId1"/>
            </p:custDataLst>
          </p:nvPr>
        </p:nvSpPr>
        <p:spPr bwMode="auto">
          <a:xfrm rot="-2750552">
            <a:off x="5781676" y="2982516"/>
            <a:ext cx="1146572" cy="834628"/>
          </a:xfrm>
          <a:prstGeom prst="roundRect">
            <a:avLst>
              <a:gd name="adj" fmla="val 16667"/>
            </a:avLst>
          </a:prstGeom>
          <a:solidFill>
            <a:schemeClr val="bg1"/>
          </a:solidFill>
          <a:ln w="9525">
            <a:solidFill>
              <a:schemeClr val="tx1"/>
            </a:solidFill>
            <a:round/>
            <a:headEnd/>
            <a:tailEnd/>
          </a:ln>
        </p:spPr>
        <p:txBody>
          <a:bodyPr vert="eaVert" wrap="none" anchor="ctr"/>
          <a:lstStyle>
            <a:lvl1pPr defTabSz="820738">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820738">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820738">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ctr" defTabSz="461654" rtl="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en-US" altLang="en-US" sz="1013"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endParaRPr>
          </a:p>
        </p:txBody>
      </p:sp>
      <p:sp>
        <p:nvSpPr>
          <p:cNvPr id="24579" name="AutoShape 5" hidden="1">
            <a:extLst>
              <a:ext uri="{FF2B5EF4-FFF2-40B4-BE49-F238E27FC236}">
                <a16:creationId xmlns:a16="http://schemas.microsoft.com/office/drawing/2014/main" id="{70FA62B7-31EB-930A-0D5E-A7DB1EC0CB2E}"/>
              </a:ext>
            </a:extLst>
          </p:cNvPr>
          <p:cNvSpPr>
            <a:spLocks noChangeArrowheads="1"/>
          </p:cNvSpPr>
          <p:nvPr>
            <p:custDataLst>
              <p:tags r:id="rId2"/>
            </p:custDataLst>
          </p:nvPr>
        </p:nvSpPr>
        <p:spPr bwMode="auto">
          <a:xfrm rot="-2750552">
            <a:off x="4040386" y="1719858"/>
            <a:ext cx="1146572" cy="835819"/>
          </a:xfrm>
          <a:prstGeom prst="roundRect">
            <a:avLst>
              <a:gd name="adj" fmla="val 16667"/>
            </a:avLst>
          </a:prstGeom>
          <a:solidFill>
            <a:schemeClr val="bg1"/>
          </a:solidFill>
          <a:ln w="9525">
            <a:solidFill>
              <a:schemeClr val="tx1"/>
            </a:solidFill>
            <a:round/>
            <a:headEnd/>
            <a:tailEnd/>
          </a:ln>
        </p:spPr>
        <p:txBody>
          <a:bodyPr vert="eaVert" wrap="none" anchor="ctr"/>
          <a:lstStyle>
            <a:lvl1pPr defTabSz="820738">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820738">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820738">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ctr" defTabSz="461654" rtl="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en-US" altLang="en-US" sz="1013"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endParaRPr>
          </a:p>
        </p:txBody>
      </p:sp>
      <p:sp>
        <p:nvSpPr>
          <p:cNvPr id="24580" name="AutoShape 6" hidden="1">
            <a:extLst>
              <a:ext uri="{FF2B5EF4-FFF2-40B4-BE49-F238E27FC236}">
                <a16:creationId xmlns:a16="http://schemas.microsoft.com/office/drawing/2014/main" id="{93F2418B-DB16-4948-87E5-CFAFD04CA355}"/>
              </a:ext>
            </a:extLst>
          </p:cNvPr>
          <p:cNvSpPr>
            <a:spLocks noChangeArrowheads="1"/>
          </p:cNvSpPr>
          <p:nvPr>
            <p:custDataLst>
              <p:tags r:id="rId3"/>
            </p:custDataLst>
          </p:nvPr>
        </p:nvSpPr>
        <p:spPr bwMode="auto">
          <a:xfrm rot="-2750552">
            <a:off x="2170510" y="2989660"/>
            <a:ext cx="1146572" cy="834629"/>
          </a:xfrm>
          <a:prstGeom prst="roundRect">
            <a:avLst>
              <a:gd name="adj" fmla="val 16667"/>
            </a:avLst>
          </a:prstGeom>
          <a:solidFill>
            <a:schemeClr val="bg1"/>
          </a:solidFill>
          <a:ln w="9525">
            <a:solidFill>
              <a:schemeClr val="tx1"/>
            </a:solidFill>
            <a:round/>
            <a:headEnd/>
            <a:tailEnd/>
          </a:ln>
        </p:spPr>
        <p:txBody>
          <a:bodyPr vert="eaVert" wrap="none" anchor="ctr"/>
          <a:lstStyle>
            <a:lvl1pPr defTabSz="820738">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820738">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820738">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ctr" defTabSz="461654" rtl="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en-US" altLang="en-US" sz="1013" b="0" i="0" u="none" strike="noStrike" kern="1200" cap="none" spc="0" normalizeH="0" baseline="0" noProof="0">
              <a:ln>
                <a:noFill/>
              </a:ln>
              <a:solidFill>
                <a:prstClr val="white"/>
              </a:solidFill>
              <a:effectLst/>
              <a:uLnTx/>
              <a:uFillTx/>
              <a:latin typeface="Calibri" panose="020F0502020204030204" pitchFamily="34" charset="0"/>
              <a:ea typeface="+mn-ea"/>
              <a:cs typeface="Arial" panose="020B0604020202020204" pitchFamily="34" charset="0"/>
            </a:endParaRPr>
          </a:p>
        </p:txBody>
      </p:sp>
      <p:sp>
        <p:nvSpPr>
          <p:cNvPr id="183301" name="Title 10">
            <a:extLst>
              <a:ext uri="{FF2B5EF4-FFF2-40B4-BE49-F238E27FC236}">
                <a16:creationId xmlns:a16="http://schemas.microsoft.com/office/drawing/2014/main" id="{D632C834-C2AE-7FB1-D466-02765E67EB1B}"/>
              </a:ext>
            </a:extLst>
          </p:cNvPr>
          <p:cNvSpPr>
            <a:spLocks noGrp="1"/>
          </p:cNvSpPr>
          <p:nvPr>
            <p:ph type="title"/>
          </p:nvPr>
        </p:nvSpPr>
        <p:spPr/>
        <p:txBody>
          <a:bodyPr/>
          <a:lstStyle/>
          <a:p>
            <a:pPr eaLnBrk="1" hangingPunct="1"/>
            <a:r>
              <a:rPr lang="en-US" altLang="en-US" dirty="0"/>
              <a:t>How a Pump Delivers Insulin</a:t>
            </a:r>
          </a:p>
        </p:txBody>
      </p:sp>
      <p:sp>
        <p:nvSpPr>
          <p:cNvPr id="183302" name="Text Placeholder 1">
            <a:extLst>
              <a:ext uri="{FF2B5EF4-FFF2-40B4-BE49-F238E27FC236}">
                <a16:creationId xmlns:a16="http://schemas.microsoft.com/office/drawing/2014/main" id="{BFB080C3-742A-901E-9C72-975CFDB36FE9}"/>
              </a:ext>
            </a:extLst>
          </p:cNvPr>
          <p:cNvSpPr>
            <a:spLocks noGrp="1"/>
          </p:cNvSpPr>
          <p:nvPr>
            <p:ph type="body" sz="quarter" idx="10"/>
          </p:nvPr>
        </p:nvSpPr>
        <p:spPr/>
        <p:txBody>
          <a:bodyPr/>
          <a:lstStyle/>
          <a:p>
            <a:endParaRPr lang="en-US" altLang="en-US"/>
          </a:p>
        </p:txBody>
      </p:sp>
      <p:sp>
        <p:nvSpPr>
          <p:cNvPr id="24582" name="Text Box 4">
            <a:extLst>
              <a:ext uri="{FF2B5EF4-FFF2-40B4-BE49-F238E27FC236}">
                <a16:creationId xmlns:a16="http://schemas.microsoft.com/office/drawing/2014/main" id="{4414E4BC-67B7-23AD-A890-699F25FE7E25}"/>
              </a:ext>
            </a:extLst>
          </p:cNvPr>
          <p:cNvSpPr txBox="1">
            <a:spLocks noChangeArrowheads="1"/>
          </p:cNvSpPr>
          <p:nvPr/>
        </p:nvSpPr>
        <p:spPr bwMode="auto">
          <a:xfrm rot="-5400000">
            <a:off x="2136960" y="3792417"/>
            <a:ext cx="446909" cy="207809"/>
          </a:xfrm>
          <a:prstGeom prst="rect">
            <a:avLst/>
          </a:prstGeom>
          <a:noFill/>
          <a:ln>
            <a:noFill/>
          </a:ln>
        </p:spPr>
        <p:txBody>
          <a:bodyPr wrap="none" lIns="51431" tIns="25715" rIns="51431" bIns="25715">
            <a:spAutoFit/>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514337"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013" b="1"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Insulin</a:t>
            </a:r>
            <a:endParaRPr kumimoji="0" lang="en-US" altLang="en-US" sz="1294" b="1"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endParaRPr>
          </a:p>
        </p:txBody>
      </p:sp>
      <p:sp>
        <p:nvSpPr>
          <p:cNvPr id="24583" name="Text Box 5">
            <a:extLst>
              <a:ext uri="{FF2B5EF4-FFF2-40B4-BE49-F238E27FC236}">
                <a16:creationId xmlns:a16="http://schemas.microsoft.com/office/drawing/2014/main" id="{D0FA9FEC-8D2F-B239-8AFA-9C6A88230B46}"/>
              </a:ext>
            </a:extLst>
          </p:cNvPr>
          <p:cNvSpPr txBox="1">
            <a:spLocks noChangeArrowheads="1"/>
          </p:cNvSpPr>
          <p:nvPr/>
        </p:nvSpPr>
        <p:spPr bwMode="auto">
          <a:xfrm>
            <a:off x="2943226" y="5200650"/>
            <a:ext cx="352332" cy="207809"/>
          </a:xfrm>
          <a:prstGeom prst="rect">
            <a:avLst/>
          </a:prstGeom>
          <a:noFill/>
          <a:ln>
            <a:noFill/>
          </a:ln>
        </p:spPr>
        <p:txBody>
          <a:bodyPr wrap="none" lIns="51431" tIns="25715" rIns="51431" bIns="25715">
            <a:spAutoFit/>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514337"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013" b="1"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Time</a:t>
            </a:r>
            <a:endParaRPr kumimoji="0" lang="en-US" altLang="en-US" sz="1294" b="1" i="0" u="none" strike="noStrike" kern="1200" cap="none"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endParaRPr>
          </a:p>
        </p:txBody>
      </p:sp>
      <p:sp>
        <p:nvSpPr>
          <p:cNvPr id="24585" name="Freeform 8">
            <a:extLst>
              <a:ext uri="{FF2B5EF4-FFF2-40B4-BE49-F238E27FC236}">
                <a16:creationId xmlns:a16="http://schemas.microsoft.com/office/drawing/2014/main" id="{ADA2E950-E219-5C60-6072-2233559EB4AA}"/>
              </a:ext>
            </a:extLst>
          </p:cNvPr>
          <p:cNvSpPr>
            <a:spLocks/>
          </p:cNvSpPr>
          <p:nvPr/>
        </p:nvSpPr>
        <p:spPr bwMode="auto">
          <a:xfrm>
            <a:off x="2943225" y="2390775"/>
            <a:ext cx="4386263" cy="2595563"/>
          </a:xfrm>
          <a:custGeom>
            <a:avLst/>
            <a:gdLst>
              <a:gd name="T0" fmla="*/ 0 w 5000"/>
              <a:gd name="T1" fmla="*/ 2147483646 h 1540"/>
              <a:gd name="T2" fmla="*/ 2147483646 w 5000"/>
              <a:gd name="T3" fmla="*/ 2147483646 h 1540"/>
              <a:gd name="T4" fmla="*/ 2147483646 w 5000"/>
              <a:gd name="T5" fmla="*/ 2147483646 h 1540"/>
              <a:gd name="T6" fmla="*/ 2147483646 w 5000"/>
              <a:gd name="T7" fmla="*/ 2147483646 h 1540"/>
              <a:gd name="T8" fmla="*/ 2147483646 w 5000"/>
              <a:gd name="T9" fmla="*/ 2147483646 h 1540"/>
              <a:gd name="T10" fmla="*/ 2147483646 w 5000"/>
              <a:gd name="T11" fmla="*/ 2147483646 h 1540"/>
              <a:gd name="T12" fmla="*/ 2147483646 w 5000"/>
              <a:gd name="T13" fmla="*/ 2147483646 h 1540"/>
              <a:gd name="T14" fmla="*/ 2147483646 w 5000"/>
              <a:gd name="T15" fmla="*/ 2147483646 h 1540"/>
              <a:gd name="T16" fmla="*/ 2147483646 w 5000"/>
              <a:gd name="T17" fmla="*/ 2147483646 h 1540"/>
              <a:gd name="T18" fmla="*/ 2147483646 w 5000"/>
              <a:gd name="T19" fmla="*/ 2147483646 h 1540"/>
              <a:gd name="T20" fmla="*/ 2147483646 w 5000"/>
              <a:gd name="T21" fmla="*/ 2147483646 h 1540"/>
              <a:gd name="T22" fmla="*/ 2147483646 w 5000"/>
              <a:gd name="T23" fmla="*/ 2147483646 h 1540"/>
              <a:gd name="T24" fmla="*/ 2147483646 w 5000"/>
              <a:gd name="T25" fmla="*/ 2147483646 h 1540"/>
              <a:gd name="T26" fmla="*/ 2147483646 w 5000"/>
              <a:gd name="T27" fmla="*/ 2147483646 h 1540"/>
              <a:gd name="T28" fmla="*/ 2147483646 w 5000"/>
              <a:gd name="T29" fmla="*/ 2147483646 h 1540"/>
              <a:gd name="T30" fmla="*/ 2147483646 w 5000"/>
              <a:gd name="T31" fmla="*/ 2147483646 h 1540"/>
              <a:gd name="T32" fmla="*/ 2147483646 w 5000"/>
              <a:gd name="T33" fmla="*/ 2147483646 h 1540"/>
              <a:gd name="T34" fmla="*/ 2147483646 w 5000"/>
              <a:gd name="T35" fmla="*/ 2147483646 h 1540"/>
              <a:gd name="T36" fmla="*/ 2147483646 w 5000"/>
              <a:gd name="T37" fmla="*/ 2147483646 h 1540"/>
              <a:gd name="T38" fmla="*/ 2147483646 w 5000"/>
              <a:gd name="T39" fmla="*/ 2147483646 h 1540"/>
              <a:gd name="T40" fmla="*/ 2147483646 w 5000"/>
              <a:gd name="T41" fmla="*/ 2147483646 h 1540"/>
              <a:gd name="T42" fmla="*/ 2147483646 w 5000"/>
              <a:gd name="T43" fmla="*/ 2147483646 h 1540"/>
              <a:gd name="T44" fmla="*/ 2147483646 w 5000"/>
              <a:gd name="T45" fmla="*/ 2147483646 h 15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00"/>
              <a:gd name="T70" fmla="*/ 0 h 1540"/>
              <a:gd name="T71" fmla="*/ 5000 w 5000"/>
              <a:gd name="T72" fmla="*/ 1540 h 15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00" h="1540">
                <a:moveTo>
                  <a:pt x="0" y="1440"/>
                </a:moveTo>
                <a:cubicBezTo>
                  <a:pt x="59" y="1400"/>
                  <a:pt x="228" y="1360"/>
                  <a:pt x="356" y="1202"/>
                </a:cubicBezTo>
                <a:cubicBezTo>
                  <a:pt x="484" y="1044"/>
                  <a:pt x="630" y="468"/>
                  <a:pt x="767" y="493"/>
                </a:cubicBezTo>
                <a:cubicBezTo>
                  <a:pt x="904" y="518"/>
                  <a:pt x="1090" y="1188"/>
                  <a:pt x="1178" y="1353"/>
                </a:cubicBezTo>
                <a:cubicBezTo>
                  <a:pt x="1266" y="1518"/>
                  <a:pt x="1249" y="1523"/>
                  <a:pt x="1298" y="1485"/>
                </a:cubicBezTo>
                <a:cubicBezTo>
                  <a:pt x="1347" y="1447"/>
                  <a:pt x="1423" y="1216"/>
                  <a:pt x="1471" y="1124"/>
                </a:cubicBezTo>
                <a:cubicBezTo>
                  <a:pt x="1519" y="1032"/>
                  <a:pt x="1537" y="967"/>
                  <a:pt x="1589" y="932"/>
                </a:cubicBezTo>
                <a:cubicBezTo>
                  <a:pt x="1641" y="897"/>
                  <a:pt x="1723" y="859"/>
                  <a:pt x="1781" y="914"/>
                </a:cubicBezTo>
                <a:cubicBezTo>
                  <a:pt x="1839" y="969"/>
                  <a:pt x="1870" y="1188"/>
                  <a:pt x="1937" y="1261"/>
                </a:cubicBezTo>
                <a:cubicBezTo>
                  <a:pt x="2004" y="1334"/>
                  <a:pt x="2111" y="1379"/>
                  <a:pt x="2184" y="1353"/>
                </a:cubicBezTo>
                <a:cubicBezTo>
                  <a:pt x="2257" y="1327"/>
                  <a:pt x="2312" y="1251"/>
                  <a:pt x="2376" y="1106"/>
                </a:cubicBezTo>
                <a:cubicBezTo>
                  <a:pt x="2440" y="961"/>
                  <a:pt x="2521" y="629"/>
                  <a:pt x="2568" y="484"/>
                </a:cubicBezTo>
                <a:cubicBezTo>
                  <a:pt x="2615" y="339"/>
                  <a:pt x="2610" y="316"/>
                  <a:pt x="2659" y="237"/>
                </a:cubicBezTo>
                <a:cubicBezTo>
                  <a:pt x="2708" y="158"/>
                  <a:pt x="2799" y="0"/>
                  <a:pt x="2860" y="9"/>
                </a:cubicBezTo>
                <a:cubicBezTo>
                  <a:pt x="2921" y="18"/>
                  <a:pt x="2984" y="187"/>
                  <a:pt x="3025" y="292"/>
                </a:cubicBezTo>
                <a:cubicBezTo>
                  <a:pt x="3066" y="397"/>
                  <a:pt x="3077" y="482"/>
                  <a:pt x="3107" y="640"/>
                </a:cubicBezTo>
                <a:cubicBezTo>
                  <a:pt x="3137" y="798"/>
                  <a:pt x="3161" y="1103"/>
                  <a:pt x="3208" y="1243"/>
                </a:cubicBezTo>
                <a:cubicBezTo>
                  <a:pt x="3255" y="1383"/>
                  <a:pt x="3333" y="1466"/>
                  <a:pt x="3391" y="1481"/>
                </a:cubicBezTo>
                <a:cubicBezTo>
                  <a:pt x="3449" y="1496"/>
                  <a:pt x="3506" y="1383"/>
                  <a:pt x="3555" y="1334"/>
                </a:cubicBezTo>
                <a:cubicBezTo>
                  <a:pt x="3604" y="1285"/>
                  <a:pt x="3601" y="1161"/>
                  <a:pt x="3683" y="1188"/>
                </a:cubicBezTo>
                <a:cubicBezTo>
                  <a:pt x="3765" y="1215"/>
                  <a:pt x="3888" y="1458"/>
                  <a:pt x="4049" y="1499"/>
                </a:cubicBezTo>
                <a:cubicBezTo>
                  <a:pt x="4210" y="1540"/>
                  <a:pt x="4494" y="1462"/>
                  <a:pt x="4652" y="1435"/>
                </a:cubicBezTo>
                <a:cubicBezTo>
                  <a:pt x="4810" y="1408"/>
                  <a:pt x="4927" y="1355"/>
                  <a:pt x="5000" y="1334"/>
                </a:cubicBezTo>
              </a:path>
            </a:pathLst>
          </a:custGeom>
          <a:noFill/>
          <a:ln w="111125">
            <a:solidFill>
              <a:srgbClr val="000099"/>
            </a:solidFill>
            <a:round/>
            <a:headEnd/>
            <a:tailEnd/>
          </a:ln>
        </p:spPr>
        <p:txBody>
          <a:bodyPr/>
          <a:lstStyle/>
          <a:p>
            <a:pPr marL="0" marR="0" lvl="0" indent="0" algn="l" defTabSz="514337" rtl="0" eaLnBrk="0" fontAlgn="base" latinLnBrk="0" hangingPunct="0">
              <a:lnSpc>
                <a:spcPct val="100000"/>
              </a:lnSpc>
              <a:spcBef>
                <a:spcPct val="0"/>
              </a:spcBef>
              <a:spcAft>
                <a:spcPct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4586" name="Freeform 9">
            <a:extLst>
              <a:ext uri="{FF2B5EF4-FFF2-40B4-BE49-F238E27FC236}">
                <a16:creationId xmlns:a16="http://schemas.microsoft.com/office/drawing/2014/main" id="{85DCF33A-D366-58C8-E26B-4DCB27FE56B8}"/>
              </a:ext>
            </a:extLst>
          </p:cNvPr>
          <p:cNvSpPr>
            <a:spLocks/>
          </p:cNvSpPr>
          <p:nvPr/>
        </p:nvSpPr>
        <p:spPr bwMode="auto">
          <a:xfrm>
            <a:off x="2938463" y="4342210"/>
            <a:ext cx="4446985" cy="251222"/>
          </a:xfrm>
          <a:custGeom>
            <a:avLst/>
            <a:gdLst>
              <a:gd name="T0" fmla="*/ 2147483646 w 4532"/>
              <a:gd name="T1" fmla="*/ 2147483646 h 121"/>
              <a:gd name="T2" fmla="*/ 2147483646 w 4532"/>
              <a:gd name="T3" fmla="*/ 0 h 121"/>
              <a:gd name="T4" fmla="*/ 2147483646 w 4532"/>
              <a:gd name="T5" fmla="*/ 2147483646 h 121"/>
              <a:gd name="T6" fmla="*/ 2147483646 w 4532"/>
              <a:gd name="T7" fmla="*/ 2147483646 h 121"/>
              <a:gd name="T8" fmla="*/ 0 w 4532"/>
              <a:gd name="T9" fmla="*/ 2147483646 h 121"/>
              <a:gd name="T10" fmla="*/ 0 60000 65536"/>
              <a:gd name="T11" fmla="*/ 0 60000 65536"/>
              <a:gd name="T12" fmla="*/ 0 60000 65536"/>
              <a:gd name="T13" fmla="*/ 0 60000 65536"/>
              <a:gd name="T14" fmla="*/ 0 60000 65536"/>
              <a:gd name="T15" fmla="*/ 0 w 4532"/>
              <a:gd name="T16" fmla="*/ 0 h 121"/>
              <a:gd name="T17" fmla="*/ 4532 w 4532"/>
              <a:gd name="T18" fmla="*/ 121 h 121"/>
            </a:gdLst>
            <a:ahLst/>
            <a:cxnLst>
              <a:cxn ang="T10">
                <a:pos x="T0" y="T1"/>
              </a:cxn>
              <a:cxn ang="T11">
                <a:pos x="T2" y="T3"/>
              </a:cxn>
              <a:cxn ang="T12">
                <a:pos x="T4" y="T5"/>
              </a:cxn>
              <a:cxn ang="T13">
                <a:pos x="T6" y="T7"/>
              </a:cxn>
              <a:cxn ang="T14">
                <a:pos x="T8" y="T9"/>
              </a:cxn>
            </a:cxnLst>
            <a:rect l="T15" t="T16" r="T17" b="T18"/>
            <a:pathLst>
              <a:path w="4532" h="121">
                <a:moveTo>
                  <a:pt x="4532" y="118"/>
                </a:moveTo>
                <a:cubicBezTo>
                  <a:pt x="4381" y="98"/>
                  <a:pt x="3948" y="0"/>
                  <a:pt x="3623" y="0"/>
                </a:cubicBezTo>
                <a:cubicBezTo>
                  <a:pt x="3298" y="0"/>
                  <a:pt x="3019" y="112"/>
                  <a:pt x="2581" y="121"/>
                </a:cubicBezTo>
                <a:cubicBezTo>
                  <a:pt x="1992" y="111"/>
                  <a:pt x="1426" y="49"/>
                  <a:pt x="995" y="55"/>
                </a:cubicBezTo>
                <a:cubicBezTo>
                  <a:pt x="240" y="55"/>
                  <a:pt x="207" y="106"/>
                  <a:pt x="0" y="119"/>
                </a:cubicBezTo>
              </a:path>
            </a:pathLst>
          </a:custGeom>
          <a:noFill/>
          <a:ln w="57150">
            <a:solidFill>
              <a:srgbClr val="194A89">
                <a:alpha val="49019"/>
              </a:srgbClr>
            </a:solidFill>
            <a:prstDash val="sysDot"/>
            <a:round/>
            <a:headEnd/>
            <a:tailEnd/>
          </a:ln>
        </p:spPr>
        <p:txBody>
          <a:bodyPr/>
          <a:lstStyle/>
          <a:p>
            <a:pPr marL="0" marR="0" lvl="0" indent="0" algn="l" defTabSz="514337" rtl="0" eaLnBrk="0" fontAlgn="base" latinLnBrk="0" hangingPunct="0">
              <a:lnSpc>
                <a:spcPct val="100000"/>
              </a:lnSpc>
              <a:spcBef>
                <a:spcPct val="0"/>
              </a:spcBef>
              <a:spcAft>
                <a:spcPct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4587" name="Freeform 10">
            <a:extLst>
              <a:ext uri="{FF2B5EF4-FFF2-40B4-BE49-F238E27FC236}">
                <a16:creationId xmlns:a16="http://schemas.microsoft.com/office/drawing/2014/main" id="{BF960546-02BF-6BE0-50E5-0E0E226D4611}"/>
              </a:ext>
            </a:extLst>
          </p:cNvPr>
          <p:cNvSpPr>
            <a:spLocks/>
          </p:cNvSpPr>
          <p:nvPr/>
        </p:nvSpPr>
        <p:spPr bwMode="auto">
          <a:xfrm>
            <a:off x="2943225" y="2667001"/>
            <a:ext cx="4386263" cy="2280047"/>
          </a:xfrm>
          <a:custGeom>
            <a:avLst/>
            <a:gdLst>
              <a:gd name="T0" fmla="*/ 0 w 5000"/>
              <a:gd name="T1" fmla="*/ 2147483646 h 1285"/>
              <a:gd name="T2" fmla="*/ 2147483646 w 5000"/>
              <a:gd name="T3" fmla="*/ 2147483646 h 1285"/>
              <a:gd name="T4" fmla="*/ 2147483646 w 5000"/>
              <a:gd name="T5" fmla="*/ 2147483646 h 1285"/>
              <a:gd name="T6" fmla="*/ 2147483646 w 5000"/>
              <a:gd name="T7" fmla="*/ 2147483646 h 1285"/>
              <a:gd name="T8" fmla="*/ 2147483646 w 5000"/>
              <a:gd name="T9" fmla="*/ 2147483646 h 1285"/>
              <a:gd name="T10" fmla="*/ 2147483646 w 5000"/>
              <a:gd name="T11" fmla="*/ 2147483646 h 1285"/>
              <a:gd name="T12" fmla="*/ 2147483646 w 5000"/>
              <a:gd name="T13" fmla="*/ 2147483646 h 1285"/>
              <a:gd name="T14" fmla="*/ 2147483646 w 5000"/>
              <a:gd name="T15" fmla="*/ 2147483646 h 1285"/>
              <a:gd name="T16" fmla="*/ 2147483646 w 5000"/>
              <a:gd name="T17" fmla="*/ 2147483646 h 1285"/>
              <a:gd name="T18" fmla="*/ 2147483646 w 5000"/>
              <a:gd name="T19" fmla="*/ 2147483646 h 1285"/>
              <a:gd name="T20" fmla="*/ 2147483646 w 5000"/>
              <a:gd name="T21" fmla="*/ 2147483646 h 1285"/>
              <a:gd name="T22" fmla="*/ 2147483646 w 5000"/>
              <a:gd name="T23" fmla="*/ 2147483646 h 1285"/>
              <a:gd name="T24" fmla="*/ 2147483646 w 5000"/>
              <a:gd name="T25" fmla="*/ 2147483646 h 1285"/>
              <a:gd name="T26" fmla="*/ 2147483646 w 5000"/>
              <a:gd name="T27" fmla="*/ 2147483646 h 1285"/>
              <a:gd name="T28" fmla="*/ 2147483646 w 5000"/>
              <a:gd name="T29" fmla="*/ 2147483646 h 1285"/>
              <a:gd name="T30" fmla="*/ 2147483646 w 5000"/>
              <a:gd name="T31" fmla="*/ 2147483646 h 1285"/>
              <a:gd name="T32" fmla="*/ 2147483646 w 5000"/>
              <a:gd name="T33" fmla="*/ 2147483646 h 1285"/>
              <a:gd name="T34" fmla="*/ 2147483646 w 5000"/>
              <a:gd name="T35" fmla="*/ 2147483646 h 1285"/>
              <a:gd name="T36" fmla="*/ 2147483646 w 5000"/>
              <a:gd name="T37" fmla="*/ 2147483646 h 1285"/>
              <a:gd name="T38" fmla="*/ 2147483646 w 5000"/>
              <a:gd name="T39" fmla="*/ 2147483646 h 1285"/>
              <a:gd name="T40" fmla="*/ 2147483646 w 5000"/>
              <a:gd name="T41" fmla="*/ 2147483646 h 12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00"/>
              <a:gd name="T64" fmla="*/ 0 h 1285"/>
              <a:gd name="T65" fmla="*/ 5000 w 5000"/>
              <a:gd name="T66" fmla="*/ 1285 h 12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00" h="1285">
                <a:moveTo>
                  <a:pt x="0" y="1220"/>
                </a:moveTo>
                <a:cubicBezTo>
                  <a:pt x="59" y="1180"/>
                  <a:pt x="256" y="1067"/>
                  <a:pt x="356" y="982"/>
                </a:cubicBezTo>
                <a:cubicBezTo>
                  <a:pt x="456" y="897"/>
                  <a:pt x="496" y="833"/>
                  <a:pt x="602" y="710"/>
                </a:cubicBezTo>
                <a:cubicBezTo>
                  <a:pt x="708" y="587"/>
                  <a:pt x="876" y="165"/>
                  <a:pt x="995" y="244"/>
                </a:cubicBezTo>
                <a:cubicBezTo>
                  <a:pt x="1114" y="323"/>
                  <a:pt x="1219" y="1087"/>
                  <a:pt x="1315" y="1186"/>
                </a:cubicBezTo>
                <a:cubicBezTo>
                  <a:pt x="1411" y="1285"/>
                  <a:pt x="1493" y="929"/>
                  <a:pt x="1571" y="838"/>
                </a:cubicBezTo>
                <a:cubicBezTo>
                  <a:pt x="1649" y="747"/>
                  <a:pt x="1723" y="649"/>
                  <a:pt x="1781" y="637"/>
                </a:cubicBezTo>
                <a:cubicBezTo>
                  <a:pt x="1839" y="625"/>
                  <a:pt x="1884" y="690"/>
                  <a:pt x="1919" y="765"/>
                </a:cubicBezTo>
                <a:cubicBezTo>
                  <a:pt x="1954" y="840"/>
                  <a:pt x="1948" y="1024"/>
                  <a:pt x="1992" y="1085"/>
                </a:cubicBezTo>
                <a:cubicBezTo>
                  <a:pt x="2036" y="1146"/>
                  <a:pt x="2120" y="1166"/>
                  <a:pt x="2184" y="1133"/>
                </a:cubicBezTo>
                <a:cubicBezTo>
                  <a:pt x="2248" y="1100"/>
                  <a:pt x="2288" y="1011"/>
                  <a:pt x="2376" y="886"/>
                </a:cubicBezTo>
                <a:cubicBezTo>
                  <a:pt x="2464" y="761"/>
                  <a:pt x="2611" y="520"/>
                  <a:pt x="2714" y="381"/>
                </a:cubicBezTo>
                <a:cubicBezTo>
                  <a:pt x="2817" y="242"/>
                  <a:pt x="2910" y="104"/>
                  <a:pt x="2997" y="52"/>
                </a:cubicBezTo>
                <a:cubicBezTo>
                  <a:pt x="3084" y="0"/>
                  <a:pt x="3180" y="15"/>
                  <a:pt x="3235" y="70"/>
                </a:cubicBezTo>
                <a:cubicBezTo>
                  <a:pt x="3290" y="125"/>
                  <a:pt x="3313" y="227"/>
                  <a:pt x="3327" y="381"/>
                </a:cubicBezTo>
                <a:cubicBezTo>
                  <a:pt x="3341" y="535"/>
                  <a:pt x="3288" y="854"/>
                  <a:pt x="3317" y="994"/>
                </a:cubicBezTo>
                <a:cubicBezTo>
                  <a:pt x="3346" y="1134"/>
                  <a:pt x="3418" y="1219"/>
                  <a:pt x="3500" y="1222"/>
                </a:cubicBezTo>
                <a:cubicBezTo>
                  <a:pt x="3582" y="1225"/>
                  <a:pt x="3704" y="1009"/>
                  <a:pt x="3811" y="1012"/>
                </a:cubicBezTo>
                <a:cubicBezTo>
                  <a:pt x="3918" y="1015"/>
                  <a:pt x="4000" y="1207"/>
                  <a:pt x="4140" y="1241"/>
                </a:cubicBezTo>
                <a:cubicBezTo>
                  <a:pt x="4280" y="1275"/>
                  <a:pt x="4509" y="1236"/>
                  <a:pt x="4652" y="1215"/>
                </a:cubicBezTo>
                <a:cubicBezTo>
                  <a:pt x="4795" y="1194"/>
                  <a:pt x="4927" y="1135"/>
                  <a:pt x="5000" y="1114"/>
                </a:cubicBezTo>
              </a:path>
            </a:pathLst>
          </a:custGeom>
          <a:noFill/>
          <a:ln w="111125">
            <a:solidFill>
              <a:srgbClr val="59A603"/>
            </a:solidFill>
            <a:round/>
            <a:headEnd/>
            <a:tailEnd/>
          </a:ln>
        </p:spPr>
        <p:txBody>
          <a:bodyPr/>
          <a:lstStyle/>
          <a:p>
            <a:pPr marL="0" marR="0" lvl="0" indent="0" algn="l" defTabSz="514337" rtl="0" eaLnBrk="0" fontAlgn="base" latinLnBrk="0" hangingPunct="0">
              <a:lnSpc>
                <a:spcPct val="100000"/>
              </a:lnSpc>
              <a:spcBef>
                <a:spcPct val="0"/>
              </a:spcBef>
              <a:spcAft>
                <a:spcPct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4588" name="Freeform 11">
            <a:extLst>
              <a:ext uri="{FF2B5EF4-FFF2-40B4-BE49-F238E27FC236}">
                <a16:creationId xmlns:a16="http://schemas.microsoft.com/office/drawing/2014/main" id="{632D51FD-D02B-A954-276E-EFAF3D2A3433}"/>
              </a:ext>
            </a:extLst>
          </p:cNvPr>
          <p:cNvSpPr>
            <a:spLocks/>
          </p:cNvSpPr>
          <p:nvPr/>
        </p:nvSpPr>
        <p:spPr bwMode="auto">
          <a:xfrm>
            <a:off x="2942035" y="4399360"/>
            <a:ext cx="4396978" cy="251222"/>
          </a:xfrm>
          <a:custGeom>
            <a:avLst/>
            <a:gdLst>
              <a:gd name="T0" fmla="*/ 2147483646 w 4532"/>
              <a:gd name="T1" fmla="*/ 2147483646 h 121"/>
              <a:gd name="T2" fmla="*/ 2147483646 w 4532"/>
              <a:gd name="T3" fmla="*/ 0 h 121"/>
              <a:gd name="T4" fmla="*/ 2147483646 w 4532"/>
              <a:gd name="T5" fmla="*/ 2147483646 h 121"/>
              <a:gd name="T6" fmla="*/ 2147483646 w 4532"/>
              <a:gd name="T7" fmla="*/ 2147483646 h 121"/>
              <a:gd name="T8" fmla="*/ 0 w 4532"/>
              <a:gd name="T9" fmla="*/ 2147483646 h 121"/>
              <a:gd name="T10" fmla="*/ 0 60000 65536"/>
              <a:gd name="T11" fmla="*/ 0 60000 65536"/>
              <a:gd name="T12" fmla="*/ 0 60000 65536"/>
              <a:gd name="T13" fmla="*/ 0 60000 65536"/>
              <a:gd name="T14" fmla="*/ 0 60000 65536"/>
              <a:gd name="T15" fmla="*/ 0 w 4532"/>
              <a:gd name="T16" fmla="*/ 0 h 121"/>
              <a:gd name="T17" fmla="*/ 4532 w 4532"/>
              <a:gd name="T18" fmla="*/ 121 h 121"/>
            </a:gdLst>
            <a:ahLst/>
            <a:cxnLst>
              <a:cxn ang="T10">
                <a:pos x="T0" y="T1"/>
              </a:cxn>
              <a:cxn ang="T11">
                <a:pos x="T2" y="T3"/>
              </a:cxn>
              <a:cxn ang="T12">
                <a:pos x="T4" y="T5"/>
              </a:cxn>
              <a:cxn ang="T13">
                <a:pos x="T6" y="T7"/>
              </a:cxn>
              <a:cxn ang="T14">
                <a:pos x="T8" y="T9"/>
              </a:cxn>
            </a:cxnLst>
            <a:rect l="T15" t="T16" r="T17" b="T18"/>
            <a:pathLst>
              <a:path w="4532" h="121">
                <a:moveTo>
                  <a:pt x="4532" y="118"/>
                </a:moveTo>
                <a:cubicBezTo>
                  <a:pt x="4381" y="98"/>
                  <a:pt x="3948" y="0"/>
                  <a:pt x="3623" y="0"/>
                </a:cubicBezTo>
                <a:cubicBezTo>
                  <a:pt x="3298" y="0"/>
                  <a:pt x="3019" y="112"/>
                  <a:pt x="2581" y="121"/>
                </a:cubicBezTo>
                <a:cubicBezTo>
                  <a:pt x="1992" y="111"/>
                  <a:pt x="1426" y="49"/>
                  <a:pt x="995" y="55"/>
                </a:cubicBezTo>
                <a:cubicBezTo>
                  <a:pt x="240" y="55"/>
                  <a:pt x="207" y="106"/>
                  <a:pt x="0" y="119"/>
                </a:cubicBezTo>
              </a:path>
            </a:pathLst>
          </a:custGeom>
          <a:noFill/>
          <a:ln w="57150">
            <a:solidFill>
              <a:srgbClr val="59A603">
                <a:alpha val="49019"/>
              </a:srgbClr>
            </a:solidFill>
            <a:round/>
            <a:headEnd/>
            <a:tailEnd/>
          </a:ln>
        </p:spPr>
        <p:txBody>
          <a:bodyPr/>
          <a:lstStyle/>
          <a:p>
            <a:pPr marL="0" marR="0" lvl="0" indent="0" algn="l" defTabSz="514337" rtl="0" eaLnBrk="0" fontAlgn="base" latinLnBrk="0" hangingPunct="0">
              <a:lnSpc>
                <a:spcPct val="100000"/>
              </a:lnSpc>
              <a:spcBef>
                <a:spcPct val="0"/>
              </a:spcBef>
              <a:spcAft>
                <a:spcPct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94925" name="Line 13">
            <a:extLst>
              <a:ext uri="{FF2B5EF4-FFF2-40B4-BE49-F238E27FC236}">
                <a16:creationId xmlns:a16="http://schemas.microsoft.com/office/drawing/2014/main" id="{50F29185-B3F4-7E2D-E670-9F296828947A}"/>
              </a:ext>
            </a:extLst>
          </p:cNvPr>
          <p:cNvSpPr>
            <a:spLocks noChangeShapeType="1"/>
          </p:cNvSpPr>
          <p:nvPr/>
        </p:nvSpPr>
        <p:spPr bwMode="auto">
          <a:xfrm>
            <a:off x="6301979" y="2281238"/>
            <a:ext cx="200025" cy="0"/>
          </a:xfrm>
          <a:prstGeom prst="line">
            <a:avLst/>
          </a:prstGeom>
          <a:noFill/>
          <a:ln w="101600">
            <a:solidFill>
              <a:srgbClr val="000099"/>
            </a:solidFill>
            <a:round/>
            <a:headEnd/>
            <a:tailEnd/>
          </a:ln>
        </p:spPr>
        <p:txBody>
          <a:bodyPr/>
          <a:lstStyle/>
          <a:p>
            <a:pPr marL="0" marR="0" lvl="0" indent="0" algn="l" defTabSz="514337" rtl="0" eaLnBrk="0" fontAlgn="base" latinLnBrk="0" hangingPunct="0">
              <a:lnSpc>
                <a:spcPct val="100000"/>
              </a:lnSpc>
              <a:spcBef>
                <a:spcPct val="20000"/>
              </a:spcBef>
              <a:spcAft>
                <a:spcPct val="0"/>
              </a:spcAft>
              <a:buClr>
                <a:srgbClr val="7AD0E7"/>
              </a:buClr>
              <a:buSzTx/>
              <a:buFontTx/>
              <a:buChar char="•"/>
              <a:tabLst/>
              <a:defRPr/>
            </a:pPr>
            <a:endParaRPr kumimoji="0" lang="en-US" sz="101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charset="0"/>
              <a:ea typeface="+mn-ea"/>
              <a:cs typeface="Arial" charset="0"/>
            </a:endParaRPr>
          </a:p>
        </p:txBody>
      </p:sp>
      <p:sp>
        <p:nvSpPr>
          <p:cNvPr id="24590" name="Text Box 14">
            <a:extLst>
              <a:ext uri="{FF2B5EF4-FFF2-40B4-BE49-F238E27FC236}">
                <a16:creationId xmlns:a16="http://schemas.microsoft.com/office/drawing/2014/main" id="{156861B8-66AC-571C-9521-5236816B2A6A}"/>
              </a:ext>
            </a:extLst>
          </p:cNvPr>
          <p:cNvSpPr txBox="1">
            <a:spLocks noChangeArrowheads="1"/>
          </p:cNvSpPr>
          <p:nvPr/>
        </p:nvSpPr>
        <p:spPr bwMode="auto">
          <a:xfrm>
            <a:off x="6543675" y="2260549"/>
            <a:ext cx="2215753" cy="245831"/>
          </a:xfrm>
          <a:prstGeom prst="rect">
            <a:avLst/>
          </a:prstGeom>
          <a:noFill/>
          <a:ln>
            <a:noFill/>
          </a:ln>
        </p:spPr>
        <p:txBody>
          <a:bodyPr lIns="51431" tIns="25715" rIns="51431" bIns="25715">
            <a:spAutoFit/>
          </a:bodyPr>
          <a:lstStyle>
            <a:lvl1pPr defTabSz="820738">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820738">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820738">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461654"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99"/>
                </a:solidFill>
                <a:effectLst/>
                <a:uLnTx/>
                <a:uFillTx/>
                <a:latin typeface="Calibri" panose="020F0502020204030204"/>
                <a:ea typeface="+mn-ea"/>
                <a:cs typeface="Arial" panose="020B0604020202020204" pitchFamily="34" charset="0"/>
              </a:rPr>
              <a:t>Usual Insulin Secretion</a:t>
            </a:r>
          </a:p>
        </p:txBody>
      </p:sp>
      <p:sp>
        <p:nvSpPr>
          <p:cNvPr id="294927" name="Line 15">
            <a:extLst>
              <a:ext uri="{FF2B5EF4-FFF2-40B4-BE49-F238E27FC236}">
                <a16:creationId xmlns:a16="http://schemas.microsoft.com/office/drawing/2014/main" id="{5758CD2F-7315-4DBD-F20B-E35E88063A91}"/>
              </a:ext>
            </a:extLst>
          </p:cNvPr>
          <p:cNvSpPr>
            <a:spLocks noChangeShapeType="1"/>
          </p:cNvSpPr>
          <p:nvPr/>
        </p:nvSpPr>
        <p:spPr bwMode="auto">
          <a:xfrm>
            <a:off x="6301979" y="2452688"/>
            <a:ext cx="200025" cy="0"/>
          </a:xfrm>
          <a:prstGeom prst="line">
            <a:avLst/>
          </a:prstGeom>
          <a:noFill/>
          <a:ln w="76200">
            <a:solidFill>
              <a:srgbClr val="194A89">
                <a:alpha val="49019"/>
              </a:srgbClr>
            </a:solidFill>
            <a:prstDash val="sysDot"/>
            <a:round/>
            <a:headEnd/>
            <a:tailEnd/>
          </a:ln>
        </p:spPr>
        <p:txBody>
          <a:bodyPr/>
          <a:lstStyle/>
          <a:p>
            <a:pPr marL="0" marR="0" lvl="0" indent="0" algn="l" defTabSz="514337" rtl="0" eaLnBrk="0" fontAlgn="base" latinLnBrk="0" hangingPunct="0">
              <a:lnSpc>
                <a:spcPct val="100000"/>
              </a:lnSpc>
              <a:spcBef>
                <a:spcPct val="20000"/>
              </a:spcBef>
              <a:spcAft>
                <a:spcPct val="0"/>
              </a:spcAft>
              <a:buClr>
                <a:srgbClr val="7AD0E7"/>
              </a:buClr>
              <a:buSzTx/>
              <a:buFontTx/>
              <a:buChar char="•"/>
              <a:tabLst/>
              <a:defRPr/>
            </a:pPr>
            <a:endParaRPr kumimoji="0" lang="en-US" sz="101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charset="0"/>
              <a:ea typeface="+mn-ea"/>
              <a:cs typeface="Arial" charset="0"/>
            </a:endParaRPr>
          </a:p>
        </p:txBody>
      </p:sp>
      <p:sp>
        <p:nvSpPr>
          <p:cNvPr id="294928" name="Line 16">
            <a:extLst>
              <a:ext uri="{FF2B5EF4-FFF2-40B4-BE49-F238E27FC236}">
                <a16:creationId xmlns:a16="http://schemas.microsoft.com/office/drawing/2014/main" id="{12A595A7-1BED-F1CF-DB80-928E7CD53C44}"/>
              </a:ext>
            </a:extLst>
          </p:cNvPr>
          <p:cNvSpPr>
            <a:spLocks noChangeShapeType="1"/>
          </p:cNvSpPr>
          <p:nvPr/>
        </p:nvSpPr>
        <p:spPr bwMode="auto">
          <a:xfrm>
            <a:off x="6301979" y="2734866"/>
            <a:ext cx="200025" cy="0"/>
          </a:xfrm>
          <a:prstGeom prst="line">
            <a:avLst/>
          </a:prstGeom>
          <a:noFill/>
          <a:ln w="101600">
            <a:solidFill>
              <a:srgbClr val="59A603"/>
            </a:solidFill>
            <a:round/>
            <a:headEnd/>
            <a:tailEnd/>
          </a:ln>
        </p:spPr>
        <p:txBody>
          <a:bodyPr/>
          <a:lstStyle/>
          <a:p>
            <a:pPr marL="0" marR="0" lvl="0" indent="0" algn="l" defTabSz="514337" rtl="0" eaLnBrk="0" fontAlgn="base" latinLnBrk="0" hangingPunct="0">
              <a:lnSpc>
                <a:spcPct val="100000"/>
              </a:lnSpc>
              <a:spcBef>
                <a:spcPct val="20000"/>
              </a:spcBef>
              <a:spcAft>
                <a:spcPct val="0"/>
              </a:spcAft>
              <a:buClr>
                <a:srgbClr val="7AD0E7"/>
              </a:buClr>
              <a:buSzTx/>
              <a:buFontTx/>
              <a:buChar char="•"/>
              <a:tabLst/>
              <a:defRPr/>
            </a:pPr>
            <a:endParaRPr kumimoji="0" lang="en-US" sz="101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charset="0"/>
              <a:ea typeface="+mn-ea"/>
              <a:cs typeface="Arial" charset="0"/>
            </a:endParaRPr>
          </a:p>
        </p:txBody>
      </p:sp>
      <p:sp>
        <p:nvSpPr>
          <p:cNvPr id="294929" name="Line 17">
            <a:extLst>
              <a:ext uri="{FF2B5EF4-FFF2-40B4-BE49-F238E27FC236}">
                <a16:creationId xmlns:a16="http://schemas.microsoft.com/office/drawing/2014/main" id="{DD2FA7DB-23C8-D229-2A05-664D681C5C7B}"/>
              </a:ext>
            </a:extLst>
          </p:cNvPr>
          <p:cNvSpPr>
            <a:spLocks noChangeShapeType="1"/>
          </p:cNvSpPr>
          <p:nvPr/>
        </p:nvSpPr>
        <p:spPr bwMode="auto">
          <a:xfrm>
            <a:off x="6301979" y="2906316"/>
            <a:ext cx="200025" cy="0"/>
          </a:xfrm>
          <a:prstGeom prst="line">
            <a:avLst/>
          </a:prstGeom>
          <a:noFill/>
          <a:ln w="101600">
            <a:solidFill>
              <a:srgbClr val="59A603">
                <a:alpha val="49019"/>
              </a:srgbClr>
            </a:solidFill>
            <a:round/>
            <a:headEnd/>
            <a:tailEnd/>
          </a:ln>
        </p:spPr>
        <p:txBody>
          <a:bodyPr/>
          <a:lstStyle/>
          <a:p>
            <a:pPr marL="0" marR="0" lvl="0" indent="0" algn="l" defTabSz="514337" rtl="0" eaLnBrk="0" fontAlgn="base" latinLnBrk="0" hangingPunct="0">
              <a:lnSpc>
                <a:spcPct val="100000"/>
              </a:lnSpc>
              <a:spcBef>
                <a:spcPct val="20000"/>
              </a:spcBef>
              <a:spcAft>
                <a:spcPct val="0"/>
              </a:spcAft>
              <a:buClr>
                <a:srgbClr val="7AD0E7"/>
              </a:buClr>
              <a:buSzTx/>
              <a:buFontTx/>
              <a:buChar char="•"/>
              <a:tabLst/>
              <a:defRPr/>
            </a:pPr>
            <a:endParaRPr kumimoji="0" lang="en-US" sz="101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charset="0"/>
              <a:ea typeface="+mn-ea"/>
              <a:cs typeface="Arial" charset="0"/>
            </a:endParaRPr>
          </a:p>
        </p:txBody>
      </p:sp>
      <p:sp>
        <p:nvSpPr>
          <p:cNvPr id="183314" name="Text Box 4">
            <a:extLst>
              <a:ext uri="{FF2B5EF4-FFF2-40B4-BE49-F238E27FC236}">
                <a16:creationId xmlns:a16="http://schemas.microsoft.com/office/drawing/2014/main" id="{BE05A5BC-F14F-2415-E662-F6ED3C4AF120}"/>
              </a:ext>
            </a:extLst>
          </p:cNvPr>
          <p:cNvSpPr txBox="1">
            <a:spLocks noChangeArrowheads="1"/>
          </p:cNvSpPr>
          <p:nvPr/>
        </p:nvSpPr>
        <p:spPr bwMode="auto">
          <a:xfrm>
            <a:off x="2386013" y="5518792"/>
            <a:ext cx="4267200"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nchor="b">
            <a:spAutoFit/>
          </a:bodyPr>
          <a:lstStyle>
            <a:lvl1pPr marL="130175" indent="-130175" defTabSz="684213">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684213">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684213">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6842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684213">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6842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6842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6842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684213"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97631" marR="0" lvl="0" indent="-97631" algn="l" defTabSz="51316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675" b="0" i="0" u="none" strike="noStrike" kern="1200" cap="none" spc="0" normalizeH="0" baseline="0" noProof="0">
                <a:ln>
                  <a:noFill/>
                </a:ln>
                <a:solidFill>
                  <a:srgbClr val="1A1051"/>
                </a:solidFill>
                <a:effectLst/>
                <a:uLnTx/>
                <a:uFillTx/>
                <a:latin typeface="Arial Narrow" panose="020B0606020202030204" pitchFamily="34" charset="0"/>
                <a:ea typeface="+mn-ea"/>
                <a:cs typeface="Arial" panose="020B0604020202020204" pitchFamily="34" charset="0"/>
              </a:rPr>
              <a:t>.</a:t>
            </a:r>
          </a:p>
        </p:txBody>
      </p:sp>
      <p:pic>
        <p:nvPicPr>
          <p:cNvPr id="183315" name="Picture 2" descr="Continuous Glucose Monitor | There are many options availabl… | Flickr">
            <a:extLst>
              <a:ext uri="{FF2B5EF4-FFF2-40B4-BE49-F238E27FC236}">
                <a16:creationId xmlns:a16="http://schemas.microsoft.com/office/drawing/2014/main" id="{642CCE92-A678-1AF9-8C07-AACFA2770C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572" y="2346357"/>
            <a:ext cx="2413396" cy="247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14">
            <a:extLst>
              <a:ext uri="{FF2B5EF4-FFF2-40B4-BE49-F238E27FC236}">
                <a16:creationId xmlns:a16="http://schemas.microsoft.com/office/drawing/2014/main" id="{45FA7047-AEE5-3514-BE44-7899F4B8E78E}"/>
              </a:ext>
            </a:extLst>
          </p:cNvPr>
          <p:cNvSpPr txBox="1">
            <a:spLocks noChangeArrowheads="1"/>
          </p:cNvSpPr>
          <p:nvPr/>
        </p:nvSpPr>
        <p:spPr bwMode="auto">
          <a:xfrm>
            <a:off x="6543675" y="2702719"/>
            <a:ext cx="1433513" cy="245831"/>
          </a:xfrm>
          <a:prstGeom prst="rect">
            <a:avLst/>
          </a:prstGeom>
          <a:noFill/>
          <a:ln>
            <a:noFill/>
          </a:ln>
        </p:spPr>
        <p:txBody>
          <a:bodyPr lIns="51431" tIns="25715" rIns="51431" bIns="25715">
            <a:spAutoFit/>
          </a:bodyPr>
          <a:lstStyle>
            <a:lvl1pPr defTabSz="820738">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defTabSz="820738">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defTabSz="820738">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defTabSz="820738">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defTabSz="820738"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461654" rtl="0" eaLnBrk="0" fontAlgn="base" latinLnBrk="0" hangingPunct="0">
              <a:lnSpc>
                <a:spcPct val="9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92D050"/>
                </a:solidFill>
                <a:effectLst/>
                <a:uLnTx/>
                <a:uFillTx/>
                <a:latin typeface="Calibri" panose="020F0502020204030204"/>
                <a:ea typeface="+mn-ea"/>
                <a:cs typeface="Arial" panose="020B0604020202020204" pitchFamily="34" charset="0"/>
              </a:rPr>
              <a:t>Insulin Pump</a:t>
            </a:r>
          </a:p>
        </p:txBody>
      </p:sp>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38320-81F8-22A0-CE9F-46395611863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1C23AB3-3921-F5BF-EE09-A4A4FCCCE87A}"/>
              </a:ext>
            </a:extLst>
          </p:cNvPr>
          <p:cNvSpPr>
            <a:spLocks noGrp="1"/>
          </p:cNvSpPr>
          <p:nvPr>
            <p:ph type="title" idx="4294967295"/>
          </p:nvPr>
        </p:nvSpPr>
        <p:spPr>
          <a:xfrm>
            <a:off x="369408" y="392342"/>
            <a:ext cx="7886700" cy="993775"/>
          </a:xfrm>
        </p:spPr>
        <p:txBody>
          <a:bodyPr anchor="ctr">
            <a:normAutofit/>
          </a:bodyPr>
          <a:lstStyle/>
          <a:p>
            <a:r>
              <a:rPr lang="en-US" dirty="0"/>
              <a:t>Insulin Pump Basics</a:t>
            </a:r>
          </a:p>
        </p:txBody>
      </p:sp>
      <p:pic>
        <p:nvPicPr>
          <p:cNvPr id="2" name="Picture 2" descr="Continuous Glucose Monitor | There are many options availabl… | Flickr">
            <a:extLst>
              <a:ext uri="{FF2B5EF4-FFF2-40B4-BE49-F238E27FC236}">
                <a16:creationId xmlns:a16="http://schemas.microsoft.com/office/drawing/2014/main" id="{2C102878-714C-41DD-DA43-56BDAF0D6DBD}"/>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bwMode="auto">
          <a:xfrm>
            <a:off x="0" y="2214563"/>
            <a:ext cx="2798763" cy="32639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6" name="Footer Placeholder 4">
            <a:extLst>
              <a:ext uri="{FF2B5EF4-FFF2-40B4-BE49-F238E27FC236}">
                <a16:creationId xmlns:a16="http://schemas.microsoft.com/office/drawing/2014/main" id="{F99B4A04-1ACA-C551-8D8C-9AFC593E6D6B}"/>
              </a:ext>
            </a:extLst>
          </p:cNvPr>
          <p:cNvSpPr>
            <a:spLocks noGrp="1"/>
          </p:cNvSpPr>
          <p:nvPr>
            <p:ph type="ftr" sz="quarter" idx="4294967295"/>
          </p:nvPr>
        </p:nvSpPr>
        <p:spPr>
          <a:xfrm>
            <a:off x="0" y="5624513"/>
            <a:ext cx="6921500" cy="274637"/>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600" b="0" i="0" u="none" strike="noStrike" kern="1200" cap="none" spc="0" normalizeH="0" baseline="0" noProof="0" dirty="0">
                <a:ln>
                  <a:noFill/>
                </a:ln>
                <a:solidFill>
                  <a:srgbClr val="003C6A"/>
                </a:solidFill>
                <a:effectLst/>
                <a:uLnTx/>
                <a:uFillTx/>
                <a:latin typeface="Arial" panose="020B0604020202020204" pitchFamily="34" charset="0"/>
                <a:ea typeface="+mn-ea"/>
                <a:cs typeface="Arial" panose="020B0604020202020204" pitchFamily="34" charset="0"/>
              </a:rPr>
              <a:t>Image available for reuse: </a:t>
            </a:r>
            <a:r>
              <a:rPr kumimoji="0" lang="en-US" altLang="en-US" sz="600" b="0" i="0" u="none" strike="noStrike" kern="1200" cap="none" spc="0" normalizeH="0" baseline="0" noProof="0" dirty="0">
                <a:ln>
                  <a:noFill/>
                </a:ln>
                <a:solidFill>
                  <a:srgbClr val="003C6A"/>
                </a:solidFill>
                <a:effectLst/>
                <a:uLnTx/>
                <a:uFillTx/>
                <a:latin typeface="Franklin Gothic Book"/>
                <a:ea typeface="+mn-ea"/>
                <a:cs typeface="+mn-cs"/>
              </a:rPr>
              <a:t>https://www.flickr.com/photos/fdaphotos/15657970628</a:t>
            </a:r>
          </a:p>
        </p:txBody>
      </p:sp>
      <p:sp>
        <p:nvSpPr>
          <p:cNvPr id="5" name="TextBox 4">
            <a:extLst>
              <a:ext uri="{FF2B5EF4-FFF2-40B4-BE49-F238E27FC236}">
                <a16:creationId xmlns:a16="http://schemas.microsoft.com/office/drawing/2014/main" id="{6059819F-B445-0A89-0BDF-99DC620CBB74}"/>
              </a:ext>
            </a:extLst>
          </p:cNvPr>
          <p:cNvSpPr txBox="1"/>
          <p:nvPr/>
        </p:nvSpPr>
        <p:spPr>
          <a:xfrm>
            <a:off x="3507827" y="2902309"/>
            <a:ext cx="1265183"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Infusion Set</a:t>
            </a:r>
          </a:p>
        </p:txBody>
      </p:sp>
      <p:sp>
        <p:nvSpPr>
          <p:cNvPr id="6" name="TextBox 5">
            <a:extLst>
              <a:ext uri="{FF2B5EF4-FFF2-40B4-BE49-F238E27FC236}">
                <a16:creationId xmlns:a16="http://schemas.microsoft.com/office/drawing/2014/main" id="{E95007DA-738A-A189-9EC4-5503D0A84343}"/>
              </a:ext>
            </a:extLst>
          </p:cNvPr>
          <p:cNvSpPr txBox="1"/>
          <p:nvPr/>
        </p:nvSpPr>
        <p:spPr>
          <a:xfrm>
            <a:off x="3561222" y="4464772"/>
            <a:ext cx="1265183"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Pump</a:t>
            </a:r>
          </a:p>
        </p:txBody>
      </p:sp>
      <p:sp>
        <p:nvSpPr>
          <p:cNvPr id="8" name="TextBox 7">
            <a:extLst>
              <a:ext uri="{FF2B5EF4-FFF2-40B4-BE49-F238E27FC236}">
                <a16:creationId xmlns:a16="http://schemas.microsoft.com/office/drawing/2014/main" id="{1616EE60-9565-F42A-C6C1-737105964DAA}"/>
              </a:ext>
            </a:extLst>
          </p:cNvPr>
          <p:cNvSpPr txBox="1"/>
          <p:nvPr/>
        </p:nvSpPr>
        <p:spPr>
          <a:xfrm>
            <a:off x="3449780" y="3453823"/>
            <a:ext cx="1265183"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Tubing</a:t>
            </a:r>
          </a:p>
        </p:txBody>
      </p:sp>
      <p:sp>
        <p:nvSpPr>
          <p:cNvPr id="9" name="TextBox 8">
            <a:extLst>
              <a:ext uri="{FF2B5EF4-FFF2-40B4-BE49-F238E27FC236}">
                <a16:creationId xmlns:a16="http://schemas.microsoft.com/office/drawing/2014/main" id="{0BF59991-1B47-A9A1-5AF7-1F5FE7EF2FCA}"/>
              </a:ext>
            </a:extLst>
          </p:cNvPr>
          <p:cNvSpPr txBox="1"/>
          <p:nvPr/>
        </p:nvSpPr>
        <p:spPr>
          <a:xfrm>
            <a:off x="3465362" y="3944262"/>
            <a:ext cx="1694792"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Insulin Reservoir</a:t>
            </a:r>
          </a:p>
        </p:txBody>
      </p:sp>
      <p:cxnSp>
        <p:nvCxnSpPr>
          <p:cNvPr id="11" name="Straight Arrow Connector 10">
            <a:extLst>
              <a:ext uri="{FF2B5EF4-FFF2-40B4-BE49-F238E27FC236}">
                <a16:creationId xmlns:a16="http://schemas.microsoft.com/office/drawing/2014/main" id="{67F88856-D238-D00B-CE54-7A330EA4334A}"/>
              </a:ext>
            </a:extLst>
          </p:cNvPr>
          <p:cNvCxnSpPr>
            <a:cxnSpLocks/>
          </p:cNvCxnSpPr>
          <p:nvPr/>
        </p:nvCxnSpPr>
        <p:spPr>
          <a:xfrm flipH="1">
            <a:off x="2646079" y="3088070"/>
            <a:ext cx="786679" cy="20495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3" name="Straight Arrow Connector 12">
            <a:extLst>
              <a:ext uri="{FF2B5EF4-FFF2-40B4-BE49-F238E27FC236}">
                <a16:creationId xmlns:a16="http://schemas.microsoft.com/office/drawing/2014/main" id="{E916C4A0-4DDF-06F2-06EF-5E7CDB334C6D}"/>
              </a:ext>
            </a:extLst>
          </p:cNvPr>
          <p:cNvCxnSpPr>
            <a:cxnSpLocks/>
          </p:cNvCxnSpPr>
          <p:nvPr/>
        </p:nvCxnSpPr>
        <p:spPr>
          <a:xfrm flipH="1">
            <a:off x="2864660" y="3595894"/>
            <a:ext cx="581727" cy="209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a:extLst>
              <a:ext uri="{FF2B5EF4-FFF2-40B4-BE49-F238E27FC236}">
                <a16:creationId xmlns:a16="http://schemas.microsoft.com/office/drawing/2014/main" id="{74153E07-06BB-F2B7-E2E2-E3C0954B6A97}"/>
              </a:ext>
            </a:extLst>
          </p:cNvPr>
          <p:cNvCxnSpPr>
            <a:cxnSpLocks/>
          </p:cNvCxnSpPr>
          <p:nvPr/>
        </p:nvCxnSpPr>
        <p:spPr>
          <a:xfrm flipH="1" flipV="1">
            <a:off x="2604616" y="3874420"/>
            <a:ext cx="786679" cy="1445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Straight Arrow Connector 18">
            <a:extLst>
              <a:ext uri="{FF2B5EF4-FFF2-40B4-BE49-F238E27FC236}">
                <a16:creationId xmlns:a16="http://schemas.microsoft.com/office/drawing/2014/main" id="{93E0FDF8-7EC0-8990-D8B4-47ACC3F35038}"/>
              </a:ext>
            </a:extLst>
          </p:cNvPr>
          <p:cNvCxnSpPr>
            <a:cxnSpLocks/>
          </p:cNvCxnSpPr>
          <p:nvPr/>
        </p:nvCxnSpPr>
        <p:spPr>
          <a:xfrm flipH="1" flipV="1">
            <a:off x="3028589" y="4417022"/>
            <a:ext cx="487133" cy="15585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pic>
        <p:nvPicPr>
          <p:cNvPr id="1026" name="Picture 2">
            <a:extLst>
              <a:ext uri="{FF2B5EF4-FFF2-40B4-BE49-F238E27FC236}">
                <a16:creationId xmlns:a16="http://schemas.microsoft.com/office/drawing/2014/main" id="{5CF4BA7E-1411-D4A4-7C7C-56B0E50BA9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05373" y="1600835"/>
            <a:ext cx="3067085" cy="169456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FBAAA89-3DFB-8389-D780-824F94DECC70}"/>
              </a:ext>
            </a:extLst>
          </p:cNvPr>
          <p:cNvSpPr txBox="1"/>
          <p:nvPr/>
        </p:nvSpPr>
        <p:spPr>
          <a:xfrm>
            <a:off x="6128539" y="3575997"/>
            <a:ext cx="1694792"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Cannula</a:t>
            </a:r>
          </a:p>
        </p:txBody>
      </p:sp>
      <p:cxnSp>
        <p:nvCxnSpPr>
          <p:cNvPr id="18" name="Straight Arrow Connector 17">
            <a:extLst>
              <a:ext uri="{FF2B5EF4-FFF2-40B4-BE49-F238E27FC236}">
                <a16:creationId xmlns:a16="http://schemas.microsoft.com/office/drawing/2014/main" id="{C7A1BDC9-8647-870D-22F2-9A8F8FA8B77D}"/>
              </a:ext>
            </a:extLst>
          </p:cNvPr>
          <p:cNvCxnSpPr>
            <a:cxnSpLocks/>
          </p:cNvCxnSpPr>
          <p:nvPr/>
        </p:nvCxnSpPr>
        <p:spPr>
          <a:xfrm flipV="1">
            <a:off x="6841929" y="2544364"/>
            <a:ext cx="64131" cy="909459"/>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pic>
        <p:nvPicPr>
          <p:cNvPr id="10" name="Picture 9">
            <a:extLst>
              <a:ext uri="{FF2B5EF4-FFF2-40B4-BE49-F238E27FC236}">
                <a16:creationId xmlns:a16="http://schemas.microsoft.com/office/drawing/2014/main" id="{6BDFB103-FDA7-F3EC-C8D8-0CFAAAB7DC0C}"/>
              </a:ext>
            </a:extLst>
          </p:cNvPr>
          <p:cNvPicPr>
            <a:picLocks noChangeAspect="1"/>
          </p:cNvPicPr>
          <p:nvPr/>
        </p:nvPicPr>
        <p:blipFill>
          <a:blip r:embed="rId5"/>
          <a:stretch>
            <a:fillRect/>
          </a:stretch>
        </p:blipFill>
        <p:spPr>
          <a:xfrm>
            <a:off x="5750599" y="4634337"/>
            <a:ext cx="1359890" cy="844163"/>
          </a:xfrm>
          <a:prstGeom prst="rect">
            <a:avLst/>
          </a:prstGeom>
        </p:spPr>
      </p:pic>
      <p:pic>
        <p:nvPicPr>
          <p:cNvPr id="20" name="Picture 19">
            <a:extLst>
              <a:ext uri="{FF2B5EF4-FFF2-40B4-BE49-F238E27FC236}">
                <a16:creationId xmlns:a16="http://schemas.microsoft.com/office/drawing/2014/main" id="{ADAA20F9-0ED3-A713-2423-1920CC04A913}"/>
              </a:ext>
            </a:extLst>
          </p:cNvPr>
          <p:cNvPicPr>
            <a:picLocks noChangeAspect="1"/>
          </p:cNvPicPr>
          <p:nvPr/>
        </p:nvPicPr>
        <p:blipFill>
          <a:blip r:embed="rId6"/>
          <a:stretch>
            <a:fillRect/>
          </a:stretch>
        </p:blipFill>
        <p:spPr>
          <a:xfrm>
            <a:off x="7363579" y="4105889"/>
            <a:ext cx="1343213" cy="1271765"/>
          </a:xfrm>
          <a:prstGeom prst="rect">
            <a:avLst/>
          </a:prstGeom>
        </p:spPr>
      </p:pic>
      <p:sp>
        <p:nvSpPr>
          <p:cNvPr id="21" name="TextBox 20">
            <a:extLst>
              <a:ext uri="{FF2B5EF4-FFF2-40B4-BE49-F238E27FC236}">
                <a16:creationId xmlns:a16="http://schemas.microsoft.com/office/drawing/2014/main" id="{CB383627-E63B-E261-4F02-13DE4F23C4CC}"/>
              </a:ext>
            </a:extLst>
          </p:cNvPr>
          <p:cNvSpPr txBox="1"/>
          <p:nvPr/>
        </p:nvSpPr>
        <p:spPr>
          <a:xfrm>
            <a:off x="5811937" y="4201081"/>
            <a:ext cx="1694792"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Tubeless Pump</a:t>
            </a:r>
          </a:p>
        </p:txBody>
      </p:sp>
      <p:cxnSp>
        <p:nvCxnSpPr>
          <p:cNvPr id="23" name="Straight Arrow Connector 22">
            <a:extLst>
              <a:ext uri="{FF2B5EF4-FFF2-40B4-BE49-F238E27FC236}">
                <a16:creationId xmlns:a16="http://schemas.microsoft.com/office/drawing/2014/main" id="{02B74FFC-1817-D8A4-D21D-A18275531052}"/>
              </a:ext>
            </a:extLst>
          </p:cNvPr>
          <p:cNvCxnSpPr/>
          <p:nvPr/>
        </p:nvCxnSpPr>
        <p:spPr>
          <a:xfrm>
            <a:off x="7110489" y="4494949"/>
            <a:ext cx="606733" cy="139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1F75A51-37FD-3060-E0AA-14D6B8E86D6F}"/>
              </a:ext>
            </a:extLst>
          </p:cNvPr>
          <p:cNvSpPr txBox="1"/>
          <p:nvPr/>
        </p:nvSpPr>
        <p:spPr>
          <a:xfrm>
            <a:off x="5891519" y="5448226"/>
            <a:ext cx="1694792" cy="300082"/>
          </a:xfrm>
          <a:prstGeom prst="rect">
            <a:avLst/>
          </a:prstGeom>
          <a:no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3C6A"/>
                </a:solidFill>
                <a:effectLst/>
                <a:uLnTx/>
                <a:uFillTx/>
                <a:latin typeface="Franklin Gothic Book"/>
                <a:ea typeface="+mn-ea"/>
                <a:cs typeface="+mn-cs"/>
              </a:rPr>
              <a:t>Cannula</a:t>
            </a:r>
          </a:p>
        </p:txBody>
      </p:sp>
      <p:cxnSp>
        <p:nvCxnSpPr>
          <p:cNvPr id="26" name="Straight Arrow Connector 25">
            <a:extLst>
              <a:ext uri="{FF2B5EF4-FFF2-40B4-BE49-F238E27FC236}">
                <a16:creationId xmlns:a16="http://schemas.microsoft.com/office/drawing/2014/main" id="{7CEF6C5B-C97E-075F-F4B0-81428684BD75}"/>
              </a:ext>
            </a:extLst>
          </p:cNvPr>
          <p:cNvCxnSpPr/>
          <p:nvPr/>
        </p:nvCxnSpPr>
        <p:spPr>
          <a:xfrm flipV="1">
            <a:off x="6128539" y="5232181"/>
            <a:ext cx="201317" cy="2463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3EAEF8C-4684-3DDE-EE19-FAAA28FD0253}"/>
              </a:ext>
            </a:extLst>
          </p:cNvPr>
          <p:cNvPicPr>
            <a:picLocks noChangeAspect="1"/>
          </p:cNvPicPr>
          <p:nvPr/>
        </p:nvPicPr>
        <p:blipFill>
          <a:blip r:embed="rId7"/>
          <a:stretch>
            <a:fillRect/>
          </a:stretch>
        </p:blipFill>
        <p:spPr>
          <a:xfrm>
            <a:off x="3666340" y="4985282"/>
            <a:ext cx="1444546" cy="1265903"/>
          </a:xfrm>
          <a:prstGeom prst="rect">
            <a:avLst/>
          </a:prstGeom>
        </p:spPr>
      </p:pic>
    </p:spTree>
    <p:extLst>
      <p:ext uri="{BB962C8B-B14F-4D97-AF65-F5344CB8AC3E}">
        <p14:creationId xmlns:p14="http://schemas.microsoft.com/office/powerpoint/2010/main" val="298056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9389D3-3763-2595-8FF0-9CDE696B1A9B}"/>
              </a:ext>
            </a:extLst>
          </p:cNvPr>
          <p:cNvSpPr>
            <a:spLocks noGrp="1"/>
          </p:cNvSpPr>
          <p:nvPr>
            <p:ph type="title"/>
          </p:nvPr>
        </p:nvSpPr>
        <p:spPr/>
        <p:txBody>
          <a:bodyPr/>
          <a:lstStyle/>
          <a:p>
            <a:r>
              <a:rPr lang="en-US" dirty="0"/>
              <a:t>Definitions:</a:t>
            </a:r>
            <a:br>
              <a:rPr lang="en-US" dirty="0"/>
            </a:br>
            <a:r>
              <a:rPr lang="en-US" dirty="0"/>
              <a:t>Mix &amp; Match </a:t>
            </a:r>
          </a:p>
        </p:txBody>
      </p:sp>
      <p:sp>
        <p:nvSpPr>
          <p:cNvPr id="4" name="Text Placeholder 3">
            <a:extLst>
              <a:ext uri="{FF2B5EF4-FFF2-40B4-BE49-F238E27FC236}">
                <a16:creationId xmlns:a16="http://schemas.microsoft.com/office/drawing/2014/main" id="{6F079AD9-CAE5-94F7-86ED-7C168329F71E}"/>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DA94A0ED-016A-5987-BFBD-3818CBE6998D}"/>
              </a:ext>
            </a:extLst>
          </p:cNvPr>
          <p:cNvSpPr>
            <a:spLocks noGrp="1"/>
          </p:cNvSpPr>
          <p:nvPr>
            <p:ph sz="half" idx="2"/>
          </p:nvPr>
        </p:nvSpPr>
        <p:spPr/>
        <p:txBody>
          <a:bodyPr/>
          <a:lstStyle/>
          <a:p>
            <a:pPr marL="514350" indent="-514350">
              <a:buFont typeface="+mj-lt"/>
              <a:buAutoNum type="arabicPeriod"/>
            </a:pPr>
            <a:r>
              <a:rPr lang="en-US" dirty="0"/>
              <a:t>Basal rates</a:t>
            </a:r>
          </a:p>
          <a:p>
            <a:pPr marL="514350" indent="-514350">
              <a:buFont typeface="+mj-lt"/>
              <a:buAutoNum type="arabicPeriod"/>
            </a:pPr>
            <a:r>
              <a:rPr lang="en-US" dirty="0"/>
              <a:t>Glucose targets</a:t>
            </a:r>
          </a:p>
          <a:p>
            <a:pPr marL="514350" indent="-514350">
              <a:buFont typeface="+mj-lt"/>
              <a:buAutoNum type="arabicPeriod"/>
            </a:pPr>
            <a:r>
              <a:rPr lang="en-US" dirty="0"/>
              <a:t>Extended bolus</a:t>
            </a:r>
          </a:p>
          <a:p>
            <a:pPr marL="514350" indent="-514350">
              <a:buFont typeface="+mj-lt"/>
              <a:buAutoNum type="arabicPeriod"/>
            </a:pPr>
            <a:r>
              <a:rPr lang="en-US" dirty="0"/>
              <a:t>Carbohydrate ratio</a:t>
            </a:r>
          </a:p>
          <a:p>
            <a:pPr marL="514350" indent="-514350">
              <a:buFont typeface="+mj-lt"/>
              <a:buAutoNum type="arabicPeriod"/>
            </a:pPr>
            <a:r>
              <a:rPr lang="en-US" dirty="0"/>
              <a:t>Suspend before low</a:t>
            </a:r>
          </a:p>
        </p:txBody>
      </p:sp>
      <p:sp>
        <p:nvSpPr>
          <p:cNvPr id="6" name="Text Placeholder 5">
            <a:extLst>
              <a:ext uri="{FF2B5EF4-FFF2-40B4-BE49-F238E27FC236}">
                <a16:creationId xmlns:a16="http://schemas.microsoft.com/office/drawing/2014/main" id="{B4EE48CE-196B-0FFC-2A43-CA3872C690B8}"/>
              </a:ext>
            </a:extLst>
          </p:cNvPr>
          <p:cNvSpPr>
            <a:spLocks noGrp="1"/>
          </p:cNvSpPr>
          <p:nvPr>
            <p:ph type="body" sz="quarter" idx="3"/>
          </p:nvPr>
        </p:nvSpPr>
        <p:spPr/>
        <p:txBody>
          <a:bodyPr/>
          <a:lstStyle/>
          <a:p>
            <a:r>
              <a:rPr lang="en-US" dirty="0"/>
              <a:t>Meaning</a:t>
            </a:r>
          </a:p>
        </p:txBody>
      </p:sp>
      <p:sp>
        <p:nvSpPr>
          <p:cNvPr id="7" name="Content Placeholder 6">
            <a:extLst>
              <a:ext uri="{FF2B5EF4-FFF2-40B4-BE49-F238E27FC236}">
                <a16:creationId xmlns:a16="http://schemas.microsoft.com/office/drawing/2014/main" id="{856CDE15-5E18-FDFB-EB16-40BCF1D7058E}"/>
              </a:ext>
            </a:extLst>
          </p:cNvPr>
          <p:cNvSpPr>
            <a:spLocks noGrp="1"/>
          </p:cNvSpPr>
          <p:nvPr>
            <p:ph sz="quarter" idx="4"/>
          </p:nvPr>
        </p:nvSpPr>
        <p:spPr/>
        <p:txBody>
          <a:bodyPr/>
          <a:lstStyle/>
          <a:p>
            <a:pPr marL="457200" indent="-457200">
              <a:buFont typeface="+mj-lt"/>
              <a:buAutoNum type="alphaUcPeriod"/>
            </a:pPr>
            <a:r>
              <a:rPr lang="en-US" sz="2000" dirty="0"/>
              <a:t>Glucose number trying to reach with the pump</a:t>
            </a:r>
          </a:p>
          <a:p>
            <a:pPr marL="457200" indent="-457200">
              <a:buFont typeface="+mj-lt"/>
              <a:buAutoNum type="alphaUcPeriod"/>
            </a:pPr>
            <a:r>
              <a:rPr lang="en-US" sz="2000" dirty="0"/>
              <a:t>Rate of insulin administration per hour (units/hour)</a:t>
            </a:r>
          </a:p>
          <a:p>
            <a:pPr marL="457200" indent="-457200">
              <a:buFont typeface="+mj-lt"/>
              <a:buAutoNum type="alphaUcPeriod"/>
            </a:pPr>
            <a:r>
              <a:rPr lang="en-US" sz="2000" dirty="0"/>
              <a:t>A bolus extended given over a longer time period</a:t>
            </a:r>
          </a:p>
          <a:p>
            <a:pPr marL="457200" indent="-457200">
              <a:buFont typeface="+mj-lt"/>
              <a:buAutoNum type="alphaUcPeriod"/>
            </a:pPr>
            <a:r>
              <a:rPr lang="en-US" sz="2000" dirty="0"/>
              <a:t>How long insulin works in the body</a:t>
            </a:r>
          </a:p>
          <a:p>
            <a:pPr marL="457200" indent="-457200">
              <a:buFont typeface="+mj-lt"/>
              <a:buAutoNum type="alphaUcPeriod"/>
            </a:pPr>
            <a:r>
              <a:rPr lang="en-US" sz="2000" dirty="0"/>
              <a:t>How many carbs needed for 1 unit of insulin </a:t>
            </a:r>
          </a:p>
          <a:p>
            <a:pPr marL="457200" indent="-457200">
              <a:buFont typeface="+mj-lt"/>
              <a:buAutoNum type="alphaUcPeriod"/>
            </a:pPr>
            <a:endParaRPr lang="en-US" sz="2400" dirty="0"/>
          </a:p>
        </p:txBody>
      </p:sp>
    </p:spTree>
    <p:extLst>
      <p:ext uri="{BB962C8B-B14F-4D97-AF65-F5344CB8AC3E}">
        <p14:creationId xmlns:p14="http://schemas.microsoft.com/office/powerpoint/2010/main" val="116899117"/>
      </p:ext>
    </p:extLst>
  </p:cSld>
  <p:clrMapOvr>
    <a:masterClrMapping/>
  </p:clrMapOvr>
  <p:extLst>
    <p:ext uri="{6950BFC3-D8DA-4A85-94F7-54DA5524770B}">
      <p188:commentRel xmlns:p188="http://schemas.microsoft.com/office/powerpoint/2018/8/main" r:id="rId3"/>
    </p:ext>
  </p:extLs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00C8E-3357-BA1B-D5C3-C4FC7028E3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30BD70-7271-743F-586A-5C15C35FC54A}"/>
              </a:ext>
            </a:extLst>
          </p:cNvPr>
          <p:cNvSpPr>
            <a:spLocks noGrp="1"/>
          </p:cNvSpPr>
          <p:nvPr>
            <p:ph type="title"/>
          </p:nvPr>
        </p:nvSpPr>
        <p:spPr/>
        <p:txBody>
          <a:bodyPr/>
          <a:lstStyle/>
          <a:p>
            <a:r>
              <a:rPr lang="en-US" dirty="0"/>
              <a:t>Definitions (</a:t>
            </a:r>
            <a:r>
              <a:rPr lang="en-US" dirty="0" err="1"/>
              <a:t>Cont</a:t>
            </a:r>
            <a:r>
              <a:rPr lang="en-US" dirty="0"/>
              <a:t>)</a:t>
            </a:r>
            <a:br>
              <a:rPr lang="en-US" dirty="0"/>
            </a:br>
            <a:r>
              <a:rPr lang="en-US" dirty="0"/>
              <a:t>Mix &amp; Match </a:t>
            </a:r>
          </a:p>
        </p:txBody>
      </p:sp>
      <p:sp>
        <p:nvSpPr>
          <p:cNvPr id="4" name="Text Placeholder 3">
            <a:extLst>
              <a:ext uri="{FF2B5EF4-FFF2-40B4-BE49-F238E27FC236}">
                <a16:creationId xmlns:a16="http://schemas.microsoft.com/office/drawing/2014/main" id="{8D13B655-9CFC-AAD8-68C0-3109423E564E}"/>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995DCEFF-89AA-7341-8EA8-239440A06A6A}"/>
              </a:ext>
            </a:extLst>
          </p:cNvPr>
          <p:cNvSpPr>
            <a:spLocks noGrp="1"/>
          </p:cNvSpPr>
          <p:nvPr>
            <p:ph sz="half" idx="2"/>
          </p:nvPr>
        </p:nvSpPr>
        <p:spPr/>
        <p:txBody>
          <a:bodyPr/>
          <a:lstStyle/>
          <a:p>
            <a:pPr marL="514350" indent="-514350">
              <a:buFont typeface="+mj-lt"/>
              <a:buAutoNum type="arabicPeriod"/>
            </a:pPr>
            <a:r>
              <a:rPr lang="en-US" dirty="0"/>
              <a:t>Temp </a:t>
            </a:r>
            <a:r>
              <a:rPr lang="en-US" dirty="0" err="1"/>
              <a:t>basals</a:t>
            </a:r>
            <a:endParaRPr lang="en-US" dirty="0"/>
          </a:p>
          <a:p>
            <a:pPr marL="514350" indent="-514350">
              <a:buFont typeface="+mj-lt"/>
              <a:buAutoNum type="arabicPeriod"/>
            </a:pPr>
            <a:r>
              <a:rPr lang="en-US" dirty="0"/>
              <a:t>Correction factor</a:t>
            </a:r>
          </a:p>
          <a:p>
            <a:pPr marL="514350" indent="-514350">
              <a:buFont typeface="+mj-lt"/>
              <a:buAutoNum type="arabicPeriod"/>
            </a:pPr>
            <a:r>
              <a:rPr lang="en-US" dirty="0"/>
              <a:t>Max bolus</a:t>
            </a:r>
          </a:p>
          <a:p>
            <a:pPr marL="514350" indent="-514350">
              <a:buFont typeface="+mj-lt"/>
              <a:buAutoNum type="arabicPeriod"/>
            </a:pPr>
            <a:r>
              <a:rPr lang="en-US" dirty="0"/>
              <a:t>Activity mode</a:t>
            </a:r>
          </a:p>
          <a:p>
            <a:pPr marL="514350" indent="-514350">
              <a:buFont typeface="+mj-lt"/>
              <a:buAutoNum type="arabicPeriod"/>
            </a:pPr>
            <a:r>
              <a:rPr lang="en-US" dirty="0"/>
              <a:t>Suspend before low</a:t>
            </a:r>
          </a:p>
        </p:txBody>
      </p:sp>
      <p:sp>
        <p:nvSpPr>
          <p:cNvPr id="6" name="Text Placeholder 5">
            <a:extLst>
              <a:ext uri="{FF2B5EF4-FFF2-40B4-BE49-F238E27FC236}">
                <a16:creationId xmlns:a16="http://schemas.microsoft.com/office/drawing/2014/main" id="{33661ADF-764C-D8D4-46C4-72D13CB5C83B}"/>
              </a:ext>
            </a:extLst>
          </p:cNvPr>
          <p:cNvSpPr>
            <a:spLocks noGrp="1"/>
          </p:cNvSpPr>
          <p:nvPr>
            <p:ph type="body" sz="quarter" idx="3"/>
          </p:nvPr>
        </p:nvSpPr>
        <p:spPr/>
        <p:txBody>
          <a:bodyPr/>
          <a:lstStyle/>
          <a:p>
            <a:r>
              <a:rPr lang="en-US" dirty="0"/>
              <a:t>Meaning</a:t>
            </a:r>
          </a:p>
        </p:txBody>
      </p:sp>
      <p:sp>
        <p:nvSpPr>
          <p:cNvPr id="7" name="Content Placeholder 6">
            <a:extLst>
              <a:ext uri="{FF2B5EF4-FFF2-40B4-BE49-F238E27FC236}">
                <a16:creationId xmlns:a16="http://schemas.microsoft.com/office/drawing/2014/main" id="{A1BC0DB9-0EE0-2EFC-710B-113A2F17B1D0}"/>
              </a:ext>
            </a:extLst>
          </p:cNvPr>
          <p:cNvSpPr>
            <a:spLocks noGrp="1"/>
          </p:cNvSpPr>
          <p:nvPr>
            <p:ph sz="quarter" idx="4"/>
          </p:nvPr>
        </p:nvSpPr>
        <p:spPr/>
        <p:txBody>
          <a:bodyPr/>
          <a:lstStyle/>
          <a:p>
            <a:pPr marL="457200" indent="-457200">
              <a:buFont typeface="+mj-lt"/>
              <a:buAutoNum type="alphaUcPeriod"/>
            </a:pPr>
            <a:r>
              <a:rPr lang="en-US" sz="2000" dirty="0"/>
              <a:t>The most insulin that can be given at one time</a:t>
            </a:r>
          </a:p>
          <a:p>
            <a:pPr marL="457200" indent="-457200">
              <a:buFont typeface="+mj-lt"/>
              <a:buAutoNum type="alphaUcPeriod"/>
            </a:pPr>
            <a:r>
              <a:rPr lang="en-US" sz="2000" dirty="0"/>
              <a:t>Less intensive insulin delivery to protect against lows</a:t>
            </a:r>
          </a:p>
          <a:p>
            <a:pPr marL="457200" indent="-457200">
              <a:buFont typeface="+mj-lt"/>
              <a:buAutoNum type="alphaUcPeriod"/>
            </a:pPr>
            <a:r>
              <a:rPr lang="en-US" sz="2000" dirty="0"/>
              <a:t>A temporary increase or reduction in insulin delivery</a:t>
            </a:r>
          </a:p>
          <a:p>
            <a:pPr marL="457200" indent="-457200">
              <a:buFont typeface="+mj-lt"/>
              <a:buAutoNum type="alphaUcPeriod"/>
            </a:pPr>
            <a:r>
              <a:rPr lang="en-US" sz="2000" dirty="0"/>
              <a:t>Predictive stop of insulin to prevent lows</a:t>
            </a:r>
          </a:p>
          <a:p>
            <a:pPr marL="457200" indent="-457200">
              <a:buFont typeface="+mj-lt"/>
              <a:buAutoNum type="alphaUcPeriod"/>
            </a:pPr>
            <a:r>
              <a:rPr lang="en-US" sz="2000" dirty="0"/>
              <a:t>How much 1 unit of insulin will lower glucose</a:t>
            </a:r>
          </a:p>
          <a:p>
            <a:pPr marL="457200" indent="-457200">
              <a:buFont typeface="+mj-lt"/>
              <a:buAutoNum type="alphaUcPeriod"/>
            </a:pPr>
            <a:endParaRPr lang="en-US" sz="2400" dirty="0"/>
          </a:p>
        </p:txBody>
      </p:sp>
    </p:spTree>
    <p:extLst>
      <p:ext uri="{BB962C8B-B14F-4D97-AF65-F5344CB8AC3E}">
        <p14:creationId xmlns:p14="http://schemas.microsoft.com/office/powerpoint/2010/main" val="1193251872"/>
      </p:ext>
    </p:extLst>
  </p:cSld>
  <p:clrMapOvr>
    <a:masterClrMapping/>
  </p:clrMapOvr>
  <p:extLst>
    <p:ext uri="{6950BFC3-D8DA-4A85-94F7-54DA5524770B}">
      <p188:commentRel xmlns:p188="http://schemas.microsoft.com/office/powerpoint/2018/8/main" r:id="rId3"/>
    </p:ext>
  </p:extLs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5">
            <a:extLst>
              <a:ext uri="{FF2B5EF4-FFF2-40B4-BE49-F238E27FC236}">
                <a16:creationId xmlns:a16="http://schemas.microsoft.com/office/drawing/2014/main" id="{064B7F01-A524-9705-F736-F4995B1A0E89}"/>
              </a:ext>
            </a:extLst>
          </p:cNvPr>
          <p:cNvSpPr>
            <a:spLocks noGrp="1"/>
          </p:cNvSpPr>
          <p:nvPr>
            <p:ph type="title"/>
          </p:nvPr>
        </p:nvSpPr>
        <p:spPr/>
        <p:txBody>
          <a:bodyPr/>
          <a:lstStyle/>
          <a:p>
            <a:r>
              <a:rPr lang="en-US" altLang="en-US" dirty="0"/>
              <a:t>Insulin Pump Info</a:t>
            </a:r>
          </a:p>
        </p:txBody>
      </p:sp>
      <p:sp>
        <p:nvSpPr>
          <p:cNvPr id="88067" name="Content Placeholder 8">
            <a:extLst>
              <a:ext uri="{FF2B5EF4-FFF2-40B4-BE49-F238E27FC236}">
                <a16:creationId xmlns:a16="http://schemas.microsoft.com/office/drawing/2014/main" id="{639AB3E3-FECC-11B3-6B83-B2E70A2A2157}"/>
              </a:ext>
            </a:extLst>
          </p:cNvPr>
          <p:cNvSpPr>
            <a:spLocks noGrp="1"/>
          </p:cNvSpPr>
          <p:nvPr>
            <p:ph idx="4294967295"/>
          </p:nvPr>
        </p:nvSpPr>
        <p:spPr>
          <a:xfrm>
            <a:off x="285750" y="2171700"/>
            <a:ext cx="8248650" cy="3086100"/>
          </a:xfrm>
        </p:spPr>
        <p:txBody>
          <a:bodyPr/>
          <a:lstStyle/>
          <a:p>
            <a:pPr>
              <a:buClr>
                <a:schemeClr val="tx1"/>
              </a:buClr>
            </a:pPr>
            <a:r>
              <a:rPr lang="en-US" altLang="en-US" sz="1800" dirty="0">
                <a:solidFill>
                  <a:schemeClr val="bg1"/>
                </a:solidFill>
              </a:rPr>
              <a:t>Uses U100  rapid-acting insulin</a:t>
            </a:r>
          </a:p>
          <a:p>
            <a:pPr lvl="1">
              <a:buFont typeface="Arial" panose="020B0604020202020204" pitchFamily="34" charset="0"/>
              <a:buChar char="•"/>
            </a:pPr>
            <a:r>
              <a:rPr lang="en-US" altLang="en-US" sz="1800" dirty="0">
                <a:solidFill>
                  <a:schemeClr val="bg1"/>
                </a:solidFill>
              </a:rPr>
              <a:t>Minimizes insulin variability</a:t>
            </a:r>
          </a:p>
          <a:p>
            <a:pPr lvl="1">
              <a:buFont typeface="Arial" panose="020B0604020202020204" pitchFamily="34" charset="0"/>
              <a:buChar char="•"/>
            </a:pPr>
            <a:r>
              <a:rPr lang="en-US" altLang="en-US" sz="1800" dirty="0">
                <a:solidFill>
                  <a:schemeClr val="bg1"/>
                </a:solidFill>
              </a:rPr>
              <a:t>Must have dexterity to fill cartridge or device</a:t>
            </a:r>
          </a:p>
          <a:p>
            <a:pPr>
              <a:buClr>
                <a:schemeClr val="tx1"/>
              </a:buClr>
            </a:pPr>
            <a:r>
              <a:rPr lang="en-US" altLang="en-US" sz="1800" dirty="0">
                <a:solidFill>
                  <a:schemeClr val="bg1"/>
                </a:solidFill>
              </a:rPr>
              <a:t>Bolus calculator incorporating settings</a:t>
            </a:r>
          </a:p>
          <a:p>
            <a:pPr>
              <a:buClr>
                <a:schemeClr val="tx1"/>
              </a:buClr>
            </a:pPr>
            <a:r>
              <a:rPr lang="en-US" altLang="en-US" sz="1800" dirty="0">
                <a:solidFill>
                  <a:schemeClr val="bg1"/>
                </a:solidFill>
              </a:rPr>
              <a:t>Active insulin to prevent stacking</a:t>
            </a:r>
          </a:p>
          <a:p>
            <a:pPr>
              <a:buClr>
                <a:schemeClr val="tx1"/>
              </a:buClr>
            </a:pPr>
            <a:r>
              <a:rPr lang="en-US" altLang="en-US" sz="1800" dirty="0">
                <a:solidFill>
                  <a:schemeClr val="bg1"/>
                </a:solidFill>
              </a:rPr>
              <a:t>Multiple basal rates or automated delivery</a:t>
            </a:r>
          </a:p>
          <a:p>
            <a:pPr>
              <a:buClr>
                <a:schemeClr val="tx1"/>
              </a:buClr>
            </a:pPr>
            <a:r>
              <a:rPr lang="en-US" altLang="en-US" sz="1800" dirty="0">
                <a:solidFill>
                  <a:schemeClr val="bg1"/>
                </a:solidFill>
              </a:rPr>
              <a:t>Small dose increments</a:t>
            </a:r>
          </a:p>
          <a:p>
            <a:pPr>
              <a:buClr>
                <a:schemeClr val="tx1"/>
              </a:buClr>
            </a:pPr>
            <a:r>
              <a:rPr lang="en-US" altLang="en-US" sz="1800" dirty="0">
                <a:solidFill>
                  <a:schemeClr val="bg1"/>
                </a:solidFill>
              </a:rPr>
              <a:t>Temporary basal rates or temporary glucose targets</a:t>
            </a:r>
          </a:p>
          <a:p>
            <a:pPr>
              <a:buClr>
                <a:schemeClr val="tx1"/>
              </a:buClr>
            </a:pPr>
            <a:r>
              <a:rPr lang="en-US" altLang="en-US" sz="1800" dirty="0">
                <a:solidFill>
                  <a:schemeClr val="bg1"/>
                </a:solidFill>
              </a:rPr>
              <a:t>Alarms and reminder features</a:t>
            </a:r>
          </a:p>
          <a:p>
            <a:endParaRPr lang="en-US" altLang="en-US" dirty="0"/>
          </a:p>
        </p:txBody>
      </p:sp>
      <p:pic>
        <p:nvPicPr>
          <p:cNvPr id="88069" name="Picture 2">
            <a:extLst>
              <a:ext uri="{FF2B5EF4-FFF2-40B4-BE49-F238E27FC236}">
                <a16:creationId xmlns:a16="http://schemas.microsoft.com/office/drawing/2014/main" id="{AAA65A1B-BD88-EAC1-B96C-3C4749D7C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650" y="2085975"/>
            <a:ext cx="21145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2964E4F2-7DD2-CC2B-D567-0A0843656509}"/>
              </a:ext>
            </a:extLst>
          </p:cNvPr>
          <p:cNvSpPr>
            <a:spLocks noGrp="1"/>
          </p:cNvSpPr>
          <p:nvPr>
            <p:ph type="title" idx="4294967295"/>
          </p:nvPr>
        </p:nvSpPr>
        <p:spPr>
          <a:xfrm>
            <a:off x="1" y="1028700"/>
            <a:ext cx="6250781" cy="854869"/>
          </a:xfrm>
        </p:spPr>
        <p:txBody>
          <a:bodyPr/>
          <a:lstStyle/>
          <a:p>
            <a:r>
              <a:rPr lang="en-US" altLang="en-US" dirty="0"/>
              <a:t>Ideal Pump Candidates</a:t>
            </a:r>
          </a:p>
        </p:txBody>
      </p:sp>
      <p:sp>
        <p:nvSpPr>
          <p:cNvPr id="195587" name="Rectangle 3">
            <a:extLst>
              <a:ext uri="{FF2B5EF4-FFF2-40B4-BE49-F238E27FC236}">
                <a16:creationId xmlns:a16="http://schemas.microsoft.com/office/drawing/2014/main" id="{D6A4287F-1944-C4CC-7BAA-9D479D96A0B8}"/>
              </a:ext>
            </a:extLst>
          </p:cNvPr>
          <p:cNvSpPr>
            <a:spLocks noGrp="1"/>
          </p:cNvSpPr>
          <p:nvPr>
            <p:ph idx="4294967295"/>
          </p:nvPr>
        </p:nvSpPr>
        <p:spPr>
          <a:xfrm>
            <a:off x="457200" y="2239567"/>
            <a:ext cx="7922419" cy="3058715"/>
          </a:xfrm>
        </p:spPr>
        <p:txBody>
          <a:bodyPr/>
          <a:lstStyle/>
          <a:p>
            <a:pPr marL="341710" indent="-341710" eaLnBrk="1" hangingPunct="1"/>
            <a:r>
              <a:rPr lang="en-US" altLang="en-US" sz="2400" dirty="0"/>
              <a:t>Require meal-time insulin</a:t>
            </a:r>
          </a:p>
          <a:p>
            <a:pPr marL="341710" indent="-341710" eaLnBrk="1" hangingPunct="1"/>
            <a:r>
              <a:rPr lang="en-US" altLang="en-US" sz="2400" dirty="0"/>
              <a:t>Wearing CGM or frequently checking BGM</a:t>
            </a:r>
          </a:p>
          <a:p>
            <a:pPr marL="341710" indent="-341710" eaLnBrk="1" hangingPunct="1"/>
            <a:r>
              <a:rPr lang="en-US" altLang="en-US" sz="2400" dirty="0"/>
              <a:t>Carbohydrate awareness</a:t>
            </a:r>
          </a:p>
          <a:p>
            <a:pPr marL="341710" indent="-341710" eaLnBrk="1" hangingPunct="1"/>
            <a:r>
              <a:rPr lang="en-US" altLang="en-US" sz="2400" dirty="0"/>
              <a:t>Willing to follow up regularly with health care team</a:t>
            </a:r>
          </a:p>
          <a:p>
            <a:pPr marL="341710" indent="-341710" eaLnBrk="1" hangingPunct="1"/>
            <a:r>
              <a:rPr lang="en-US" altLang="en-US" sz="2400" dirty="0"/>
              <a:t>Can afford the pump/supplies</a:t>
            </a:r>
          </a:p>
          <a:p>
            <a:pPr marL="341710" indent="-341710" eaLnBrk="1" hangingPunct="1"/>
            <a:r>
              <a:rPr lang="en-US" altLang="en-US" sz="2400" dirty="0"/>
              <a:t>Problem solving skills (</a:t>
            </a:r>
            <a:r>
              <a:rPr lang="en-US" altLang="en-US" sz="2400" dirty="0" err="1"/>
              <a:t>eg</a:t>
            </a:r>
            <a:r>
              <a:rPr lang="en-US" altLang="en-US" sz="2400" dirty="0"/>
              <a:t>, troubleshoot and treating high or low glucose)</a:t>
            </a:r>
          </a:p>
          <a:p>
            <a:pPr marL="341710" indent="-341710" eaLnBrk="1" hangingPunct="1"/>
            <a:r>
              <a:rPr lang="en-US" altLang="en-US" sz="2400" dirty="0"/>
              <a:t>Able to use the device independently or with caregiver support</a:t>
            </a:r>
          </a:p>
          <a:p>
            <a:pPr marL="341710" indent="-341710" eaLnBrk="1" hangingPunct="1"/>
            <a:endParaRPr lang="en-US" altLang="en-US" sz="2100" dirty="0"/>
          </a:p>
        </p:txBody>
      </p:sp>
      <p:pic>
        <p:nvPicPr>
          <p:cNvPr id="195588" name="Picture 5" descr="MC900441310[1]">
            <a:extLst>
              <a:ext uri="{FF2B5EF4-FFF2-40B4-BE49-F238E27FC236}">
                <a16:creationId xmlns:a16="http://schemas.microsoft.com/office/drawing/2014/main" id="{2352410B-8DC0-3AAC-F01D-D6E0C28BA0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143000"/>
            <a:ext cx="15430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4F585F6-2690-3E28-B8AD-F6E7FFDF4672}"/>
              </a:ext>
            </a:extLst>
          </p:cNvPr>
          <p:cNvSpPr txBox="1"/>
          <p:nvPr/>
        </p:nvSpPr>
        <p:spPr>
          <a:xfrm>
            <a:off x="241459" y="6094767"/>
            <a:ext cx="8138160"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116A9B"/>
                </a:solidFill>
                <a:effectLst/>
                <a:uLnTx/>
                <a:uFillTx/>
                <a:latin typeface="Arial"/>
                <a:ea typeface="+mn-ea"/>
                <a:cs typeface="+mn-cs"/>
              </a:rPr>
              <a:t>Diabetes Care. 2025;48(Supplement_1):S146-S166. doi:10.2337/dc25-S007.</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4" descr="See the source image">
            <a:extLst>
              <a:ext uri="{FF2B5EF4-FFF2-40B4-BE49-F238E27FC236}">
                <a16:creationId xmlns:a16="http://schemas.microsoft.com/office/drawing/2014/main" id="{D973858F-E6AE-FD7F-8A5D-9511C552C4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6910" y="5673817"/>
            <a:ext cx="1487090" cy="111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5" name="Picture 2" descr="https://www.adwdiabetes.com/images/t90-infusion-set-ps005914.jpg">
            <a:extLst>
              <a:ext uri="{FF2B5EF4-FFF2-40B4-BE49-F238E27FC236}">
                <a16:creationId xmlns:a16="http://schemas.microsoft.com/office/drawing/2014/main" id="{4C92D706-3CA1-D4A1-B2EC-FA06C365F9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9511" y="2051195"/>
            <a:ext cx="1427559"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6" name="Title 1">
            <a:extLst>
              <a:ext uri="{FF2B5EF4-FFF2-40B4-BE49-F238E27FC236}">
                <a16:creationId xmlns:a16="http://schemas.microsoft.com/office/drawing/2014/main" id="{341E0294-EAFB-2F98-5A3A-3261AFE134EF}"/>
              </a:ext>
            </a:extLst>
          </p:cNvPr>
          <p:cNvSpPr>
            <a:spLocks noGrp="1"/>
          </p:cNvSpPr>
          <p:nvPr>
            <p:ph type="title"/>
          </p:nvPr>
        </p:nvSpPr>
        <p:spPr/>
        <p:txBody>
          <a:bodyPr/>
          <a:lstStyle/>
          <a:p>
            <a:r>
              <a:rPr lang="en-US" altLang="en-US">
                <a:solidFill>
                  <a:schemeClr val="bg1"/>
                </a:solidFill>
              </a:rPr>
              <a:t>Infusion Sets</a:t>
            </a:r>
          </a:p>
        </p:txBody>
      </p:sp>
      <p:sp>
        <p:nvSpPr>
          <p:cNvPr id="3" name="Content Placeholder 2">
            <a:extLst>
              <a:ext uri="{FF2B5EF4-FFF2-40B4-BE49-F238E27FC236}">
                <a16:creationId xmlns:a16="http://schemas.microsoft.com/office/drawing/2014/main" id="{1104AB69-6737-DF5C-572F-987D50DA8EC5}"/>
              </a:ext>
            </a:extLst>
          </p:cNvPr>
          <p:cNvSpPr>
            <a:spLocks noGrp="1"/>
          </p:cNvSpPr>
          <p:nvPr>
            <p:ph idx="1"/>
          </p:nvPr>
        </p:nvSpPr>
        <p:spPr>
          <a:xfrm>
            <a:off x="241169" y="2127648"/>
            <a:ext cx="7886700" cy="4806551"/>
          </a:xfrm>
        </p:spPr>
        <p:txBody>
          <a:bodyPr>
            <a:normAutofit fontScale="55000" lnSpcReduction="20000"/>
          </a:bodyPr>
          <a:lstStyle/>
          <a:p>
            <a:pPr>
              <a:lnSpc>
                <a:spcPct val="120000"/>
              </a:lnSpc>
              <a:defRPr/>
            </a:pPr>
            <a:r>
              <a:rPr lang="en-US" sz="3600" dirty="0"/>
              <a:t>Infusion sets are usually Teflon</a:t>
            </a:r>
          </a:p>
          <a:p>
            <a:pPr lvl="1">
              <a:lnSpc>
                <a:spcPct val="120000"/>
              </a:lnSpc>
              <a:defRPr/>
            </a:pPr>
            <a:r>
              <a:rPr lang="en-US" sz="3600" dirty="0"/>
              <a:t>Available in different sizes (ex. 9mm vs 6mm) </a:t>
            </a:r>
          </a:p>
          <a:p>
            <a:pPr lvl="1">
              <a:lnSpc>
                <a:spcPct val="120000"/>
              </a:lnSpc>
              <a:defRPr/>
            </a:pPr>
            <a:r>
              <a:rPr lang="en-US" sz="3600" dirty="0"/>
              <a:t>Silhouette (angled) may be better for kids/thinner/very active people </a:t>
            </a:r>
          </a:p>
          <a:p>
            <a:pPr lvl="1">
              <a:lnSpc>
                <a:spcPct val="120000"/>
              </a:lnSpc>
              <a:defRPr/>
            </a:pPr>
            <a:r>
              <a:rPr lang="en-US" sz="3600" dirty="0"/>
              <a:t>Steel infusion sets a good option for people with frequent site occlusions</a:t>
            </a:r>
          </a:p>
          <a:p>
            <a:pPr>
              <a:lnSpc>
                <a:spcPct val="120000"/>
              </a:lnSpc>
              <a:defRPr/>
            </a:pPr>
            <a:r>
              <a:rPr lang="en-US" sz="3600" dirty="0"/>
              <a:t>Longer tubing options</a:t>
            </a:r>
          </a:p>
          <a:p>
            <a:pPr lvl="1">
              <a:lnSpc>
                <a:spcPct val="120000"/>
              </a:lnSpc>
              <a:defRPr/>
            </a:pPr>
            <a:r>
              <a:rPr lang="en-US" sz="3600" dirty="0"/>
              <a:t>Good if connected on leg, arm or wearing pump further from site</a:t>
            </a:r>
          </a:p>
          <a:p>
            <a:pPr>
              <a:lnSpc>
                <a:spcPct val="120000"/>
              </a:lnSpc>
              <a:defRPr/>
            </a:pPr>
            <a:r>
              <a:rPr lang="en-US" sz="3600" dirty="0"/>
              <a:t>Caution with kids/babies/pets-pouches available to hide pump</a:t>
            </a:r>
          </a:p>
          <a:p>
            <a:pPr>
              <a:lnSpc>
                <a:spcPct val="120000"/>
              </a:lnSpc>
              <a:defRPr/>
            </a:pPr>
            <a:r>
              <a:rPr lang="en-US" sz="3600" dirty="0"/>
              <a:t>When changing out infusion set, check glucose or CGM 1-2 hours after</a:t>
            </a:r>
          </a:p>
          <a:p>
            <a:pPr lvl="1">
              <a:lnSpc>
                <a:spcPct val="120000"/>
              </a:lnSpc>
              <a:defRPr/>
            </a:pPr>
            <a:r>
              <a:rPr lang="en-US" sz="3600" dirty="0"/>
              <a:t>Don't change right before bed</a:t>
            </a:r>
          </a:p>
          <a:p>
            <a:pPr marL="0" indent="0">
              <a:buNone/>
              <a:defRPr/>
            </a:pPr>
            <a:endParaRPr lang="en-US" dirty="0"/>
          </a:p>
        </p:txBody>
      </p:sp>
      <p:pic>
        <p:nvPicPr>
          <p:cNvPr id="187398" name="Picture 3">
            <a:extLst>
              <a:ext uri="{FF2B5EF4-FFF2-40B4-BE49-F238E27FC236}">
                <a16:creationId xmlns:a16="http://schemas.microsoft.com/office/drawing/2014/main" id="{1DB9F7DA-7BFA-CB31-BDA3-F64DBE1626B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480416"/>
            <a:ext cx="1976438" cy="148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399" name="Picture 4">
            <a:extLst>
              <a:ext uri="{FF2B5EF4-FFF2-40B4-BE49-F238E27FC236}">
                <a16:creationId xmlns:a16="http://schemas.microsoft.com/office/drawing/2014/main" id="{B4CFE3C1-1578-AEB3-5BB1-2D908655E44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650" y="621714"/>
            <a:ext cx="1593056" cy="121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7400" name="Picture 6">
            <a:extLst>
              <a:ext uri="{FF2B5EF4-FFF2-40B4-BE49-F238E27FC236}">
                <a16:creationId xmlns:a16="http://schemas.microsoft.com/office/drawing/2014/main" id="{3EC142EC-261C-8767-58FF-9CE513BD89F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980018" y="4010621"/>
            <a:ext cx="946547" cy="94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04B4A39D-D073-0871-0922-FBB04B3DFFD2}"/>
              </a:ext>
            </a:extLst>
          </p:cNvPr>
          <p:cNvSpPr>
            <a:spLocks noGrp="1"/>
          </p:cNvSpPr>
          <p:nvPr>
            <p:ph type="title"/>
          </p:nvPr>
        </p:nvSpPr>
        <p:spPr/>
        <p:txBody>
          <a:bodyPr/>
          <a:lstStyle/>
          <a:p>
            <a:r>
              <a:rPr lang="en-US" altLang="en-US" dirty="0"/>
              <a:t>What Happens with a Bent Cannula? </a:t>
            </a:r>
          </a:p>
        </p:txBody>
      </p:sp>
      <p:pic>
        <p:nvPicPr>
          <p:cNvPr id="189444" name="Picture 4">
            <a:extLst>
              <a:ext uri="{FF2B5EF4-FFF2-40B4-BE49-F238E27FC236}">
                <a16:creationId xmlns:a16="http://schemas.microsoft.com/office/drawing/2014/main" id="{914585EB-0D84-328F-295A-6CEED15AEA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 y="2228850"/>
            <a:ext cx="4343400" cy="324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5" name="TextBox 1">
            <a:extLst>
              <a:ext uri="{FF2B5EF4-FFF2-40B4-BE49-F238E27FC236}">
                <a16:creationId xmlns:a16="http://schemas.microsoft.com/office/drawing/2014/main" id="{090B7A37-E266-E90C-40A0-ABE26EC3519F}"/>
              </a:ext>
            </a:extLst>
          </p:cNvPr>
          <p:cNvSpPr txBox="1">
            <a:spLocks noChangeArrowheads="1"/>
          </p:cNvSpPr>
          <p:nvPr/>
        </p:nvSpPr>
        <p:spPr bwMode="auto">
          <a:xfrm>
            <a:off x="5257800" y="2514600"/>
            <a:ext cx="2971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5613" indent="-455613" defTabSz="912813">
              <a:defRPr>
                <a:solidFill>
                  <a:schemeClr val="tx1"/>
                </a:solidFill>
                <a:latin typeface="Arial" panose="020B0604020202020204" pitchFamily="34" charset="0"/>
              </a:defRPr>
            </a:lvl1pPr>
            <a:lvl2pPr marL="742950" indent="-285750" defTabSz="912813">
              <a:defRPr>
                <a:solidFill>
                  <a:schemeClr val="tx1"/>
                </a:solidFill>
                <a:latin typeface="Arial" panose="020B0604020202020204" pitchFamily="34" charset="0"/>
              </a:defRPr>
            </a:lvl2pPr>
            <a:lvl3pPr marL="1143000" indent="-228600" defTabSz="912813">
              <a:defRPr>
                <a:solidFill>
                  <a:schemeClr val="tx1"/>
                </a:solidFill>
                <a:latin typeface="Arial" panose="020B0604020202020204" pitchFamily="34" charset="0"/>
              </a:defRPr>
            </a:lvl3pPr>
            <a:lvl4pPr marL="1600200" indent="-228600" defTabSz="912813">
              <a:defRPr>
                <a:solidFill>
                  <a:schemeClr val="tx1"/>
                </a:solidFill>
                <a:latin typeface="Arial" panose="020B0604020202020204" pitchFamily="34" charset="0"/>
              </a:defRPr>
            </a:lvl4pPr>
            <a:lvl5pPr marL="2057400" indent="-228600" defTabSz="912813">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pPr marL="341710" marR="0" lvl="0" indent="-341710" algn="l" defTabSz="684610" rtl="0" eaLnBrk="0" fontAlgn="base" latinLnBrk="0" hangingPunct="0">
              <a:lnSpc>
                <a:spcPct val="100000"/>
              </a:lnSpc>
              <a:spcBef>
                <a:spcPct val="0"/>
              </a:spcBef>
              <a:spcAft>
                <a:spcPct val="0"/>
              </a:spcAft>
              <a:buClrTx/>
              <a:buSzTx/>
              <a:buFontTx/>
              <a:buAutoNum type="alphaUcPeriod"/>
              <a:tabLst/>
              <a:defRPr/>
            </a:pPr>
            <a:r>
              <a:rPr kumimoji="0" lang="en-US" altLang="en-US" sz="2400" b="0" i="0" u="none" strike="noStrike" kern="1200" cap="none" spc="0" normalizeH="0" baseline="0" noProof="0" dirty="0">
                <a:ln>
                  <a:noFill/>
                </a:ln>
                <a:solidFill>
                  <a:prstClr val="black"/>
                </a:solidFill>
                <a:effectLst/>
                <a:uLnTx/>
                <a:uFillTx/>
                <a:latin typeface="Helvetica" panose="020B0604020202020204" pitchFamily="34" charset="0"/>
                <a:ea typeface="MS PGothic" panose="020B0600070205080204" pitchFamily="34" charset="-128"/>
                <a:cs typeface="+mn-cs"/>
              </a:rPr>
              <a:t>Hyperglycemia</a:t>
            </a:r>
          </a:p>
          <a:p>
            <a:pPr marL="341710" marR="0" lvl="0" indent="-341710" algn="l" defTabSz="684610" rtl="0" eaLnBrk="0" fontAlgn="base" latinLnBrk="0" hangingPunct="0">
              <a:lnSpc>
                <a:spcPct val="100000"/>
              </a:lnSpc>
              <a:spcBef>
                <a:spcPct val="0"/>
              </a:spcBef>
              <a:spcAft>
                <a:spcPct val="0"/>
              </a:spcAft>
              <a:buClrTx/>
              <a:buSzTx/>
              <a:buFontTx/>
              <a:buAutoNum type="alphaUcPeriod"/>
              <a:tabLst/>
              <a:defRPr/>
            </a:pPr>
            <a:r>
              <a:rPr kumimoji="0" lang="en-US" altLang="en-US" sz="2400" b="0" i="0" u="none" strike="noStrike" kern="1200" cap="none" spc="0" normalizeH="0" baseline="0" noProof="0" dirty="0">
                <a:ln>
                  <a:noFill/>
                </a:ln>
                <a:solidFill>
                  <a:prstClr val="black"/>
                </a:solidFill>
                <a:effectLst/>
                <a:uLnTx/>
                <a:uFillTx/>
                <a:latin typeface="Helvetica" panose="020B0604020202020204" pitchFamily="34" charset="0"/>
                <a:ea typeface="MS PGothic" panose="020B0600070205080204" pitchFamily="34" charset="-128"/>
                <a:cs typeface="+mn-cs"/>
              </a:rPr>
              <a:t>Hypoglycemia</a:t>
            </a:r>
          </a:p>
          <a:p>
            <a:pPr marL="341710" marR="0" lvl="0" indent="-341710" algn="l" defTabSz="684610" rtl="0" eaLnBrk="0" fontAlgn="base" latinLnBrk="0" hangingPunct="0">
              <a:lnSpc>
                <a:spcPct val="100000"/>
              </a:lnSpc>
              <a:spcBef>
                <a:spcPct val="0"/>
              </a:spcBef>
              <a:spcAft>
                <a:spcPct val="0"/>
              </a:spcAft>
              <a:buClrTx/>
              <a:buSzTx/>
              <a:buFontTx/>
              <a:buAutoNum type="alphaUcPeriod"/>
              <a:tabLst/>
              <a:defRPr/>
            </a:pPr>
            <a:r>
              <a:rPr kumimoji="0" lang="en-US" altLang="en-US" sz="2400" b="0" i="0" u="none" strike="noStrike" kern="1200" cap="none" spc="0" normalizeH="0" baseline="0" noProof="0" dirty="0">
                <a:ln>
                  <a:noFill/>
                </a:ln>
                <a:solidFill>
                  <a:prstClr val="black"/>
                </a:solidFill>
                <a:effectLst/>
                <a:uLnTx/>
                <a:uFillTx/>
                <a:latin typeface="Helvetica" panose="020B0604020202020204" pitchFamily="34" charset="0"/>
                <a:ea typeface="MS PGothic" panose="020B0600070205080204" pitchFamily="34" charset="-128"/>
                <a:cs typeface="+mn-cs"/>
              </a:rPr>
              <a:t>No effect</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itle 1">
            <a:extLst>
              <a:ext uri="{FF2B5EF4-FFF2-40B4-BE49-F238E27FC236}">
                <a16:creationId xmlns:a16="http://schemas.microsoft.com/office/drawing/2014/main" id="{2191E776-45A1-8B07-6211-B8AFCB6634DC}"/>
              </a:ext>
            </a:extLst>
          </p:cNvPr>
          <p:cNvSpPr>
            <a:spLocks noGrp="1"/>
          </p:cNvSpPr>
          <p:nvPr>
            <p:ph type="title"/>
          </p:nvPr>
        </p:nvSpPr>
        <p:spPr/>
        <p:txBody>
          <a:bodyPr/>
          <a:lstStyle/>
          <a:p>
            <a:r>
              <a:rPr lang="en-US" altLang="en-US" dirty="0"/>
              <a:t>Where to Wear? </a:t>
            </a:r>
          </a:p>
        </p:txBody>
      </p:sp>
      <p:pic>
        <p:nvPicPr>
          <p:cNvPr id="191491" name="Content Placeholder 5">
            <a:extLst>
              <a:ext uri="{FF2B5EF4-FFF2-40B4-BE49-F238E27FC236}">
                <a16:creationId xmlns:a16="http://schemas.microsoft.com/office/drawing/2014/main" id="{58584A47-2217-9DDF-AA64-C6711E0F163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41044" y="1891903"/>
            <a:ext cx="2478881" cy="3262313"/>
          </a:xfrm>
        </p:spPr>
      </p:pic>
      <p:pic>
        <p:nvPicPr>
          <p:cNvPr id="191492" name="Picture 6">
            <a:extLst>
              <a:ext uri="{FF2B5EF4-FFF2-40B4-BE49-F238E27FC236}">
                <a16:creationId xmlns:a16="http://schemas.microsoft.com/office/drawing/2014/main" id="{851A572C-A5F2-F69F-0419-74C3C905DF5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7994" y="2382442"/>
            <a:ext cx="1585913" cy="125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3" name="Picture 7">
            <a:extLst>
              <a:ext uri="{FF2B5EF4-FFF2-40B4-BE49-F238E27FC236}">
                <a16:creationId xmlns:a16="http://schemas.microsoft.com/office/drawing/2014/main" id="{D6C71053-818F-85CC-D7DA-DAB310EC4A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813" y="2124075"/>
            <a:ext cx="2647950" cy="1656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4" name="Picture 8">
            <a:extLst>
              <a:ext uri="{FF2B5EF4-FFF2-40B4-BE49-F238E27FC236}">
                <a16:creationId xmlns:a16="http://schemas.microsoft.com/office/drawing/2014/main" id="{E5FBF1D6-460E-8272-B860-CB95C9632DE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2900" y="4218385"/>
            <a:ext cx="1334691" cy="1779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5" name="Picture 9">
            <a:extLst>
              <a:ext uri="{FF2B5EF4-FFF2-40B4-BE49-F238E27FC236}">
                <a16:creationId xmlns:a16="http://schemas.microsoft.com/office/drawing/2014/main" id="{276F3567-99BE-427F-3D5D-8661FA5E3B6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21731" y="4130278"/>
            <a:ext cx="1952625"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6" name="Picture 10">
            <a:extLst>
              <a:ext uri="{FF2B5EF4-FFF2-40B4-BE49-F238E27FC236}">
                <a16:creationId xmlns:a16="http://schemas.microsoft.com/office/drawing/2014/main" id="{314E376E-C1A0-4FCE-F671-FF215257A65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079456" y="1537097"/>
            <a:ext cx="1685925"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497" name="Picture 12">
            <a:extLst>
              <a:ext uri="{FF2B5EF4-FFF2-40B4-BE49-F238E27FC236}">
                <a16:creationId xmlns:a16="http://schemas.microsoft.com/office/drawing/2014/main" id="{C82E0D75-6D13-ABAA-6B64-57FDC016177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17281" y="4087417"/>
            <a:ext cx="1395413" cy="185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Oval 13">
            <a:extLst>
              <a:ext uri="{FF2B5EF4-FFF2-40B4-BE49-F238E27FC236}">
                <a16:creationId xmlns:a16="http://schemas.microsoft.com/office/drawing/2014/main" id="{B8E41E1A-244A-46B1-4A63-8CAA3F4773F4}"/>
              </a:ext>
            </a:extLst>
          </p:cNvPr>
          <p:cNvSpPr/>
          <p:nvPr/>
        </p:nvSpPr>
        <p:spPr>
          <a:xfrm>
            <a:off x="716757" y="4218385"/>
            <a:ext cx="631031" cy="6762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83"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1499" name="Picture 15">
            <a:extLst>
              <a:ext uri="{FF2B5EF4-FFF2-40B4-BE49-F238E27FC236}">
                <a16:creationId xmlns:a16="http://schemas.microsoft.com/office/drawing/2014/main" id="{BDDD077C-71E0-1EFD-7D21-609C0F7422D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03244" y="4052888"/>
            <a:ext cx="1420416" cy="189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C81A3AA6-AC0D-D7D8-DEF3-7A17EFFB513A}"/>
              </a:ext>
            </a:extLst>
          </p:cNvPr>
          <p:cNvSpPr/>
          <p:nvPr/>
        </p:nvSpPr>
        <p:spPr>
          <a:xfrm>
            <a:off x="1968104" y="3184922"/>
            <a:ext cx="631031" cy="6762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83"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4">
            <a:extLst>
              <a:ext uri="{FF2B5EF4-FFF2-40B4-BE49-F238E27FC236}">
                <a16:creationId xmlns:a16="http://schemas.microsoft.com/office/drawing/2014/main" id="{EB736268-8513-5A1A-85A9-5C5E87ED67F4}"/>
              </a:ext>
            </a:extLst>
          </p:cNvPr>
          <p:cNvSpPr>
            <a:spLocks noGrp="1"/>
          </p:cNvSpPr>
          <p:nvPr>
            <p:ph type="title"/>
          </p:nvPr>
        </p:nvSpPr>
        <p:spPr>
          <a:xfrm>
            <a:off x="-104025" y="-315609"/>
            <a:ext cx="9141618" cy="1325563"/>
          </a:xfrm>
        </p:spPr>
        <p:txBody>
          <a:bodyPr/>
          <a:lstStyle/>
          <a:p>
            <a:r>
              <a:rPr lang="en-US" altLang="en-US" dirty="0"/>
              <a:t>Patch Pumps</a:t>
            </a:r>
          </a:p>
        </p:txBody>
      </p:sp>
      <p:sp>
        <p:nvSpPr>
          <p:cNvPr id="6" name="Text Placeholder 5">
            <a:extLst>
              <a:ext uri="{FF2B5EF4-FFF2-40B4-BE49-F238E27FC236}">
                <a16:creationId xmlns:a16="http://schemas.microsoft.com/office/drawing/2014/main" id="{F0797117-4091-21F7-34AE-9F1BA77B8DAA}"/>
              </a:ext>
            </a:extLst>
          </p:cNvPr>
          <p:cNvSpPr>
            <a:spLocks noGrp="1"/>
          </p:cNvSpPr>
          <p:nvPr>
            <p:ph type="body" idx="1"/>
          </p:nvPr>
        </p:nvSpPr>
        <p:spPr>
          <a:xfrm>
            <a:off x="598444" y="1295589"/>
            <a:ext cx="3868340" cy="823912"/>
          </a:xfrm>
        </p:spPr>
        <p:txBody>
          <a:bodyPr>
            <a:normAutofit/>
          </a:bodyPr>
          <a:lstStyle/>
          <a:p>
            <a:pPr>
              <a:defRPr/>
            </a:pPr>
            <a:r>
              <a:rPr lang="en-US" dirty="0" err="1"/>
              <a:t>Cequr</a:t>
            </a:r>
            <a:r>
              <a:rPr lang="en-US" dirty="0"/>
              <a:t> Simplicity </a:t>
            </a:r>
            <a:endParaRPr lang="en-US" sz="1350" dirty="0"/>
          </a:p>
        </p:txBody>
      </p:sp>
      <p:sp>
        <p:nvSpPr>
          <p:cNvPr id="7" name="Content Placeholder 6">
            <a:extLst>
              <a:ext uri="{FF2B5EF4-FFF2-40B4-BE49-F238E27FC236}">
                <a16:creationId xmlns:a16="http://schemas.microsoft.com/office/drawing/2014/main" id="{7C4FA4D9-775A-3902-A25B-F9E1429DCD2A}"/>
              </a:ext>
            </a:extLst>
          </p:cNvPr>
          <p:cNvSpPr>
            <a:spLocks noGrp="1"/>
          </p:cNvSpPr>
          <p:nvPr>
            <p:ph sz="half" idx="2"/>
          </p:nvPr>
        </p:nvSpPr>
        <p:spPr>
          <a:xfrm>
            <a:off x="263707" y="2211178"/>
            <a:ext cx="4203077" cy="3903663"/>
          </a:xfrm>
        </p:spPr>
        <p:txBody>
          <a:bodyPr>
            <a:normAutofit fontScale="92500" lnSpcReduction="20000"/>
          </a:bodyPr>
          <a:lstStyle/>
          <a:p>
            <a:pPr marL="257175" indent="-257175">
              <a:lnSpc>
                <a:spcPct val="110000"/>
              </a:lnSpc>
              <a:defRPr/>
            </a:pPr>
            <a:r>
              <a:rPr lang="en-US" sz="1600" b="1" dirty="0"/>
              <a:t>Bolus pump patch only</a:t>
            </a:r>
          </a:p>
          <a:p>
            <a:pPr marL="428625" lvl="1" indent="-257175">
              <a:lnSpc>
                <a:spcPct val="110000"/>
              </a:lnSpc>
              <a:defRPr/>
            </a:pPr>
            <a:r>
              <a:rPr lang="en-US" sz="1600" dirty="0"/>
              <a:t>Can replaced meal time injections </a:t>
            </a:r>
          </a:p>
          <a:p>
            <a:pPr marL="428625" lvl="1" indent="-257175">
              <a:lnSpc>
                <a:spcPct val="110000"/>
              </a:lnSpc>
              <a:defRPr/>
            </a:pPr>
            <a:r>
              <a:rPr lang="en-US" sz="1600" u="sng" dirty="0"/>
              <a:t>Still need separate basal insulin</a:t>
            </a:r>
          </a:p>
          <a:p>
            <a:pPr marL="257175" indent="-257175">
              <a:lnSpc>
                <a:spcPct val="110000"/>
              </a:lnSpc>
              <a:defRPr/>
            </a:pPr>
            <a:r>
              <a:rPr lang="en-US" sz="1600" dirty="0"/>
              <a:t>Approved for adults with T1D or T2D</a:t>
            </a:r>
          </a:p>
          <a:p>
            <a:pPr marL="257175" indent="-257175">
              <a:lnSpc>
                <a:spcPct val="110000"/>
              </a:lnSpc>
              <a:defRPr/>
            </a:pPr>
            <a:r>
              <a:rPr lang="en-US" sz="1600" b="1" dirty="0"/>
              <a:t>Holds up to 200 units of rapid acting insulin</a:t>
            </a:r>
          </a:p>
          <a:p>
            <a:pPr marL="257175" indent="-257175">
              <a:lnSpc>
                <a:spcPct val="110000"/>
              </a:lnSpc>
              <a:defRPr/>
            </a:pPr>
            <a:r>
              <a:rPr lang="en-US" sz="1600" dirty="0"/>
              <a:t>On-demand bolus doses in 2-unit increments (1 unit coming soon)</a:t>
            </a:r>
          </a:p>
          <a:p>
            <a:pPr marL="257175" indent="-257175">
              <a:lnSpc>
                <a:spcPct val="110000"/>
              </a:lnSpc>
              <a:defRPr/>
            </a:pPr>
            <a:r>
              <a:rPr lang="en-US" sz="1600" dirty="0"/>
              <a:t>Doses administered via clicks directly on the device</a:t>
            </a:r>
          </a:p>
          <a:p>
            <a:pPr marL="257175" indent="-257175">
              <a:lnSpc>
                <a:spcPct val="110000"/>
              </a:lnSpc>
              <a:defRPr/>
            </a:pPr>
            <a:r>
              <a:rPr lang="en-US" sz="1600" dirty="0"/>
              <a:t>Must be changed every 4 days (7 day and 240 units coming soon)</a:t>
            </a:r>
          </a:p>
          <a:p>
            <a:pPr marL="428625" lvl="1" indent="-257175">
              <a:lnSpc>
                <a:spcPct val="110000"/>
              </a:lnSpc>
              <a:defRPr/>
            </a:pPr>
            <a:r>
              <a:rPr lang="en-US" sz="1600" dirty="0"/>
              <a:t>Can change sooner if using &gt;200 units in 4 days</a:t>
            </a:r>
          </a:p>
          <a:p>
            <a:pPr>
              <a:defRPr/>
            </a:pPr>
            <a:endParaRPr lang="en-US" sz="1350" dirty="0">
              <a:solidFill>
                <a:schemeClr val="accent1"/>
              </a:solidFill>
            </a:endParaRPr>
          </a:p>
        </p:txBody>
      </p:sp>
      <p:sp>
        <p:nvSpPr>
          <p:cNvPr id="8" name="Text Placeholder 7">
            <a:extLst>
              <a:ext uri="{FF2B5EF4-FFF2-40B4-BE49-F238E27FC236}">
                <a16:creationId xmlns:a16="http://schemas.microsoft.com/office/drawing/2014/main" id="{0DE2098B-5D02-7D22-2496-85B570B6ED56}"/>
              </a:ext>
            </a:extLst>
          </p:cNvPr>
          <p:cNvSpPr>
            <a:spLocks noGrp="1"/>
          </p:cNvSpPr>
          <p:nvPr>
            <p:ph type="body" sz="quarter" idx="3"/>
          </p:nvPr>
        </p:nvSpPr>
        <p:spPr>
          <a:xfrm>
            <a:off x="4703722" y="1123623"/>
            <a:ext cx="3887391" cy="823912"/>
          </a:xfrm>
        </p:spPr>
        <p:txBody>
          <a:bodyPr>
            <a:normAutofit/>
          </a:bodyPr>
          <a:lstStyle/>
          <a:p>
            <a:pPr>
              <a:defRPr/>
            </a:pPr>
            <a:r>
              <a:rPr lang="en-US" altLang="en-US" dirty="0"/>
              <a:t>V-Go</a:t>
            </a:r>
            <a:endParaRPr lang="en-US" sz="1350" dirty="0"/>
          </a:p>
        </p:txBody>
      </p:sp>
      <p:sp>
        <p:nvSpPr>
          <p:cNvPr id="9" name="Content Placeholder 8">
            <a:extLst>
              <a:ext uri="{FF2B5EF4-FFF2-40B4-BE49-F238E27FC236}">
                <a16:creationId xmlns:a16="http://schemas.microsoft.com/office/drawing/2014/main" id="{5A336354-1F9A-55D3-D7E2-7BC38564D7B4}"/>
              </a:ext>
            </a:extLst>
          </p:cNvPr>
          <p:cNvSpPr>
            <a:spLocks noGrp="1"/>
          </p:cNvSpPr>
          <p:nvPr>
            <p:ph sz="quarter" idx="4"/>
          </p:nvPr>
        </p:nvSpPr>
        <p:spPr>
          <a:xfrm>
            <a:off x="4641600" y="2024035"/>
            <a:ext cx="3887391" cy="4129716"/>
          </a:xfrm>
        </p:spPr>
        <p:txBody>
          <a:bodyPr>
            <a:normAutofit fontScale="92500" lnSpcReduction="20000"/>
          </a:bodyPr>
          <a:lstStyle/>
          <a:p>
            <a:pPr marL="257175" indent="-257175">
              <a:lnSpc>
                <a:spcPct val="120000"/>
              </a:lnSpc>
              <a:defRPr/>
            </a:pPr>
            <a:r>
              <a:rPr lang="en-US" sz="1800" b="1" dirty="0"/>
              <a:t>24 hr. basal/bolus patch pump</a:t>
            </a:r>
          </a:p>
          <a:p>
            <a:pPr marL="257175" indent="-257175">
              <a:lnSpc>
                <a:spcPct val="120000"/>
              </a:lnSpc>
              <a:defRPr/>
            </a:pPr>
            <a:r>
              <a:rPr lang="en-US" sz="1800" dirty="0"/>
              <a:t>Approved for adults with T1D or T2D</a:t>
            </a:r>
          </a:p>
          <a:p>
            <a:pPr marL="257175" indent="-257175">
              <a:lnSpc>
                <a:spcPct val="120000"/>
              </a:lnSpc>
              <a:defRPr/>
            </a:pPr>
            <a:r>
              <a:rPr lang="en-US" sz="1800" dirty="0"/>
              <a:t>Uses rapid acting insulin only</a:t>
            </a:r>
          </a:p>
          <a:p>
            <a:pPr marL="257175" indent="-257175">
              <a:lnSpc>
                <a:spcPct val="120000"/>
              </a:lnSpc>
              <a:defRPr/>
            </a:pPr>
            <a:r>
              <a:rPr lang="en-US" sz="1800" b="1" dirty="0"/>
              <a:t>Basal rate dosing options: 20-, 30-, 40-units per 24 </a:t>
            </a:r>
            <a:r>
              <a:rPr lang="en-US" sz="1800" b="1" dirty="0" err="1"/>
              <a:t>hrs</a:t>
            </a:r>
            <a:endParaRPr lang="en-US" sz="1800" b="1" dirty="0"/>
          </a:p>
          <a:p>
            <a:pPr marL="257175" indent="-257175">
              <a:lnSpc>
                <a:spcPct val="120000"/>
              </a:lnSpc>
              <a:defRPr/>
            </a:pPr>
            <a:r>
              <a:rPr lang="en-US" sz="1800" dirty="0"/>
              <a:t>On-demand bolus doses in 2-unit increments </a:t>
            </a:r>
          </a:p>
          <a:p>
            <a:pPr marL="428625" lvl="1" indent="-257175">
              <a:lnSpc>
                <a:spcPct val="120000"/>
              </a:lnSpc>
              <a:defRPr/>
            </a:pPr>
            <a:r>
              <a:rPr lang="en-US" sz="1800" dirty="0"/>
              <a:t>Up to 36 units (bolus) /24 </a:t>
            </a:r>
            <a:r>
              <a:rPr lang="en-US" sz="1800" dirty="0" err="1"/>
              <a:t>hrs</a:t>
            </a:r>
            <a:endParaRPr lang="en-US" sz="1800" dirty="0"/>
          </a:p>
          <a:p>
            <a:pPr marL="600075" lvl="2" indent="-257175">
              <a:lnSpc>
                <a:spcPct val="120000"/>
              </a:lnSpc>
              <a:defRPr/>
            </a:pPr>
            <a:r>
              <a:rPr lang="en-US" sz="1800" b="1" dirty="0"/>
              <a:t>Max: 12u with meals + 40u basal</a:t>
            </a:r>
          </a:p>
          <a:p>
            <a:pPr marL="257175" indent="-257175">
              <a:lnSpc>
                <a:spcPct val="120000"/>
              </a:lnSpc>
              <a:defRPr/>
            </a:pPr>
            <a:r>
              <a:rPr lang="en-US" sz="1800" dirty="0"/>
              <a:t>Doses administered via clicks directly on the device</a:t>
            </a:r>
          </a:p>
          <a:p>
            <a:pPr marL="257175" indent="-257175">
              <a:lnSpc>
                <a:spcPct val="120000"/>
              </a:lnSpc>
              <a:defRPr/>
            </a:pPr>
            <a:r>
              <a:rPr lang="en-US" sz="1800" b="1" dirty="0"/>
              <a:t>Must be changed daily </a:t>
            </a:r>
          </a:p>
          <a:p>
            <a:pPr>
              <a:defRPr/>
            </a:pPr>
            <a:endParaRPr lang="en-US" sz="1350" dirty="0">
              <a:solidFill>
                <a:schemeClr val="accent1"/>
              </a:solidFill>
            </a:endParaRPr>
          </a:p>
        </p:txBody>
      </p:sp>
      <p:pic>
        <p:nvPicPr>
          <p:cNvPr id="194568" name="Picture 2">
            <a:extLst>
              <a:ext uri="{FF2B5EF4-FFF2-40B4-BE49-F238E27FC236}">
                <a16:creationId xmlns:a16="http://schemas.microsoft.com/office/drawing/2014/main" id="{A87B42EE-D3CD-A187-D1B8-CDFADA7353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98" r="-1"/>
          <a:stretch>
            <a:fillRect/>
          </a:stretch>
        </p:blipFill>
        <p:spPr bwMode="auto">
          <a:xfrm>
            <a:off x="2667000" y="1151516"/>
            <a:ext cx="899012" cy="105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69" name="Picture 1">
            <a:extLst>
              <a:ext uri="{FF2B5EF4-FFF2-40B4-BE49-F238E27FC236}">
                <a16:creationId xmlns:a16="http://schemas.microsoft.com/office/drawing/2014/main" id="{58A7465E-0867-3D67-7C97-55AC7EE48F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98023" y="1244599"/>
            <a:ext cx="1274633" cy="70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38CBAEDE-FCFE-B2B4-0183-0DFBF9F37AA2}"/>
              </a:ext>
            </a:extLst>
          </p:cNvPr>
          <p:cNvSpPr txBox="1"/>
          <p:nvPr/>
        </p:nvSpPr>
        <p:spPr>
          <a:xfrm>
            <a:off x="1776677" y="6206519"/>
            <a:ext cx="5738285" cy="332006"/>
          </a:xfrm>
          <a:prstGeom prst="roundRect">
            <a:avLst/>
          </a:prstGeom>
          <a:solidFill>
            <a:srgbClr val="DDF4FF"/>
          </a:solidFill>
          <a:ln>
            <a:solidFill>
              <a:schemeClr val="accent1"/>
            </a:solid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4565E"/>
                </a:solidFill>
                <a:effectLst/>
                <a:uLnTx/>
                <a:uFillTx/>
                <a:latin typeface="Arial"/>
                <a:ea typeface="+mn-ea"/>
                <a:cs typeface="+mn-cs"/>
              </a:rPr>
              <a:t>May improve adherence </a:t>
            </a:r>
            <a:r>
              <a:rPr kumimoji="0" lang="en-US" sz="1350" b="0" i="0" u="none" strike="noStrike" kern="1200" cap="none" spc="0" normalizeH="0" baseline="0" noProof="0" dirty="0">
                <a:ln>
                  <a:noFill/>
                </a:ln>
                <a:solidFill>
                  <a:srgbClr val="04565E"/>
                </a:solidFill>
                <a:effectLst/>
                <a:uLnTx/>
                <a:uFillTx/>
                <a:latin typeface="Arial"/>
                <a:ea typeface="+mn-ea"/>
                <a:cs typeface="+mn-cs"/>
                <a:sym typeface="Wingdings" pitchFamily="2" charset="2"/>
              </a:rPr>
              <a:t> discreet, always with you</a:t>
            </a:r>
            <a:endParaRPr kumimoji="0" lang="en-US" sz="1350" b="0" i="0" u="none" strike="noStrike" kern="1200" cap="none" spc="0" normalizeH="0" baseline="0" noProof="0" dirty="0">
              <a:ln>
                <a:noFill/>
              </a:ln>
              <a:solidFill>
                <a:srgbClr val="04565E"/>
              </a:solidFill>
              <a:effectLst/>
              <a:uLnTx/>
              <a:uFillTx/>
              <a:latin typeface="Arial"/>
              <a:ea typeface="+mn-ea"/>
              <a:cs typeface="+mn-cs"/>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DC432B-B9DE-E515-53F7-894A672482B8}"/>
              </a:ext>
            </a:extLst>
          </p:cNvPr>
          <p:cNvPicPr>
            <a:picLocks noChangeAspect="1"/>
          </p:cNvPicPr>
          <p:nvPr/>
        </p:nvPicPr>
        <p:blipFill>
          <a:blip r:embed="rId3"/>
          <a:stretch>
            <a:fillRect/>
          </a:stretch>
        </p:blipFill>
        <p:spPr>
          <a:xfrm>
            <a:off x="6254213" y="1797248"/>
            <a:ext cx="2452086" cy="3263504"/>
          </a:xfrm>
          <a:prstGeom prst="rect">
            <a:avLst/>
          </a:prstGeom>
        </p:spPr>
      </p:pic>
      <p:sp>
        <p:nvSpPr>
          <p:cNvPr id="9" name="Title 8">
            <a:extLst>
              <a:ext uri="{FF2B5EF4-FFF2-40B4-BE49-F238E27FC236}">
                <a16:creationId xmlns:a16="http://schemas.microsoft.com/office/drawing/2014/main" id="{42A98FBD-7572-32F0-66FB-4D62A6DCFFD7}"/>
              </a:ext>
            </a:extLst>
          </p:cNvPr>
          <p:cNvSpPr>
            <a:spLocks noGrp="1"/>
          </p:cNvSpPr>
          <p:nvPr>
            <p:ph type="title"/>
          </p:nvPr>
        </p:nvSpPr>
        <p:spPr>
          <a:xfrm>
            <a:off x="22445" y="985543"/>
            <a:ext cx="8319655" cy="994172"/>
          </a:xfrm>
        </p:spPr>
        <p:txBody>
          <a:bodyPr/>
          <a:lstStyle/>
          <a:p>
            <a:r>
              <a:rPr lang="en-US" dirty="0"/>
              <a:t>Coming Soon: Pivot</a:t>
            </a:r>
          </a:p>
        </p:txBody>
      </p:sp>
      <p:sp>
        <p:nvSpPr>
          <p:cNvPr id="10" name="Content Placeholder 9">
            <a:extLst>
              <a:ext uri="{FF2B5EF4-FFF2-40B4-BE49-F238E27FC236}">
                <a16:creationId xmlns:a16="http://schemas.microsoft.com/office/drawing/2014/main" id="{F0F15289-CCC5-91D3-9ACB-15899AAEEEC7}"/>
              </a:ext>
            </a:extLst>
          </p:cNvPr>
          <p:cNvSpPr>
            <a:spLocks noGrp="1"/>
          </p:cNvSpPr>
          <p:nvPr>
            <p:ph idx="1"/>
          </p:nvPr>
        </p:nvSpPr>
        <p:spPr>
          <a:xfrm>
            <a:off x="628650" y="2226469"/>
            <a:ext cx="5804154" cy="3263504"/>
          </a:xfrm>
        </p:spPr>
        <p:txBody>
          <a:bodyPr/>
          <a:lstStyle/>
          <a:p>
            <a:r>
              <a:rPr lang="en-US" sz="2400" dirty="0"/>
              <a:t>Holds 300 units</a:t>
            </a:r>
          </a:p>
          <a:p>
            <a:r>
              <a:rPr lang="en-US" sz="2400" dirty="0"/>
              <a:t>Basal can be set from 0.5 to 4 units/hour</a:t>
            </a:r>
          </a:p>
          <a:p>
            <a:r>
              <a:rPr lang="en-US" sz="2400" dirty="0"/>
              <a:t>Bolus button through clothing</a:t>
            </a:r>
          </a:p>
          <a:p>
            <a:r>
              <a:rPr lang="en-US" sz="2400" dirty="0"/>
              <a:t>3 month use, 3mLcartridges are changed out, disposable battery, detach for shower/swimming</a:t>
            </a:r>
          </a:p>
          <a:p>
            <a:r>
              <a:rPr lang="en-US" sz="2400" dirty="0"/>
              <a:t>Works with pivot app on </a:t>
            </a:r>
            <a:r>
              <a:rPr lang="en-US" sz="2400" dirty="0" err="1"/>
              <a:t>iphone</a:t>
            </a:r>
            <a:r>
              <a:rPr lang="en-US" sz="2400" dirty="0"/>
              <a:t> for data sharing, no CGM connectivity</a:t>
            </a:r>
          </a:p>
        </p:txBody>
      </p:sp>
      <p:sp>
        <p:nvSpPr>
          <p:cNvPr id="11" name="TextBox 10">
            <a:extLst>
              <a:ext uri="{FF2B5EF4-FFF2-40B4-BE49-F238E27FC236}">
                <a16:creationId xmlns:a16="http://schemas.microsoft.com/office/drawing/2014/main" id="{1D6A8529-C3DC-5E05-E1CA-0CB2E9915D9F}"/>
              </a:ext>
            </a:extLst>
          </p:cNvPr>
          <p:cNvSpPr txBox="1"/>
          <p:nvPr/>
        </p:nvSpPr>
        <p:spPr>
          <a:xfrm>
            <a:off x="395478" y="6096000"/>
            <a:ext cx="4176522"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44546A"/>
                </a:solidFill>
                <a:effectLst/>
                <a:uLnTx/>
                <a:uFillTx/>
                <a:latin typeface="Calibri" panose="020F0502020204030204"/>
                <a:ea typeface="+mn-ea"/>
                <a:cs typeface="+mn-cs"/>
              </a:rPr>
              <a:t>https://pivotpump.com. Accessed 7/17/26</a:t>
            </a:r>
            <a:r>
              <a:rPr kumimoji="0" lang="en-US" sz="9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US" sz="9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5145219"/>
      </p:ext>
    </p:extLst>
  </p:cSld>
  <p:clrMapOvr>
    <a:masterClrMapping/>
  </p:clrMapOvr>
  <p:extLst>
    <p:ext uri="{6950BFC3-D8DA-4A85-94F7-54DA5524770B}">
      <p188:commentRel xmlns:p188="http://schemas.microsoft.com/office/powerpoint/2018/8/main" r:id="rId2"/>
    </p:ext>
  </p:extLs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9FC1C-506D-6A9A-F95C-A31F8A46830C}"/>
              </a:ext>
            </a:extLst>
          </p:cNvPr>
          <p:cNvSpPr>
            <a:spLocks noGrp="1"/>
          </p:cNvSpPr>
          <p:nvPr>
            <p:ph type="title"/>
          </p:nvPr>
        </p:nvSpPr>
        <p:spPr/>
        <p:txBody>
          <a:bodyPr/>
          <a:lstStyle/>
          <a:p>
            <a:r>
              <a:rPr lang="en-US" dirty="0"/>
              <a:t>Automated Insulin Delivery Systems</a:t>
            </a:r>
          </a:p>
        </p:txBody>
      </p:sp>
      <p:sp>
        <p:nvSpPr>
          <p:cNvPr id="3" name="Content Placeholder 2">
            <a:extLst>
              <a:ext uri="{FF2B5EF4-FFF2-40B4-BE49-F238E27FC236}">
                <a16:creationId xmlns:a16="http://schemas.microsoft.com/office/drawing/2014/main" id="{7B17D67C-B87D-44F4-C647-30A8ADEC2828}"/>
              </a:ext>
            </a:extLst>
          </p:cNvPr>
          <p:cNvSpPr>
            <a:spLocks noGrp="1"/>
          </p:cNvSpPr>
          <p:nvPr>
            <p:ph idx="1"/>
          </p:nvPr>
        </p:nvSpPr>
        <p:spPr>
          <a:xfrm>
            <a:off x="6800850" y="2226469"/>
            <a:ext cx="2228850" cy="3263504"/>
          </a:xfrm>
        </p:spPr>
        <p:txBody>
          <a:bodyPr/>
          <a:lstStyle/>
          <a:p>
            <a:r>
              <a:rPr lang="en-US" dirty="0"/>
              <a:t>Insulin pump</a:t>
            </a:r>
          </a:p>
          <a:p>
            <a:endParaRPr lang="en-US" dirty="0"/>
          </a:p>
          <a:p>
            <a:r>
              <a:rPr lang="en-US" dirty="0" err="1"/>
              <a:t>iCGM</a:t>
            </a:r>
            <a:endParaRPr lang="en-US" dirty="0"/>
          </a:p>
          <a:p>
            <a:endParaRPr lang="en-US" dirty="0"/>
          </a:p>
          <a:p>
            <a:r>
              <a:rPr lang="en-US" dirty="0"/>
              <a:t>Algorithm</a:t>
            </a:r>
          </a:p>
          <a:p>
            <a:endParaRPr lang="en-US" dirty="0"/>
          </a:p>
        </p:txBody>
      </p:sp>
      <p:pic>
        <p:nvPicPr>
          <p:cNvPr id="5" name="Picture 4">
            <a:extLst>
              <a:ext uri="{FF2B5EF4-FFF2-40B4-BE49-F238E27FC236}">
                <a16:creationId xmlns:a16="http://schemas.microsoft.com/office/drawing/2014/main" id="{CB5C287F-A7F7-9CB6-E611-9E282B6AA7E7}"/>
              </a:ext>
            </a:extLst>
          </p:cNvPr>
          <p:cNvPicPr>
            <a:picLocks noChangeAspect="1"/>
          </p:cNvPicPr>
          <p:nvPr/>
        </p:nvPicPr>
        <p:blipFill>
          <a:blip r:embed="rId4"/>
          <a:stretch>
            <a:fillRect/>
          </a:stretch>
        </p:blipFill>
        <p:spPr>
          <a:xfrm>
            <a:off x="228601" y="2022872"/>
            <a:ext cx="6451706" cy="3893888"/>
          </a:xfrm>
          <a:prstGeom prst="rect">
            <a:avLst/>
          </a:prstGeom>
        </p:spPr>
      </p:pic>
    </p:spTree>
    <p:extLst>
      <p:ext uri="{BB962C8B-B14F-4D97-AF65-F5344CB8AC3E}">
        <p14:creationId xmlns:p14="http://schemas.microsoft.com/office/powerpoint/2010/main" val="3654386631"/>
      </p:ext>
    </p:extLst>
  </p:cSld>
  <p:clrMapOvr>
    <a:masterClrMapping/>
  </p:clrMapOvr>
  <p:extLst>
    <p:ext uri="{6950BFC3-D8DA-4A85-94F7-54DA5524770B}">
      <p188:commentRel xmlns:p188="http://schemas.microsoft.com/office/powerpoint/2018/8/main" r:id="rId3"/>
    </p:ext>
  </p:extLs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itle 1">
            <a:extLst>
              <a:ext uri="{FF2B5EF4-FFF2-40B4-BE49-F238E27FC236}">
                <a16:creationId xmlns:a16="http://schemas.microsoft.com/office/drawing/2014/main" id="{E63B6503-D0EE-6195-EAAF-8D1AA92D260A}"/>
              </a:ext>
            </a:extLst>
          </p:cNvPr>
          <p:cNvSpPr>
            <a:spLocks noGrp="1"/>
          </p:cNvSpPr>
          <p:nvPr>
            <p:ph type="title"/>
          </p:nvPr>
        </p:nvSpPr>
        <p:spPr/>
        <p:txBody>
          <a:bodyPr/>
          <a:lstStyle/>
          <a:p>
            <a:r>
              <a:rPr lang="en-US" altLang="en-US" dirty="0"/>
              <a:t>Current AID Systems are Hybrid-Closed Loops</a:t>
            </a:r>
          </a:p>
        </p:txBody>
      </p:sp>
      <p:sp>
        <p:nvSpPr>
          <p:cNvPr id="199683" name="Content Placeholder 2">
            <a:extLst>
              <a:ext uri="{FF2B5EF4-FFF2-40B4-BE49-F238E27FC236}">
                <a16:creationId xmlns:a16="http://schemas.microsoft.com/office/drawing/2014/main" id="{868C14C5-E8F8-181E-BE3A-774C46C5BAFF}"/>
              </a:ext>
            </a:extLst>
          </p:cNvPr>
          <p:cNvSpPr>
            <a:spLocks noGrp="1"/>
          </p:cNvSpPr>
          <p:nvPr>
            <p:ph idx="1"/>
          </p:nvPr>
        </p:nvSpPr>
        <p:spPr>
          <a:xfrm>
            <a:off x="6572250" y="2041922"/>
            <a:ext cx="2343150" cy="3146822"/>
          </a:xfrm>
        </p:spPr>
        <p:txBody>
          <a:bodyPr/>
          <a:lstStyle/>
          <a:p>
            <a:pPr marL="341710" indent="-341710"/>
            <a:r>
              <a:rPr lang="en-US" altLang="en-US" sz="2100"/>
              <a:t>Automated insulin delivery (AID)</a:t>
            </a:r>
          </a:p>
          <a:p>
            <a:pPr marL="341710" indent="-341710"/>
            <a:r>
              <a:rPr lang="en-US" altLang="en-US" sz="2100"/>
              <a:t>Auto adjust background insulin</a:t>
            </a:r>
          </a:p>
          <a:p>
            <a:pPr marL="341710" indent="-341710"/>
            <a:r>
              <a:rPr lang="en-US" altLang="en-US" sz="2100"/>
              <a:t>Some systems give auto corrections</a:t>
            </a:r>
          </a:p>
          <a:p>
            <a:pPr marL="341710" indent="-341710"/>
            <a:r>
              <a:rPr lang="en-US" altLang="en-US" sz="2100"/>
              <a:t>Maximize time 70-180mg/dL</a:t>
            </a:r>
          </a:p>
          <a:p>
            <a:pPr marL="341710" indent="-341710"/>
            <a:endParaRPr lang="en-US" altLang="en-US"/>
          </a:p>
        </p:txBody>
      </p:sp>
      <p:pic>
        <p:nvPicPr>
          <p:cNvPr id="199684" name="Picture 4">
            <a:extLst>
              <a:ext uri="{FF2B5EF4-FFF2-40B4-BE49-F238E27FC236}">
                <a16:creationId xmlns:a16="http://schemas.microsoft.com/office/drawing/2014/main" id="{8E26B083-F6AB-2AD6-198E-C57BF148E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2265760"/>
            <a:ext cx="6080522" cy="325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94E663C-A309-8901-1E47-C97B37B97ECE}"/>
              </a:ext>
            </a:extLst>
          </p:cNvPr>
          <p:cNvSpPr/>
          <p:nvPr/>
        </p:nvSpPr>
        <p:spPr>
          <a:xfrm>
            <a:off x="6540103" y="4177904"/>
            <a:ext cx="2203847" cy="7250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C64D5AA-EAF8-8AE9-BF46-402D2CD99F7A}"/>
              </a:ext>
            </a:extLst>
          </p:cNvPr>
          <p:cNvSpPr/>
          <p:nvPr/>
        </p:nvSpPr>
        <p:spPr>
          <a:xfrm>
            <a:off x="3486151" y="4177904"/>
            <a:ext cx="1527572" cy="7250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39BAE39-BD2B-8FFC-7672-41A1ABA0C723}"/>
              </a:ext>
            </a:extLst>
          </p:cNvPr>
          <p:cNvSpPr/>
          <p:nvPr/>
        </p:nvSpPr>
        <p:spPr>
          <a:xfrm>
            <a:off x="919162" y="4354116"/>
            <a:ext cx="1309688" cy="6750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93043D4-F95C-C847-E633-C40764DE829E}"/>
              </a:ext>
            </a:extLst>
          </p:cNvPr>
          <p:cNvSpPr/>
          <p:nvPr/>
        </p:nvSpPr>
        <p:spPr>
          <a:xfrm>
            <a:off x="6728222" y="3025378"/>
            <a:ext cx="1595438" cy="7560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84DF81C-8A7F-624A-A765-098CD41A3B6F}"/>
              </a:ext>
            </a:extLst>
          </p:cNvPr>
          <p:cNvSpPr/>
          <p:nvPr/>
        </p:nvSpPr>
        <p:spPr>
          <a:xfrm>
            <a:off x="3314700" y="3112294"/>
            <a:ext cx="1885950" cy="6334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AFD1386-6638-104D-4EF0-D2A452AE7E71}"/>
              </a:ext>
            </a:extLst>
          </p:cNvPr>
          <p:cNvSpPr/>
          <p:nvPr/>
        </p:nvSpPr>
        <p:spPr>
          <a:xfrm>
            <a:off x="919162" y="3002756"/>
            <a:ext cx="1309688" cy="685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640" name="Rectangle 2">
            <a:extLst>
              <a:ext uri="{FF2B5EF4-FFF2-40B4-BE49-F238E27FC236}">
                <a16:creationId xmlns:a16="http://schemas.microsoft.com/office/drawing/2014/main" id="{82E48F5B-0600-D188-AA77-5CB41D00B8A6}"/>
              </a:ext>
            </a:extLst>
          </p:cNvPr>
          <p:cNvSpPr>
            <a:spLocks noGrp="1"/>
          </p:cNvSpPr>
          <p:nvPr>
            <p:ph type="title"/>
          </p:nvPr>
        </p:nvSpPr>
        <p:spPr>
          <a:xfrm>
            <a:off x="0" y="715394"/>
            <a:ext cx="9144000" cy="994172"/>
          </a:xfrm>
        </p:spPr>
        <p:txBody>
          <a:bodyPr/>
          <a:lstStyle/>
          <a:p>
            <a:pPr eaLnBrk="1" hangingPunct="1"/>
            <a:r>
              <a:rPr lang="en-US" altLang="en-US" dirty="0"/>
              <a:t>Automated Insulin Delivery Systems</a:t>
            </a:r>
          </a:p>
        </p:txBody>
      </p:sp>
      <p:sp>
        <p:nvSpPr>
          <p:cNvPr id="48131" name="Rectangle 3">
            <a:extLst>
              <a:ext uri="{FF2B5EF4-FFF2-40B4-BE49-F238E27FC236}">
                <a16:creationId xmlns:a16="http://schemas.microsoft.com/office/drawing/2014/main" id="{6C4996EA-1662-6421-6FE8-E6535DF62F20}"/>
              </a:ext>
            </a:extLst>
          </p:cNvPr>
          <p:cNvSpPr>
            <a:spLocks noGrp="1"/>
          </p:cNvSpPr>
          <p:nvPr>
            <p:ph idx="4294967295"/>
          </p:nvPr>
        </p:nvSpPr>
        <p:spPr>
          <a:xfrm>
            <a:off x="585787" y="3112294"/>
            <a:ext cx="1985963" cy="633413"/>
          </a:xfrm>
        </p:spPr>
        <p:txBody>
          <a:bodyPr>
            <a:noAutofit/>
          </a:bodyPr>
          <a:lstStyle/>
          <a:p>
            <a:pPr marL="0" indent="0" algn="ctr" eaLnBrk="1" hangingPunct="1">
              <a:buNone/>
              <a:defRPr/>
            </a:pPr>
            <a:r>
              <a:rPr lang="en-US" altLang="en-US" sz="1499" dirty="0" err="1">
                <a:solidFill>
                  <a:schemeClr val="tx1"/>
                </a:solidFill>
              </a:rPr>
              <a:t>Omnipod</a:t>
            </a:r>
            <a:r>
              <a:rPr lang="en-US" altLang="en-US" sz="1499" dirty="0">
                <a:solidFill>
                  <a:schemeClr val="tx1"/>
                </a:solidFill>
              </a:rPr>
              <a:t> 5</a:t>
            </a:r>
            <a:br>
              <a:rPr lang="en-US" altLang="en-US" sz="1499" dirty="0">
                <a:solidFill>
                  <a:schemeClr val="tx1"/>
                </a:solidFill>
              </a:rPr>
            </a:br>
            <a:r>
              <a:rPr lang="en-US" altLang="en-US" sz="1499" dirty="0">
                <a:solidFill>
                  <a:schemeClr val="tx1"/>
                </a:solidFill>
              </a:rPr>
              <a:t>(</a:t>
            </a:r>
            <a:r>
              <a:rPr lang="en-US" altLang="en-US" sz="1499" dirty="0" err="1">
                <a:solidFill>
                  <a:schemeClr val="tx1"/>
                </a:solidFill>
              </a:rPr>
              <a:t>Insulet</a:t>
            </a:r>
            <a:r>
              <a:rPr lang="en-US" altLang="en-US" sz="1499" dirty="0">
                <a:solidFill>
                  <a:schemeClr val="tx1"/>
                </a:solidFill>
              </a:rPr>
              <a:t>)</a:t>
            </a:r>
          </a:p>
        </p:txBody>
      </p:sp>
      <p:sp>
        <p:nvSpPr>
          <p:cNvPr id="48132" name="Text Box 16">
            <a:extLst>
              <a:ext uri="{FF2B5EF4-FFF2-40B4-BE49-F238E27FC236}">
                <a16:creationId xmlns:a16="http://schemas.microsoft.com/office/drawing/2014/main" id="{C99EF8EC-35DE-5C2F-20A6-E939BBF2EC8C}"/>
              </a:ext>
            </a:extLst>
          </p:cNvPr>
          <p:cNvSpPr txBox="1">
            <a:spLocks noChangeArrowheads="1"/>
          </p:cNvSpPr>
          <p:nvPr/>
        </p:nvSpPr>
        <p:spPr bwMode="auto">
          <a:xfrm>
            <a:off x="3082528" y="3152775"/>
            <a:ext cx="2299097" cy="535879"/>
          </a:xfrm>
          <a:prstGeom prst="rect">
            <a:avLst/>
          </a:prstGeom>
          <a:noFill/>
          <a:ln>
            <a:noFill/>
          </a:ln>
          <a:effectLst/>
        </p:spPr>
        <p:txBody>
          <a:bodyPr lIns="73751" tIns="36875" rIns="73751" bIns="36875">
            <a:spAutoFit/>
          </a:bodyPr>
          <a:lstStyle>
            <a:lvl1pPr defTabSz="976313">
              <a:defRPr>
                <a:solidFill>
                  <a:schemeClr val="tx1"/>
                </a:solidFill>
                <a:latin typeface="Arial" panose="020B0604020202020204" pitchFamily="34" charset="0"/>
              </a:defRPr>
            </a:lvl1pPr>
            <a:lvl2pPr marL="742950" indent="-285750" defTabSz="976313">
              <a:defRPr>
                <a:solidFill>
                  <a:schemeClr val="tx1"/>
                </a:solidFill>
                <a:latin typeface="Arial" panose="020B0604020202020204" pitchFamily="34" charset="0"/>
              </a:defRPr>
            </a:lvl2pPr>
            <a:lvl3pPr marL="1143000" indent="-228600" defTabSz="976313">
              <a:defRPr>
                <a:solidFill>
                  <a:schemeClr val="tx1"/>
                </a:solidFill>
                <a:latin typeface="Arial" panose="020B0604020202020204" pitchFamily="34" charset="0"/>
              </a:defRPr>
            </a:lvl3pPr>
            <a:lvl4pPr marL="1600200" indent="-228600" defTabSz="976313">
              <a:defRPr>
                <a:solidFill>
                  <a:schemeClr val="tx1"/>
                </a:solidFill>
                <a:latin typeface="Arial" panose="020B0604020202020204" pitchFamily="34" charset="0"/>
              </a:defRPr>
            </a:lvl4pPr>
            <a:lvl5pPr marL="2057400" indent="-228600" defTabSz="976313">
              <a:defRPr>
                <a:solidFill>
                  <a:schemeClr val="tx1"/>
                </a:solidFill>
                <a:latin typeface="Arial" panose="020B0604020202020204" pitchFamily="34" charset="0"/>
              </a:defRPr>
            </a:lvl5pPr>
            <a:lvl6pPr marL="2514600" indent="-228600" defTabSz="976313" eaLnBrk="0" fontAlgn="base" hangingPunct="0">
              <a:spcBef>
                <a:spcPct val="0"/>
              </a:spcBef>
              <a:spcAft>
                <a:spcPct val="0"/>
              </a:spcAft>
              <a:defRPr>
                <a:solidFill>
                  <a:schemeClr val="tx1"/>
                </a:solidFill>
                <a:latin typeface="Arial" panose="020B0604020202020204" pitchFamily="34" charset="0"/>
              </a:defRPr>
            </a:lvl6pPr>
            <a:lvl7pPr marL="2971800" indent="-228600" defTabSz="976313" eaLnBrk="0" fontAlgn="base" hangingPunct="0">
              <a:spcBef>
                <a:spcPct val="0"/>
              </a:spcBef>
              <a:spcAft>
                <a:spcPct val="0"/>
              </a:spcAft>
              <a:defRPr>
                <a:solidFill>
                  <a:schemeClr val="tx1"/>
                </a:solidFill>
                <a:latin typeface="Arial" panose="020B0604020202020204" pitchFamily="34" charset="0"/>
              </a:defRPr>
            </a:lvl7pPr>
            <a:lvl8pPr marL="3429000" indent="-228600" defTabSz="976313" eaLnBrk="0" fontAlgn="base" hangingPunct="0">
              <a:spcBef>
                <a:spcPct val="0"/>
              </a:spcBef>
              <a:spcAft>
                <a:spcPct val="0"/>
              </a:spcAft>
              <a:defRPr>
                <a:solidFill>
                  <a:schemeClr val="tx1"/>
                </a:solidFill>
                <a:latin typeface="Arial" panose="020B0604020202020204" pitchFamily="34" charset="0"/>
              </a:defRPr>
            </a:lvl8pPr>
            <a:lvl9pPr marL="3886200" indent="-228600" defTabSz="976313"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31558" rtl="0" eaLnBrk="0" fontAlgn="base" latinLnBrk="0" hangingPunct="0">
              <a:lnSpc>
                <a:spcPct val="100000"/>
              </a:lnSpc>
              <a:spcBef>
                <a:spcPct val="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T:slim X2 (Tandem)</a:t>
            </a:r>
          </a:p>
          <a:p>
            <a:pPr marL="0" marR="0" lvl="0" indent="0" algn="ctr" defTabSz="731558" rtl="0" eaLnBrk="0" fontAlgn="base" latinLnBrk="0" hangingPunct="0">
              <a:lnSpc>
                <a:spcPct val="100000"/>
              </a:lnSpc>
              <a:spcBef>
                <a:spcPct val="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Control IQ+</a:t>
            </a:r>
          </a:p>
        </p:txBody>
      </p:sp>
      <p:sp>
        <p:nvSpPr>
          <p:cNvPr id="3" name="Text Box 11">
            <a:extLst>
              <a:ext uri="{FF2B5EF4-FFF2-40B4-BE49-F238E27FC236}">
                <a16:creationId xmlns:a16="http://schemas.microsoft.com/office/drawing/2014/main" id="{DBB7EB84-7AA9-6821-E46A-80946B10741A}"/>
              </a:ext>
            </a:extLst>
          </p:cNvPr>
          <p:cNvSpPr txBox="1">
            <a:spLocks noChangeArrowheads="1"/>
          </p:cNvSpPr>
          <p:nvPr/>
        </p:nvSpPr>
        <p:spPr bwMode="auto">
          <a:xfrm>
            <a:off x="6600825" y="3112294"/>
            <a:ext cx="1753791" cy="582045"/>
          </a:xfrm>
          <a:prstGeom prst="rect">
            <a:avLst/>
          </a:prstGeom>
          <a:noFill/>
          <a:ln>
            <a:noFill/>
          </a:ln>
          <a:effectLst/>
        </p:spPr>
        <p:txBody>
          <a:bodyPr lIns="73751" tIns="36875" rIns="73751" bIns="36875">
            <a:spAutoFit/>
          </a:bodyPr>
          <a:lstStyle>
            <a:lvl1pPr defTabSz="976313">
              <a:defRPr>
                <a:solidFill>
                  <a:schemeClr val="tx1"/>
                </a:solidFill>
                <a:latin typeface="Arial" panose="020B0604020202020204" pitchFamily="34" charset="0"/>
              </a:defRPr>
            </a:lvl1pPr>
            <a:lvl2pPr marL="742950" indent="-285750" defTabSz="976313">
              <a:defRPr>
                <a:solidFill>
                  <a:schemeClr val="tx1"/>
                </a:solidFill>
                <a:latin typeface="Arial" panose="020B0604020202020204" pitchFamily="34" charset="0"/>
              </a:defRPr>
            </a:lvl2pPr>
            <a:lvl3pPr marL="1143000" indent="-228600" defTabSz="976313">
              <a:defRPr>
                <a:solidFill>
                  <a:schemeClr val="tx1"/>
                </a:solidFill>
                <a:latin typeface="Arial" panose="020B0604020202020204" pitchFamily="34" charset="0"/>
              </a:defRPr>
            </a:lvl3pPr>
            <a:lvl4pPr marL="1600200" indent="-228600" defTabSz="976313">
              <a:defRPr>
                <a:solidFill>
                  <a:schemeClr val="tx1"/>
                </a:solidFill>
                <a:latin typeface="Arial" panose="020B0604020202020204" pitchFamily="34" charset="0"/>
              </a:defRPr>
            </a:lvl4pPr>
            <a:lvl5pPr marL="2057400" indent="-228600" defTabSz="976313">
              <a:defRPr>
                <a:solidFill>
                  <a:schemeClr val="tx1"/>
                </a:solidFill>
                <a:latin typeface="Arial" panose="020B0604020202020204" pitchFamily="34" charset="0"/>
              </a:defRPr>
            </a:lvl5pPr>
            <a:lvl6pPr marL="2514600" indent="-228600" defTabSz="976313" eaLnBrk="0" fontAlgn="base" hangingPunct="0">
              <a:spcBef>
                <a:spcPct val="0"/>
              </a:spcBef>
              <a:spcAft>
                <a:spcPct val="0"/>
              </a:spcAft>
              <a:defRPr>
                <a:solidFill>
                  <a:schemeClr val="tx1"/>
                </a:solidFill>
                <a:latin typeface="Arial" panose="020B0604020202020204" pitchFamily="34" charset="0"/>
              </a:defRPr>
            </a:lvl6pPr>
            <a:lvl7pPr marL="2971800" indent="-228600" defTabSz="976313" eaLnBrk="0" fontAlgn="base" hangingPunct="0">
              <a:spcBef>
                <a:spcPct val="0"/>
              </a:spcBef>
              <a:spcAft>
                <a:spcPct val="0"/>
              </a:spcAft>
              <a:defRPr>
                <a:solidFill>
                  <a:schemeClr val="tx1"/>
                </a:solidFill>
                <a:latin typeface="Arial" panose="020B0604020202020204" pitchFamily="34" charset="0"/>
              </a:defRPr>
            </a:lvl7pPr>
            <a:lvl8pPr marL="3429000" indent="-228600" defTabSz="976313" eaLnBrk="0" fontAlgn="base" hangingPunct="0">
              <a:spcBef>
                <a:spcPct val="0"/>
              </a:spcBef>
              <a:spcAft>
                <a:spcPct val="0"/>
              </a:spcAft>
              <a:defRPr>
                <a:solidFill>
                  <a:schemeClr val="tx1"/>
                </a:solidFill>
                <a:latin typeface="Arial" panose="020B0604020202020204" pitchFamily="34" charset="0"/>
              </a:defRPr>
            </a:lvl8pPr>
            <a:lvl9pPr marL="3886200" indent="-228600" defTabSz="976313"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31558" rtl="0" eaLnBrk="0" fontAlgn="base" latinLnBrk="0" hangingPunct="0">
              <a:lnSpc>
                <a:spcPct val="100000"/>
              </a:lnSpc>
              <a:spcBef>
                <a:spcPct val="2000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780G </a:t>
            </a:r>
          </a:p>
          <a:p>
            <a:pPr marL="0" marR="0" lvl="0" indent="0" algn="ctr" defTabSz="731558" rtl="0" eaLnBrk="0" fontAlgn="base" latinLnBrk="0" hangingPunct="0">
              <a:lnSpc>
                <a:spcPct val="100000"/>
              </a:lnSpc>
              <a:spcBef>
                <a:spcPct val="2000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US" altLang="en-US" sz="1499"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Minimed</a:t>
            </a: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6" name="Text Box 11">
            <a:extLst>
              <a:ext uri="{FF2B5EF4-FFF2-40B4-BE49-F238E27FC236}">
                <a16:creationId xmlns:a16="http://schemas.microsoft.com/office/drawing/2014/main" id="{751EBB05-D94D-0D43-9637-36C863ED5BB4}"/>
              </a:ext>
            </a:extLst>
          </p:cNvPr>
          <p:cNvSpPr txBox="1">
            <a:spLocks noChangeArrowheads="1"/>
          </p:cNvSpPr>
          <p:nvPr/>
        </p:nvSpPr>
        <p:spPr bwMode="auto">
          <a:xfrm>
            <a:off x="6457951" y="4354116"/>
            <a:ext cx="2135981" cy="305174"/>
          </a:xfrm>
          <a:prstGeom prst="rect">
            <a:avLst/>
          </a:prstGeom>
          <a:noFill/>
          <a:ln>
            <a:noFill/>
          </a:ln>
          <a:effectLst/>
        </p:spPr>
        <p:txBody>
          <a:bodyPr lIns="73751" tIns="36875" rIns="73751" bIns="36875">
            <a:spAutoFit/>
          </a:bodyPr>
          <a:lstStyle>
            <a:lvl1pPr defTabSz="976313">
              <a:defRPr>
                <a:solidFill>
                  <a:schemeClr val="tx1"/>
                </a:solidFill>
                <a:latin typeface="Arial" panose="020B0604020202020204" pitchFamily="34" charset="0"/>
              </a:defRPr>
            </a:lvl1pPr>
            <a:lvl2pPr marL="742950" indent="-285750" defTabSz="976313">
              <a:defRPr>
                <a:solidFill>
                  <a:schemeClr val="tx1"/>
                </a:solidFill>
                <a:latin typeface="Arial" panose="020B0604020202020204" pitchFamily="34" charset="0"/>
              </a:defRPr>
            </a:lvl2pPr>
            <a:lvl3pPr marL="1143000" indent="-228600" defTabSz="976313">
              <a:defRPr>
                <a:solidFill>
                  <a:schemeClr val="tx1"/>
                </a:solidFill>
                <a:latin typeface="Arial" panose="020B0604020202020204" pitchFamily="34" charset="0"/>
              </a:defRPr>
            </a:lvl3pPr>
            <a:lvl4pPr marL="1600200" indent="-228600" defTabSz="976313">
              <a:defRPr>
                <a:solidFill>
                  <a:schemeClr val="tx1"/>
                </a:solidFill>
                <a:latin typeface="Arial" panose="020B0604020202020204" pitchFamily="34" charset="0"/>
              </a:defRPr>
            </a:lvl4pPr>
            <a:lvl5pPr marL="2057400" indent="-228600" defTabSz="976313">
              <a:defRPr>
                <a:solidFill>
                  <a:schemeClr val="tx1"/>
                </a:solidFill>
                <a:latin typeface="Arial" panose="020B0604020202020204" pitchFamily="34" charset="0"/>
              </a:defRPr>
            </a:lvl5pPr>
            <a:lvl6pPr marL="2514600" indent="-228600" defTabSz="976313" eaLnBrk="0" fontAlgn="base" hangingPunct="0">
              <a:spcBef>
                <a:spcPct val="0"/>
              </a:spcBef>
              <a:spcAft>
                <a:spcPct val="0"/>
              </a:spcAft>
              <a:defRPr>
                <a:solidFill>
                  <a:schemeClr val="tx1"/>
                </a:solidFill>
                <a:latin typeface="Arial" panose="020B0604020202020204" pitchFamily="34" charset="0"/>
              </a:defRPr>
            </a:lvl6pPr>
            <a:lvl7pPr marL="2971800" indent="-228600" defTabSz="976313" eaLnBrk="0" fontAlgn="base" hangingPunct="0">
              <a:spcBef>
                <a:spcPct val="0"/>
              </a:spcBef>
              <a:spcAft>
                <a:spcPct val="0"/>
              </a:spcAft>
              <a:defRPr>
                <a:solidFill>
                  <a:schemeClr val="tx1"/>
                </a:solidFill>
                <a:latin typeface="Arial" panose="020B0604020202020204" pitchFamily="34" charset="0"/>
              </a:defRPr>
            </a:lvl7pPr>
            <a:lvl8pPr marL="3429000" indent="-228600" defTabSz="976313" eaLnBrk="0" fontAlgn="base" hangingPunct="0">
              <a:spcBef>
                <a:spcPct val="0"/>
              </a:spcBef>
              <a:spcAft>
                <a:spcPct val="0"/>
              </a:spcAft>
              <a:defRPr>
                <a:solidFill>
                  <a:schemeClr val="tx1"/>
                </a:solidFill>
                <a:latin typeface="Arial" panose="020B0604020202020204" pitchFamily="34" charset="0"/>
              </a:defRPr>
            </a:lvl8pPr>
            <a:lvl9pPr marL="3886200" indent="-228600" defTabSz="976313"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31558" rtl="0" eaLnBrk="0" fontAlgn="base" latinLnBrk="0" hangingPunct="0">
              <a:lnSpc>
                <a:spcPct val="100000"/>
              </a:lnSpc>
              <a:spcBef>
                <a:spcPct val="20000"/>
              </a:spcBef>
              <a:spcAft>
                <a:spcPct val="0"/>
              </a:spcAft>
              <a:buClr>
                <a:srgbClr val="7AD0E7"/>
              </a:buClr>
              <a:buSzTx/>
              <a:buFontTx/>
              <a:buNone/>
              <a:tabLst/>
              <a:defRPr/>
            </a:pPr>
            <a:r>
              <a:rPr kumimoji="0" lang="en-US" altLang="en-US" sz="1499"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Twiist</a:t>
            </a: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Loop (Sequel)</a:t>
            </a:r>
          </a:p>
        </p:txBody>
      </p:sp>
      <p:sp>
        <p:nvSpPr>
          <p:cNvPr id="7" name="Text Box 11">
            <a:extLst>
              <a:ext uri="{FF2B5EF4-FFF2-40B4-BE49-F238E27FC236}">
                <a16:creationId xmlns:a16="http://schemas.microsoft.com/office/drawing/2014/main" id="{302E9C56-7AB7-32FF-34F4-AE28D5B035C3}"/>
              </a:ext>
            </a:extLst>
          </p:cNvPr>
          <p:cNvSpPr txBox="1">
            <a:spLocks noChangeArrowheads="1"/>
          </p:cNvSpPr>
          <p:nvPr/>
        </p:nvSpPr>
        <p:spPr bwMode="auto">
          <a:xfrm>
            <a:off x="800101" y="4354116"/>
            <a:ext cx="1527572" cy="549761"/>
          </a:xfrm>
          <a:prstGeom prst="rect">
            <a:avLst/>
          </a:prstGeom>
          <a:noFill/>
          <a:ln>
            <a:noFill/>
          </a:ln>
          <a:effectLst/>
        </p:spPr>
        <p:txBody>
          <a:bodyPr lIns="41523" tIns="20762" rIns="41523" bIns="20762">
            <a:spAutoFit/>
          </a:bodyPr>
          <a:lstStyle>
            <a:lvl1pPr defTabSz="977900">
              <a:defRPr>
                <a:solidFill>
                  <a:schemeClr val="tx1"/>
                </a:solidFill>
                <a:latin typeface="Arial" panose="020B0604020202020204" pitchFamily="34" charset="0"/>
              </a:defRPr>
            </a:lvl1pPr>
            <a:lvl2pPr marL="742950" indent="-285750" defTabSz="977900">
              <a:defRPr>
                <a:solidFill>
                  <a:schemeClr val="tx1"/>
                </a:solidFill>
                <a:latin typeface="Arial" panose="020B0604020202020204" pitchFamily="34" charset="0"/>
              </a:defRPr>
            </a:lvl2pPr>
            <a:lvl3pPr marL="1143000" indent="-228600" defTabSz="977900">
              <a:defRPr>
                <a:solidFill>
                  <a:schemeClr val="tx1"/>
                </a:solidFill>
                <a:latin typeface="Arial" panose="020B0604020202020204" pitchFamily="34" charset="0"/>
              </a:defRPr>
            </a:lvl3pPr>
            <a:lvl4pPr marL="1600200" indent="-228600" defTabSz="977900">
              <a:defRPr>
                <a:solidFill>
                  <a:schemeClr val="tx1"/>
                </a:solidFill>
                <a:latin typeface="Arial" panose="020B0604020202020204" pitchFamily="34" charset="0"/>
              </a:defRPr>
            </a:lvl4pPr>
            <a:lvl5pPr marL="2057400" indent="-228600" defTabSz="977900">
              <a:defRPr>
                <a:solidFill>
                  <a:schemeClr val="tx1"/>
                </a:solidFill>
                <a:latin typeface="Arial" panose="020B0604020202020204" pitchFamily="34" charset="0"/>
              </a:defRPr>
            </a:lvl5pPr>
            <a:lvl6pPr marL="2514600" indent="-228600" defTabSz="977900" eaLnBrk="0" fontAlgn="base" hangingPunct="0">
              <a:spcBef>
                <a:spcPct val="0"/>
              </a:spcBef>
              <a:spcAft>
                <a:spcPct val="0"/>
              </a:spcAft>
              <a:defRPr>
                <a:solidFill>
                  <a:schemeClr val="tx1"/>
                </a:solidFill>
                <a:latin typeface="Arial" panose="020B0604020202020204" pitchFamily="34" charset="0"/>
              </a:defRPr>
            </a:lvl6pPr>
            <a:lvl7pPr marL="2971800" indent="-228600" defTabSz="977900" eaLnBrk="0" fontAlgn="base" hangingPunct="0">
              <a:spcBef>
                <a:spcPct val="0"/>
              </a:spcBef>
              <a:spcAft>
                <a:spcPct val="0"/>
              </a:spcAft>
              <a:defRPr>
                <a:solidFill>
                  <a:schemeClr val="tx1"/>
                </a:solidFill>
                <a:latin typeface="Arial" panose="020B0604020202020204" pitchFamily="34" charset="0"/>
              </a:defRPr>
            </a:lvl7pPr>
            <a:lvl8pPr marL="3429000" indent="-228600" defTabSz="977900" eaLnBrk="0" fontAlgn="base" hangingPunct="0">
              <a:spcBef>
                <a:spcPct val="0"/>
              </a:spcBef>
              <a:spcAft>
                <a:spcPct val="0"/>
              </a:spcAft>
              <a:defRPr>
                <a:solidFill>
                  <a:schemeClr val="tx1"/>
                </a:solidFill>
                <a:latin typeface="Arial" panose="020B0604020202020204" pitchFamily="34" charset="0"/>
              </a:defRPr>
            </a:lvl8pPr>
            <a:lvl9pPr marL="3886200" indent="-228600" defTabSz="9779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412552" rtl="0" eaLnBrk="0" fontAlgn="base" latinLnBrk="0" hangingPunct="0">
              <a:lnSpc>
                <a:spcPct val="100000"/>
              </a:lnSpc>
              <a:spcBef>
                <a:spcPct val="20000"/>
              </a:spcBef>
              <a:spcAft>
                <a:spcPct val="0"/>
              </a:spcAft>
              <a:buClr>
                <a:srgbClr val="7AD0E7"/>
              </a:buClr>
              <a:buSzTx/>
              <a:buFontTx/>
              <a:buNone/>
              <a:tabLst/>
              <a:defRPr/>
            </a:pPr>
            <a:r>
              <a:rPr kumimoji="0" lang="en-US" altLang="en-US"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r>
              <a:rPr kumimoji="0" lang="en-US" altLang="en-US" sz="15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iLet</a:t>
            </a:r>
            <a:endParaRPr kumimoji="0" lang="en-US" altLang="en-US"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412552" rtl="0" eaLnBrk="0" fontAlgn="base" latinLnBrk="0" hangingPunct="0">
              <a:lnSpc>
                <a:spcPct val="100000"/>
              </a:lnSpc>
              <a:spcBef>
                <a:spcPct val="20000"/>
              </a:spcBef>
              <a:spcAft>
                <a:spcPct val="0"/>
              </a:spcAft>
              <a:buClr>
                <a:srgbClr val="7AD0E7"/>
              </a:buClr>
              <a:buSzTx/>
              <a:buFontTx/>
              <a:buNone/>
              <a:tabLst/>
              <a:defRPr/>
            </a:pPr>
            <a:r>
              <a:rPr kumimoji="0" lang="en-US" altLang="en-US"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(Beta Bionics)</a:t>
            </a:r>
          </a:p>
        </p:txBody>
      </p:sp>
      <p:sp>
        <p:nvSpPr>
          <p:cNvPr id="2" name="Text Box 16">
            <a:extLst>
              <a:ext uri="{FF2B5EF4-FFF2-40B4-BE49-F238E27FC236}">
                <a16:creationId xmlns:a16="http://schemas.microsoft.com/office/drawing/2014/main" id="{4122BB1F-A992-B0BB-F86B-8739BAA60499}"/>
              </a:ext>
            </a:extLst>
          </p:cNvPr>
          <p:cNvSpPr txBox="1">
            <a:spLocks noChangeArrowheads="1"/>
          </p:cNvSpPr>
          <p:nvPr/>
        </p:nvSpPr>
        <p:spPr bwMode="auto">
          <a:xfrm>
            <a:off x="3082528" y="4229100"/>
            <a:ext cx="2299097" cy="535879"/>
          </a:xfrm>
          <a:prstGeom prst="rect">
            <a:avLst/>
          </a:prstGeom>
          <a:noFill/>
          <a:ln>
            <a:noFill/>
          </a:ln>
          <a:effectLst/>
        </p:spPr>
        <p:txBody>
          <a:bodyPr lIns="73751" tIns="36875" rIns="73751" bIns="36875">
            <a:spAutoFit/>
          </a:bodyPr>
          <a:lstStyle>
            <a:lvl1pPr defTabSz="976313">
              <a:defRPr>
                <a:solidFill>
                  <a:schemeClr val="tx1"/>
                </a:solidFill>
                <a:latin typeface="Arial" panose="020B0604020202020204" pitchFamily="34" charset="0"/>
              </a:defRPr>
            </a:lvl1pPr>
            <a:lvl2pPr marL="742950" indent="-285750" defTabSz="976313">
              <a:defRPr>
                <a:solidFill>
                  <a:schemeClr val="tx1"/>
                </a:solidFill>
                <a:latin typeface="Arial" panose="020B0604020202020204" pitchFamily="34" charset="0"/>
              </a:defRPr>
            </a:lvl2pPr>
            <a:lvl3pPr marL="1143000" indent="-228600" defTabSz="976313">
              <a:defRPr>
                <a:solidFill>
                  <a:schemeClr val="tx1"/>
                </a:solidFill>
                <a:latin typeface="Arial" panose="020B0604020202020204" pitchFamily="34" charset="0"/>
              </a:defRPr>
            </a:lvl3pPr>
            <a:lvl4pPr marL="1600200" indent="-228600" defTabSz="976313">
              <a:defRPr>
                <a:solidFill>
                  <a:schemeClr val="tx1"/>
                </a:solidFill>
                <a:latin typeface="Arial" panose="020B0604020202020204" pitchFamily="34" charset="0"/>
              </a:defRPr>
            </a:lvl4pPr>
            <a:lvl5pPr marL="2057400" indent="-228600" defTabSz="976313">
              <a:defRPr>
                <a:solidFill>
                  <a:schemeClr val="tx1"/>
                </a:solidFill>
                <a:latin typeface="Arial" panose="020B0604020202020204" pitchFamily="34" charset="0"/>
              </a:defRPr>
            </a:lvl5pPr>
            <a:lvl6pPr marL="2514600" indent="-228600" defTabSz="976313" eaLnBrk="0" fontAlgn="base" hangingPunct="0">
              <a:spcBef>
                <a:spcPct val="0"/>
              </a:spcBef>
              <a:spcAft>
                <a:spcPct val="0"/>
              </a:spcAft>
              <a:defRPr>
                <a:solidFill>
                  <a:schemeClr val="tx1"/>
                </a:solidFill>
                <a:latin typeface="Arial" panose="020B0604020202020204" pitchFamily="34" charset="0"/>
              </a:defRPr>
            </a:lvl6pPr>
            <a:lvl7pPr marL="2971800" indent="-228600" defTabSz="976313" eaLnBrk="0" fontAlgn="base" hangingPunct="0">
              <a:spcBef>
                <a:spcPct val="0"/>
              </a:spcBef>
              <a:spcAft>
                <a:spcPct val="0"/>
              </a:spcAft>
              <a:defRPr>
                <a:solidFill>
                  <a:schemeClr val="tx1"/>
                </a:solidFill>
                <a:latin typeface="Arial" panose="020B0604020202020204" pitchFamily="34" charset="0"/>
              </a:defRPr>
            </a:lvl7pPr>
            <a:lvl8pPr marL="3429000" indent="-228600" defTabSz="976313" eaLnBrk="0" fontAlgn="base" hangingPunct="0">
              <a:spcBef>
                <a:spcPct val="0"/>
              </a:spcBef>
              <a:spcAft>
                <a:spcPct val="0"/>
              </a:spcAft>
              <a:defRPr>
                <a:solidFill>
                  <a:schemeClr val="tx1"/>
                </a:solidFill>
                <a:latin typeface="Arial" panose="020B0604020202020204" pitchFamily="34" charset="0"/>
              </a:defRPr>
            </a:lvl8pPr>
            <a:lvl9pPr marL="3886200" indent="-228600" defTabSz="976313"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731558" rtl="0" eaLnBrk="0" fontAlgn="base" latinLnBrk="0" hangingPunct="0">
              <a:lnSpc>
                <a:spcPct val="100000"/>
              </a:lnSpc>
              <a:spcBef>
                <a:spcPct val="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Mobi (Tandem)</a:t>
            </a:r>
          </a:p>
          <a:p>
            <a:pPr marL="0" marR="0" lvl="0" indent="0" algn="ctr" defTabSz="731558" rtl="0" eaLnBrk="0" fontAlgn="base" latinLnBrk="0" hangingPunct="0">
              <a:lnSpc>
                <a:spcPct val="100000"/>
              </a:lnSpc>
              <a:spcBef>
                <a:spcPct val="0"/>
              </a:spcBef>
              <a:spcAft>
                <a:spcPct val="0"/>
              </a:spcAft>
              <a:buClr>
                <a:srgbClr val="7AD0E7"/>
              </a:buClr>
              <a:buSzTx/>
              <a:buFontTx/>
              <a:buNone/>
              <a:tabLst/>
              <a:defRPr/>
            </a:pPr>
            <a:r>
              <a:rPr kumimoji="0" lang="en-US" altLang="en-US" sz="1499"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Control IQ+</a:t>
            </a:r>
          </a:p>
        </p:txBody>
      </p:sp>
      <p:sp>
        <p:nvSpPr>
          <p:cNvPr id="13" name="Rectangle 12">
            <a:extLst>
              <a:ext uri="{FF2B5EF4-FFF2-40B4-BE49-F238E27FC236}">
                <a16:creationId xmlns:a16="http://schemas.microsoft.com/office/drawing/2014/main" id="{C06E494A-AE15-766B-4AB1-E6224CD9CE70}"/>
              </a:ext>
            </a:extLst>
          </p:cNvPr>
          <p:cNvSpPr/>
          <p:nvPr/>
        </p:nvSpPr>
        <p:spPr>
          <a:xfrm>
            <a:off x="3786187" y="5562600"/>
            <a:ext cx="1595438" cy="7560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Flex (</a:t>
            </a:r>
            <a:r>
              <a:rPr kumimoji="0" lang="en-US" sz="1350" b="0" i="0" u="none" strike="noStrike" kern="1200" cap="none" spc="0" normalizeH="0" baseline="0" noProof="0" dirty="0" err="1">
                <a:ln>
                  <a:noFill/>
                </a:ln>
                <a:solidFill>
                  <a:prstClr val="white"/>
                </a:solidFill>
                <a:effectLst/>
                <a:uLnTx/>
                <a:uFillTx/>
                <a:latin typeface="Calibri" panose="020F0502020204030204"/>
                <a:ea typeface="+mn-ea"/>
                <a:cs typeface="+mn-cs"/>
              </a:rPr>
              <a:t>MiniMed</a:t>
            </a: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Tree>
  </p:cSld>
  <p:clrMapOvr>
    <a:masterClrMapping/>
  </p:clrMapOvr>
  <p:extLst>
    <p:ext uri="{6950BFC3-D8DA-4A85-94F7-54DA5524770B}">
      <p188:commentRel xmlns:p188="http://schemas.microsoft.com/office/powerpoint/2018/8/main" r:id="rId3"/>
    </p:ext>
  </p:extLs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D3AA-FD0D-06FA-46E4-C27B484D2227}"/>
              </a:ext>
            </a:extLst>
          </p:cNvPr>
          <p:cNvSpPr>
            <a:spLocks noGrp="1"/>
          </p:cNvSpPr>
          <p:nvPr>
            <p:ph type="title"/>
          </p:nvPr>
        </p:nvSpPr>
        <p:spPr/>
        <p:txBody>
          <a:bodyPr/>
          <a:lstStyle/>
          <a:p>
            <a:r>
              <a:rPr lang="en-US" dirty="0"/>
              <a:t>Current State of Pumps</a:t>
            </a:r>
          </a:p>
        </p:txBody>
      </p:sp>
      <p:sp>
        <p:nvSpPr>
          <p:cNvPr id="3" name="Content Placeholder 2">
            <a:extLst>
              <a:ext uri="{FF2B5EF4-FFF2-40B4-BE49-F238E27FC236}">
                <a16:creationId xmlns:a16="http://schemas.microsoft.com/office/drawing/2014/main" id="{E641401B-9232-D0E8-0E14-F3DFD24A86C2}"/>
              </a:ext>
            </a:extLst>
          </p:cNvPr>
          <p:cNvSpPr>
            <a:spLocks noGrp="1"/>
          </p:cNvSpPr>
          <p:nvPr>
            <p:ph idx="1"/>
          </p:nvPr>
        </p:nvSpPr>
        <p:spPr/>
        <p:txBody>
          <a:bodyPr/>
          <a:lstStyle/>
          <a:p>
            <a:pPr>
              <a:lnSpc>
                <a:spcPct val="100000"/>
              </a:lnSpc>
            </a:pPr>
            <a:r>
              <a:rPr lang="en-US" sz="2400" dirty="0"/>
              <a:t>Every insulin pump has a cloud-based option to obtain data</a:t>
            </a:r>
          </a:p>
          <a:p>
            <a:pPr>
              <a:lnSpc>
                <a:spcPct val="100000"/>
              </a:lnSpc>
            </a:pPr>
            <a:r>
              <a:rPr lang="en-US" sz="2400" dirty="0"/>
              <a:t>Every insulin pump is available with CGM as AID</a:t>
            </a:r>
          </a:p>
          <a:p>
            <a:pPr>
              <a:lnSpc>
                <a:spcPct val="100000"/>
              </a:lnSpc>
            </a:pPr>
            <a:r>
              <a:rPr lang="en-US" sz="2400" dirty="0"/>
              <a:t>Insulin pump coverage for people with T1D is amazing</a:t>
            </a:r>
          </a:p>
          <a:p>
            <a:pPr>
              <a:lnSpc>
                <a:spcPct val="100000"/>
              </a:lnSpc>
            </a:pPr>
            <a:r>
              <a:rPr lang="en-US" sz="2400" dirty="0"/>
              <a:t>3 FDA approved algorithms for T2D</a:t>
            </a:r>
          </a:p>
          <a:p>
            <a:pPr>
              <a:lnSpc>
                <a:spcPct val="100000"/>
              </a:lnSpc>
            </a:pPr>
            <a:r>
              <a:rPr lang="en-US" sz="2400" dirty="0"/>
              <a:t>1 FDA approved AID system for T1D pregnancy</a:t>
            </a:r>
          </a:p>
        </p:txBody>
      </p:sp>
    </p:spTree>
    <p:extLst>
      <p:ext uri="{BB962C8B-B14F-4D97-AF65-F5344CB8AC3E}">
        <p14:creationId xmlns:p14="http://schemas.microsoft.com/office/powerpoint/2010/main" val="295849811"/>
      </p:ext>
    </p:extLst>
  </p:cSld>
  <p:clrMapOvr>
    <a:masterClrMapping/>
  </p:clrMapOvr>
  <p:extLst>
    <p:ext uri="{6950BFC3-D8DA-4A85-94F7-54DA5524770B}">
      <p188:commentRel xmlns:p188="http://schemas.microsoft.com/office/powerpoint/2018/8/main" r:id="rId2"/>
    </p:ext>
  </p:extLs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996D51-9B47-D66F-AD68-69E78567E5B8}"/>
              </a:ext>
            </a:extLst>
          </p:cNvPr>
          <p:cNvSpPr>
            <a:spLocks noGrp="1"/>
          </p:cNvSpPr>
          <p:nvPr>
            <p:ph type="title"/>
          </p:nvPr>
        </p:nvSpPr>
        <p:spPr/>
        <p:txBody>
          <a:bodyPr/>
          <a:lstStyle/>
          <a:p>
            <a:r>
              <a:rPr lang="en-US" dirty="0"/>
              <a:t>2026 ADA Standards of Care and AID</a:t>
            </a:r>
          </a:p>
        </p:txBody>
      </p:sp>
      <p:sp>
        <p:nvSpPr>
          <p:cNvPr id="2" name="Content Placeholder 2">
            <a:extLst>
              <a:ext uri="{FF2B5EF4-FFF2-40B4-BE49-F238E27FC236}">
                <a16:creationId xmlns:a16="http://schemas.microsoft.com/office/drawing/2014/main" id="{59900D35-4D5B-27F7-F6C3-143044D1224A}"/>
              </a:ext>
            </a:extLst>
          </p:cNvPr>
          <p:cNvSpPr txBox="1">
            <a:spLocks/>
          </p:cNvSpPr>
          <p:nvPr/>
        </p:nvSpPr>
        <p:spPr>
          <a:xfrm>
            <a:off x="311945" y="2079462"/>
            <a:ext cx="8229599" cy="3075385"/>
          </a:xfrm>
          <a:prstGeom prst="rect">
            <a:avLst/>
          </a:prstGeom>
        </p:spPr>
        <p:txBody>
          <a:bodyPr>
            <a:noAutofit/>
          </a:bodyPr>
          <a:lstStyle>
            <a:lvl1pPr marL="342900" indent="-342900" algn="l" defTabSz="914400" rtl="0" eaLnBrk="1" latinLnBrk="0" hangingPunct="1">
              <a:lnSpc>
                <a:spcPct val="110000"/>
              </a:lnSpc>
              <a:spcBef>
                <a:spcPts val="1000"/>
              </a:spcBef>
              <a:buFont typeface="Arial" panose="020B0604020202020204" pitchFamily="34" charset="0"/>
              <a:buChar char="•"/>
              <a:defRPr sz="2400" b="0" i="0" kern="1200">
                <a:solidFill>
                  <a:schemeClr val="tx1"/>
                </a:solidFill>
                <a:latin typeface="Larsseit" pitchFamily="2" charset="77"/>
                <a:ea typeface="+mn-ea"/>
                <a:cs typeface="Arial" panose="020B0604020202020204" pitchFamily="34" charset="0"/>
              </a:defRPr>
            </a:lvl1pPr>
            <a:lvl2pPr marL="525780" indent="-342900" algn="l" defTabSz="914400" rtl="0" eaLnBrk="1" latinLnBrk="0" hangingPunct="1">
              <a:lnSpc>
                <a:spcPct val="110000"/>
              </a:lnSpc>
              <a:spcBef>
                <a:spcPts val="500"/>
              </a:spcBef>
              <a:buClr>
                <a:schemeClr val="accent4"/>
              </a:buClr>
              <a:buFont typeface="Arial" panose="020B0604020202020204" pitchFamily="34" charset="0"/>
              <a:buChar char="•"/>
              <a:defRPr sz="2000" b="0" i="0" kern="1200">
                <a:solidFill>
                  <a:schemeClr val="tx1"/>
                </a:solidFill>
                <a:latin typeface="Larsseit" pitchFamily="2" charset="77"/>
                <a:ea typeface="+mn-ea"/>
                <a:cs typeface="Arial" panose="020B0604020202020204" pitchFamily="34" charset="0"/>
              </a:defRPr>
            </a:lvl2pPr>
            <a:lvl3pPr marL="925830" indent="-285750" algn="l" defTabSz="914400" rtl="0" eaLnBrk="1" latinLnBrk="0" hangingPunct="1">
              <a:lnSpc>
                <a:spcPct val="110000"/>
              </a:lnSpc>
              <a:spcBef>
                <a:spcPts val="500"/>
              </a:spcBef>
              <a:buClr>
                <a:schemeClr val="accent4"/>
              </a:buClr>
              <a:buFont typeface="Arial" panose="020B0604020202020204" pitchFamily="34" charset="0"/>
              <a:buChar char="•"/>
              <a:defRPr sz="1800" b="0" i="0" kern="1200">
                <a:solidFill>
                  <a:schemeClr val="tx1"/>
                </a:solidFill>
                <a:latin typeface="Larsseit" pitchFamily="2" charset="77"/>
                <a:ea typeface="+mn-ea"/>
                <a:cs typeface="Arial" panose="020B0604020202020204" pitchFamily="34" charset="0"/>
              </a:defRPr>
            </a:lvl3pPr>
            <a:lvl4pPr marL="1383030" indent="-285750" algn="l" defTabSz="914400" rtl="0" eaLnBrk="1" latinLnBrk="0" hangingPunct="1">
              <a:lnSpc>
                <a:spcPct val="110000"/>
              </a:lnSpc>
              <a:spcBef>
                <a:spcPts val="500"/>
              </a:spcBef>
              <a:buClr>
                <a:schemeClr val="accent4"/>
              </a:buClr>
              <a:buFont typeface="Arial" panose="020B0604020202020204" pitchFamily="34" charset="0"/>
              <a:buChar char="•"/>
              <a:defRPr sz="1600" b="0" i="0" kern="1200">
                <a:solidFill>
                  <a:schemeClr val="tx1"/>
                </a:solidFill>
                <a:latin typeface="Larsseit" pitchFamily="2" charset="77"/>
                <a:ea typeface="+mn-ea"/>
                <a:cs typeface="Arial" panose="020B0604020202020204" pitchFamily="34" charset="0"/>
              </a:defRPr>
            </a:lvl4pPr>
            <a:lvl5pPr marL="1840230" indent="-285750" algn="l" defTabSz="914400" rtl="0" eaLnBrk="1" latinLnBrk="0" hangingPunct="1">
              <a:lnSpc>
                <a:spcPct val="110000"/>
              </a:lnSpc>
              <a:spcBef>
                <a:spcPts val="500"/>
              </a:spcBef>
              <a:buClr>
                <a:schemeClr val="accent4"/>
              </a:buClr>
              <a:buFont typeface="Arial" panose="020B0604020202020204" pitchFamily="34" charset="0"/>
              <a:buChar char="•"/>
              <a:defRPr sz="1400" b="0" i="0" kern="1200">
                <a:solidFill>
                  <a:schemeClr val="tx1"/>
                </a:solidFill>
                <a:latin typeface="Larssei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10000"/>
              </a:lnSpc>
              <a:spcBef>
                <a:spcPts val="1000"/>
              </a:spcBef>
              <a:spcAft>
                <a:spcPct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7.25a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AID systems are the preferred insulin delivery method over multiple daily injections (MDI), CSII, and sensor- augmented pump in people with type 1 diabetes, </a:t>
            </a: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adults with type 2 diabetes, </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children and adolescents with type 2 diabetes</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E</a:t>
            </a: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other forms of insulin-deficient diabetes. </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B–E</a:t>
            </a: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highlight>
                  <a:srgbClr val="FFFF00"/>
                </a:highlight>
                <a:uLnTx/>
                <a:uFillTx/>
                <a:latin typeface="Arial" panose="020B0604020202020204" pitchFamily="34" charset="0"/>
                <a:ea typeface="+mn-ea"/>
                <a:cs typeface="Arial" panose="020B0604020202020204" pitchFamily="34" charset="0"/>
              </a:rPr>
              <a:t>Choice of an AID system should be made based on the individual’s circumstances, preferences, and needs</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E</a:t>
            </a:r>
          </a:p>
          <a:p>
            <a:pPr marL="0" marR="0" lvl="0" indent="0" algn="l" defTabSz="914400" rtl="0" eaLnBrk="1" fontAlgn="base" latinLnBrk="0" hangingPunct="1">
              <a:lnSpc>
                <a:spcPct val="110000"/>
              </a:lnSpc>
              <a:spcBef>
                <a:spcPts val="1000"/>
              </a:spcBef>
              <a:spcAft>
                <a:spcPct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10000"/>
              </a:lnSpc>
              <a:spcBef>
                <a:spcPts val="1000"/>
              </a:spcBef>
              <a:spcAft>
                <a:spcPct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7.25b</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Consider AID systems for select people with type 2 diabetes treated with basal insulin not achieving individualized glycemic goals.</a:t>
            </a: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B </a:t>
            </a:r>
            <a:r>
              <a:rPr kumimoji="0" lang="en-US" sz="1800" b="0" i="0" u="none" strike="noStrike" kern="1200" cap="none" spc="0" normalizeH="0" baseline="0" noProof="0" dirty="0">
                <a:ln>
                  <a:noFill/>
                </a:ln>
                <a:solidFill>
                  <a:srgbClr val="000000"/>
                </a:solidFill>
                <a:effectLst/>
                <a:highlight>
                  <a:srgbClr val="FFFF00"/>
                </a:highlight>
                <a:uLnTx/>
                <a:uFillTx/>
                <a:latin typeface="Arial" panose="020B0604020202020204" pitchFamily="34" charset="0"/>
                <a:ea typeface="+mn-ea"/>
                <a:cs typeface="Arial" panose="020B0604020202020204" pitchFamily="34" charset="0"/>
              </a:rPr>
              <a:t>Choice of an AID system should be made based on the individual’s circumstances, preferences, and needs</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E</a:t>
            </a:r>
          </a:p>
        </p:txBody>
      </p:sp>
      <p:pic>
        <p:nvPicPr>
          <p:cNvPr id="7" name="Picture 6">
            <a:extLst>
              <a:ext uri="{FF2B5EF4-FFF2-40B4-BE49-F238E27FC236}">
                <a16:creationId xmlns:a16="http://schemas.microsoft.com/office/drawing/2014/main" id="{A3B2E631-BF73-9F4C-49DF-73CD0A80A577}"/>
              </a:ext>
            </a:extLst>
          </p:cNvPr>
          <p:cNvPicPr>
            <a:picLocks noChangeAspect="1"/>
          </p:cNvPicPr>
          <p:nvPr/>
        </p:nvPicPr>
        <p:blipFill>
          <a:blip r:embed="rId4"/>
          <a:stretch>
            <a:fillRect/>
          </a:stretch>
        </p:blipFill>
        <p:spPr>
          <a:xfrm>
            <a:off x="7843707" y="5472913"/>
            <a:ext cx="1000265" cy="485843"/>
          </a:xfrm>
          <a:prstGeom prst="rect">
            <a:avLst/>
          </a:prstGeom>
        </p:spPr>
      </p:pic>
      <p:sp>
        <p:nvSpPr>
          <p:cNvPr id="3" name="TextBox 2">
            <a:extLst>
              <a:ext uri="{FF2B5EF4-FFF2-40B4-BE49-F238E27FC236}">
                <a16:creationId xmlns:a16="http://schemas.microsoft.com/office/drawing/2014/main" id="{32AEFB97-E26F-D08D-91EB-890E2CB49030}"/>
              </a:ext>
            </a:extLst>
          </p:cNvPr>
          <p:cNvSpPr txBox="1"/>
          <p:nvPr/>
        </p:nvSpPr>
        <p:spPr>
          <a:xfrm>
            <a:off x="1300294" y="5715835"/>
            <a:ext cx="5277152" cy="21544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Times New Roman" pitchFamily="18" charset="0"/>
                <a:ea typeface="+mn-ea"/>
                <a:cs typeface="+mn-cs"/>
              </a:rPr>
              <a:t>Diabetes Care 2026;49(Suppl. 1):S150–S165 </a:t>
            </a:r>
            <a:endParaRPr kumimoji="0" lang="en-US" sz="1800" b="0" i="0" u="none" strike="noStrike" kern="1200" cap="none" spc="0" normalizeH="0" baseline="0" noProof="0" dirty="0">
              <a:ln>
                <a:noFill/>
              </a:ln>
              <a:solidFill>
                <a:prstClr val="white"/>
              </a:solidFill>
              <a:effectLst/>
              <a:uLnTx/>
              <a:uFillTx/>
              <a:latin typeface="Times New Roman" pitchFamily="18" charset="0"/>
              <a:ea typeface="+mn-ea"/>
              <a:cs typeface="+mn-cs"/>
            </a:endParaRPr>
          </a:p>
        </p:txBody>
      </p:sp>
      <p:sp>
        <p:nvSpPr>
          <p:cNvPr id="6" name="Text Placeholder 8">
            <a:extLst>
              <a:ext uri="{FF2B5EF4-FFF2-40B4-BE49-F238E27FC236}">
                <a16:creationId xmlns:a16="http://schemas.microsoft.com/office/drawing/2014/main" id="{5A32F509-A193-B93D-4C20-866C8D150F3D}"/>
              </a:ext>
            </a:extLst>
          </p:cNvPr>
          <p:cNvSpPr>
            <a:spLocks noGrp="1"/>
          </p:cNvSpPr>
          <p:nvPr>
            <p:ph idx="1"/>
          </p:nvPr>
        </p:nvSpPr>
        <p:spPr>
          <a:xfrm>
            <a:off x="300029" y="5715834"/>
            <a:ext cx="7886700" cy="265501"/>
          </a:xfrm>
        </p:spPr>
        <p:txBody>
          <a:bodyPr rtlCol="0">
            <a:noAutofit/>
          </a:bodyPr>
          <a:lstStyle/>
          <a:p>
            <a:pPr marL="0" indent="0" fontAlgn="auto">
              <a:spcAft>
                <a:spcPts val="0"/>
              </a:spcAft>
              <a:buNone/>
              <a:defRPr/>
            </a:pPr>
            <a:r>
              <a:rPr sz="900" dirty="0"/>
              <a:t>American Diabetes Association. </a:t>
            </a:r>
            <a:r>
              <a:rPr sz="900" i="1" dirty="0"/>
              <a:t>Diabetes Care</a:t>
            </a:r>
            <a:r>
              <a:rPr sz="900" dirty="0"/>
              <a:t>. 2026;</a:t>
            </a:r>
            <a:r>
              <a:rPr sz="450" dirty="0"/>
              <a:t>. </a:t>
            </a:r>
            <a:endParaRPr lang="en-GB" sz="450" dirty="0"/>
          </a:p>
        </p:txBody>
      </p:sp>
    </p:spTree>
    <p:extLst>
      <p:ext uri="{BB962C8B-B14F-4D97-AF65-F5344CB8AC3E}">
        <p14:creationId xmlns:p14="http://schemas.microsoft.com/office/powerpoint/2010/main" val="1294593231"/>
      </p:ext>
    </p:extLst>
  </p:cSld>
  <p:clrMapOvr>
    <a:masterClrMapping/>
  </p:clrMapOvr>
  <p:extLst>
    <p:ext uri="{6950BFC3-D8DA-4A85-94F7-54DA5524770B}">
      <p188:commentRel xmlns:p188="http://schemas.microsoft.com/office/powerpoint/2018/8/main" r:id="rId3"/>
    </p:ext>
  </p:extLs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5E8C93-D60C-E74D-4193-E0D0DFF2444C}"/>
              </a:ext>
            </a:extLst>
          </p:cNvPr>
          <p:cNvSpPr>
            <a:spLocks noGrp="1"/>
          </p:cNvSpPr>
          <p:nvPr>
            <p:ph type="title"/>
          </p:nvPr>
        </p:nvSpPr>
        <p:spPr/>
        <p:txBody>
          <a:bodyPr/>
          <a:lstStyle/>
          <a:p>
            <a:r>
              <a:rPr lang="en-US" dirty="0"/>
              <a:t>Custom Foods</a:t>
            </a:r>
          </a:p>
        </p:txBody>
      </p:sp>
      <p:pic>
        <p:nvPicPr>
          <p:cNvPr id="5" name="Picture 4">
            <a:extLst>
              <a:ext uri="{FF2B5EF4-FFF2-40B4-BE49-F238E27FC236}">
                <a16:creationId xmlns:a16="http://schemas.microsoft.com/office/drawing/2014/main" id="{B308D94E-2C19-9E45-600C-E5589EF858F5}"/>
              </a:ext>
            </a:extLst>
          </p:cNvPr>
          <p:cNvPicPr>
            <a:picLocks noChangeAspect="1"/>
          </p:cNvPicPr>
          <p:nvPr/>
        </p:nvPicPr>
        <p:blipFill>
          <a:blip r:embed="rId2"/>
          <a:stretch>
            <a:fillRect/>
          </a:stretch>
        </p:blipFill>
        <p:spPr>
          <a:xfrm>
            <a:off x="2992583" y="1730087"/>
            <a:ext cx="2694812" cy="3816993"/>
          </a:xfrm>
          <a:prstGeom prst="rect">
            <a:avLst/>
          </a:prstGeom>
        </p:spPr>
      </p:pic>
      <p:pic>
        <p:nvPicPr>
          <p:cNvPr id="7" name="Picture 6">
            <a:extLst>
              <a:ext uri="{FF2B5EF4-FFF2-40B4-BE49-F238E27FC236}">
                <a16:creationId xmlns:a16="http://schemas.microsoft.com/office/drawing/2014/main" id="{832C5F2A-B0BE-0043-BEB7-4EA47EE5BB92}"/>
              </a:ext>
            </a:extLst>
          </p:cNvPr>
          <p:cNvPicPr>
            <a:picLocks noChangeAspect="1"/>
          </p:cNvPicPr>
          <p:nvPr/>
        </p:nvPicPr>
        <p:blipFill>
          <a:blip r:embed="rId3"/>
          <a:stretch>
            <a:fillRect/>
          </a:stretch>
        </p:blipFill>
        <p:spPr>
          <a:xfrm>
            <a:off x="5443238" y="2775762"/>
            <a:ext cx="3253653" cy="1325563"/>
          </a:xfrm>
          <a:prstGeom prst="rect">
            <a:avLst/>
          </a:prstGeom>
        </p:spPr>
      </p:pic>
      <p:pic>
        <p:nvPicPr>
          <p:cNvPr id="9" name="Picture 8">
            <a:extLst>
              <a:ext uri="{FF2B5EF4-FFF2-40B4-BE49-F238E27FC236}">
                <a16:creationId xmlns:a16="http://schemas.microsoft.com/office/drawing/2014/main" id="{2255C721-AAC3-44FE-96B3-0F402CF9D478}"/>
              </a:ext>
            </a:extLst>
          </p:cNvPr>
          <p:cNvPicPr>
            <a:picLocks noChangeAspect="1"/>
          </p:cNvPicPr>
          <p:nvPr/>
        </p:nvPicPr>
        <p:blipFill>
          <a:blip r:embed="rId4"/>
          <a:stretch>
            <a:fillRect/>
          </a:stretch>
        </p:blipFill>
        <p:spPr>
          <a:xfrm>
            <a:off x="375449" y="2945210"/>
            <a:ext cx="2524078" cy="1626790"/>
          </a:xfrm>
          <a:prstGeom prst="rect">
            <a:avLst/>
          </a:prstGeom>
        </p:spPr>
      </p:pic>
    </p:spTree>
    <p:extLst>
      <p:ext uri="{BB962C8B-B14F-4D97-AF65-F5344CB8AC3E}">
        <p14:creationId xmlns:p14="http://schemas.microsoft.com/office/powerpoint/2010/main" val="106912891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071A93-2A9F-D7FD-E1D1-AF4A80E9DAD2}"/>
              </a:ext>
            </a:extLst>
          </p:cNvPr>
          <p:cNvSpPr>
            <a:spLocks noGrp="1"/>
          </p:cNvSpPr>
          <p:nvPr>
            <p:ph type="title" idx="4294967295"/>
          </p:nvPr>
        </p:nvSpPr>
        <p:spPr>
          <a:xfrm>
            <a:off x="0" y="1314450"/>
            <a:ext cx="7406879" cy="1017985"/>
          </a:xfrm>
        </p:spPr>
        <p:txBody>
          <a:bodyPr/>
          <a:lstStyle/>
          <a:p>
            <a:r>
              <a:rPr lang="en-US" dirty="0">
                <a:latin typeface="Montserrat" panose="02000505000000020004" pitchFamily="2" charset="0"/>
              </a:rPr>
              <a:t> </a:t>
            </a:r>
          </a:p>
        </p:txBody>
      </p:sp>
      <p:graphicFrame>
        <p:nvGraphicFramePr>
          <p:cNvPr id="4" name="Table 4">
            <a:extLst>
              <a:ext uri="{FF2B5EF4-FFF2-40B4-BE49-F238E27FC236}">
                <a16:creationId xmlns:a16="http://schemas.microsoft.com/office/drawing/2014/main" id="{FEC0D652-590E-28A9-612F-BBD7EEBE3C4E}"/>
              </a:ext>
            </a:extLst>
          </p:cNvPr>
          <p:cNvGraphicFramePr>
            <a:graphicFrameLocks noGrp="1"/>
          </p:cNvGraphicFramePr>
          <p:nvPr>
            <p:ph idx="4294967295"/>
          </p:nvPr>
        </p:nvGraphicFramePr>
        <p:xfrm>
          <a:off x="203500" y="1314450"/>
          <a:ext cx="8736999" cy="4629149"/>
        </p:xfrm>
        <a:graphic>
          <a:graphicData uri="http://schemas.openxmlformats.org/drawingml/2006/table">
            <a:tbl>
              <a:tblPr firstRow="1" bandRow="1">
                <a:tableStyleId>{5C22544A-7EE6-4342-B048-85BDC9FD1C3A}</a:tableStyleId>
              </a:tblPr>
              <a:tblGrid>
                <a:gridCol w="1309115">
                  <a:extLst>
                    <a:ext uri="{9D8B030D-6E8A-4147-A177-3AD203B41FA5}">
                      <a16:colId xmlns:a16="http://schemas.microsoft.com/office/drawing/2014/main" val="20000"/>
                    </a:ext>
                  </a:extLst>
                </a:gridCol>
                <a:gridCol w="1369342">
                  <a:extLst>
                    <a:ext uri="{9D8B030D-6E8A-4147-A177-3AD203B41FA5}">
                      <a16:colId xmlns:a16="http://schemas.microsoft.com/office/drawing/2014/main" val="20001"/>
                    </a:ext>
                  </a:extLst>
                </a:gridCol>
                <a:gridCol w="1505407">
                  <a:extLst>
                    <a:ext uri="{9D8B030D-6E8A-4147-A177-3AD203B41FA5}">
                      <a16:colId xmlns:a16="http://schemas.microsoft.com/office/drawing/2014/main" val="20002"/>
                    </a:ext>
                  </a:extLst>
                </a:gridCol>
                <a:gridCol w="1708916">
                  <a:extLst>
                    <a:ext uri="{9D8B030D-6E8A-4147-A177-3AD203B41FA5}">
                      <a16:colId xmlns:a16="http://schemas.microsoft.com/office/drawing/2014/main" val="20003"/>
                    </a:ext>
                  </a:extLst>
                </a:gridCol>
                <a:gridCol w="1458953">
                  <a:extLst>
                    <a:ext uri="{9D8B030D-6E8A-4147-A177-3AD203B41FA5}">
                      <a16:colId xmlns:a16="http://schemas.microsoft.com/office/drawing/2014/main" val="20004"/>
                    </a:ext>
                  </a:extLst>
                </a:gridCol>
                <a:gridCol w="1385266">
                  <a:extLst>
                    <a:ext uri="{9D8B030D-6E8A-4147-A177-3AD203B41FA5}">
                      <a16:colId xmlns:a16="http://schemas.microsoft.com/office/drawing/2014/main" val="295033310"/>
                    </a:ext>
                  </a:extLst>
                </a:gridCol>
              </a:tblGrid>
              <a:tr h="235996">
                <a:tc>
                  <a:txBody>
                    <a:bodyPr/>
                    <a:lstStyle/>
                    <a:p>
                      <a:endParaRPr lang="en-US" sz="1100" dirty="0">
                        <a:solidFill>
                          <a:schemeClr val="bg1"/>
                        </a:solidFill>
                        <a:latin typeface="Montserrat" panose="02000505000000020004" pitchFamily="2" charset="0"/>
                      </a:endParaRPr>
                    </a:p>
                  </a:txBody>
                  <a:tcPr marL="51432" marR="51432" marT="25712" marB="25712">
                    <a:solidFill>
                      <a:srgbClr val="009999"/>
                    </a:solidFill>
                  </a:tcPr>
                </a:tc>
                <a:tc>
                  <a:txBody>
                    <a:bodyPr/>
                    <a:lstStyle/>
                    <a:p>
                      <a:r>
                        <a:rPr lang="en-US" sz="1100" dirty="0" err="1">
                          <a:solidFill>
                            <a:schemeClr val="bg1"/>
                          </a:solidFill>
                          <a:latin typeface="Montserrat" panose="02000505000000020004" pitchFamily="2" charset="0"/>
                        </a:rPr>
                        <a:t>Omnipod</a:t>
                      </a:r>
                      <a:r>
                        <a:rPr lang="en-US" sz="1100" dirty="0">
                          <a:solidFill>
                            <a:schemeClr val="bg1"/>
                          </a:solidFill>
                          <a:latin typeface="Montserrat" panose="02000505000000020004" pitchFamily="2" charset="0"/>
                        </a:rPr>
                        <a:t> 5</a:t>
                      </a:r>
                    </a:p>
                  </a:txBody>
                  <a:tcPr marL="51432" marR="51432" marT="25712" marB="25712">
                    <a:solidFill>
                      <a:srgbClr val="009999"/>
                    </a:solidFill>
                  </a:tcPr>
                </a:tc>
                <a:tc>
                  <a:txBody>
                    <a:bodyPr/>
                    <a:lstStyle/>
                    <a:p>
                      <a:r>
                        <a:rPr lang="en-US" sz="1100" dirty="0">
                          <a:solidFill>
                            <a:schemeClr val="bg1"/>
                          </a:solidFill>
                          <a:latin typeface="Montserrat" panose="02000505000000020004" pitchFamily="2" charset="0"/>
                        </a:rPr>
                        <a:t>Control IQ+</a:t>
                      </a:r>
                    </a:p>
                  </a:txBody>
                  <a:tcPr marL="51432" marR="51432" marT="25712" marB="25712">
                    <a:solidFill>
                      <a:srgbClr val="009999"/>
                    </a:solidFill>
                  </a:tcPr>
                </a:tc>
                <a:tc>
                  <a:txBody>
                    <a:bodyPr/>
                    <a:lstStyle/>
                    <a:p>
                      <a:r>
                        <a:rPr lang="en-US" sz="1100" dirty="0">
                          <a:solidFill>
                            <a:schemeClr val="bg1"/>
                          </a:solidFill>
                          <a:latin typeface="Montserrat" panose="02000505000000020004" pitchFamily="2" charset="0"/>
                        </a:rPr>
                        <a:t>780G/Flex</a:t>
                      </a:r>
                    </a:p>
                  </a:txBody>
                  <a:tcPr marL="51432" marR="51432" marT="25712" marB="25712">
                    <a:solidFill>
                      <a:srgbClr val="009999"/>
                    </a:solidFill>
                  </a:tcPr>
                </a:tc>
                <a:tc>
                  <a:txBody>
                    <a:bodyPr/>
                    <a:lstStyle/>
                    <a:p>
                      <a:r>
                        <a:rPr lang="en-US" sz="1100" dirty="0" err="1">
                          <a:solidFill>
                            <a:schemeClr val="bg1"/>
                          </a:solidFill>
                          <a:latin typeface="Montserrat" panose="02000505000000020004" pitchFamily="2" charset="0"/>
                        </a:rPr>
                        <a:t>iLet</a:t>
                      </a:r>
                      <a:endParaRPr lang="en-US" sz="1100" dirty="0">
                        <a:solidFill>
                          <a:schemeClr val="bg1"/>
                        </a:solidFill>
                        <a:latin typeface="Montserrat" panose="02000505000000020004" pitchFamily="2" charset="0"/>
                      </a:endParaRPr>
                    </a:p>
                  </a:txBody>
                  <a:tcPr marL="51432" marR="51432" marT="25712" marB="25712">
                    <a:solidFill>
                      <a:srgbClr val="009999"/>
                    </a:solidFill>
                  </a:tcPr>
                </a:tc>
                <a:tc>
                  <a:txBody>
                    <a:bodyPr/>
                    <a:lstStyle/>
                    <a:p>
                      <a:r>
                        <a:rPr lang="en-US" sz="1100" dirty="0" err="1">
                          <a:solidFill>
                            <a:schemeClr val="bg1"/>
                          </a:solidFill>
                          <a:latin typeface="Montserrat" panose="02000505000000020004" pitchFamily="2" charset="0"/>
                        </a:rPr>
                        <a:t>Twiist</a:t>
                      </a:r>
                      <a:endParaRPr lang="en-US" sz="1100" dirty="0">
                        <a:solidFill>
                          <a:schemeClr val="bg1"/>
                        </a:solidFill>
                        <a:latin typeface="Montserrat" panose="02000505000000020004" pitchFamily="2" charset="0"/>
                      </a:endParaRPr>
                    </a:p>
                  </a:txBody>
                  <a:tcPr marL="51432" marR="51432" marT="25712" marB="25712">
                    <a:solidFill>
                      <a:srgbClr val="009999"/>
                    </a:solidFill>
                  </a:tcPr>
                </a:tc>
                <a:extLst>
                  <a:ext uri="{0D108BD9-81ED-4DB2-BD59-A6C34878D82A}">
                    <a16:rowId xmlns:a16="http://schemas.microsoft.com/office/drawing/2014/main" val="10000"/>
                  </a:ext>
                </a:extLst>
              </a:tr>
              <a:tr h="592022">
                <a:tc>
                  <a:txBody>
                    <a:bodyPr/>
                    <a:lstStyle/>
                    <a:p>
                      <a:r>
                        <a:rPr lang="en-US" sz="1100" dirty="0">
                          <a:solidFill>
                            <a:schemeClr val="bg1"/>
                          </a:solidFill>
                          <a:latin typeface="Montserrat" panose="02000505000000020004" pitchFamily="2" charset="0"/>
                        </a:rPr>
                        <a:t>Max fill</a:t>
                      </a:r>
                    </a:p>
                  </a:txBody>
                  <a:tcPr marL="51432" marR="51432" marT="25712" marB="25712"/>
                </a:tc>
                <a:tc>
                  <a:txBody>
                    <a:bodyPr/>
                    <a:lstStyle/>
                    <a:p>
                      <a:r>
                        <a:rPr lang="en-US" sz="1100" dirty="0">
                          <a:solidFill>
                            <a:schemeClr val="bg1"/>
                          </a:solidFill>
                          <a:latin typeface="Montserrat" panose="02000505000000020004" pitchFamily="2" charset="0"/>
                        </a:rPr>
                        <a:t>200 units</a:t>
                      </a:r>
                    </a:p>
                  </a:txBody>
                  <a:tcPr marL="51432" marR="51432" marT="25712" marB="25712"/>
                </a:tc>
                <a:tc>
                  <a:txBody>
                    <a:bodyPr/>
                    <a:lstStyle/>
                    <a:p>
                      <a:r>
                        <a:rPr lang="en-US" sz="1100" dirty="0">
                          <a:solidFill>
                            <a:schemeClr val="bg1"/>
                          </a:solidFill>
                          <a:latin typeface="Montserrat" panose="02000505000000020004" pitchFamily="2" charset="0"/>
                        </a:rPr>
                        <a:t>300 units (</a:t>
                      </a:r>
                      <a:r>
                        <a:rPr lang="en-US" sz="1100" dirty="0" err="1">
                          <a:solidFill>
                            <a:schemeClr val="bg1"/>
                          </a:solidFill>
                          <a:latin typeface="Montserrat" panose="02000505000000020004" pitchFamily="2" charset="0"/>
                        </a:rPr>
                        <a:t>T:Slim</a:t>
                      </a:r>
                      <a:r>
                        <a:rPr lang="en-US" sz="1100" dirty="0">
                          <a:solidFill>
                            <a:schemeClr val="bg1"/>
                          </a:solidFill>
                          <a:latin typeface="Montserrat" panose="02000505000000020004" pitchFamily="2" charset="0"/>
                        </a:rPr>
                        <a:t> X2)</a:t>
                      </a:r>
                    </a:p>
                    <a:p>
                      <a:r>
                        <a:rPr lang="en-US" sz="1100" dirty="0">
                          <a:solidFill>
                            <a:schemeClr val="bg1"/>
                          </a:solidFill>
                          <a:latin typeface="Montserrat" panose="02000505000000020004" pitchFamily="2" charset="0"/>
                        </a:rPr>
                        <a:t>200 units (Mobi)</a:t>
                      </a:r>
                    </a:p>
                  </a:txBody>
                  <a:tcPr marL="51432" marR="51432" marT="25712" marB="25712"/>
                </a:tc>
                <a:tc>
                  <a:txBody>
                    <a:bodyPr/>
                    <a:lstStyle/>
                    <a:p>
                      <a:r>
                        <a:rPr lang="en-US" sz="1100" dirty="0">
                          <a:solidFill>
                            <a:schemeClr val="bg1"/>
                          </a:solidFill>
                          <a:latin typeface="Montserrat" panose="02000505000000020004" pitchFamily="2" charset="0"/>
                        </a:rPr>
                        <a:t>300 units</a:t>
                      </a:r>
                    </a:p>
                  </a:txBody>
                  <a:tcPr marL="51432" marR="51432" marT="25712" marB="25712"/>
                </a:tc>
                <a:tc>
                  <a:txBody>
                    <a:bodyPr/>
                    <a:lstStyle/>
                    <a:p>
                      <a:r>
                        <a:rPr lang="en-US" sz="1100" dirty="0">
                          <a:solidFill>
                            <a:schemeClr val="bg1"/>
                          </a:solidFill>
                          <a:latin typeface="Montserrat" panose="02000505000000020004" pitchFamily="2" charset="0"/>
                        </a:rPr>
                        <a:t>180 units</a:t>
                      </a:r>
                    </a:p>
                  </a:txBody>
                  <a:tcPr marL="51432" marR="51432" marT="25712" marB="25712"/>
                </a:tc>
                <a:tc>
                  <a:txBody>
                    <a:bodyPr/>
                    <a:lstStyle/>
                    <a:p>
                      <a:r>
                        <a:rPr lang="en-US" sz="1100" dirty="0">
                          <a:solidFill>
                            <a:schemeClr val="bg1"/>
                          </a:solidFill>
                          <a:latin typeface="Montserrat" panose="02000505000000020004" pitchFamily="2" charset="0"/>
                        </a:rPr>
                        <a:t>300 units</a:t>
                      </a:r>
                    </a:p>
                  </a:txBody>
                  <a:tcPr marL="51432" marR="51432" marT="25712" marB="25712"/>
                </a:tc>
                <a:extLst>
                  <a:ext uri="{0D108BD9-81ED-4DB2-BD59-A6C34878D82A}">
                    <a16:rowId xmlns:a16="http://schemas.microsoft.com/office/drawing/2014/main" val="10003"/>
                  </a:ext>
                </a:extLst>
              </a:tr>
              <a:tr h="420195">
                <a:tc>
                  <a:txBody>
                    <a:bodyPr/>
                    <a:lstStyle/>
                    <a:p>
                      <a:r>
                        <a:rPr lang="en-US" sz="1100" dirty="0">
                          <a:solidFill>
                            <a:schemeClr val="bg1"/>
                          </a:solidFill>
                          <a:latin typeface="Montserrat" panose="02000505000000020004" pitchFamily="2" charset="0"/>
                        </a:rPr>
                        <a:t>CGM compatibility</a:t>
                      </a:r>
                    </a:p>
                  </a:txBody>
                  <a:tcPr marL="51432" marR="51432" marT="25712" marB="25712"/>
                </a:tc>
                <a:tc>
                  <a:txBody>
                    <a:bodyPr/>
                    <a:lstStyle/>
                    <a:p>
                      <a:r>
                        <a:rPr lang="en-US" sz="1100" dirty="0">
                          <a:solidFill>
                            <a:schemeClr val="bg1"/>
                          </a:solidFill>
                          <a:latin typeface="Montserrat" panose="02000505000000020004" pitchFamily="2" charset="0"/>
                        </a:rPr>
                        <a:t>Dexcom G6, G7, Libre 2+</a:t>
                      </a:r>
                    </a:p>
                  </a:txBody>
                  <a:tcPr marL="51432" marR="51432" marT="25712" marB="25712"/>
                </a:tc>
                <a:tc>
                  <a:txBody>
                    <a:bodyPr/>
                    <a:lstStyle/>
                    <a:p>
                      <a:r>
                        <a:rPr lang="en-US" sz="1100" dirty="0">
                          <a:solidFill>
                            <a:schemeClr val="bg1"/>
                          </a:solidFill>
                          <a:latin typeface="Montserrat" panose="02000505000000020004" pitchFamily="2" charset="0"/>
                        </a:rPr>
                        <a:t>Dexcom G7,  Libre 3+</a:t>
                      </a:r>
                    </a:p>
                  </a:txBody>
                  <a:tcPr marL="51432" marR="51432" marT="25712" marB="25712"/>
                </a:tc>
                <a:tc>
                  <a:txBody>
                    <a:bodyPr/>
                    <a:lstStyle/>
                    <a:p>
                      <a:r>
                        <a:rPr lang="en-US" sz="1100" dirty="0" err="1">
                          <a:solidFill>
                            <a:schemeClr val="bg1"/>
                          </a:solidFill>
                          <a:latin typeface="Montserrat" panose="02000505000000020004" pitchFamily="2" charset="0"/>
                        </a:rPr>
                        <a:t>Simplera</a:t>
                      </a:r>
                      <a:r>
                        <a:rPr lang="en-US" sz="1100" dirty="0">
                          <a:solidFill>
                            <a:schemeClr val="bg1"/>
                          </a:solidFill>
                          <a:latin typeface="Montserrat" panose="02000505000000020004" pitchFamily="2" charset="0"/>
                        </a:rPr>
                        <a:t> Sync, Instinct</a:t>
                      </a:r>
                    </a:p>
                  </a:txBody>
                  <a:tcPr marL="51432" marR="51432" marT="25712" marB="25712"/>
                </a:tc>
                <a:tc>
                  <a:txBody>
                    <a:bodyPr/>
                    <a:lstStyle/>
                    <a:p>
                      <a:r>
                        <a:rPr lang="en-US" sz="1100" dirty="0">
                          <a:solidFill>
                            <a:schemeClr val="bg1"/>
                          </a:solidFill>
                          <a:latin typeface="Montserrat" panose="02000505000000020004" pitchFamily="2" charset="0"/>
                        </a:rPr>
                        <a:t>Dexcom G7, Libre 3+</a:t>
                      </a:r>
                    </a:p>
                  </a:txBody>
                  <a:tcPr marL="51432" marR="51432" marT="25712" marB="25712"/>
                </a:tc>
                <a:tc>
                  <a:txBody>
                    <a:bodyPr/>
                    <a:lstStyle/>
                    <a:p>
                      <a:r>
                        <a:rPr lang="en-US" sz="1100" dirty="0">
                          <a:solidFill>
                            <a:schemeClr val="bg1"/>
                          </a:solidFill>
                          <a:latin typeface="Montserrat" panose="02000505000000020004" pitchFamily="2" charset="0"/>
                        </a:rPr>
                        <a:t>Libre 3+, </a:t>
                      </a:r>
                      <a:r>
                        <a:rPr lang="en-US" sz="1100" dirty="0" err="1">
                          <a:solidFill>
                            <a:schemeClr val="bg1"/>
                          </a:solidFill>
                          <a:latin typeface="Montserrat" panose="02000505000000020004" pitchFamily="2" charset="0"/>
                        </a:rPr>
                        <a:t>Eversense</a:t>
                      </a:r>
                      <a:endParaRPr lang="en-US" sz="1100" dirty="0">
                        <a:solidFill>
                          <a:schemeClr val="bg1"/>
                        </a:solidFill>
                        <a:latin typeface="Montserrat" panose="02000505000000020004" pitchFamily="2" charset="0"/>
                      </a:endParaRPr>
                    </a:p>
                  </a:txBody>
                  <a:tcPr marL="51432" marR="51432" marT="25712" marB="25712"/>
                </a:tc>
                <a:extLst>
                  <a:ext uri="{0D108BD9-81ED-4DB2-BD59-A6C34878D82A}">
                    <a16:rowId xmlns:a16="http://schemas.microsoft.com/office/drawing/2014/main" val="1651468599"/>
                  </a:ext>
                </a:extLst>
              </a:tr>
              <a:tr h="592022">
                <a:tc>
                  <a:txBody>
                    <a:bodyPr/>
                    <a:lstStyle/>
                    <a:p>
                      <a:r>
                        <a:rPr lang="en-US" sz="1100" dirty="0">
                          <a:solidFill>
                            <a:schemeClr val="bg1"/>
                          </a:solidFill>
                          <a:latin typeface="Montserrat" panose="02000505000000020004" pitchFamily="2" charset="0"/>
                        </a:rPr>
                        <a:t>Lowest algorithm target/range</a:t>
                      </a:r>
                    </a:p>
                  </a:txBody>
                  <a:tcPr marL="51432" marR="51432" marT="25712" marB="25712"/>
                </a:tc>
                <a:tc>
                  <a:txBody>
                    <a:bodyPr/>
                    <a:lstStyle/>
                    <a:p>
                      <a:r>
                        <a:rPr lang="en-US" sz="1100" dirty="0">
                          <a:solidFill>
                            <a:schemeClr val="bg1"/>
                          </a:solidFill>
                          <a:latin typeface="Montserrat" panose="02000505000000020004" pitchFamily="2" charset="0"/>
                        </a:rPr>
                        <a:t>110mg/dL</a:t>
                      </a:r>
                    </a:p>
                    <a:p>
                      <a:r>
                        <a:rPr lang="en-US" sz="1100" dirty="0">
                          <a:solidFill>
                            <a:schemeClr val="bg1"/>
                          </a:solidFill>
                          <a:latin typeface="Montserrat" panose="02000505000000020004" pitchFamily="2" charset="0"/>
                        </a:rPr>
                        <a:t>100mg/dL (coming soon)</a:t>
                      </a:r>
                    </a:p>
                  </a:txBody>
                  <a:tcPr marL="51432" marR="51432" marT="25712" marB="25712"/>
                </a:tc>
                <a:tc>
                  <a:txBody>
                    <a:bodyPr/>
                    <a:lstStyle/>
                    <a:p>
                      <a:r>
                        <a:rPr lang="en-US" sz="1100" dirty="0">
                          <a:solidFill>
                            <a:schemeClr val="bg1"/>
                          </a:solidFill>
                          <a:latin typeface="Montserrat" panose="02000505000000020004" pitchFamily="2" charset="0"/>
                        </a:rPr>
                        <a:t>112.5-120mg/dL</a:t>
                      </a:r>
                    </a:p>
                  </a:txBody>
                  <a:tcPr marL="51432" marR="51432" marT="25712" marB="25712"/>
                </a:tc>
                <a:tc>
                  <a:txBody>
                    <a:bodyPr/>
                    <a:lstStyle/>
                    <a:p>
                      <a:r>
                        <a:rPr lang="en-US" sz="1100" dirty="0">
                          <a:solidFill>
                            <a:schemeClr val="bg1"/>
                          </a:solidFill>
                          <a:latin typeface="Montserrat" panose="02000505000000020004" pitchFamily="2" charset="0"/>
                        </a:rPr>
                        <a:t>100mg/dL</a:t>
                      </a:r>
                    </a:p>
                  </a:txBody>
                  <a:tcPr marL="51432" marR="51432" marT="25712" marB="25712"/>
                </a:tc>
                <a:tc>
                  <a:txBody>
                    <a:bodyPr/>
                    <a:lstStyle/>
                    <a:p>
                      <a:r>
                        <a:rPr lang="en-US" sz="1100" dirty="0">
                          <a:solidFill>
                            <a:schemeClr val="bg1"/>
                          </a:solidFill>
                          <a:latin typeface="Montserrat" panose="02000505000000020004" pitchFamily="2" charset="0"/>
                        </a:rPr>
                        <a:t>110mg/dL</a:t>
                      </a:r>
                    </a:p>
                  </a:txBody>
                  <a:tcPr marL="51432" marR="51432" marT="25712" marB="25712"/>
                </a:tc>
                <a:tc>
                  <a:txBody>
                    <a:bodyPr/>
                    <a:lstStyle/>
                    <a:p>
                      <a:r>
                        <a:rPr lang="en-US" sz="1100" dirty="0">
                          <a:solidFill>
                            <a:schemeClr val="bg1"/>
                          </a:solidFill>
                          <a:latin typeface="Montserrat" panose="02000505000000020004" pitchFamily="2" charset="0"/>
                        </a:rPr>
                        <a:t>87mg/dL</a:t>
                      </a:r>
                    </a:p>
                    <a:p>
                      <a:r>
                        <a:rPr lang="en-US" sz="1100" dirty="0">
                          <a:solidFill>
                            <a:schemeClr val="bg1"/>
                          </a:solidFill>
                          <a:latin typeface="Montserrat" panose="02000505000000020004" pitchFamily="2" charset="0"/>
                        </a:rPr>
                        <a:t>67mg/dL (pre-meal preset)</a:t>
                      </a:r>
                    </a:p>
                  </a:txBody>
                  <a:tcPr marL="51432" marR="51432" marT="25712" marB="25712"/>
                </a:tc>
                <a:extLst>
                  <a:ext uri="{0D108BD9-81ED-4DB2-BD59-A6C34878D82A}">
                    <a16:rowId xmlns:a16="http://schemas.microsoft.com/office/drawing/2014/main" val="10009"/>
                  </a:ext>
                </a:extLst>
              </a:tr>
              <a:tr h="1129126">
                <a:tc>
                  <a:txBody>
                    <a:bodyPr/>
                    <a:lstStyle/>
                    <a:p>
                      <a:r>
                        <a:rPr lang="en-US" sz="1100" dirty="0">
                          <a:solidFill>
                            <a:schemeClr val="bg1"/>
                          </a:solidFill>
                          <a:latin typeface="Montserrat" panose="02000505000000020004" pitchFamily="2" charset="0"/>
                        </a:rPr>
                        <a:t>Basal automation</a:t>
                      </a:r>
                    </a:p>
                  </a:txBody>
                  <a:tcPr marL="51436" marR="51436" marT="25712" marB="25712"/>
                </a:tc>
                <a:tc>
                  <a:txBody>
                    <a:bodyPr/>
                    <a:lstStyle/>
                    <a:p>
                      <a:r>
                        <a:rPr lang="en-US" sz="1100" b="0" i="0" kern="1200" dirty="0">
                          <a:solidFill>
                            <a:schemeClr val="bg1"/>
                          </a:solidFill>
                          <a:effectLst/>
                          <a:latin typeface="Montserrat" panose="02000505000000020004" pitchFamily="2" charset="0"/>
                          <a:ea typeface="+mn-ea"/>
                          <a:cs typeface="+mn-cs"/>
                        </a:rPr>
                        <a:t>Calculated from total daily insulin, updated each pod change, 60 min prediction </a:t>
                      </a:r>
                      <a:endParaRPr lang="en-US" sz="1100" dirty="0">
                        <a:solidFill>
                          <a:schemeClr val="bg1"/>
                        </a:solidFill>
                        <a:latin typeface="Montserrat" panose="02000505000000020004" pitchFamily="2" charset="0"/>
                      </a:endParaRPr>
                    </a:p>
                  </a:txBody>
                  <a:tcPr marL="51436" marR="51436" marT="25712" marB="25712"/>
                </a:tc>
                <a:tc>
                  <a:txBody>
                    <a:bodyPr/>
                    <a:lstStyle/>
                    <a:p>
                      <a:r>
                        <a:rPr lang="en-US" sz="1100" b="0" i="0" kern="1200" dirty="0">
                          <a:solidFill>
                            <a:schemeClr val="bg1"/>
                          </a:solidFill>
                          <a:effectLst/>
                          <a:latin typeface="Montserrat" panose="02000505000000020004" pitchFamily="2" charset="0"/>
                          <a:ea typeface="+mn-ea"/>
                          <a:cs typeface="+mn-cs"/>
                        </a:rPr>
                        <a:t>Increases or decreases from </a:t>
                      </a:r>
                      <a:r>
                        <a:rPr lang="en-US" sz="1100" b="1" i="0" kern="1200" dirty="0">
                          <a:solidFill>
                            <a:schemeClr val="bg1"/>
                          </a:solidFill>
                          <a:effectLst/>
                          <a:latin typeface="Montserrat" panose="02000505000000020004" pitchFamily="2" charset="0"/>
                          <a:ea typeface="+mn-ea"/>
                          <a:cs typeface="+mn-cs"/>
                        </a:rPr>
                        <a:t>programmed basal rates</a:t>
                      </a:r>
                      <a:r>
                        <a:rPr lang="en-US" sz="1100" b="0" i="0" kern="1200" dirty="0">
                          <a:solidFill>
                            <a:schemeClr val="bg1"/>
                          </a:solidFill>
                          <a:effectLst/>
                          <a:latin typeface="Montserrat" panose="02000505000000020004" pitchFamily="2" charset="0"/>
                          <a:ea typeface="+mn-ea"/>
                          <a:cs typeface="+mn-cs"/>
                        </a:rPr>
                        <a:t>, 30 min prediction </a:t>
                      </a:r>
                      <a:endParaRPr lang="en-US" sz="1100" dirty="0">
                        <a:solidFill>
                          <a:schemeClr val="bg1"/>
                        </a:solidFill>
                        <a:latin typeface="Montserrat" panose="02000505000000020004" pitchFamily="2" charset="0"/>
                      </a:endParaRPr>
                    </a:p>
                  </a:txBody>
                  <a:tcPr marL="51436" marR="51436" marT="25712" marB="2571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bg1"/>
                          </a:solidFill>
                          <a:effectLst/>
                          <a:latin typeface="Montserrat" panose="02000505000000020004" pitchFamily="2" charset="0"/>
                          <a:ea typeface="+mn-ea"/>
                          <a:cs typeface="+mn-cs"/>
                        </a:rPr>
                        <a:t>Calculated based on total daily insulin from past 2-6 days </a:t>
                      </a:r>
                      <a:endParaRPr lang="en-US" sz="1100" dirty="0">
                        <a:solidFill>
                          <a:schemeClr val="bg1"/>
                        </a:solidFill>
                        <a:latin typeface="Montserrat" panose="02000505000000020004" pitchFamily="2" charset="0"/>
                      </a:endParaRPr>
                    </a:p>
                  </a:txBody>
                  <a:tcPr marL="51436" marR="51436" marT="25712" marB="25712"/>
                </a:tc>
                <a:tc>
                  <a:txBody>
                    <a:bodyPr/>
                    <a:lstStyle/>
                    <a:p>
                      <a:r>
                        <a:rPr lang="en-US" sz="1100" dirty="0">
                          <a:solidFill>
                            <a:schemeClr val="bg1"/>
                          </a:solidFill>
                          <a:latin typeface="Montserrat" panose="02000505000000020004" pitchFamily="2" charset="0"/>
                        </a:rPr>
                        <a:t>Initiated based on user weight and adapts with glucose profile</a:t>
                      </a:r>
                    </a:p>
                  </a:txBody>
                  <a:tcPr marL="51436" marR="51436" marT="25712" marB="25712"/>
                </a:tc>
                <a:tc>
                  <a:txBody>
                    <a:bodyPr/>
                    <a:lstStyle/>
                    <a:p>
                      <a:r>
                        <a:rPr lang="en-US" sz="1100" dirty="0">
                          <a:solidFill>
                            <a:schemeClr val="bg1"/>
                          </a:solidFill>
                          <a:latin typeface="Montserrat" panose="02000505000000020004" pitchFamily="2" charset="0"/>
                        </a:rPr>
                        <a:t>Increases or decreased from </a:t>
                      </a:r>
                      <a:r>
                        <a:rPr lang="en-US" sz="1100" b="1" dirty="0">
                          <a:solidFill>
                            <a:schemeClr val="bg1"/>
                          </a:solidFill>
                          <a:latin typeface="Montserrat" panose="02000505000000020004" pitchFamily="2" charset="0"/>
                        </a:rPr>
                        <a:t>programmed basal rates</a:t>
                      </a:r>
                      <a:r>
                        <a:rPr lang="en-US" sz="1100" dirty="0">
                          <a:solidFill>
                            <a:schemeClr val="bg1"/>
                          </a:solidFill>
                          <a:latin typeface="Montserrat" panose="02000505000000020004" pitchFamily="2" charset="0"/>
                        </a:rPr>
                        <a:t>, 6 hour prediction </a:t>
                      </a:r>
                    </a:p>
                  </a:txBody>
                  <a:tcPr marL="51436" marR="51436" marT="25712" marB="25712"/>
                </a:tc>
                <a:extLst>
                  <a:ext uri="{0D108BD9-81ED-4DB2-BD59-A6C34878D82A}">
                    <a16:rowId xmlns:a16="http://schemas.microsoft.com/office/drawing/2014/main" val="1653202342"/>
                  </a:ext>
                </a:extLst>
              </a:tr>
              <a:tr h="788594">
                <a:tc>
                  <a:txBody>
                    <a:bodyPr/>
                    <a:lstStyle/>
                    <a:p>
                      <a:r>
                        <a:rPr lang="en-US" sz="1100" dirty="0">
                          <a:solidFill>
                            <a:schemeClr val="bg1"/>
                          </a:solidFill>
                          <a:latin typeface="Montserrat" panose="02000505000000020004" pitchFamily="2" charset="0"/>
                        </a:rPr>
                        <a:t>Automated correction bolus</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b="0" i="0" kern="1200" dirty="0">
                          <a:solidFill>
                            <a:schemeClr val="bg1"/>
                          </a:solidFill>
                          <a:effectLst/>
                          <a:latin typeface="Montserrat" panose="02000505000000020004" pitchFamily="2" charset="0"/>
                          <a:ea typeface="+mn-ea"/>
                          <a:cs typeface="+mn-cs"/>
                        </a:rPr>
                        <a:t>1/hour if glucose predicted &gt;180mg/dL,  60% of calculated dose</a:t>
                      </a:r>
                      <a:endParaRPr lang="en-US" sz="1100" dirty="0">
                        <a:solidFill>
                          <a:schemeClr val="bg1"/>
                        </a:solidFill>
                        <a:latin typeface="Montserrat" panose="02000505000000020004" pitchFamily="2" charset="0"/>
                      </a:endParaRPr>
                    </a:p>
                  </a:txBody>
                  <a:tcPr marL="51436" marR="51436" marT="25712" marB="25712"/>
                </a:tc>
                <a:tc>
                  <a:txBody>
                    <a:bodyPr/>
                    <a:lstStyle/>
                    <a:p>
                      <a:r>
                        <a:rPr lang="en-US" sz="1100" b="0" i="0" kern="1200" dirty="0">
                          <a:solidFill>
                            <a:schemeClr val="bg1"/>
                          </a:solidFill>
                          <a:effectLst/>
                          <a:latin typeface="Montserrat" panose="02000505000000020004" pitchFamily="2" charset="0"/>
                          <a:ea typeface="+mn-ea"/>
                          <a:cs typeface="+mn-cs"/>
                        </a:rPr>
                        <a:t>If glucose &gt; 120 mg/dL and at max  "auto basal" delivery, up to every 5 min</a:t>
                      </a:r>
                      <a:endParaRPr lang="en-US" sz="1100" dirty="0">
                        <a:solidFill>
                          <a:schemeClr val="bg1"/>
                        </a:solidFill>
                        <a:latin typeface="Montserrat" panose="02000505000000020004" pitchFamily="2" charset="0"/>
                      </a:endParaRPr>
                    </a:p>
                  </a:txBody>
                  <a:tcPr marL="51436" marR="51436" marT="25712" marB="25712"/>
                </a:tc>
                <a:tc>
                  <a:txBody>
                    <a:bodyPr/>
                    <a:lstStyle/>
                    <a:p>
                      <a:r>
                        <a:rPr lang="en-US" sz="1100" dirty="0">
                          <a:solidFill>
                            <a:schemeClr val="bg1"/>
                          </a:solidFill>
                          <a:latin typeface="Montserrat" panose="02000505000000020004" pitchFamily="2" charset="0"/>
                        </a:rPr>
                        <a:t>Yes</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extLst>
                  <a:ext uri="{0D108BD9-81ED-4DB2-BD59-A6C34878D82A}">
                    <a16:rowId xmlns:a16="http://schemas.microsoft.com/office/drawing/2014/main" val="1338465688"/>
                  </a:ext>
                </a:extLst>
              </a:tr>
              <a:tr h="592022">
                <a:tc>
                  <a:txBody>
                    <a:bodyPr/>
                    <a:lstStyle/>
                    <a:p>
                      <a:r>
                        <a:rPr lang="en-US" sz="1100" dirty="0">
                          <a:solidFill>
                            <a:schemeClr val="bg1"/>
                          </a:solidFill>
                          <a:latin typeface="Montserrat" panose="02000505000000020004" pitchFamily="2" charset="0"/>
                        </a:rPr>
                        <a:t>Extended Bolus </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Yes, up to 8 hours</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No, carb absorption time up to 8 hours</a:t>
                      </a:r>
                    </a:p>
                  </a:txBody>
                  <a:tcPr marL="51436" marR="51436" marT="25712" marB="25712"/>
                </a:tc>
                <a:extLst>
                  <a:ext uri="{0D108BD9-81ED-4DB2-BD59-A6C34878D82A}">
                    <a16:rowId xmlns:a16="http://schemas.microsoft.com/office/drawing/2014/main" val="2527849630"/>
                  </a:ext>
                </a:extLst>
              </a:tr>
              <a:tr h="279172">
                <a:tc>
                  <a:txBody>
                    <a:bodyPr/>
                    <a:lstStyle/>
                    <a:p>
                      <a:r>
                        <a:rPr lang="en-US" sz="1100" dirty="0">
                          <a:solidFill>
                            <a:schemeClr val="bg1"/>
                          </a:solidFill>
                          <a:latin typeface="Montserrat" panose="02000505000000020004" pitchFamily="2" charset="0"/>
                        </a:rPr>
                        <a:t>Temp </a:t>
                      </a:r>
                      <a:r>
                        <a:rPr lang="en-US" sz="1100" dirty="0" err="1">
                          <a:solidFill>
                            <a:schemeClr val="bg1"/>
                          </a:solidFill>
                          <a:latin typeface="Montserrat" panose="02000505000000020004" pitchFamily="2" charset="0"/>
                        </a:rPr>
                        <a:t>Basals</a:t>
                      </a:r>
                      <a:endParaRPr lang="en-US" sz="1100" dirty="0">
                        <a:solidFill>
                          <a:schemeClr val="bg1"/>
                        </a:solidFill>
                        <a:latin typeface="Montserrat" panose="02000505000000020004" pitchFamily="2" charset="0"/>
                      </a:endParaRP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Yes</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tc>
                  <a:txBody>
                    <a:bodyPr/>
                    <a:lstStyle/>
                    <a:p>
                      <a:r>
                        <a:rPr lang="en-US" sz="1100" dirty="0">
                          <a:solidFill>
                            <a:schemeClr val="bg1"/>
                          </a:solidFill>
                          <a:latin typeface="Montserrat" panose="02000505000000020004" pitchFamily="2" charset="0"/>
                        </a:rPr>
                        <a:t>No</a:t>
                      </a:r>
                    </a:p>
                  </a:txBody>
                  <a:tcPr marL="51436" marR="51436" marT="25712" marB="25712"/>
                </a:tc>
                <a:extLst>
                  <a:ext uri="{0D108BD9-81ED-4DB2-BD59-A6C34878D82A}">
                    <a16:rowId xmlns:a16="http://schemas.microsoft.com/office/drawing/2014/main" val="1628574437"/>
                  </a:ext>
                </a:extLst>
              </a:tr>
            </a:tbl>
          </a:graphicData>
        </a:graphic>
      </p:graphicFrame>
      <p:sp>
        <p:nvSpPr>
          <p:cNvPr id="3" name="TextBox 2">
            <a:extLst>
              <a:ext uri="{FF2B5EF4-FFF2-40B4-BE49-F238E27FC236}">
                <a16:creationId xmlns:a16="http://schemas.microsoft.com/office/drawing/2014/main" id="{034CAE96-A1C3-CE9A-4242-68A6BEE9494E}"/>
              </a:ext>
            </a:extLst>
          </p:cNvPr>
          <p:cNvSpPr txBox="1"/>
          <p:nvPr/>
        </p:nvSpPr>
        <p:spPr>
          <a:xfrm>
            <a:off x="203500" y="6177601"/>
            <a:ext cx="8736999" cy="400110"/>
          </a:xfrm>
          <a:prstGeom prst="rect">
            <a:avLst/>
          </a:prstGeom>
          <a:noFill/>
        </p:spPr>
        <p:txBody>
          <a:bodyPr wrap="square" rtlCol="0">
            <a:spAutoFit/>
          </a:bodyPr>
          <a:lstStyle/>
          <a:p>
            <a:pPr marL="0" marR="0" lvl="0" indent="0" algn="l" defTabSz="457178"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ontserrat" panose="02000505000000020004" pitchFamily="2" charset="0"/>
                <a:ea typeface="+mn-ea"/>
                <a:cs typeface="+mn-cs"/>
              </a:rPr>
              <a:t>ICR: insulin to carbohydrate ratio, IAT: insulin action time, ISF: insulin sensitivity factor, NA:  not available</a:t>
            </a:r>
          </a:p>
          <a:p>
            <a:pPr marL="0" marR="0" lvl="0" indent="0" algn="l" defTabSz="457178"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ontserrat" panose="02000505000000020004" pitchFamily="2" charset="0"/>
                <a:ea typeface="+mn-ea"/>
                <a:cs typeface="+mn-cs"/>
              </a:rPr>
              <a:t>Data obtained from user manuals</a:t>
            </a:r>
          </a:p>
        </p:txBody>
      </p:sp>
      <p:sp>
        <p:nvSpPr>
          <p:cNvPr id="6" name="Text 1">
            <a:extLst>
              <a:ext uri="{FF2B5EF4-FFF2-40B4-BE49-F238E27FC236}">
                <a16:creationId xmlns:a16="http://schemas.microsoft.com/office/drawing/2014/main" id="{FEEAD280-3150-3BE4-805F-5CAFE704D95E}"/>
              </a:ext>
            </a:extLst>
          </p:cNvPr>
          <p:cNvSpPr/>
          <p:nvPr/>
        </p:nvSpPr>
        <p:spPr>
          <a:xfrm>
            <a:off x="514350" y="480344"/>
            <a:ext cx="5638800"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br>
              <a:rPr kumimoji="0" lang="en-US" sz="2400" b="0" i="0" u="none" strike="noStrike" kern="1200" cap="none" spc="0" normalizeH="0" baseline="0" noProof="0" dirty="0">
                <a:ln>
                  <a:noFill/>
                </a:ln>
                <a:solidFill>
                  <a:srgbClr val="00796E">
                    <a:alpha val="99000"/>
                  </a:srgbClr>
                </a:solidFill>
                <a:effectLst/>
                <a:uLnTx/>
                <a:uFillTx/>
                <a:latin typeface="Oswald"/>
                <a:ea typeface="Oswald" pitchFamily="34" charset="-122"/>
                <a:cs typeface="Oswald" pitchFamily="34" charset="-120"/>
              </a:rPr>
            </a:br>
            <a:r>
              <a:rPr kumimoji="0" lang="en-US" sz="330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Oswald" pitchFamily="34" charset="-122"/>
                <a:cs typeface="Arial" panose="020B0604020202020204" pitchFamily="34" charset="0"/>
              </a:rPr>
              <a:t>AID System Comparison</a:t>
            </a:r>
            <a:endParaRPr kumimoji="0" lang="en-US" sz="330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7596364"/>
      </p:ext>
    </p:extLst>
  </p:cSld>
  <p:clrMapOvr>
    <a:masterClrMapping/>
  </p:clrMapOvr>
  <p:extLst>
    <p:ext uri="{6950BFC3-D8DA-4A85-94F7-54DA5524770B}">
      <p188:commentRel xmlns:p188="http://schemas.microsoft.com/office/powerpoint/2018/8/main" r:id="rId3"/>
    </p:ext>
  </p:extLs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0E561F-929A-777D-93B8-2B0ABE071901}"/>
              </a:ext>
            </a:extLst>
          </p:cNvPr>
          <p:cNvSpPr>
            <a:spLocks noGrp="1"/>
          </p:cNvSpPr>
          <p:nvPr>
            <p:ph sz="quarter" idx="12"/>
          </p:nvPr>
        </p:nvSpPr>
        <p:spPr/>
        <p:txBody>
          <a:bodyPr/>
          <a:lstStyle/>
          <a:p>
            <a:endParaRPr lang="en-US"/>
          </a:p>
        </p:txBody>
      </p:sp>
      <p:pic>
        <p:nvPicPr>
          <p:cNvPr id="5" name="Picture 4">
            <a:extLst>
              <a:ext uri="{FF2B5EF4-FFF2-40B4-BE49-F238E27FC236}">
                <a16:creationId xmlns:a16="http://schemas.microsoft.com/office/drawing/2014/main" id="{69333163-952F-4D94-A291-7B986DE48819}"/>
              </a:ext>
            </a:extLst>
          </p:cNvPr>
          <p:cNvPicPr>
            <a:picLocks noChangeAspect="1"/>
          </p:cNvPicPr>
          <p:nvPr/>
        </p:nvPicPr>
        <p:blipFill>
          <a:blip r:embed="rId2"/>
          <a:stretch>
            <a:fillRect/>
          </a:stretch>
        </p:blipFill>
        <p:spPr>
          <a:xfrm>
            <a:off x="49138" y="978957"/>
            <a:ext cx="9045724" cy="4900085"/>
          </a:xfrm>
          <a:prstGeom prst="rect">
            <a:avLst/>
          </a:prstGeom>
        </p:spPr>
      </p:pic>
    </p:spTree>
    <p:extLst>
      <p:ext uri="{BB962C8B-B14F-4D97-AF65-F5344CB8AC3E}">
        <p14:creationId xmlns:p14="http://schemas.microsoft.com/office/powerpoint/2010/main" val="104131796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6CC3-32A1-0727-A39D-36AFCEDB0BA8}"/>
              </a:ext>
            </a:extLst>
          </p:cNvPr>
          <p:cNvSpPr>
            <a:spLocks noGrp="1"/>
          </p:cNvSpPr>
          <p:nvPr>
            <p:ph type="title"/>
          </p:nvPr>
        </p:nvSpPr>
        <p:spPr/>
        <p:txBody>
          <a:bodyPr/>
          <a:lstStyle/>
          <a:p>
            <a:r>
              <a:rPr lang="en-US" dirty="0"/>
              <a:t>Case Study: Transition from MDI to   Insulin Pump</a:t>
            </a:r>
          </a:p>
        </p:txBody>
      </p:sp>
      <p:sp>
        <p:nvSpPr>
          <p:cNvPr id="3" name="Content Placeholder 2">
            <a:extLst>
              <a:ext uri="{FF2B5EF4-FFF2-40B4-BE49-F238E27FC236}">
                <a16:creationId xmlns:a16="http://schemas.microsoft.com/office/drawing/2014/main" id="{BB6B627B-F954-40B5-79E8-BAE2F16CEAC0}"/>
              </a:ext>
            </a:extLst>
          </p:cNvPr>
          <p:cNvSpPr>
            <a:spLocks noGrp="1"/>
          </p:cNvSpPr>
          <p:nvPr>
            <p:ph idx="1"/>
          </p:nvPr>
        </p:nvSpPr>
        <p:spPr/>
        <p:txBody>
          <a:bodyPr/>
          <a:lstStyle/>
          <a:p>
            <a:r>
              <a:rPr lang="en-US" sz="2400" dirty="0"/>
              <a:t>PT: AJ is a 60 year old</a:t>
            </a:r>
          </a:p>
          <a:p>
            <a:r>
              <a:rPr lang="en-US" sz="2400" dirty="0"/>
              <a:t>Current Medications: </a:t>
            </a:r>
          </a:p>
          <a:p>
            <a:pPr lvl="1"/>
            <a:r>
              <a:rPr lang="en-US" sz="2400" dirty="0"/>
              <a:t>Insulin </a:t>
            </a:r>
            <a:r>
              <a:rPr lang="en-US" sz="2400" dirty="0" err="1"/>
              <a:t>degludec</a:t>
            </a:r>
            <a:r>
              <a:rPr lang="en-US" sz="2400" dirty="0"/>
              <a:t> 40 units once daily</a:t>
            </a:r>
          </a:p>
          <a:p>
            <a:pPr lvl="1"/>
            <a:r>
              <a:rPr lang="en-US" sz="2400" dirty="0"/>
              <a:t>Insulin </a:t>
            </a:r>
            <a:r>
              <a:rPr lang="en-US" sz="2400" dirty="0" err="1"/>
              <a:t>aspart</a:t>
            </a:r>
            <a:r>
              <a:rPr lang="en-US" sz="2400" dirty="0"/>
              <a:t> 15 units TID </a:t>
            </a:r>
            <a:r>
              <a:rPr lang="en-US" sz="2400" dirty="0" err="1"/>
              <a:t>a.c</a:t>
            </a:r>
            <a:endParaRPr lang="en-US" sz="2400" dirty="0"/>
          </a:p>
          <a:p>
            <a:pPr lvl="1"/>
            <a:r>
              <a:rPr lang="en-US" sz="2400" dirty="0"/>
              <a:t>Tirzepatide 15 mg once weekly</a:t>
            </a:r>
          </a:p>
          <a:p>
            <a:pPr lvl="1"/>
            <a:r>
              <a:rPr lang="en-US" sz="2400" dirty="0"/>
              <a:t>Aspirin 81 mg once daily, metoprolol succinate 100 mg once daily, rosuvastatin 40 mg once daily, lisinopril 20 mg once daily</a:t>
            </a:r>
          </a:p>
          <a:p>
            <a:r>
              <a:rPr lang="en-US" sz="2400" dirty="0"/>
              <a:t>Current Weight: 211 </a:t>
            </a:r>
            <a:r>
              <a:rPr lang="en-US" sz="2400" dirty="0" err="1"/>
              <a:t>lbs</a:t>
            </a:r>
            <a:r>
              <a:rPr lang="en-US" sz="2400" dirty="0"/>
              <a:t> ≈ 96 kg </a:t>
            </a:r>
          </a:p>
          <a:p>
            <a:endParaRPr lang="en-US" sz="1800" dirty="0"/>
          </a:p>
          <a:p>
            <a:endParaRPr lang="en-US" dirty="0"/>
          </a:p>
        </p:txBody>
      </p:sp>
    </p:spTree>
    <p:extLst>
      <p:ext uri="{BB962C8B-B14F-4D97-AF65-F5344CB8AC3E}">
        <p14:creationId xmlns:p14="http://schemas.microsoft.com/office/powerpoint/2010/main" val="1691871220"/>
      </p:ext>
    </p:extLst>
  </p:cSld>
  <p:clrMapOvr>
    <a:masterClrMapping/>
  </p:clrMapOvr>
  <p:extLst>
    <p:ext uri="{6950BFC3-D8DA-4A85-94F7-54DA5524770B}">
      <p188:commentRel xmlns:p188="http://schemas.microsoft.com/office/powerpoint/2018/8/main" r:id="rId3"/>
    </p:ext>
  </p:extLs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F048A-9C5E-AD1C-9291-DF9162286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E605A-F912-0497-63FC-0D3FED5CFF67}"/>
              </a:ext>
            </a:extLst>
          </p:cNvPr>
          <p:cNvSpPr>
            <a:spLocks noGrp="1"/>
          </p:cNvSpPr>
          <p:nvPr>
            <p:ph type="title"/>
          </p:nvPr>
        </p:nvSpPr>
        <p:spPr/>
        <p:txBody>
          <a:bodyPr/>
          <a:lstStyle/>
          <a:p>
            <a:r>
              <a:rPr lang="en-US" dirty="0"/>
              <a:t>Case Study: Transition from MDI to Insulin Pump</a:t>
            </a:r>
          </a:p>
        </p:txBody>
      </p:sp>
      <p:sp>
        <p:nvSpPr>
          <p:cNvPr id="5" name="Content Placeholder 4">
            <a:extLst>
              <a:ext uri="{FF2B5EF4-FFF2-40B4-BE49-F238E27FC236}">
                <a16:creationId xmlns:a16="http://schemas.microsoft.com/office/drawing/2014/main" id="{673F674C-B976-1A1F-8614-4EB7246DCF29}"/>
              </a:ext>
            </a:extLst>
          </p:cNvPr>
          <p:cNvSpPr>
            <a:spLocks noGrp="1"/>
          </p:cNvSpPr>
          <p:nvPr>
            <p:ph idx="1"/>
          </p:nvPr>
        </p:nvSpPr>
        <p:spPr/>
        <p:txBody>
          <a:bodyPr/>
          <a:lstStyle/>
          <a:p>
            <a:pPr>
              <a:lnSpc>
                <a:spcPct val="100000"/>
              </a:lnSpc>
            </a:pPr>
            <a:r>
              <a:rPr lang="en-US" sz="2800" dirty="0"/>
              <a:t>Current Total Daily Insulin (TDI): 40+45=85 Units</a:t>
            </a:r>
          </a:p>
          <a:p>
            <a:pPr>
              <a:lnSpc>
                <a:spcPct val="100000"/>
              </a:lnSpc>
            </a:pPr>
            <a:r>
              <a:rPr lang="en-US" sz="2800" dirty="0"/>
              <a:t>Weight = 96 kg</a:t>
            </a:r>
            <a:br>
              <a:rPr lang="en-US" sz="2800" dirty="0"/>
            </a:br>
            <a:endParaRPr lang="en-US" sz="2800" dirty="0"/>
          </a:p>
          <a:p>
            <a:pPr>
              <a:lnSpc>
                <a:spcPct val="100000"/>
              </a:lnSpc>
            </a:pPr>
            <a:r>
              <a:rPr lang="en-US" sz="2800" dirty="0"/>
              <a:t>1. (Current TDI) * 0.75</a:t>
            </a:r>
          </a:p>
          <a:p>
            <a:pPr>
              <a:lnSpc>
                <a:spcPct val="100000"/>
              </a:lnSpc>
            </a:pPr>
            <a:r>
              <a:rPr lang="en-US" sz="2800" dirty="0"/>
              <a:t>2. Weight (kg) * 0.5</a:t>
            </a:r>
            <a:br>
              <a:rPr lang="en-US" sz="2800" dirty="0"/>
            </a:br>
            <a:br>
              <a:rPr lang="en-US" sz="2800" dirty="0"/>
            </a:br>
            <a:r>
              <a:rPr lang="en-US" sz="2800" dirty="0"/>
              <a:t>Take Average of 1 and 2 for TDI that will be used for pump calculations. </a:t>
            </a:r>
          </a:p>
        </p:txBody>
      </p:sp>
    </p:spTree>
    <p:extLst>
      <p:ext uri="{BB962C8B-B14F-4D97-AF65-F5344CB8AC3E}">
        <p14:creationId xmlns:p14="http://schemas.microsoft.com/office/powerpoint/2010/main" val="943622033"/>
      </p:ext>
    </p:extLst>
  </p:cSld>
  <p:clrMapOvr>
    <a:masterClrMapping/>
  </p:clrMapOvr>
  <p:extLst>
    <p:ext uri="{6950BFC3-D8DA-4A85-94F7-54DA5524770B}">
      <p188:commentRel xmlns:p188="http://schemas.microsoft.com/office/powerpoint/2018/8/main" r:id="rId3"/>
    </p:ext>
  </p:extLs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43772-2D7F-B3BF-9BBE-7326C2015BE1}"/>
              </a:ext>
            </a:extLst>
          </p:cNvPr>
          <p:cNvSpPr>
            <a:spLocks noGrp="1"/>
          </p:cNvSpPr>
          <p:nvPr>
            <p:ph type="title"/>
          </p:nvPr>
        </p:nvSpPr>
        <p:spPr/>
        <p:txBody>
          <a:bodyPr/>
          <a:lstStyle/>
          <a:p>
            <a:r>
              <a:rPr lang="en-US" dirty="0"/>
              <a:t>Case Study: Transition from MDI to Insulin Pump, Basal Rates</a:t>
            </a:r>
          </a:p>
        </p:txBody>
      </p:sp>
      <p:sp>
        <p:nvSpPr>
          <p:cNvPr id="3" name="Content Placeholder 2">
            <a:extLst>
              <a:ext uri="{FF2B5EF4-FFF2-40B4-BE49-F238E27FC236}">
                <a16:creationId xmlns:a16="http://schemas.microsoft.com/office/drawing/2014/main" id="{0B910075-29BD-6544-2982-535A0EE00B03}"/>
              </a:ext>
            </a:extLst>
          </p:cNvPr>
          <p:cNvSpPr>
            <a:spLocks noGrp="1"/>
          </p:cNvSpPr>
          <p:nvPr>
            <p:ph idx="1"/>
          </p:nvPr>
        </p:nvSpPr>
        <p:spPr/>
        <p:txBody>
          <a:bodyPr/>
          <a:lstStyle/>
          <a:p>
            <a:pPr>
              <a:lnSpc>
                <a:spcPct val="100000"/>
              </a:lnSpc>
            </a:pPr>
            <a:r>
              <a:rPr lang="en-US" dirty="0"/>
              <a:t>Basal rate expressed in Units/</a:t>
            </a:r>
            <a:r>
              <a:rPr lang="en-US" dirty="0" err="1"/>
              <a:t>hr</a:t>
            </a:r>
            <a:endParaRPr lang="en-US" dirty="0"/>
          </a:p>
          <a:p>
            <a:pPr>
              <a:lnSpc>
                <a:spcPct val="100000"/>
              </a:lnSpc>
            </a:pPr>
            <a:r>
              <a:rPr lang="en-US" dirty="0"/>
              <a:t>Approximate 50% of insulin to be basal</a:t>
            </a:r>
          </a:p>
          <a:p>
            <a:pPr>
              <a:lnSpc>
                <a:spcPct val="100000"/>
              </a:lnSpc>
            </a:pPr>
            <a:r>
              <a:rPr lang="en-US" dirty="0"/>
              <a:t>TDI /2/24 or TDI/ 48:</a:t>
            </a:r>
          </a:p>
        </p:txBody>
      </p:sp>
      <p:sp>
        <p:nvSpPr>
          <p:cNvPr id="5" name="Footer Placeholder 4">
            <a:extLst>
              <a:ext uri="{FF2B5EF4-FFF2-40B4-BE49-F238E27FC236}">
                <a16:creationId xmlns:a16="http://schemas.microsoft.com/office/drawing/2014/main" id="{501F8A34-3852-96B5-8198-858883DBD802}"/>
              </a:ext>
            </a:extLst>
          </p:cNvPr>
          <p:cNvSpPr>
            <a:spLocks noGrp="1"/>
          </p:cNvSpPr>
          <p:nvPr>
            <p:ph type="ftr" sz="quarter" idx="10"/>
          </p:nvPr>
        </p:nvSpPr>
        <p:spPr>
          <a:xfrm>
            <a:off x="628649" y="5591175"/>
            <a:ext cx="6948442" cy="273844"/>
          </a:xfrm>
          <a:prstGeom prst="rect">
            <a:avLst/>
          </a:prstGeom>
        </p:spPr>
        <p:txBody>
          <a:bodyPr vert="horz" lIns="68580" tIns="34290" rIns="68580" bIns="34290" rtlCol="0" anchor="ctr">
            <a:noAutofit/>
          </a:bodyPr>
          <a:lstStyle>
            <a:defPPr>
              <a:defRPr lang="en-US"/>
            </a:defPPr>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879092"/>
      </p:ext>
    </p:extLst>
  </p:cSld>
  <p:clrMapOvr>
    <a:masterClrMapping/>
  </p:clrMapOvr>
  <p:extLst>
    <p:ext uri="{6950BFC3-D8DA-4A85-94F7-54DA5524770B}">
      <p188:commentRel xmlns:p188="http://schemas.microsoft.com/office/powerpoint/2018/8/main" r:id="rId3"/>
    </p:ext>
  </p:extLs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0C32-5C71-E174-C2CA-B82D670D6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636CE-9D53-9998-C754-C132ABB4176C}"/>
              </a:ext>
            </a:extLst>
          </p:cNvPr>
          <p:cNvSpPr>
            <a:spLocks noGrp="1"/>
          </p:cNvSpPr>
          <p:nvPr>
            <p:ph type="title"/>
          </p:nvPr>
        </p:nvSpPr>
        <p:spPr/>
        <p:txBody>
          <a:bodyPr/>
          <a:lstStyle/>
          <a:p>
            <a:r>
              <a:rPr lang="en-US" dirty="0"/>
              <a:t>Case Study: Transition from MDI to Insulin Pump, Bolus Settings</a:t>
            </a:r>
          </a:p>
        </p:txBody>
      </p:sp>
      <p:sp>
        <p:nvSpPr>
          <p:cNvPr id="3" name="Content Placeholder 2">
            <a:extLst>
              <a:ext uri="{FF2B5EF4-FFF2-40B4-BE49-F238E27FC236}">
                <a16:creationId xmlns:a16="http://schemas.microsoft.com/office/drawing/2014/main" id="{CEFA2C84-E8BA-0564-A090-02B7ECC32D5A}"/>
              </a:ext>
            </a:extLst>
          </p:cNvPr>
          <p:cNvSpPr>
            <a:spLocks noGrp="1"/>
          </p:cNvSpPr>
          <p:nvPr>
            <p:ph idx="1"/>
          </p:nvPr>
        </p:nvSpPr>
        <p:spPr>
          <a:xfrm>
            <a:off x="628650" y="1554164"/>
            <a:ext cx="7886700" cy="4351338"/>
          </a:xfrm>
        </p:spPr>
        <p:txBody>
          <a:bodyPr/>
          <a:lstStyle/>
          <a:p>
            <a:pPr>
              <a:lnSpc>
                <a:spcPct val="100000"/>
              </a:lnSpc>
            </a:pPr>
            <a:r>
              <a:rPr lang="en-US" sz="2800" dirty="0"/>
              <a:t>Insulin Carb Ratio: 400 / TDI (recommended for </a:t>
            </a:r>
            <a:r>
              <a:rPr lang="en-US" sz="2800" dirty="0" err="1"/>
              <a:t>omnipod</a:t>
            </a:r>
            <a:r>
              <a:rPr lang="en-US" sz="2800" dirty="0"/>
              <a:t>) or </a:t>
            </a:r>
          </a:p>
          <a:p>
            <a:pPr>
              <a:lnSpc>
                <a:spcPct val="100000"/>
              </a:lnSpc>
            </a:pPr>
            <a:r>
              <a:rPr lang="en-US" sz="2800" dirty="0"/>
              <a:t>450/TDI (recommended for others)</a:t>
            </a:r>
          </a:p>
          <a:p>
            <a:pPr>
              <a:lnSpc>
                <a:spcPct val="100000"/>
              </a:lnSpc>
            </a:pPr>
            <a:r>
              <a:rPr lang="en-US" sz="2800" dirty="0"/>
              <a:t>Correction Factor: 1700 / TDI</a:t>
            </a:r>
          </a:p>
          <a:p>
            <a:pPr>
              <a:lnSpc>
                <a:spcPct val="100000"/>
              </a:lnSpc>
            </a:pPr>
            <a:r>
              <a:rPr lang="en-US" sz="2800" dirty="0"/>
              <a:t>Other settings:</a:t>
            </a:r>
          </a:p>
          <a:p>
            <a:pPr lvl="1">
              <a:lnSpc>
                <a:spcPct val="100000"/>
              </a:lnSpc>
            </a:pPr>
            <a:r>
              <a:rPr lang="en-US" sz="2800" dirty="0"/>
              <a:t>Target glucose </a:t>
            </a:r>
          </a:p>
          <a:p>
            <a:pPr lvl="1">
              <a:lnSpc>
                <a:spcPct val="100000"/>
              </a:lnSpc>
            </a:pPr>
            <a:r>
              <a:rPr lang="en-US" sz="2800" dirty="0"/>
              <a:t>Duration of Insulin Action</a:t>
            </a:r>
          </a:p>
          <a:p>
            <a:pPr lvl="1">
              <a:lnSpc>
                <a:spcPct val="100000"/>
              </a:lnSpc>
            </a:pPr>
            <a:r>
              <a:rPr lang="en-US" sz="2800" dirty="0"/>
              <a:t>Max basal</a:t>
            </a:r>
          </a:p>
          <a:p>
            <a:pPr lvl="1">
              <a:lnSpc>
                <a:spcPct val="100000"/>
              </a:lnSpc>
            </a:pPr>
            <a:r>
              <a:rPr lang="en-US" sz="2800" dirty="0"/>
              <a:t>Max bolus</a:t>
            </a:r>
          </a:p>
          <a:p>
            <a:pPr lvl="1">
              <a:lnSpc>
                <a:spcPct val="100000"/>
              </a:lnSpc>
            </a:pPr>
            <a:r>
              <a:rPr lang="en-US" sz="2800" dirty="0"/>
              <a:t>Reverse correction</a:t>
            </a:r>
          </a:p>
          <a:p>
            <a:endParaRPr lang="en-US" sz="2800" dirty="0"/>
          </a:p>
          <a:p>
            <a:endParaRPr lang="en-US" dirty="0"/>
          </a:p>
        </p:txBody>
      </p:sp>
    </p:spTree>
    <p:extLst>
      <p:ext uri="{BB962C8B-B14F-4D97-AF65-F5344CB8AC3E}">
        <p14:creationId xmlns:p14="http://schemas.microsoft.com/office/powerpoint/2010/main" val="2738555077"/>
      </p:ext>
    </p:extLst>
  </p:cSld>
  <p:clrMapOvr>
    <a:masterClrMapping/>
  </p:clrMapOvr>
  <p:extLst>
    <p:ext uri="{6950BFC3-D8DA-4A85-94F7-54DA5524770B}">
      <p188:commentRel xmlns:p188="http://schemas.microsoft.com/office/powerpoint/2018/8/main" r:id="rId3"/>
    </p:ext>
  </p:extLs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84639-EC69-0D0C-37A9-8FE52F002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0B929-6B10-AAF6-3208-F438CCC3E9FD}"/>
              </a:ext>
            </a:extLst>
          </p:cNvPr>
          <p:cNvSpPr>
            <a:spLocks noGrp="1"/>
          </p:cNvSpPr>
          <p:nvPr>
            <p:ph type="title"/>
          </p:nvPr>
        </p:nvSpPr>
        <p:spPr/>
        <p:txBody>
          <a:bodyPr/>
          <a:lstStyle/>
          <a:p>
            <a:r>
              <a:rPr lang="en-US" dirty="0"/>
              <a:t>Case Study: Transition from MDI to Insulin Pump, Bolus Settings</a:t>
            </a:r>
          </a:p>
        </p:txBody>
      </p:sp>
      <p:sp>
        <p:nvSpPr>
          <p:cNvPr id="3" name="Content Placeholder 2">
            <a:extLst>
              <a:ext uri="{FF2B5EF4-FFF2-40B4-BE49-F238E27FC236}">
                <a16:creationId xmlns:a16="http://schemas.microsoft.com/office/drawing/2014/main" id="{E64AD0CA-F7FB-88A7-8E93-B8CBF67EB975}"/>
              </a:ext>
            </a:extLst>
          </p:cNvPr>
          <p:cNvSpPr>
            <a:spLocks noGrp="1"/>
          </p:cNvSpPr>
          <p:nvPr>
            <p:ph sz="half" idx="1"/>
          </p:nvPr>
        </p:nvSpPr>
        <p:spPr>
          <a:xfrm>
            <a:off x="304800" y="1825625"/>
            <a:ext cx="4210050" cy="4351339"/>
          </a:xfrm>
        </p:spPr>
        <p:txBody>
          <a:bodyPr/>
          <a:lstStyle/>
          <a:p>
            <a:r>
              <a:rPr lang="en-US" sz="2400" dirty="0"/>
              <a:t>Insulin Carb Ratio: 400 / TDI</a:t>
            </a:r>
          </a:p>
          <a:p>
            <a:r>
              <a:rPr lang="en-US" sz="2400" dirty="0"/>
              <a:t>Correction Factor: 1700 / TDI</a:t>
            </a:r>
          </a:p>
          <a:p>
            <a:endParaRPr lang="en-US" sz="2400" dirty="0"/>
          </a:p>
          <a:p>
            <a:r>
              <a:rPr lang="en-US" sz="2400" dirty="0"/>
              <a:t>Other settings:</a:t>
            </a:r>
          </a:p>
          <a:p>
            <a:pPr lvl="1"/>
            <a:r>
              <a:rPr lang="en-US" sz="2400" dirty="0"/>
              <a:t>Target glucose (as low as 100mg/dL)</a:t>
            </a:r>
          </a:p>
          <a:p>
            <a:pPr lvl="1"/>
            <a:r>
              <a:rPr lang="en-US" sz="2400" dirty="0"/>
              <a:t>Duration of Insulin Action: usually 3 hours</a:t>
            </a:r>
          </a:p>
          <a:p>
            <a:pPr lvl="1"/>
            <a:r>
              <a:rPr lang="en-US" sz="2400" dirty="0"/>
              <a:t>Max basal</a:t>
            </a:r>
          </a:p>
          <a:p>
            <a:pPr lvl="1"/>
            <a:r>
              <a:rPr lang="en-US" sz="2400" dirty="0"/>
              <a:t>Max bolus</a:t>
            </a:r>
          </a:p>
          <a:p>
            <a:endParaRPr lang="en-US" sz="1800" dirty="0"/>
          </a:p>
          <a:p>
            <a:endParaRPr lang="en-US" dirty="0"/>
          </a:p>
        </p:txBody>
      </p:sp>
      <p:sp>
        <p:nvSpPr>
          <p:cNvPr id="4" name="Content Placeholder 3">
            <a:extLst>
              <a:ext uri="{FF2B5EF4-FFF2-40B4-BE49-F238E27FC236}">
                <a16:creationId xmlns:a16="http://schemas.microsoft.com/office/drawing/2014/main" id="{02FA094F-1F96-399A-DD70-23EA2CB8E391}"/>
              </a:ext>
            </a:extLst>
          </p:cNvPr>
          <p:cNvSpPr>
            <a:spLocks noGrp="1"/>
          </p:cNvSpPr>
          <p:nvPr>
            <p:ph sz="half" idx="2"/>
          </p:nvPr>
        </p:nvSpPr>
        <p:spPr>
          <a:xfrm>
            <a:off x="4768298" y="1848816"/>
            <a:ext cx="4057650" cy="4351339"/>
          </a:xfrm>
        </p:spPr>
        <p:txBody>
          <a:bodyPr/>
          <a:lstStyle/>
          <a:p>
            <a:pPr>
              <a:lnSpc>
                <a:spcPct val="100000"/>
              </a:lnSpc>
            </a:pPr>
            <a:r>
              <a:rPr lang="en-US" sz="2400" dirty="0"/>
              <a:t>400/56 = 7.14 g/U (round to 7)</a:t>
            </a:r>
          </a:p>
          <a:p>
            <a:pPr>
              <a:lnSpc>
                <a:spcPct val="100000"/>
              </a:lnSpc>
            </a:pPr>
            <a:r>
              <a:rPr lang="en-US" sz="2400" dirty="0"/>
              <a:t>1700/56 = 30.36 mg/dL/U (round to 30)</a:t>
            </a:r>
          </a:p>
        </p:txBody>
      </p:sp>
    </p:spTree>
    <p:extLst>
      <p:ext uri="{BB962C8B-B14F-4D97-AF65-F5344CB8AC3E}">
        <p14:creationId xmlns:p14="http://schemas.microsoft.com/office/powerpoint/2010/main" val="4180660049"/>
      </p:ext>
    </p:extLst>
  </p:cSld>
  <p:clrMapOvr>
    <a:masterClrMapping/>
  </p:clrMapOvr>
  <p:extLst>
    <p:ext uri="{6950BFC3-D8DA-4A85-94F7-54DA5524770B}">
      <p188:commentRel xmlns:p188="http://schemas.microsoft.com/office/powerpoint/2018/8/main" r:id="rId3"/>
    </p:ext>
  </p:extLs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oogle Shape;433;p73">
            <a:extLst>
              <a:ext uri="{FF2B5EF4-FFF2-40B4-BE49-F238E27FC236}">
                <a16:creationId xmlns:a16="http://schemas.microsoft.com/office/drawing/2014/main" id="{E54B0469-BECF-311B-AC7F-901BD12F9B3E}"/>
              </a:ext>
            </a:extLst>
          </p:cNvPr>
          <p:cNvGraphicFramePr/>
          <p:nvPr/>
        </p:nvGraphicFramePr>
        <p:xfrm>
          <a:off x="200027" y="1943101"/>
          <a:ext cx="8658225" cy="3842059"/>
        </p:xfrm>
        <a:graphic>
          <a:graphicData uri="http://schemas.openxmlformats.org/drawingml/2006/table">
            <a:tbl>
              <a:tblPr firstRow="1" firstCol="1" bandRow="1">
                <a:tableStyleId>{17292A2E-F333-43FB-9621-5CBBE7FDCDCB}</a:tableStyleId>
              </a:tblPr>
              <a:tblGrid>
                <a:gridCol w="1905131">
                  <a:extLst>
                    <a:ext uri="{9D8B030D-6E8A-4147-A177-3AD203B41FA5}">
                      <a16:colId xmlns:a16="http://schemas.microsoft.com/office/drawing/2014/main" val="20000"/>
                    </a:ext>
                  </a:extLst>
                </a:gridCol>
                <a:gridCol w="1536116">
                  <a:extLst>
                    <a:ext uri="{9D8B030D-6E8A-4147-A177-3AD203B41FA5}">
                      <a16:colId xmlns:a16="http://schemas.microsoft.com/office/drawing/2014/main" val="20001"/>
                    </a:ext>
                  </a:extLst>
                </a:gridCol>
                <a:gridCol w="3167743">
                  <a:extLst>
                    <a:ext uri="{9D8B030D-6E8A-4147-A177-3AD203B41FA5}">
                      <a16:colId xmlns:a16="http://schemas.microsoft.com/office/drawing/2014/main" val="3060293248"/>
                    </a:ext>
                  </a:extLst>
                </a:gridCol>
                <a:gridCol w="2049235">
                  <a:extLst>
                    <a:ext uri="{9D8B030D-6E8A-4147-A177-3AD203B41FA5}">
                      <a16:colId xmlns:a16="http://schemas.microsoft.com/office/drawing/2014/main" val="20002"/>
                    </a:ext>
                  </a:extLst>
                </a:gridCol>
              </a:tblGrid>
              <a:tr h="478346">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rPr>
                        <a:t>System:</a:t>
                      </a:r>
                      <a:endParaRPr sz="1500" b="1" dirty="0">
                        <a:solidFill>
                          <a:schemeClr val="bg1"/>
                        </a:solidFill>
                        <a:latin typeface="Montserrat" panose="02000505000000020004" pitchFamily="2" charset="0"/>
                        <a:ea typeface="Calibri"/>
                        <a:cs typeface="Calibri"/>
                        <a:sym typeface="Calibri"/>
                      </a:endParaRPr>
                    </a:p>
                  </a:txBody>
                  <a:tcPr marL="36308" marR="36308" marT="0" marB="0">
                    <a:solidFill>
                      <a:schemeClr val="tx2"/>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sym typeface="Calibri"/>
                        </a:rPr>
                        <a:t>Associated Mobile Apps</a:t>
                      </a:r>
                      <a:endParaRPr sz="1500" b="1" dirty="0">
                        <a:solidFill>
                          <a:schemeClr val="bg1"/>
                        </a:solidFill>
                        <a:latin typeface="Montserrat" panose="02000505000000020004" pitchFamily="2" charset="0"/>
                        <a:ea typeface="Calibri"/>
                        <a:cs typeface="Calibri"/>
                        <a:sym typeface="Calibri"/>
                      </a:endParaRPr>
                    </a:p>
                  </a:txBody>
                  <a:tcPr marL="36308" marR="36308" marT="0" marB="0">
                    <a:solidFill>
                      <a:schemeClr val="tx2"/>
                    </a:solidFill>
                  </a:tcPr>
                </a:tc>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ea typeface="Calibri"/>
                          <a:cs typeface="Calibri"/>
                          <a:sym typeface="Calibri"/>
                        </a:rPr>
                        <a:t>Website to Access Portal </a:t>
                      </a:r>
                      <a:endParaRPr sz="1500" b="1" dirty="0">
                        <a:solidFill>
                          <a:schemeClr val="bg1"/>
                        </a:solidFill>
                        <a:latin typeface="Montserrat" panose="02000505000000020004" pitchFamily="2" charset="0"/>
                        <a:ea typeface="Calibri"/>
                        <a:cs typeface="Calibri"/>
                        <a:sym typeface="Calibri"/>
                      </a:endParaRPr>
                    </a:p>
                  </a:txBody>
                  <a:tcPr marL="36308" marR="36308" marT="0" marB="0">
                    <a:solidFill>
                      <a:schemeClr val="tx2"/>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rPr>
                        <a:t>Data Sources</a:t>
                      </a:r>
                      <a:endParaRPr sz="1500" b="1" dirty="0">
                        <a:solidFill>
                          <a:schemeClr val="bg1"/>
                        </a:solidFill>
                        <a:latin typeface="Montserrat" panose="02000505000000020004" pitchFamily="2" charset="0"/>
                        <a:ea typeface="Calibri"/>
                        <a:cs typeface="Calibri"/>
                        <a:sym typeface="Calibri"/>
                      </a:endParaRPr>
                    </a:p>
                  </a:txBody>
                  <a:tcPr marL="36308" marR="36308" marT="0" marB="0">
                    <a:solidFill>
                      <a:schemeClr val="tx2"/>
                    </a:solidFill>
                  </a:tcPr>
                </a:tc>
                <a:extLst>
                  <a:ext uri="{0D108BD9-81ED-4DB2-BD59-A6C34878D82A}">
                    <a16:rowId xmlns:a16="http://schemas.microsoft.com/office/drawing/2014/main" val="10000"/>
                  </a:ext>
                </a:extLst>
              </a:tr>
              <a:tr h="478399">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rPr>
                        <a:t>Glooko</a:t>
                      </a:r>
                      <a:endParaRPr sz="1500" b="1" dirty="0">
                        <a:solidFill>
                          <a:schemeClr val="bg1"/>
                        </a:solidFill>
                        <a:latin typeface="Montserrat" panose="02000505000000020004" pitchFamily="2" charset="0"/>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ea typeface="Calibri"/>
                          <a:cs typeface="Calibri"/>
                          <a:sym typeface="Calibri"/>
                        </a:rPr>
                        <a:t>Omnipod</a:t>
                      </a:r>
                      <a:r>
                        <a:rPr lang="en-US" sz="1500" dirty="0">
                          <a:solidFill>
                            <a:schemeClr val="bg1"/>
                          </a:solidFill>
                          <a:latin typeface="Montserrat" panose="02000505000000020004" pitchFamily="2" charset="0"/>
                          <a:ea typeface="Calibri"/>
                          <a:cs typeface="Calibri"/>
                          <a:sym typeface="Calibri"/>
                        </a:rPr>
                        <a:t> 5, Glooko</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glooko.com</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rPr>
                        <a:t>Omnipod</a:t>
                      </a:r>
                      <a:r>
                        <a:rPr lang="en-US" sz="1500" dirty="0">
                          <a:solidFill>
                            <a:schemeClr val="bg1"/>
                          </a:solidFill>
                          <a:latin typeface="Montserrat" panose="02000505000000020004" pitchFamily="2" charset="0"/>
                        </a:rPr>
                        <a:t> 5</a:t>
                      </a:r>
                      <a:endParaRPr sz="1500" dirty="0">
                        <a:solidFill>
                          <a:schemeClr val="bg1"/>
                        </a:solidFill>
                        <a:latin typeface="Montserrat" panose="02000505000000020004" pitchFamily="2" charset="0"/>
                      </a:endParaRPr>
                    </a:p>
                  </a:txBody>
                  <a:tcPr marL="36308" marR="36308" marT="0" marB="0" anchor="ctr"/>
                </a:tc>
                <a:extLst>
                  <a:ext uri="{0D108BD9-81ED-4DB2-BD59-A6C34878D82A}">
                    <a16:rowId xmlns:a16="http://schemas.microsoft.com/office/drawing/2014/main" val="10001"/>
                  </a:ext>
                </a:extLst>
              </a:tr>
              <a:tr h="964311">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rPr>
                        <a:t>Carelink</a:t>
                      </a:r>
                      <a:endParaRPr sz="1500" b="1" dirty="0">
                        <a:solidFill>
                          <a:schemeClr val="bg1"/>
                        </a:solidFill>
                        <a:latin typeface="Montserrat" panose="02000505000000020004" pitchFamily="2" charset="0"/>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sym typeface="Calibri"/>
                        </a:rPr>
                        <a:t>MiniMed</a:t>
                      </a:r>
                      <a:r>
                        <a:rPr lang="en-US" sz="1500" dirty="0">
                          <a:solidFill>
                            <a:schemeClr val="bg1"/>
                          </a:solidFill>
                          <a:latin typeface="Montserrat" panose="02000505000000020004" pitchFamily="2" charset="0"/>
                          <a:sym typeface="Calibri"/>
                        </a:rPr>
                        <a:t> mobile, </a:t>
                      </a:r>
                      <a:r>
                        <a:rPr lang="en-US" sz="1500" dirty="0" err="1">
                          <a:solidFill>
                            <a:schemeClr val="bg1"/>
                          </a:solidFill>
                          <a:latin typeface="Montserrat" panose="02000505000000020004" pitchFamily="2" charset="0"/>
                          <a:sym typeface="Calibri"/>
                        </a:rPr>
                        <a:t>Carelink</a:t>
                      </a:r>
                      <a:r>
                        <a:rPr lang="en-US" sz="1500" dirty="0">
                          <a:solidFill>
                            <a:schemeClr val="bg1"/>
                          </a:solidFill>
                          <a:latin typeface="Montserrat" panose="02000505000000020004" pitchFamily="2" charset="0"/>
                          <a:sym typeface="Calibri"/>
                        </a:rPr>
                        <a:t> mobile</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carelink.medtronic.com/login</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rPr>
                        <a:t>Minimed</a:t>
                      </a:r>
                      <a:r>
                        <a:rPr lang="en-US" sz="1500" dirty="0">
                          <a:solidFill>
                            <a:schemeClr val="bg1"/>
                          </a:solidFill>
                          <a:latin typeface="Montserrat" panose="02000505000000020004" pitchFamily="2" charset="0"/>
                        </a:rPr>
                        <a:t> pumps, </a:t>
                      </a:r>
                      <a:r>
                        <a:rPr lang="en-US" sz="1500" dirty="0" err="1">
                          <a:solidFill>
                            <a:schemeClr val="bg1"/>
                          </a:solidFill>
                          <a:latin typeface="Montserrat" panose="02000505000000020004" pitchFamily="2" charset="0"/>
                        </a:rPr>
                        <a:t>MiniMed</a:t>
                      </a:r>
                      <a:r>
                        <a:rPr lang="en-US" sz="1500" dirty="0">
                          <a:solidFill>
                            <a:schemeClr val="bg1"/>
                          </a:solidFill>
                          <a:latin typeface="Montserrat" panose="02000505000000020004" pitchFamily="2" charset="0"/>
                        </a:rPr>
                        <a:t> Go</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extLst>
                  <a:ext uri="{0D108BD9-81ED-4DB2-BD59-A6C34878D82A}">
                    <a16:rowId xmlns:a16="http://schemas.microsoft.com/office/drawing/2014/main" val="10004"/>
                  </a:ext>
                </a:extLst>
              </a:tr>
              <a:tr h="964311">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rPr>
                        <a:t>Tidepool</a:t>
                      </a:r>
                      <a:endParaRPr sz="1500" b="1" dirty="0">
                        <a:solidFill>
                          <a:schemeClr val="bg1"/>
                        </a:solidFill>
                        <a:latin typeface="Montserrat" panose="02000505000000020004" pitchFamily="2" charset="0"/>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sym typeface="Calibri"/>
                        </a:rPr>
                        <a:t>Tidepool mobile, </a:t>
                      </a:r>
                      <a:r>
                        <a:rPr lang="en-US" sz="1500" dirty="0" err="1">
                          <a:solidFill>
                            <a:schemeClr val="bg1"/>
                          </a:solidFill>
                          <a:latin typeface="Montserrat" panose="02000505000000020004" pitchFamily="2" charset="0"/>
                          <a:sym typeface="Calibri"/>
                        </a:rPr>
                        <a:t>Twiist</a:t>
                      </a:r>
                      <a:r>
                        <a:rPr lang="en-US" sz="1500" dirty="0">
                          <a:solidFill>
                            <a:schemeClr val="bg1"/>
                          </a:solidFill>
                          <a:latin typeface="Montserrat" panose="02000505000000020004" pitchFamily="2" charset="0"/>
                          <a:sym typeface="Calibri"/>
                        </a:rPr>
                        <a:t> AID system, twist insight</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tidepool.org</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ea typeface="Calibri"/>
                          <a:cs typeface="Calibri"/>
                          <a:sym typeface="Calibri"/>
                        </a:rPr>
                        <a:t>Twiist</a:t>
                      </a:r>
                      <a:r>
                        <a:rPr lang="en-US" sz="1500" dirty="0">
                          <a:solidFill>
                            <a:schemeClr val="bg1"/>
                          </a:solidFill>
                          <a:latin typeface="Montserrat" panose="02000505000000020004" pitchFamily="2" charset="0"/>
                          <a:ea typeface="Calibri"/>
                          <a:cs typeface="Calibri"/>
                          <a:sym typeface="Calibri"/>
                        </a:rPr>
                        <a:t>, Open-source Loop </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extLst>
                  <a:ext uri="{0D108BD9-81ED-4DB2-BD59-A6C34878D82A}">
                    <a16:rowId xmlns:a16="http://schemas.microsoft.com/office/drawing/2014/main" val="10005"/>
                  </a:ext>
                </a:extLst>
              </a:tr>
              <a:tr h="478346">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ea typeface="Calibri"/>
                          <a:cs typeface="Calibri"/>
                          <a:sym typeface="Calibri"/>
                        </a:rPr>
                        <a:t>Source</a:t>
                      </a:r>
                      <a:endParaRPr sz="1500" b="1" dirty="0">
                        <a:solidFill>
                          <a:schemeClr val="bg1"/>
                        </a:solidFill>
                        <a:latin typeface="Montserrat" panose="02000505000000020004" pitchFamily="2" charset="0"/>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T:slim mobile, Mobi mobile</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rPr>
                        <a:t>source.tandemdiabetes.com</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Tandem pumps</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extLst>
                  <a:ext uri="{0D108BD9-81ED-4DB2-BD59-A6C34878D82A}">
                    <a16:rowId xmlns:a16="http://schemas.microsoft.com/office/drawing/2014/main" val="10006"/>
                  </a:ext>
                </a:extLst>
              </a:tr>
              <a:tr h="478346">
                <a:tc>
                  <a:txBody>
                    <a:bodyPr/>
                    <a:lstStyle/>
                    <a:p>
                      <a:pPr marL="0" marR="0" lvl="0" indent="0" algn="l" rtl="0">
                        <a:lnSpc>
                          <a:spcPct val="107000"/>
                        </a:lnSpc>
                        <a:spcBef>
                          <a:spcPts val="0"/>
                        </a:spcBef>
                        <a:spcAft>
                          <a:spcPts val="0"/>
                        </a:spcAft>
                        <a:buNone/>
                      </a:pPr>
                      <a:r>
                        <a:rPr lang="en-US" sz="1500" b="1" dirty="0">
                          <a:solidFill>
                            <a:schemeClr val="bg1"/>
                          </a:solidFill>
                          <a:latin typeface="Montserrat" panose="02000505000000020004" pitchFamily="2" charset="0"/>
                          <a:ea typeface="Calibri"/>
                          <a:cs typeface="Calibri"/>
                          <a:sym typeface="Calibri"/>
                        </a:rPr>
                        <a:t>Beta Bionics User Portal </a:t>
                      </a:r>
                      <a:endParaRPr sz="1500" b="1" dirty="0">
                        <a:solidFill>
                          <a:schemeClr val="bg1"/>
                        </a:solidFill>
                        <a:latin typeface="Montserrat" panose="02000505000000020004" pitchFamily="2" charset="0"/>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Bionic circle, </a:t>
                      </a:r>
                    </a:p>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ea typeface="Calibri"/>
                          <a:cs typeface="Calibri"/>
                          <a:sym typeface="Calibri"/>
                        </a:rPr>
                        <a:t>iLet</a:t>
                      </a:r>
                      <a:r>
                        <a:rPr lang="en-US" sz="1500" dirty="0">
                          <a:solidFill>
                            <a:schemeClr val="bg1"/>
                          </a:solidFill>
                          <a:latin typeface="Montserrat" panose="02000505000000020004" pitchFamily="2" charset="0"/>
                          <a:ea typeface="Calibri"/>
                          <a:cs typeface="Calibri"/>
                          <a:sym typeface="Calibri"/>
                        </a:rPr>
                        <a:t> app</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ontserrat" panose="02000505000000020004" pitchFamily="2" charset="0"/>
                          <a:ea typeface="Calibri"/>
                          <a:cs typeface="Calibri"/>
                          <a:sym typeface="Calibri"/>
                        </a:rPr>
                        <a:t>report.betabionics.com/</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ontserrat" panose="02000505000000020004" pitchFamily="2" charset="0"/>
                          <a:ea typeface="Calibri"/>
                          <a:cs typeface="Calibri"/>
                          <a:sym typeface="Calibri"/>
                        </a:rPr>
                        <a:t>iLet</a:t>
                      </a:r>
                      <a:endParaRPr sz="1500" dirty="0">
                        <a:solidFill>
                          <a:schemeClr val="bg1"/>
                        </a:solidFill>
                        <a:latin typeface="Montserrat" panose="02000505000000020004" pitchFamily="2" charset="0"/>
                        <a:ea typeface="Calibri"/>
                        <a:cs typeface="Calibri"/>
                        <a:sym typeface="Calibri"/>
                      </a:endParaRPr>
                    </a:p>
                  </a:txBody>
                  <a:tcPr marL="36308" marR="36308" marT="0" marB="0" anchor="ctr"/>
                </a:tc>
                <a:extLst>
                  <a:ext uri="{0D108BD9-81ED-4DB2-BD59-A6C34878D82A}">
                    <a16:rowId xmlns:a16="http://schemas.microsoft.com/office/drawing/2014/main" val="1513519847"/>
                  </a:ext>
                </a:extLst>
              </a:tr>
            </a:tbl>
          </a:graphicData>
        </a:graphic>
      </p:graphicFrame>
      <p:sp>
        <p:nvSpPr>
          <p:cNvPr id="3" name="Title 2">
            <a:extLst>
              <a:ext uri="{FF2B5EF4-FFF2-40B4-BE49-F238E27FC236}">
                <a16:creationId xmlns:a16="http://schemas.microsoft.com/office/drawing/2014/main" id="{FFD0BB00-BB76-97EE-7F2B-DF411C10D988}"/>
              </a:ext>
            </a:extLst>
          </p:cNvPr>
          <p:cNvSpPr>
            <a:spLocks noGrp="1"/>
          </p:cNvSpPr>
          <p:nvPr>
            <p:ph type="title"/>
          </p:nvPr>
        </p:nvSpPr>
        <p:spPr/>
        <p:txBody>
          <a:bodyPr/>
          <a:lstStyle/>
          <a:p>
            <a:r>
              <a:rPr lang="en-US" dirty="0"/>
              <a:t> </a:t>
            </a:r>
          </a:p>
        </p:txBody>
      </p:sp>
      <p:sp>
        <p:nvSpPr>
          <p:cNvPr id="4" name="Text 1">
            <a:extLst>
              <a:ext uri="{FF2B5EF4-FFF2-40B4-BE49-F238E27FC236}">
                <a16:creationId xmlns:a16="http://schemas.microsoft.com/office/drawing/2014/main" id="{D9739236-4B19-1196-7A71-B8CD97EE1606}"/>
              </a:ext>
            </a:extLst>
          </p:cNvPr>
          <p:cNvSpPr/>
          <p:nvPr/>
        </p:nvSpPr>
        <p:spPr>
          <a:xfrm>
            <a:off x="381000" y="1166813"/>
            <a:ext cx="8318863"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r>
              <a:rPr kumimoji="0" lang="en-US" sz="420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Oswald" pitchFamily="34" charset="-122"/>
                <a:cs typeface="Arial" panose="020B0604020202020204" pitchFamily="34" charset="0"/>
              </a:rPr>
              <a:t>Accessing Cloud-Based Data</a:t>
            </a:r>
          </a:p>
        </p:txBody>
      </p:sp>
    </p:spTree>
    <p:extLst>
      <p:ext uri="{BB962C8B-B14F-4D97-AF65-F5344CB8AC3E}">
        <p14:creationId xmlns:p14="http://schemas.microsoft.com/office/powerpoint/2010/main" val="984580740"/>
      </p:ext>
    </p:extLst>
  </p:cSld>
  <p:clrMapOvr>
    <a:masterClrMapping/>
  </p:clrMapOvr>
  <p:transition spd="slow"/>
  <p:extLst>
    <p:ext uri="{6950BFC3-D8DA-4A85-94F7-54DA5524770B}">
      <p188:commentRel xmlns:p188="http://schemas.microsoft.com/office/powerpoint/2018/8/main" r:id="rId3"/>
    </p:ext>
  </p:extLs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60" name="Picture 2" descr="https://care.diabetesjournals.org/content/diacare/41/8/1579/F1.large.jpg?width=800&amp;height=600&amp;carousel=1">
            <a:extLst>
              <a:ext uri="{FF2B5EF4-FFF2-40B4-BE49-F238E27FC236}">
                <a16:creationId xmlns:a16="http://schemas.microsoft.com/office/drawing/2014/main" id="{9B2D122E-675F-E4A2-59B3-AA6CEA1884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28" y="247339"/>
            <a:ext cx="8750743" cy="548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1" name="TextBox 3">
            <a:extLst>
              <a:ext uri="{FF2B5EF4-FFF2-40B4-BE49-F238E27FC236}">
                <a16:creationId xmlns:a16="http://schemas.microsoft.com/office/drawing/2014/main" id="{19A23A9A-C624-36B3-CCF4-732F39064C52}"/>
              </a:ext>
            </a:extLst>
          </p:cNvPr>
          <p:cNvSpPr txBox="1">
            <a:spLocks noChangeArrowheads="1"/>
          </p:cNvSpPr>
          <p:nvPr/>
        </p:nvSpPr>
        <p:spPr bwMode="auto">
          <a:xfrm>
            <a:off x="457201" y="6306233"/>
            <a:ext cx="3771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pt-BR" altLang="en-US" sz="9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Umpierrez G et al. Diabetes Care 2018 Aug; 41(8): 1579-1589</a:t>
            </a:r>
            <a:r>
              <a:rPr kumimoji="0" lang="pt-BR" alt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a:t>
            </a:r>
            <a:endParaRPr kumimoji="0" lang="en-US" alt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a:extLst>
              <a:ext uri="{FF2B5EF4-FFF2-40B4-BE49-F238E27FC236}">
                <a16:creationId xmlns:a16="http://schemas.microsoft.com/office/drawing/2014/main" id="{19186F7F-8611-98A6-234E-BCA883D0B9DD}"/>
              </a:ext>
            </a:extLst>
          </p:cNvPr>
          <p:cNvSpPr>
            <a:spLocks noGrp="1"/>
          </p:cNvSpPr>
          <p:nvPr>
            <p:ph type="title"/>
          </p:nvPr>
        </p:nvSpPr>
        <p:spPr/>
        <p:txBody>
          <a:bodyPr/>
          <a:lstStyle/>
          <a:p>
            <a:r>
              <a:rPr lang="en-US" altLang="en-US"/>
              <a:t>Contraindications to Insulin Pumps in the Hospital</a:t>
            </a:r>
          </a:p>
        </p:txBody>
      </p:sp>
      <p:graphicFrame>
        <p:nvGraphicFramePr>
          <p:cNvPr id="4" name="Content Placeholder 3">
            <a:extLst>
              <a:ext uri="{FF2B5EF4-FFF2-40B4-BE49-F238E27FC236}">
                <a16:creationId xmlns:a16="http://schemas.microsoft.com/office/drawing/2014/main" id="{E4CAA5E0-DA1F-8855-149E-E9A2E995FE6A}"/>
              </a:ext>
            </a:extLst>
          </p:cNvPr>
          <p:cNvGraphicFramePr>
            <a:graphicFrameLocks noGrp="1"/>
          </p:cNvGraphicFramePr>
          <p:nvPr>
            <p:ph idx="1"/>
          </p:nvPr>
        </p:nvGraphicFramePr>
        <p:xfrm>
          <a:off x="444084" y="1396767"/>
          <a:ext cx="8496300" cy="4922835"/>
        </p:xfrm>
        <a:graphic>
          <a:graphicData uri="http://schemas.openxmlformats.org/drawingml/2006/table">
            <a:tbl>
              <a:tblPr>
                <a:tableStyleId>{10A1B5D5-9B99-4C35-A422-299274C87663}</a:tableStyleId>
              </a:tblPr>
              <a:tblGrid>
                <a:gridCol w="8496300">
                  <a:extLst>
                    <a:ext uri="{9D8B030D-6E8A-4147-A177-3AD203B41FA5}">
                      <a16:colId xmlns:a16="http://schemas.microsoft.com/office/drawing/2014/main" val="20000"/>
                    </a:ext>
                  </a:extLst>
                </a:gridCol>
              </a:tblGrid>
              <a:tr h="629167">
                <a:tc>
                  <a:txBody>
                    <a:bodyPr/>
                    <a:lstStyle/>
                    <a:p>
                      <a:pPr fontAlgn="base"/>
                      <a:r>
                        <a:rPr lang="en-US" sz="2000" dirty="0">
                          <a:effectLst/>
                        </a:rPr>
                        <a:t>Impaired level of consciousness (except during short-term anesthesia)</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0"/>
                  </a:ext>
                </a:extLst>
              </a:tr>
              <a:tr h="629167">
                <a:tc>
                  <a:txBody>
                    <a:bodyPr/>
                    <a:lstStyle/>
                    <a:p>
                      <a:pPr fontAlgn="base"/>
                      <a:r>
                        <a:rPr lang="en-US" sz="2000" dirty="0">
                          <a:effectLst/>
                        </a:rPr>
                        <a:t>Patient’s inability to correctly demonstrate appropriate pump settings</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1"/>
                  </a:ext>
                </a:extLst>
              </a:tr>
              <a:tr h="401972">
                <a:tc>
                  <a:txBody>
                    <a:bodyPr/>
                    <a:lstStyle/>
                    <a:p>
                      <a:pPr fontAlgn="base"/>
                      <a:r>
                        <a:rPr lang="en-US" sz="2000" dirty="0">
                          <a:effectLst/>
                        </a:rPr>
                        <a:t>Critical illness requiring intensive care</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2"/>
                  </a:ext>
                </a:extLst>
              </a:tr>
              <a:tr h="713723">
                <a:tc>
                  <a:txBody>
                    <a:bodyPr/>
                    <a:lstStyle/>
                    <a:p>
                      <a:pPr fontAlgn="base"/>
                      <a:r>
                        <a:rPr lang="en-US" sz="2000" dirty="0">
                          <a:effectLst/>
                        </a:rPr>
                        <a:t>Psychiatric illness that interferes with a patient’s ability to self-manage diabetes</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3"/>
                  </a:ext>
                </a:extLst>
              </a:tr>
              <a:tr h="629167">
                <a:tc>
                  <a:txBody>
                    <a:bodyPr/>
                    <a:lstStyle/>
                    <a:p>
                      <a:pPr fontAlgn="base"/>
                      <a:r>
                        <a:rPr lang="en-US" sz="2000" dirty="0">
                          <a:effectLst/>
                        </a:rPr>
                        <a:t>Diabetic ketoacidosis and hyperosmolar hyperglycemic state</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4"/>
                  </a:ext>
                </a:extLst>
              </a:tr>
              <a:tr h="401972">
                <a:tc>
                  <a:txBody>
                    <a:bodyPr/>
                    <a:lstStyle/>
                    <a:p>
                      <a:pPr fontAlgn="base"/>
                      <a:r>
                        <a:rPr lang="en-US" sz="2000">
                          <a:effectLst/>
                        </a:rPr>
                        <a:t>Refusal or unwillingness to participate in self-care</a:t>
                      </a:r>
                      <a:endParaRPr lang="en-US" sz="2000">
                        <a:solidFill>
                          <a:srgbClr val="000000"/>
                        </a:solidFill>
                        <a:effectLst/>
                      </a:endParaRPr>
                    </a:p>
                  </a:txBody>
                  <a:tcPr marL="44102" marR="44102" marT="44105" marB="44105" anchor="ctr"/>
                </a:tc>
                <a:extLst>
                  <a:ext uri="{0D108BD9-81ED-4DB2-BD59-A6C34878D82A}">
                    <a16:rowId xmlns:a16="http://schemas.microsoft.com/office/drawing/2014/main" val="10005"/>
                  </a:ext>
                </a:extLst>
              </a:tr>
              <a:tr h="401972">
                <a:tc>
                  <a:txBody>
                    <a:bodyPr/>
                    <a:lstStyle/>
                    <a:p>
                      <a:pPr fontAlgn="base"/>
                      <a:r>
                        <a:rPr lang="en-US" sz="2000" dirty="0">
                          <a:effectLst/>
                        </a:rPr>
                        <a:t>Lack of pump supplies</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6"/>
                  </a:ext>
                </a:extLst>
              </a:tr>
              <a:tr h="713723">
                <a:tc>
                  <a:txBody>
                    <a:bodyPr/>
                    <a:lstStyle/>
                    <a:p>
                      <a:pPr fontAlgn="base"/>
                      <a:r>
                        <a:rPr lang="en-US" sz="2000" dirty="0">
                          <a:effectLst/>
                        </a:rPr>
                        <a:t>Lack of trained health care providers, diabetes educators, or diabetes specialist</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7"/>
                  </a:ext>
                </a:extLst>
              </a:tr>
              <a:tr h="401972">
                <a:tc>
                  <a:txBody>
                    <a:bodyPr/>
                    <a:lstStyle/>
                    <a:p>
                      <a:pPr fontAlgn="base"/>
                      <a:r>
                        <a:rPr lang="en-US" sz="2000" dirty="0">
                          <a:effectLst/>
                        </a:rPr>
                        <a:t>Patient at risk for suicide</a:t>
                      </a:r>
                      <a:endParaRPr lang="en-US" sz="2000" dirty="0">
                        <a:solidFill>
                          <a:srgbClr val="000000"/>
                        </a:solidFill>
                        <a:effectLst/>
                      </a:endParaRPr>
                    </a:p>
                  </a:txBody>
                  <a:tcPr marL="44102" marR="44102" marT="44105" marB="44105" anchor="ctr"/>
                </a:tc>
                <a:extLst>
                  <a:ext uri="{0D108BD9-81ED-4DB2-BD59-A6C34878D82A}">
                    <a16:rowId xmlns:a16="http://schemas.microsoft.com/office/drawing/2014/main" val="10008"/>
                  </a:ext>
                </a:extLst>
              </a:tr>
            </a:tbl>
          </a:graphicData>
        </a:graphic>
      </p:graphicFrame>
      <p:sp>
        <p:nvSpPr>
          <p:cNvPr id="226329" name="TextBox 4">
            <a:extLst>
              <a:ext uri="{FF2B5EF4-FFF2-40B4-BE49-F238E27FC236}">
                <a16:creationId xmlns:a16="http://schemas.microsoft.com/office/drawing/2014/main" id="{E85728FF-8F91-A668-ACE5-C8179887B7FE}"/>
              </a:ext>
            </a:extLst>
          </p:cNvPr>
          <p:cNvSpPr txBox="1">
            <a:spLocks noChangeArrowheads="1"/>
          </p:cNvSpPr>
          <p:nvPr/>
        </p:nvSpPr>
        <p:spPr bwMode="auto">
          <a:xfrm>
            <a:off x="444084" y="6444733"/>
            <a:ext cx="3771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pt-BR" altLang="en-US" sz="9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Umpierrez G et al. Diabetes Care 2018 Aug; 41(8): 1579-1589</a:t>
            </a:r>
            <a:r>
              <a:rPr kumimoji="0" lang="pt-BR" alt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rPr>
              <a:t>.</a:t>
            </a:r>
            <a:endParaRPr kumimoji="0" lang="en-US" altLang="en-US" sz="1800" b="0" i="0" u="none" strike="noStrike" kern="1200" cap="none" spc="0" normalizeH="0" baseline="0" noProof="0" dirty="0">
              <a:ln>
                <a:noFill/>
              </a:ln>
              <a:solidFill>
                <a:srgbClr val="44546A"/>
              </a:solidFill>
              <a:effectLst/>
              <a:uLnTx/>
              <a:uFillTx/>
              <a:latin typeface="Arial" panose="020B0604020202020204" pitchFamily="34" charset="0"/>
              <a:ea typeface="+mn-ea"/>
              <a:cs typeface="+mn-cs"/>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Title 1">
            <a:extLst>
              <a:ext uri="{FF2B5EF4-FFF2-40B4-BE49-F238E27FC236}">
                <a16:creationId xmlns:a16="http://schemas.microsoft.com/office/drawing/2014/main" id="{A896CFDE-CE93-DDA7-8A21-1ACEF73F9988}"/>
              </a:ext>
            </a:extLst>
          </p:cNvPr>
          <p:cNvSpPr>
            <a:spLocks noGrp="1"/>
          </p:cNvSpPr>
          <p:nvPr>
            <p:ph type="ctrTitle"/>
          </p:nvPr>
        </p:nvSpPr>
        <p:spPr>
          <a:xfrm>
            <a:off x="835819" y="2032397"/>
            <a:ext cx="8314135" cy="1790700"/>
          </a:xfrm>
        </p:spPr>
        <p:txBody>
          <a:bodyPr/>
          <a:lstStyle/>
          <a:p>
            <a:r>
              <a:rPr lang="en-US" altLang="en-US"/>
              <a:t>Connected Insulin Pens</a:t>
            </a:r>
          </a:p>
        </p:txBody>
      </p:sp>
      <p:sp>
        <p:nvSpPr>
          <p:cNvPr id="232451" name="Subtitle 2">
            <a:extLst>
              <a:ext uri="{FF2B5EF4-FFF2-40B4-BE49-F238E27FC236}">
                <a16:creationId xmlns:a16="http://schemas.microsoft.com/office/drawing/2014/main" id="{BF00DE13-0552-A5DD-D29B-9FAD54BED85B}"/>
              </a:ext>
            </a:extLst>
          </p:cNvPr>
          <p:cNvSpPr>
            <a:spLocks noGrp="1"/>
          </p:cNvSpPr>
          <p:nvPr>
            <p:ph type="subTitle" idx="1"/>
          </p:nvPr>
        </p:nvSpPr>
        <p:spPr>
          <a:xfrm>
            <a:off x="845344" y="2815829"/>
            <a:ext cx="6858000" cy="983456"/>
          </a:xfrm>
        </p:spPr>
        <p:txBody>
          <a:bodyPr/>
          <a:lstStyle/>
          <a:p>
            <a:endParaRPr lang="en-US" alt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F18F-D440-41C2-90F5-C67CDDA32B0E}"/>
              </a:ext>
            </a:extLst>
          </p:cNvPr>
          <p:cNvSpPr>
            <a:spLocks noGrp="1"/>
          </p:cNvSpPr>
          <p:nvPr>
            <p:ph type="title"/>
          </p:nvPr>
        </p:nvSpPr>
        <p:spPr>
          <a:xfrm>
            <a:off x="0" y="1028701"/>
            <a:ext cx="9144000" cy="994172"/>
          </a:xfrm>
        </p:spPr>
        <p:txBody>
          <a:bodyPr anchor="ctr">
            <a:normAutofit/>
          </a:bodyPr>
          <a:lstStyle/>
          <a:p>
            <a:r>
              <a:rPr lang="en-US" dirty="0"/>
              <a:t>Connected Insulin Pen Basics</a:t>
            </a:r>
          </a:p>
        </p:txBody>
      </p:sp>
      <p:graphicFrame>
        <p:nvGraphicFramePr>
          <p:cNvPr id="5" name="Text Placeholder 2">
            <a:extLst>
              <a:ext uri="{FF2B5EF4-FFF2-40B4-BE49-F238E27FC236}">
                <a16:creationId xmlns:a16="http://schemas.microsoft.com/office/drawing/2014/main" id="{47C017FE-D3CA-75F8-07F0-A9885DAAF4CD}"/>
              </a:ext>
            </a:extLst>
          </p:cNvPr>
          <p:cNvGraphicFramePr>
            <a:graphicFrameLocks noGrp="1"/>
          </p:cNvGraphicFramePr>
          <p:nvPr>
            <p:ph idx="1"/>
          </p:nvPr>
        </p:nvGraphicFramePr>
        <p:xfrm>
          <a:off x="152400" y="1752600"/>
          <a:ext cx="8686800" cy="37373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640601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9C9B-D932-7A57-7711-A3C26FCC9575}"/>
              </a:ext>
            </a:extLst>
          </p:cNvPr>
          <p:cNvSpPr>
            <a:spLocks noGrp="1"/>
          </p:cNvSpPr>
          <p:nvPr>
            <p:ph type="title"/>
          </p:nvPr>
        </p:nvSpPr>
        <p:spPr>
          <a:xfrm>
            <a:off x="-33728" y="533400"/>
            <a:ext cx="9144000" cy="994172"/>
          </a:xfrm>
        </p:spPr>
        <p:txBody>
          <a:bodyPr anchor="ctr">
            <a:normAutofit/>
          </a:bodyPr>
          <a:lstStyle/>
          <a:p>
            <a:r>
              <a:rPr lang="en-US" sz="3150" dirty="0"/>
              <a:t>ADA SOC 2026: </a:t>
            </a:r>
            <a:br>
              <a:rPr lang="en-US" sz="3150" dirty="0"/>
            </a:br>
            <a:r>
              <a:rPr lang="en-US" sz="3150" dirty="0"/>
              <a:t>Who Should Use Connected Pens? </a:t>
            </a:r>
          </a:p>
        </p:txBody>
      </p:sp>
      <p:graphicFrame>
        <p:nvGraphicFramePr>
          <p:cNvPr id="5" name="Content Placeholder 2">
            <a:extLst>
              <a:ext uri="{FF2B5EF4-FFF2-40B4-BE49-F238E27FC236}">
                <a16:creationId xmlns:a16="http://schemas.microsoft.com/office/drawing/2014/main" id="{0270E5E3-19A5-3253-0868-615A540AE84F}"/>
              </a:ext>
            </a:extLst>
          </p:cNvPr>
          <p:cNvGraphicFramePr>
            <a:graphicFrameLocks noGrp="1"/>
          </p:cNvGraphicFramePr>
          <p:nvPr>
            <p:ph idx="1"/>
          </p:nvPr>
        </p:nvGraphicFramePr>
        <p:xfrm>
          <a:off x="228600" y="1905000"/>
          <a:ext cx="8763000" cy="3886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94174378"/>
      </p:ext>
    </p:extLst>
  </p:cSld>
  <p:clrMapOvr>
    <a:masterClrMapping/>
  </p:clrMapOvr>
  <p:extLst>
    <p:ext uri="{6950BFC3-D8DA-4A85-94F7-54DA5524770B}">
      <p188:commentRel xmlns:p188="http://schemas.microsoft.com/office/powerpoint/2018/8/main" r:id="rId3"/>
    </p:ext>
  </p:extLs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Placeholder 7"/>
          <p:cNvSpPr txBox="1">
            <a:spLocks/>
          </p:cNvSpPr>
          <p:nvPr/>
        </p:nvSpPr>
        <p:spPr bwMode="auto">
          <a:xfrm>
            <a:off x="490133" y="2210270"/>
            <a:ext cx="7330059" cy="3020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bIns="0" anchor="ctr" anchorCtr="0"/>
          <a:lstStyle>
            <a:lvl1pPr marL="342900" indent="-342900">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defRPr>
            </a:lvl2pPr>
            <a:lvl3pPr marL="1143000" indent="-228600">
              <a:defRPr sz="2400">
                <a:solidFill>
                  <a:schemeClr val="tx1"/>
                </a:solidFill>
                <a:latin typeface="Arial" charset="0"/>
                <a:ea typeface="ヒラギノ角ゴ Pro W3" charset="0"/>
              </a:defRPr>
            </a:lvl3pPr>
            <a:lvl4pPr marL="1600200" indent="-228600">
              <a:defRPr sz="2400">
                <a:solidFill>
                  <a:schemeClr val="tx1"/>
                </a:solidFill>
                <a:latin typeface="Arial" charset="0"/>
                <a:ea typeface="ヒラギノ角ゴ Pro W3" charset="0"/>
              </a:defRPr>
            </a:lvl4pPr>
            <a:lvl5pPr marL="2057400" indent="-228600">
              <a:defRPr sz="2400">
                <a:solidFill>
                  <a:schemeClr val="tx1"/>
                </a:solidFill>
                <a:latin typeface="Arial" charset="0"/>
                <a:ea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defRPr>
            </a:lvl9pPr>
          </a:lstStyle>
          <a:p>
            <a:pPr marL="342583" marR="0" lvl="0" indent="-342583" algn="l" defTabSz="456777" rtl="0" eaLnBrk="0" fontAlgn="base" latinLnBrk="0" hangingPunct="0">
              <a:lnSpc>
                <a:spcPct val="100000"/>
              </a:lnSpc>
              <a:spcBef>
                <a:spcPct val="0"/>
              </a:spcBef>
              <a:spcAft>
                <a:spcPct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Futura Std Book" charset="0"/>
            </a:endParaRPr>
          </a:p>
        </p:txBody>
      </p:sp>
      <p:sp>
        <p:nvSpPr>
          <p:cNvPr id="3" name="Title 2"/>
          <p:cNvSpPr>
            <a:spLocks noGrp="1"/>
          </p:cNvSpPr>
          <p:nvPr>
            <p:ph type="title"/>
          </p:nvPr>
        </p:nvSpPr>
        <p:spPr>
          <a:xfrm>
            <a:off x="490131" y="314544"/>
            <a:ext cx="8163735" cy="994172"/>
          </a:xfrm>
        </p:spPr>
        <p:txBody>
          <a:bodyPr/>
          <a:lstStyle/>
          <a:p>
            <a:r>
              <a:rPr lang="en-US" dirty="0" err="1"/>
              <a:t>InPen</a:t>
            </a:r>
            <a:endParaRPr lang="en-US" dirty="0"/>
          </a:p>
        </p:txBody>
      </p:sp>
      <p:sp>
        <p:nvSpPr>
          <p:cNvPr id="4" name="Content Placeholder 3"/>
          <p:cNvSpPr>
            <a:spLocks noGrp="1"/>
          </p:cNvSpPr>
          <p:nvPr>
            <p:ph idx="1"/>
          </p:nvPr>
        </p:nvSpPr>
        <p:spPr>
          <a:xfrm>
            <a:off x="490133" y="1797248"/>
            <a:ext cx="8163734" cy="4832152"/>
          </a:xfrm>
        </p:spPr>
        <p:txBody>
          <a:bodyPr/>
          <a:lstStyle/>
          <a:p>
            <a:r>
              <a:rPr lang="en-US" sz="2800" dirty="0"/>
              <a:t>Reusable pen for up to 1 year without charging </a:t>
            </a:r>
          </a:p>
          <a:p>
            <a:r>
              <a:rPr lang="en-US" sz="2800" dirty="0" err="1"/>
              <a:t>InPen</a:t>
            </a:r>
            <a:r>
              <a:rPr lang="en-US" sz="2800" dirty="0"/>
              <a:t> app – Bluetooth connected </a:t>
            </a:r>
          </a:p>
          <a:p>
            <a:pPr lvl="1"/>
            <a:r>
              <a:rPr lang="en-US" sz="2500" dirty="0"/>
              <a:t>Integrated with Dexcom G7 (original </a:t>
            </a:r>
            <a:r>
              <a:rPr lang="en-US" sz="2500" dirty="0" err="1"/>
              <a:t>inpen</a:t>
            </a:r>
            <a:r>
              <a:rPr lang="en-US" sz="2500" dirty="0"/>
              <a:t>)</a:t>
            </a:r>
          </a:p>
          <a:p>
            <a:pPr lvl="1"/>
            <a:r>
              <a:rPr lang="en-US" sz="2500" dirty="0"/>
              <a:t>Integrated with Instinct (</a:t>
            </a:r>
            <a:r>
              <a:rPr lang="en-US" sz="2500" dirty="0" err="1"/>
              <a:t>Minimed</a:t>
            </a:r>
            <a:r>
              <a:rPr lang="en-US" sz="2500" dirty="0"/>
              <a:t> Go)</a:t>
            </a:r>
          </a:p>
          <a:p>
            <a:r>
              <a:rPr lang="en-US" sz="2800" dirty="0"/>
              <a:t>Works with </a:t>
            </a:r>
            <a:r>
              <a:rPr lang="en-US" sz="2800" dirty="0" err="1"/>
              <a:t>Fiasp</a:t>
            </a:r>
            <a:r>
              <a:rPr lang="en-US" sz="2800" dirty="0"/>
              <a:t>, Humalog, NovoLog cartridges</a:t>
            </a:r>
          </a:p>
          <a:p>
            <a:r>
              <a:rPr lang="en-US" sz="2800" dirty="0"/>
              <a:t>Delivers boluses in 0.5 unit increments up to 30 units/dose</a:t>
            </a:r>
          </a:p>
          <a:p>
            <a:r>
              <a:rPr lang="en-US" sz="2800" dirty="0"/>
              <a:t>Monitors insulin temperature excursions</a:t>
            </a:r>
          </a:p>
          <a:p>
            <a:r>
              <a:rPr lang="en-US" sz="2800" dirty="0"/>
              <a:t>Dose calculator, records exact doses, priming doses</a:t>
            </a:r>
          </a:p>
          <a:p>
            <a:endParaRPr lang="en-US" sz="2100" dirty="0"/>
          </a:p>
          <a:p>
            <a:endParaRPr lang="en-US" sz="2100" dirty="0"/>
          </a:p>
        </p:txBody>
      </p:sp>
    </p:spTree>
    <p:extLst>
      <p:ext uri="{BB962C8B-B14F-4D97-AF65-F5344CB8AC3E}">
        <p14:creationId xmlns:p14="http://schemas.microsoft.com/office/powerpoint/2010/main" val="4232526554"/>
      </p:ext>
    </p:extLst>
  </p:cSld>
  <p:clrMapOvr>
    <a:masterClrMapping/>
  </p:clrMapOvr>
  <p:extLst>
    <p:ext uri="{6950BFC3-D8DA-4A85-94F7-54DA5524770B}">
      <p188:commentRel xmlns:p188="http://schemas.microsoft.com/office/powerpoint/2018/8/main" r:id="rId3"/>
    </p:ext>
  </p:extLs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01D16-66AD-4204-97D6-359C9C6E1714}"/>
              </a:ext>
            </a:extLst>
          </p:cNvPr>
          <p:cNvSpPr>
            <a:spLocks noGrp="1"/>
          </p:cNvSpPr>
          <p:nvPr>
            <p:ph type="title"/>
          </p:nvPr>
        </p:nvSpPr>
        <p:spPr>
          <a:xfrm>
            <a:off x="57150" y="891296"/>
            <a:ext cx="7943850" cy="994172"/>
          </a:xfrm>
        </p:spPr>
        <p:txBody>
          <a:bodyPr/>
          <a:lstStyle/>
          <a:p>
            <a:r>
              <a:rPr lang="en-US" dirty="0"/>
              <a:t>Dose Calculator</a:t>
            </a:r>
          </a:p>
        </p:txBody>
      </p:sp>
      <p:pic>
        <p:nvPicPr>
          <p:cNvPr id="4" name="Google Shape;133;p13">
            <a:extLst>
              <a:ext uri="{FF2B5EF4-FFF2-40B4-BE49-F238E27FC236}">
                <a16:creationId xmlns:a16="http://schemas.microsoft.com/office/drawing/2014/main" id="{E8B73AA9-D822-43CE-8B1A-B449A964CB63}"/>
              </a:ext>
            </a:extLst>
          </p:cNvPr>
          <p:cNvPicPr preferRelativeResize="0"/>
          <p:nvPr/>
        </p:nvPicPr>
        <p:blipFill>
          <a:blip r:embed="rId3"/>
          <a:srcRect/>
          <a:stretch/>
        </p:blipFill>
        <p:spPr>
          <a:xfrm>
            <a:off x="470390" y="1739440"/>
            <a:ext cx="1798662" cy="3702468"/>
          </a:xfrm>
          <a:prstGeom prst="rect">
            <a:avLst/>
          </a:prstGeom>
          <a:noFill/>
          <a:ln>
            <a:noFill/>
          </a:ln>
        </p:spPr>
      </p:pic>
      <p:pic>
        <p:nvPicPr>
          <p:cNvPr id="5" name="Google Shape;133;p13">
            <a:extLst>
              <a:ext uri="{FF2B5EF4-FFF2-40B4-BE49-F238E27FC236}">
                <a16:creationId xmlns:a16="http://schemas.microsoft.com/office/drawing/2014/main" id="{C1F67B3C-FAC5-45C2-8DD4-4B6E44DFF94B}"/>
              </a:ext>
            </a:extLst>
          </p:cNvPr>
          <p:cNvPicPr preferRelativeResize="0"/>
          <p:nvPr/>
        </p:nvPicPr>
        <p:blipFill>
          <a:blip r:embed="rId4"/>
          <a:srcRect/>
          <a:stretch/>
        </p:blipFill>
        <p:spPr>
          <a:xfrm>
            <a:off x="3059088" y="1750870"/>
            <a:ext cx="1912962" cy="3691038"/>
          </a:xfrm>
          <a:prstGeom prst="rect">
            <a:avLst/>
          </a:prstGeom>
          <a:noFill/>
          <a:ln>
            <a:noFill/>
          </a:ln>
        </p:spPr>
      </p:pic>
      <p:pic>
        <p:nvPicPr>
          <p:cNvPr id="6" name="Google Shape;133;p13">
            <a:extLst>
              <a:ext uri="{FF2B5EF4-FFF2-40B4-BE49-F238E27FC236}">
                <a16:creationId xmlns:a16="http://schemas.microsoft.com/office/drawing/2014/main" id="{DF953449-E549-419C-A9BE-A4109839A8E3}"/>
              </a:ext>
            </a:extLst>
          </p:cNvPr>
          <p:cNvPicPr preferRelativeResize="0"/>
          <p:nvPr/>
        </p:nvPicPr>
        <p:blipFill>
          <a:blip r:embed="rId5"/>
          <a:srcRect/>
          <a:stretch/>
        </p:blipFill>
        <p:spPr>
          <a:xfrm>
            <a:off x="5943600" y="1739439"/>
            <a:ext cx="1798662" cy="3702468"/>
          </a:xfrm>
          <a:prstGeom prst="rect">
            <a:avLst/>
          </a:prstGeom>
          <a:noFill/>
          <a:ln>
            <a:noFill/>
          </a:ln>
        </p:spPr>
      </p:pic>
      <p:sp>
        <p:nvSpPr>
          <p:cNvPr id="7" name="TextBox 6">
            <a:extLst>
              <a:ext uri="{FF2B5EF4-FFF2-40B4-BE49-F238E27FC236}">
                <a16:creationId xmlns:a16="http://schemas.microsoft.com/office/drawing/2014/main" id="{9522F48A-7B39-4F28-8ABA-1D59D8CDC53E}"/>
              </a:ext>
            </a:extLst>
          </p:cNvPr>
          <p:cNvSpPr txBox="1"/>
          <p:nvPr/>
        </p:nvSpPr>
        <p:spPr>
          <a:xfrm>
            <a:off x="645282" y="5213139"/>
            <a:ext cx="1512912" cy="276999"/>
          </a:xfrm>
          <a:prstGeom prst="rect">
            <a:avLst/>
          </a:prstGeom>
          <a:noFill/>
        </p:spPr>
        <p:txBody>
          <a:bodyPr wrap="square" rtlCol="0">
            <a:spAutoFit/>
          </a:bodyPr>
          <a:lstStyle/>
          <a:p>
            <a:pPr marL="0" marR="0" lvl="0" indent="0" algn="ctr" defTabSz="68459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1E46"/>
                </a:solidFill>
                <a:effectLst/>
                <a:uLnTx/>
                <a:uFillTx/>
                <a:latin typeface="Effra"/>
                <a:ea typeface="+mn-ea"/>
                <a:cs typeface="Poppins Medium" pitchFamily="2" charset="77"/>
              </a:rPr>
              <a:t>Carb Counting</a:t>
            </a:r>
          </a:p>
        </p:txBody>
      </p:sp>
      <p:sp>
        <p:nvSpPr>
          <p:cNvPr id="9" name="TextBox 8">
            <a:extLst>
              <a:ext uri="{FF2B5EF4-FFF2-40B4-BE49-F238E27FC236}">
                <a16:creationId xmlns:a16="http://schemas.microsoft.com/office/drawing/2014/main" id="{9444E32F-A561-49C6-9480-D9E65D8B6791}"/>
              </a:ext>
            </a:extLst>
          </p:cNvPr>
          <p:cNvSpPr txBox="1"/>
          <p:nvPr/>
        </p:nvSpPr>
        <p:spPr>
          <a:xfrm>
            <a:off x="6086475" y="5187993"/>
            <a:ext cx="1512912" cy="276999"/>
          </a:xfrm>
          <a:prstGeom prst="rect">
            <a:avLst/>
          </a:prstGeom>
          <a:noFill/>
        </p:spPr>
        <p:txBody>
          <a:bodyPr wrap="square" rtlCol="0">
            <a:spAutoFit/>
          </a:bodyPr>
          <a:lstStyle/>
          <a:p>
            <a:pPr marL="0" marR="0" lvl="0" indent="0" algn="ctr" defTabSz="68459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1E46"/>
                </a:solidFill>
                <a:effectLst/>
                <a:uLnTx/>
                <a:uFillTx/>
                <a:latin typeface="Effra"/>
                <a:ea typeface="+mn-ea"/>
                <a:cs typeface="Poppins Medium" pitchFamily="2" charset="77"/>
              </a:rPr>
              <a:t>Fixed Dose</a:t>
            </a:r>
          </a:p>
        </p:txBody>
      </p:sp>
      <p:sp>
        <p:nvSpPr>
          <p:cNvPr id="10" name="TextBox 9">
            <a:extLst>
              <a:ext uri="{FF2B5EF4-FFF2-40B4-BE49-F238E27FC236}">
                <a16:creationId xmlns:a16="http://schemas.microsoft.com/office/drawing/2014/main" id="{1DE0B56B-261C-4721-A0B3-891E5B5D7213}"/>
              </a:ext>
            </a:extLst>
          </p:cNvPr>
          <p:cNvSpPr txBox="1"/>
          <p:nvPr/>
        </p:nvSpPr>
        <p:spPr>
          <a:xfrm>
            <a:off x="3372730" y="5187993"/>
            <a:ext cx="1512912" cy="276999"/>
          </a:xfrm>
          <a:prstGeom prst="rect">
            <a:avLst/>
          </a:prstGeom>
          <a:noFill/>
        </p:spPr>
        <p:txBody>
          <a:bodyPr wrap="square" rtlCol="0">
            <a:spAutoFit/>
          </a:bodyPr>
          <a:lstStyle/>
          <a:p>
            <a:pPr marL="0" marR="0" lvl="0" indent="0" algn="ctr" defTabSz="68459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1E46"/>
                </a:solidFill>
                <a:effectLst/>
                <a:uLnTx/>
                <a:uFillTx/>
                <a:latin typeface="Effra"/>
                <a:ea typeface="+mn-ea"/>
                <a:cs typeface="Poppins Medium" pitchFamily="2" charset="77"/>
              </a:rPr>
              <a:t>Meal Estimation</a:t>
            </a:r>
          </a:p>
        </p:txBody>
      </p:sp>
    </p:spTree>
    <p:extLst>
      <p:ext uri="{BB962C8B-B14F-4D97-AF65-F5344CB8AC3E}">
        <p14:creationId xmlns:p14="http://schemas.microsoft.com/office/powerpoint/2010/main" val="77548499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itle 1">
            <a:extLst>
              <a:ext uri="{FF2B5EF4-FFF2-40B4-BE49-F238E27FC236}">
                <a16:creationId xmlns:a16="http://schemas.microsoft.com/office/drawing/2014/main" id="{24CE7096-8977-903F-1FA2-92A92F767CC2}"/>
              </a:ext>
            </a:extLst>
          </p:cNvPr>
          <p:cNvSpPr>
            <a:spLocks noGrp="1"/>
          </p:cNvSpPr>
          <p:nvPr>
            <p:ph type="title"/>
          </p:nvPr>
        </p:nvSpPr>
        <p:spPr>
          <a:xfrm>
            <a:off x="3230166" y="228601"/>
            <a:ext cx="5913834" cy="1325563"/>
          </a:xfrm>
        </p:spPr>
        <p:txBody>
          <a:bodyPr/>
          <a:lstStyle/>
          <a:p>
            <a:r>
              <a:rPr lang="en-US" altLang="en-US" dirty="0">
                <a:latin typeface="ITC Avant Garde Std Bk"/>
              </a:rPr>
              <a:t>Therapy Settings</a:t>
            </a:r>
          </a:p>
        </p:txBody>
      </p:sp>
      <p:sp>
        <p:nvSpPr>
          <p:cNvPr id="3" name="Text Placeholder 2">
            <a:extLst>
              <a:ext uri="{FF2B5EF4-FFF2-40B4-BE49-F238E27FC236}">
                <a16:creationId xmlns:a16="http://schemas.microsoft.com/office/drawing/2014/main" id="{8DD6312C-BD6C-853A-AF69-ED61F217C0E1}"/>
              </a:ext>
            </a:extLst>
          </p:cNvPr>
          <p:cNvSpPr>
            <a:spLocks noGrp="1"/>
          </p:cNvSpPr>
          <p:nvPr>
            <p:ph idx="1"/>
          </p:nvPr>
        </p:nvSpPr>
        <p:spPr>
          <a:xfrm>
            <a:off x="628650" y="609600"/>
            <a:ext cx="7886700" cy="5567363"/>
          </a:xfrm>
        </p:spPr>
        <p:txBody>
          <a:bodyPr>
            <a:normAutofit/>
          </a:bodyPr>
          <a:lstStyle/>
          <a:p>
            <a:pPr>
              <a:lnSpc>
                <a:spcPct val="100000"/>
              </a:lnSpc>
              <a:defRPr/>
            </a:pPr>
            <a:r>
              <a:rPr lang="en-US" sz="1800" u="sng" dirty="0">
                <a:latin typeface="ITC Avant Garde Std Bk"/>
                <a:cs typeface="Poppins Medium" pitchFamily="2" charset="77"/>
              </a:rPr>
              <a:t>Customize insulin settings: </a:t>
            </a:r>
            <a:br>
              <a:rPr lang="en-US" sz="1800" dirty="0">
                <a:latin typeface="ITC Avant Garde Std Bk"/>
                <a:cs typeface="Poppins Medium" pitchFamily="2" charset="77"/>
              </a:rPr>
            </a:br>
            <a:r>
              <a:rPr lang="en-US" sz="1800" dirty="0">
                <a:latin typeface="ITC Avant Garde Std Bk"/>
                <a:cs typeface="Poppins Medium" pitchFamily="2" charset="77"/>
              </a:rPr>
              <a:t>Duration of Insulin Action</a:t>
            </a:r>
          </a:p>
          <a:p>
            <a:pPr>
              <a:lnSpc>
                <a:spcPct val="100000"/>
              </a:lnSpc>
              <a:defRPr/>
            </a:pPr>
            <a:r>
              <a:rPr lang="en-US" sz="1800" dirty="0">
                <a:latin typeface="ITC Avant Garde Std Bk"/>
                <a:cs typeface="Poppins Medium" pitchFamily="2" charset="77"/>
              </a:rPr>
              <a:t>Target Blood Glucose</a:t>
            </a:r>
          </a:p>
          <a:p>
            <a:pPr>
              <a:lnSpc>
                <a:spcPct val="100000"/>
              </a:lnSpc>
              <a:defRPr/>
            </a:pPr>
            <a:r>
              <a:rPr lang="en-US" sz="1800" dirty="0">
                <a:latin typeface="ITC Avant Garde Std Bk"/>
                <a:cs typeface="Poppins Medium" pitchFamily="2" charset="77"/>
              </a:rPr>
              <a:t>Insulin Sensitivity Factors</a:t>
            </a:r>
          </a:p>
          <a:p>
            <a:pPr>
              <a:lnSpc>
                <a:spcPct val="100000"/>
              </a:lnSpc>
              <a:defRPr/>
            </a:pPr>
            <a:r>
              <a:rPr lang="en-US" sz="1800" dirty="0">
                <a:latin typeface="ITC Avant Garde Std Bk"/>
                <a:cs typeface="Poppins Medium" pitchFamily="2" charset="77"/>
              </a:rPr>
              <a:t>Insulin/carbohydrate ratios or meal-size dose </a:t>
            </a:r>
            <a:endParaRPr lang="en-US" sz="1349" dirty="0">
              <a:latin typeface="ITC Avant Garde Std Bk"/>
              <a:cs typeface="Poppins Medium" pitchFamily="2" charset="77"/>
            </a:endParaRPr>
          </a:p>
        </p:txBody>
      </p:sp>
      <p:sp>
        <p:nvSpPr>
          <p:cNvPr id="8" name="Rectangle 7">
            <a:extLst>
              <a:ext uri="{FF2B5EF4-FFF2-40B4-BE49-F238E27FC236}">
                <a16:creationId xmlns:a16="http://schemas.microsoft.com/office/drawing/2014/main" id="{CB0688E7-AA0E-4B8B-3D60-39C15CCCBDAA}"/>
              </a:ext>
            </a:extLst>
          </p:cNvPr>
          <p:cNvSpPr/>
          <p:nvPr/>
        </p:nvSpPr>
        <p:spPr>
          <a:xfrm>
            <a:off x="5674519" y="7150894"/>
            <a:ext cx="1013222" cy="743746"/>
          </a:xfrm>
          <a:prstGeom prst="rect">
            <a:avLst/>
          </a:prstGeom>
        </p:spPr>
        <p:txBody>
          <a:bodyPr lIns="51353" tIns="25694" rIns="51353" bIns="25694">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899" b="0" i="0" u="none" strike="noStrike" kern="1200" cap="none" spc="0" normalizeH="0" baseline="0" noProof="0" dirty="0">
                <a:ln>
                  <a:noFill/>
                </a:ln>
                <a:solidFill>
                  <a:srgbClr val="6B706D"/>
                </a:solidFill>
                <a:effectLst/>
                <a:uLnTx/>
                <a:uFillTx/>
                <a:latin typeface="Poppins Medium" pitchFamily="2" charset="77"/>
                <a:ea typeface="+mn-ea"/>
                <a:cs typeface="Poppins Medium" pitchFamily="2" charset="77"/>
              </a:rPr>
              <a:t>Adjust based on time of day or use same settings for entire day </a:t>
            </a:r>
          </a:p>
        </p:txBody>
      </p:sp>
      <p:cxnSp>
        <p:nvCxnSpPr>
          <p:cNvPr id="9" name="Straight Arrow Connector 8">
            <a:extLst>
              <a:ext uri="{FF2B5EF4-FFF2-40B4-BE49-F238E27FC236}">
                <a16:creationId xmlns:a16="http://schemas.microsoft.com/office/drawing/2014/main" id="{52BB0B68-EE52-38BC-79AC-69FF4EBBBEFD}"/>
              </a:ext>
            </a:extLst>
          </p:cNvPr>
          <p:cNvCxnSpPr>
            <a:cxnSpLocks/>
          </p:cNvCxnSpPr>
          <p:nvPr/>
        </p:nvCxnSpPr>
        <p:spPr>
          <a:xfrm>
            <a:off x="2653903" y="3982641"/>
            <a:ext cx="576263" cy="0"/>
          </a:xfrm>
          <a:prstGeom prst="straightConnector1">
            <a:avLst/>
          </a:prstGeom>
          <a:ln w="28575" cap="flat" cmpd="sng" algn="ctr">
            <a:solidFill>
              <a:srgbClr val="438CC8"/>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37574" name="Picture 6">
            <a:extLst>
              <a:ext uri="{FF2B5EF4-FFF2-40B4-BE49-F238E27FC236}">
                <a16:creationId xmlns:a16="http://schemas.microsoft.com/office/drawing/2014/main" id="{48F97E16-511A-FFCB-EE35-3D4A2B029D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797"/>
          <a:stretch>
            <a:fillRect/>
          </a:stretch>
        </p:blipFill>
        <p:spPr bwMode="auto">
          <a:xfrm>
            <a:off x="2085438" y="3103958"/>
            <a:ext cx="1701404" cy="345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5" name="Picture 9">
            <a:extLst>
              <a:ext uri="{FF2B5EF4-FFF2-40B4-BE49-F238E27FC236}">
                <a16:creationId xmlns:a16="http://schemas.microsoft.com/office/drawing/2014/main" id="{F1381052-54CA-5099-C966-4D0C8765B8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7267" y="2984199"/>
            <a:ext cx="1701403" cy="363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6" name="Picture 13">
            <a:extLst>
              <a:ext uri="{FF2B5EF4-FFF2-40B4-BE49-F238E27FC236}">
                <a16:creationId xmlns:a16="http://schemas.microsoft.com/office/drawing/2014/main" id="{280F62EA-0598-BC8C-7A38-523BF7ECF8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50172"/>
          <a:stretch>
            <a:fillRect/>
          </a:stretch>
        </p:blipFill>
        <p:spPr bwMode="auto">
          <a:xfrm>
            <a:off x="291024" y="3105149"/>
            <a:ext cx="1713990" cy="351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BE2BDFF4-2327-F3BE-C6A3-0B5BB219DE05}"/>
              </a:ext>
            </a:extLst>
          </p:cNvPr>
          <p:cNvSpPr txBox="1"/>
          <p:nvPr/>
        </p:nvSpPr>
        <p:spPr>
          <a:xfrm>
            <a:off x="4763" y="2689179"/>
            <a:ext cx="2144315" cy="259511"/>
          </a:xfrm>
          <a:prstGeom prst="rect">
            <a:avLst/>
          </a:prstGeom>
          <a:noFill/>
        </p:spPr>
        <p:txBody>
          <a:bodyPr lIns="51353" tIns="25694" rIns="51353" bIns="25694">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49" b="0" i="0" u="none" strike="noStrike" kern="1200" cap="none" spc="0" normalizeH="0" baseline="0" noProof="0" dirty="0">
                <a:ln>
                  <a:noFill/>
                </a:ln>
                <a:solidFill>
                  <a:prstClr val="black"/>
                </a:solidFill>
                <a:effectLst/>
                <a:uLnTx/>
                <a:uFillTx/>
                <a:latin typeface="ITC Avant Garde Std Bk"/>
                <a:ea typeface="+mn-ea"/>
                <a:cs typeface="Poppins Medium" pitchFamily="2" charset="77"/>
              </a:rPr>
              <a:t>Carb Counting</a:t>
            </a:r>
          </a:p>
        </p:txBody>
      </p:sp>
      <p:sp>
        <p:nvSpPr>
          <p:cNvPr id="17" name="TextBox 16">
            <a:extLst>
              <a:ext uri="{FF2B5EF4-FFF2-40B4-BE49-F238E27FC236}">
                <a16:creationId xmlns:a16="http://schemas.microsoft.com/office/drawing/2014/main" id="{A0067283-8256-58C1-B37E-14C72E58D3D3}"/>
              </a:ext>
            </a:extLst>
          </p:cNvPr>
          <p:cNvSpPr txBox="1"/>
          <p:nvPr/>
        </p:nvSpPr>
        <p:spPr>
          <a:xfrm>
            <a:off x="2128359" y="2724688"/>
            <a:ext cx="1585913" cy="259511"/>
          </a:xfrm>
          <a:prstGeom prst="rect">
            <a:avLst/>
          </a:prstGeom>
          <a:noFill/>
        </p:spPr>
        <p:txBody>
          <a:bodyPr lIns="51353" tIns="25694" rIns="51353" bIns="25694">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49" b="0" i="0" u="none" strike="noStrike" kern="1200" cap="none" spc="0" normalizeH="0" baseline="0" noProof="0" dirty="0">
                <a:ln>
                  <a:noFill/>
                </a:ln>
                <a:solidFill>
                  <a:prstClr val="black"/>
                </a:solidFill>
                <a:effectLst/>
                <a:uLnTx/>
                <a:uFillTx/>
                <a:latin typeface="ITC Avant Garde Std Bk"/>
                <a:ea typeface="+mn-ea"/>
                <a:cs typeface="Poppins Medium" pitchFamily="2" charset="77"/>
              </a:rPr>
              <a:t>Meal Estimation</a:t>
            </a:r>
          </a:p>
        </p:txBody>
      </p:sp>
      <p:sp>
        <p:nvSpPr>
          <p:cNvPr id="18" name="TextBox 17">
            <a:extLst>
              <a:ext uri="{FF2B5EF4-FFF2-40B4-BE49-F238E27FC236}">
                <a16:creationId xmlns:a16="http://schemas.microsoft.com/office/drawing/2014/main" id="{8832D4D1-FCA6-2F2C-266B-34FD64787F40}"/>
              </a:ext>
            </a:extLst>
          </p:cNvPr>
          <p:cNvSpPr txBox="1"/>
          <p:nvPr/>
        </p:nvSpPr>
        <p:spPr>
          <a:xfrm>
            <a:off x="4080506" y="2725405"/>
            <a:ext cx="1133475" cy="259511"/>
          </a:xfrm>
          <a:prstGeom prst="rect">
            <a:avLst/>
          </a:prstGeom>
          <a:noFill/>
        </p:spPr>
        <p:txBody>
          <a:bodyPr lIns="51353" tIns="25694" rIns="51353" bIns="25694">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349" b="0" i="0" u="none" strike="noStrike" kern="1200" cap="none" spc="0" normalizeH="0" baseline="0" noProof="0" dirty="0">
                <a:ln>
                  <a:noFill/>
                </a:ln>
                <a:solidFill>
                  <a:prstClr val="black"/>
                </a:solidFill>
                <a:effectLst/>
                <a:uLnTx/>
                <a:uFillTx/>
                <a:latin typeface="ITC Avant Garde Std Bk"/>
                <a:ea typeface="+mn-ea"/>
                <a:cs typeface="Poppins Medium" pitchFamily="2" charset="77"/>
              </a:rPr>
              <a:t>Fixed Dose</a:t>
            </a:r>
          </a:p>
        </p:txBody>
      </p:sp>
      <p:pic>
        <p:nvPicPr>
          <p:cNvPr id="237580" name="Picture 11" descr="A screenshot of a cell phone&#10;&#10;Description automatically generated">
            <a:extLst>
              <a:ext uri="{FF2B5EF4-FFF2-40B4-BE49-F238E27FC236}">
                <a16:creationId xmlns:a16="http://schemas.microsoft.com/office/drawing/2014/main" id="{B856472B-E501-451A-B00A-1C64818B6E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t="39651" b="11472"/>
          <a:stretch>
            <a:fillRect/>
          </a:stretch>
        </p:blipFill>
        <p:spPr bwMode="auto">
          <a:xfrm>
            <a:off x="6021597" y="2984199"/>
            <a:ext cx="281865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itle 1">
            <a:extLst>
              <a:ext uri="{FF2B5EF4-FFF2-40B4-BE49-F238E27FC236}">
                <a16:creationId xmlns:a16="http://schemas.microsoft.com/office/drawing/2014/main" id="{23A25A55-7698-C779-67D9-46A6283FD77B}"/>
              </a:ext>
            </a:extLst>
          </p:cNvPr>
          <p:cNvSpPr>
            <a:spLocks noGrp="1"/>
          </p:cNvSpPr>
          <p:nvPr>
            <p:ph type="title"/>
          </p:nvPr>
        </p:nvSpPr>
        <p:spPr>
          <a:xfrm>
            <a:off x="571500" y="485774"/>
            <a:ext cx="7086600" cy="994172"/>
          </a:xfrm>
        </p:spPr>
        <p:txBody>
          <a:bodyPr/>
          <a:lstStyle/>
          <a:p>
            <a:r>
              <a:rPr lang="en-US" altLang="en-US" dirty="0"/>
              <a:t>In Summary</a:t>
            </a:r>
          </a:p>
        </p:txBody>
      </p:sp>
      <p:sp>
        <p:nvSpPr>
          <p:cNvPr id="68611" name="Content Placeholder 2">
            <a:extLst>
              <a:ext uri="{FF2B5EF4-FFF2-40B4-BE49-F238E27FC236}">
                <a16:creationId xmlns:a16="http://schemas.microsoft.com/office/drawing/2014/main" id="{26753F24-7462-C6DB-249E-2A5644851E44}"/>
              </a:ext>
            </a:extLst>
          </p:cNvPr>
          <p:cNvSpPr>
            <a:spLocks noGrp="1"/>
          </p:cNvSpPr>
          <p:nvPr>
            <p:ph idx="1"/>
          </p:nvPr>
        </p:nvSpPr>
        <p:spPr>
          <a:xfrm>
            <a:off x="571500" y="1600200"/>
            <a:ext cx="8420100" cy="3777854"/>
          </a:xfrm>
        </p:spPr>
        <p:txBody>
          <a:bodyPr/>
          <a:lstStyle/>
          <a:p>
            <a:pPr marL="171450" indent="-171450">
              <a:spcBef>
                <a:spcPts val="0"/>
              </a:spcBef>
              <a:spcAft>
                <a:spcPts val="0"/>
              </a:spcAft>
              <a:buClr>
                <a:schemeClr val="dk1"/>
              </a:buClr>
              <a:buSzPts val="2400"/>
              <a:defRPr/>
            </a:pPr>
            <a:r>
              <a:rPr lang="en-US" sz="2800" dirty="0">
                <a:latin typeface="Calibri" panose="020F0502020204030204" pitchFamily="34" charset="0"/>
                <a:ea typeface="Calibri" panose="020F0502020204030204" pitchFamily="34" charset="0"/>
                <a:cs typeface="Calibri" panose="020F0502020204030204" pitchFamily="34" charset="0"/>
              </a:rPr>
              <a:t>There are several CGM, connected pen and insulin pump options, and the DCES can help PWD select the best device for their individual needs</a:t>
            </a:r>
          </a:p>
          <a:p>
            <a:pPr>
              <a:defRPr/>
            </a:pPr>
            <a:r>
              <a:rPr lang="en-US" altLang="en-US" sz="2800" dirty="0">
                <a:latin typeface="Calibri" panose="020F0502020204030204" pitchFamily="34" charset="0"/>
                <a:ea typeface="Calibri" panose="020F0502020204030204" pitchFamily="34" charset="0"/>
                <a:cs typeface="Calibri" panose="020F0502020204030204" pitchFamily="34" charset="0"/>
              </a:rPr>
              <a:t>New era of hybrid closed loops</a:t>
            </a:r>
          </a:p>
          <a:p>
            <a:pPr>
              <a:defRPr/>
            </a:pPr>
            <a:r>
              <a:rPr lang="en-US" altLang="en-US" sz="2800" dirty="0">
                <a:latin typeface="Calibri" panose="020F0502020204030204" pitchFamily="34" charset="0"/>
                <a:ea typeface="Calibri" panose="020F0502020204030204" pitchFamily="34" charset="0"/>
                <a:cs typeface="Calibri" panose="020F0502020204030204" pitchFamily="34" charset="0"/>
              </a:rPr>
              <a:t>No artificial pancreas yet, but we are getting closer to closing the loop</a:t>
            </a:r>
            <a:endParaRPr lang="en-US" sz="2800" dirty="0">
              <a:latin typeface="Calibri" panose="020F0502020204030204" pitchFamily="34" charset="0"/>
              <a:ea typeface="Calibri" panose="020F0502020204030204" pitchFamily="34" charset="0"/>
              <a:cs typeface="Calibri" panose="020F0502020204030204" pitchFamily="34" charset="0"/>
            </a:endParaRPr>
          </a:p>
          <a:p>
            <a:pPr>
              <a:defRPr/>
            </a:pPr>
            <a:r>
              <a:rPr lang="en-US" sz="2800" dirty="0">
                <a:latin typeface="Calibri" panose="020F0502020204030204" pitchFamily="34" charset="0"/>
                <a:ea typeface="Calibri" panose="020F0502020204030204" pitchFamily="34" charset="0"/>
                <a:cs typeface="Calibri" panose="020F0502020204030204" pitchFamily="34" charset="0"/>
              </a:rPr>
              <a:t>Connected data can be used to discussion diabetes self-management with the person with diabetes and help to make meaningful changes-think DATAA</a:t>
            </a:r>
          </a:p>
        </p:txBody>
      </p:sp>
      <p:sp>
        <p:nvSpPr>
          <p:cNvPr id="239620" name="Slide Number Placeholder 3">
            <a:extLst>
              <a:ext uri="{FF2B5EF4-FFF2-40B4-BE49-F238E27FC236}">
                <a16:creationId xmlns:a16="http://schemas.microsoft.com/office/drawing/2014/main" id="{1EB7288B-D4F8-70E5-205D-06E629035ADB}"/>
              </a:ext>
            </a:extLst>
          </p:cNvPr>
          <p:cNvSpPr>
            <a:spLocks noGrp="1"/>
          </p:cNvSpPr>
          <p:nvPr>
            <p:ph type="sldNum" sz="quarter" idx="4294967295"/>
          </p:nvPr>
        </p:nvSpPr>
        <p:spPr bwMode="auto">
          <a:xfrm>
            <a:off x="7010400" y="5468541"/>
            <a:ext cx="2133600"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fld id="{D412C4B9-E586-40A4-8031-88E13D76F99D}" type="slidenum">
              <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rPr>
              <a:pPr marL="0" marR="0" lvl="0" indent="0" algn="l" defTabSz="685800" rtl="0" eaLnBrk="0" fontAlgn="base" latinLnBrk="0" hangingPunct="0">
                <a:lnSpc>
                  <a:spcPct val="100000"/>
                </a:lnSpc>
                <a:spcBef>
                  <a:spcPct val="0"/>
                </a:spcBef>
                <a:spcAft>
                  <a:spcPct val="0"/>
                </a:spcAft>
                <a:buClrTx/>
                <a:buSzTx/>
                <a:buFontTx/>
                <a:buNone/>
                <a:tabLst/>
                <a:defRPr/>
              </a:pPr>
              <a:t>178</a:t>
            </a:fld>
            <a:endParaRPr kumimoji="0" lang="en-US" altLang="en-US" sz="135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a:extLst>
              <a:ext uri="{FF2B5EF4-FFF2-40B4-BE49-F238E27FC236}">
                <a16:creationId xmlns:a16="http://schemas.microsoft.com/office/drawing/2014/main" id="{8AA5BFBB-E726-7713-0413-81AA4697AA16}"/>
              </a:ext>
            </a:extLst>
          </p:cNvPr>
          <p:cNvSpPr>
            <a:spLocks noGrp="1"/>
          </p:cNvSpPr>
          <p:nvPr>
            <p:ph type="ctrTitle"/>
          </p:nvPr>
        </p:nvSpPr>
        <p:spPr>
          <a:xfrm>
            <a:off x="835819" y="2032397"/>
            <a:ext cx="8314135" cy="1790700"/>
          </a:xfrm>
        </p:spPr>
        <p:txBody>
          <a:bodyPr/>
          <a:lstStyle/>
          <a:p>
            <a:r>
              <a:rPr lang="en-US" altLang="en-US"/>
              <a:t>Resources</a:t>
            </a:r>
          </a:p>
        </p:txBody>
      </p:sp>
      <p:sp>
        <p:nvSpPr>
          <p:cNvPr id="241667" name="Subtitle 2">
            <a:extLst>
              <a:ext uri="{FF2B5EF4-FFF2-40B4-BE49-F238E27FC236}">
                <a16:creationId xmlns:a16="http://schemas.microsoft.com/office/drawing/2014/main" id="{5D97C177-AB08-C3E1-8CD5-B95621126C5F}"/>
              </a:ext>
            </a:extLst>
          </p:cNvPr>
          <p:cNvSpPr>
            <a:spLocks noGrp="1"/>
          </p:cNvSpPr>
          <p:nvPr>
            <p:ph type="subTitle" idx="1"/>
          </p:nvPr>
        </p:nvSpPr>
        <p:spPr>
          <a:xfrm>
            <a:off x="845344" y="2815829"/>
            <a:ext cx="6858000" cy="983456"/>
          </a:xfrm>
        </p:spPr>
        <p:txBody>
          <a:bodyPr/>
          <a:lstStyle/>
          <a:p>
            <a:endParaRPr lang="en-US" alt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3">
            <a:extLst>
              <a:ext uri="{FF2B5EF4-FFF2-40B4-BE49-F238E27FC236}">
                <a16:creationId xmlns:a16="http://schemas.microsoft.com/office/drawing/2014/main" id="{26FBAEDC-7918-0731-377A-D41E20374902}"/>
              </a:ext>
            </a:extLst>
          </p:cNvPr>
          <p:cNvSpPr>
            <a:spLocks noGrp="1"/>
          </p:cNvSpPr>
          <p:nvPr>
            <p:ph type="title"/>
          </p:nvPr>
        </p:nvSpPr>
        <p:spPr>
          <a:xfrm>
            <a:off x="342901" y="914401"/>
            <a:ext cx="7879556" cy="594122"/>
          </a:xfrm>
        </p:spPr>
        <p:txBody>
          <a:bodyPr/>
          <a:lstStyle/>
          <a:p>
            <a:pPr eaLnBrk="1" hangingPunct="1">
              <a:defRPr/>
            </a:pPr>
            <a:r>
              <a:rPr lang="en-US" altLang="en-US" sz="2700" dirty="0"/>
              <a:t>How to Share Data</a:t>
            </a:r>
            <a:endParaRPr lang="en-US" altLang="en-US" sz="2997" dirty="0"/>
          </a:p>
        </p:txBody>
      </p:sp>
      <p:graphicFrame>
        <p:nvGraphicFramePr>
          <p:cNvPr id="5" name="Google Shape;433;p73">
            <a:extLst>
              <a:ext uri="{FF2B5EF4-FFF2-40B4-BE49-F238E27FC236}">
                <a16:creationId xmlns:a16="http://schemas.microsoft.com/office/drawing/2014/main" id="{1FA851BB-C99E-0484-6A82-BA3EA0D58A85}"/>
              </a:ext>
            </a:extLst>
          </p:cNvPr>
          <p:cNvGraphicFramePr/>
          <p:nvPr/>
        </p:nvGraphicFramePr>
        <p:xfrm>
          <a:off x="100012" y="1752600"/>
          <a:ext cx="8943975" cy="4390431"/>
        </p:xfrm>
        <a:graphic>
          <a:graphicData uri="http://schemas.openxmlformats.org/drawingml/2006/table">
            <a:tbl>
              <a:tblPr firstRow="1" firstCol="1" bandRow="1">
                <a:tableStyleId>{17292A2E-F333-43FB-9621-5CBBE7FDCDCB}</a:tableStyleId>
              </a:tblPr>
              <a:tblGrid>
                <a:gridCol w="1968007">
                  <a:extLst>
                    <a:ext uri="{9D8B030D-6E8A-4147-A177-3AD203B41FA5}">
                      <a16:colId xmlns:a16="http://schemas.microsoft.com/office/drawing/2014/main" val="20000"/>
                    </a:ext>
                  </a:extLst>
                </a:gridCol>
                <a:gridCol w="2918628">
                  <a:extLst>
                    <a:ext uri="{9D8B030D-6E8A-4147-A177-3AD203B41FA5}">
                      <a16:colId xmlns:a16="http://schemas.microsoft.com/office/drawing/2014/main" val="20001"/>
                    </a:ext>
                  </a:extLst>
                </a:gridCol>
                <a:gridCol w="4057340">
                  <a:extLst>
                    <a:ext uri="{9D8B030D-6E8A-4147-A177-3AD203B41FA5}">
                      <a16:colId xmlns:a16="http://schemas.microsoft.com/office/drawing/2014/main" val="20002"/>
                    </a:ext>
                  </a:extLst>
                </a:gridCol>
              </a:tblGrid>
              <a:tr h="265565">
                <a:tc>
                  <a:txBody>
                    <a:bodyPr/>
                    <a:lstStyle/>
                    <a:p>
                      <a:pPr marL="0" marR="0" lvl="0" indent="0" algn="l" rtl="0">
                        <a:lnSpc>
                          <a:spcPct val="107000"/>
                        </a:lnSpc>
                        <a:spcBef>
                          <a:spcPts val="0"/>
                        </a:spcBef>
                        <a:spcAft>
                          <a:spcPts val="0"/>
                        </a:spcAft>
                        <a:buNone/>
                      </a:pPr>
                      <a:r>
                        <a:rPr lang="en-US" sz="1500" dirty="0">
                          <a:solidFill>
                            <a:schemeClr val="bg1"/>
                          </a:solidFill>
                        </a:rPr>
                        <a:t>System:</a:t>
                      </a:r>
                      <a:endParaRPr sz="1500" b="1" dirty="0">
                        <a:solidFill>
                          <a:schemeClr val="bg1"/>
                        </a:solidFill>
                        <a:latin typeface="+mj-lt"/>
                        <a:ea typeface="Calibri"/>
                        <a:cs typeface="Calibri"/>
                        <a:sym typeface="Calibri"/>
                      </a:endParaRPr>
                    </a:p>
                  </a:txBody>
                  <a:tcPr marL="36308" marR="36308" marT="0" marB="0">
                    <a:solidFill>
                      <a:schemeClr val="tx2"/>
                    </a:solidFill>
                  </a:tcPr>
                </a:tc>
                <a:tc>
                  <a:txBody>
                    <a:bodyPr/>
                    <a:lstStyle/>
                    <a:p>
                      <a:pPr marL="0" marR="0" lvl="0" indent="0" algn="l" rtl="0">
                        <a:lnSpc>
                          <a:spcPct val="107000"/>
                        </a:lnSpc>
                        <a:spcBef>
                          <a:spcPts val="0"/>
                        </a:spcBef>
                        <a:spcAft>
                          <a:spcPts val="0"/>
                        </a:spcAft>
                        <a:buNone/>
                      </a:pPr>
                      <a:r>
                        <a:rPr lang="en-US" sz="1500" dirty="0">
                          <a:solidFill>
                            <a:schemeClr val="bg1"/>
                          </a:solidFill>
                          <a:sym typeface="Calibri"/>
                        </a:rPr>
                        <a:t>Associated Mobile Apps</a:t>
                      </a:r>
                      <a:endParaRPr sz="1500" b="1" dirty="0">
                        <a:solidFill>
                          <a:schemeClr val="bg1"/>
                        </a:solidFill>
                        <a:latin typeface="+mj-lt"/>
                        <a:ea typeface="Calibri"/>
                        <a:cs typeface="Calibri"/>
                        <a:sym typeface="Calibri"/>
                      </a:endParaRPr>
                    </a:p>
                  </a:txBody>
                  <a:tcPr marL="36308" marR="36308" marT="0" marB="0">
                    <a:solidFill>
                      <a:schemeClr val="tx2"/>
                    </a:solidFill>
                  </a:tcPr>
                </a:tc>
                <a:tc>
                  <a:txBody>
                    <a:bodyPr/>
                    <a:lstStyle/>
                    <a:p>
                      <a:pPr marL="0" marR="0" lvl="0" indent="0" algn="l" rtl="0">
                        <a:lnSpc>
                          <a:spcPct val="107000"/>
                        </a:lnSpc>
                        <a:spcBef>
                          <a:spcPts val="0"/>
                        </a:spcBef>
                        <a:spcAft>
                          <a:spcPts val="0"/>
                        </a:spcAft>
                        <a:buNone/>
                      </a:pPr>
                      <a:r>
                        <a:rPr lang="en-US" sz="1500" dirty="0">
                          <a:solidFill>
                            <a:schemeClr val="bg1"/>
                          </a:solidFill>
                        </a:rPr>
                        <a:t>Data Sources</a:t>
                      </a:r>
                      <a:endParaRPr sz="1500" b="1" dirty="0">
                        <a:solidFill>
                          <a:schemeClr val="bg1"/>
                        </a:solidFill>
                        <a:latin typeface="+mj-lt"/>
                        <a:ea typeface="Calibri"/>
                        <a:cs typeface="Calibri"/>
                        <a:sym typeface="Calibri"/>
                      </a:endParaRPr>
                    </a:p>
                  </a:txBody>
                  <a:tcPr marL="36308" marR="36308" marT="0" marB="0">
                    <a:solidFill>
                      <a:schemeClr val="tx2"/>
                    </a:solidFill>
                  </a:tcPr>
                </a:tc>
                <a:extLst>
                  <a:ext uri="{0D108BD9-81ED-4DB2-BD59-A6C34878D82A}">
                    <a16:rowId xmlns:a16="http://schemas.microsoft.com/office/drawing/2014/main" val="10000"/>
                  </a:ext>
                </a:extLst>
              </a:tr>
              <a:tr h="686529">
                <a:tc>
                  <a:txBody>
                    <a:bodyPr/>
                    <a:lstStyle/>
                    <a:p>
                      <a:pPr marL="0" marR="0" lvl="0" indent="0" algn="l" rtl="0">
                        <a:lnSpc>
                          <a:spcPct val="107000"/>
                        </a:lnSpc>
                        <a:spcBef>
                          <a:spcPts val="0"/>
                        </a:spcBef>
                        <a:spcAft>
                          <a:spcPts val="0"/>
                        </a:spcAft>
                        <a:buNone/>
                      </a:pPr>
                      <a:r>
                        <a:rPr lang="en-US" sz="1500" b="1" dirty="0">
                          <a:solidFill>
                            <a:schemeClr val="bg1"/>
                          </a:solidFill>
                          <a:latin typeface="+mn-lt"/>
                        </a:rPr>
                        <a:t>Glooko</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n-lt"/>
                          <a:sym typeface="Calibri"/>
                        </a:rPr>
                        <a:t>Glooko</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n-lt"/>
                        </a:rPr>
                        <a:t>Omnipod</a:t>
                      </a:r>
                      <a:r>
                        <a:rPr lang="en-US" sz="1500" dirty="0">
                          <a:solidFill>
                            <a:schemeClr val="bg1"/>
                          </a:solidFill>
                          <a:latin typeface="+mn-lt"/>
                        </a:rPr>
                        <a:t> 5, Dexcom, Libre, </a:t>
                      </a:r>
                      <a:r>
                        <a:rPr lang="en-US" sz="1500" dirty="0" err="1">
                          <a:solidFill>
                            <a:schemeClr val="bg1"/>
                          </a:solidFill>
                          <a:latin typeface="+mn-lt"/>
                        </a:rPr>
                        <a:t>Eversense</a:t>
                      </a:r>
                      <a:r>
                        <a:rPr lang="en-US" sz="1500" dirty="0">
                          <a:solidFill>
                            <a:schemeClr val="bg1"/>
                          </a:solidFill>
                          <a:latin typeface="+mn-lt"/>
                        </a:rPr>
                        <a:t>, many glucose meters, </a:t>
                      </a:r>
                      <a:r>
                        <a:rPr lang="en-US" sz="1500" dirty="0" err="1">
                          <a:solidFill>
                            <a:schemeClr val="bg1"/>
                          </a:solidFill>
                          <a:latin typeface="+mn-lt"/>
                        </a:rPr>
                        <a:t>InPen</a:t>
                      </a:r>
                      <a:endParaRPr sz="1500" dirty="0">
                        <a:solidFill>
                          <a:schemeClr val="bg1"/>
                        </a:solidFill>
                        <a:latin typeface="+mn-lt"/>
                      </a:endParaRPr>
                    </a:p>
                  </a:txBody>
                  <a:tcPr marL="36308" marR="36308" marT="0" marB="0" anchor="ctr"/>
                </a:tc>
                <a:extLst>
                  <a:ext uri="{0D108BD9-81ED-4DB2-BD59-A6C34878D82A}">
                    <a16:rowId xmlns:a16="http://schemas.microsoft.com/office/drawing/2014/main" val="10001"/>
                  </a:ext>
                </a:extLst>
              </a:tr>
              <a:tr h="543466">
                <a:tc>
                  <a:txBody>
                    <a:bodyPr/>
                    <a:lstStyle/>
                    <a:p>
                      <a:pPr marL="0" marR="0" lvl="0" indent="0" algn="l" rtl="0">
                        <a:lnSpc>
                          <a:spcPct val="107000"/>
                        </a:lnSpc>
                        <a:spcBef>
                          <a:spcPts val="0"/>
                        </a:spcBef>
                        <a:spcAft>
                          <a:spcPts val="0"/>
                        </a:spcAft>
                        <a:buNone/>
                      </a:pPr>
                      <a:r>
                        <a:rPr lang="en-US" sz="1500" b="1" dirty="0">
                          <a:solidFill>
                            <a:schemeClr val="bg1"/>
                          </a:solidFill>
                          <a:latin typeface="+mn-lt"/>
                        </a:rPr>
                        <a:t>Clarity</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baseline="0" dirty="0">
                          <a:solidFill>
                            <a:schemeClr val="bg1"/>
                          </a:solidFill>
                          <a:latin typeface="+mn-lt"/>
                          <a:sym typeface="Calibri"/>
                        </a:rPr>
                        <a:t>Dexcom G7, Clarity, Dexcom Follow,</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n-lt"/>
                        </a:rPr>
                        <a:t>Dexcom, InPen</a:t>
                      </a:r>
                      <a:endParaRPr sz="1500" dirty="0">
                        <a:solidFill>
                          <a:schemeClr val="bg1"/>
                        </a:solidFill>
                        <a:latin typeface="+mn-lt"/>
                      </a:endParaRPr>
                    </a:p>
                    <a:p>
                      <a:pPr marL="0" marR="0" lvl="0" indent="0" algn="l" rtl="0">
                        <a:lnSpc>
                          <a:spcPct val="107000"/>
                        </a:lnSpc>
                        <a:spcBef>
                          <a:spcPts val="0"/>
                        </a:spcBef>
                        <a:spcAft>
                          <a:spcPts val="0"/>
                        </a:spcAft>
                        <a:buNone/>
                      </a:pPr>
                      <a:r>
                        <a:rPr lang="en-US" sz="1500" dirty="0">
                          <a:solidFill>
                            <a:schemeClr val="bg1"/>
                          </a:solidFill>
                          <a:latin typeface="+mn-lt"/>
                        </a:rPr>
                        <a:t> </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2"/>
                  </a:ext>
                </a:extLst>
              </a:tr>
              <a:tr h="543466">
                <a:tc>
                  <a:txBody>
                    <a:bodyPr/>
                    <a:lstStyle/>
                    <a:p>
                      <a:pPr marL="0" marR="0" lvl="0" indent="0" algn="l" rtl="0">
                        <a:lnSpc>
                          <a:spcPct val="107000"/>
                        </a:lnSpc>
                        <a:spcBef>
                          <a:spcPts val="0"/>
                        </a:spcBef>
                        <a:spcAft>
                          <a:spcPts val="0"/>
                        </a:spcAft>
                        <a:buNone/>
                      </a:pPr>
                      <a:r>
                        <a:rPr lang="en-US" sz="1500" b="1" dirty="0">
                          <a:solidFill>
                            <a:schemeClr val="bg1"/>
                          </a:solidFill>
                          <a:latin typeface="+mn-lt"/>
                        </a:rPr>
                        <a:t>LibreView</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n-lt"/>
                          <a:sym typeface="Calibri"/>
                        </a:rPr>
                        <a:t>Libre, Libre 2, Libre 3, </a:t>
                      </a:r>
                      <a:r>
                        <a:rPr lang="en-US" sz="1500" dirty="0" err="1">
                          <a:solidFill>
                            <a:schemeClr val="bg1"/>
                          </a:solidFill>
                          <a:latin typeface="+mn-lt"/>
                          <a:sym typeface="Calibri"/>
                        </a:rPr>
                        <a:t>LibreLinkUp</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n-lt"/>
                        </a:rPr>
                        <a:t>Libre</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3"/>
                  </a:ext>
                </a:extLst>
              </a:tr>
              <a:tr h="443166">
                <a:tc>
                  <a:txBody>
                    <a:bodyPr/>
                    <a:lstStyle/>
                    <a:p>
                      <a:pPr marL="0" marR="0" lvl="0" indent="0" algn="l" rtl="0">
                        <a:lnSpc>
                          <a:spcPct val="107000"/>
                        </a:lnSpc>
                        <a:spcBef>
                          <a:spcPts val="0"/>
                        </a:spcBef>
                        <a:spcAft>
                          <a:spcPts val="0"/>
                        </a:spcAft>
                        <a:buNone/>
                      </a:pPr>
                      <a:r>
                        <a:rPr lang="en-US" sz="1500" b="1" dirty="0">
                          <a:solidFill>
                            <a:schemeClr val="bg1"/>
                          </a:solidFill>
                          <a:latin typeface="+mn-lt"/>
                        </a:rPr>
                        <a:t>Carelink</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err="1">
                          <a:solidFill>
                            <a:schemeClr val="bg1"/>
                          </a:solidFill>
                          <a:latin typeface="+mn-lt"/>
                          <a:ea typeface="Calibri"/>
                          <a:cs typeface="Calibri"/>
                          <a:sym typeface="Calibri"/>
                        </a:rPr>
                        <a:t>MiniMed</a:t>
                      </a:r>
                      <a:r>
                        <a:rPr lang="en-US" sz="1500" dirty="0">
                          <a:solidFill>
                            <a:schemeClr val="bg1"/>
                          </a:solidFill>
                          <a:latin typeface="+mn-lt"/>
                          <a:ea typeface="Calibri"/>
                          <a:cs typeface="Calibri"/>
                          <a:sym typeface="Calibri"/>
                        </a:rPr>
                        <a:t> Connect, </a:t>
                      </a:r>
                      <a:r>
                        <a:rPr lang="en-US" sz="1500" dirty="0" err="1">
                          <a:solidFill>
                            <a:schemeClr val="bg1"/>
                          </a:solidFill>
                          <a:latin typeface="+mn-lt"/>
                          <a:ea typeface="Calibri"/>
                          <a:cs typeface="Calibri"/>
                          <a:sym typeface="Calibri"/>
                        </a:rPr>
                        <a:t>Carelink</a:t>
                      </a:r>
                      <a:r>
                        <a:rPr lang="en-US" sz="1500" dirty="0">
                          <a:solidFill>
                            <a:schemeClr val="bg1"/>
                          </a:solidFill>
                          <a:latin typeface="+mn-lt"/>
                          <a:ea typeface="Calibri"/>
                          <a:cs typeface="Calibri"/>
                          <a:sym typeface="Calibri"/>
                        </a:rPr>
                        <a:t> Connect</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n-lt"/>
                        </a:rPr>
                        <a:t>780G, Simplera, Instinct, </a:t>
                      </a:r>
                      <a:r>
                        <a:rPr lang="en-US" sz="1500" dirty="0" err="1">
                          <a:solidFill>
                            <a:schemeClr val="bg1"/>
                          </a:solidFill>
                          <a:latin typeface="+mn-lt"/>
                        </a:rPr>
                        <a:t>MiniMed</a:t>
                      </a:r>
                      <a:r>
                        <a:rPr lang="en-US" sz="1500" dirty="0">
                          <a:solidFill>
                            <a:schemeClr val="bg1"/>
                          </a:solidFill>
                          <a:latin typeface="+mn-lt"/>
                        </a:rPr>
                        <a:t> Go, Flex</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4"/>
                  </a:ext>
                </a:extLst>
              </a:tr>
              <a:tr h="821367">
                <a:tc>
                  <a:txBody>
                    <a:bodyPr/>
                    <a:lstStyle/>
                    <a:p>
                      <a:pPr marL="0" marR="0" lvl="0" indent="0" algn="l" rtl="0">
                        <a:lnSpc>
                          <a:spcPct val="107000"/>
                        </a:lnSpc>
                        <a:spcBef>
                          <a:spcPts val="0"/>
                        </a:spcBef>
                        <a:spcAft>
                          <a:spcPts val="0"/>
                        </a:spcAft>
                        <a:buNone/>
                      </a:pPr>
                      <a:r>
                        <a:rPr lang="en-US" sz="1500" b="1" dirty="0">
                          <a:solidFill>
                            <a:schemeClr val="bg1"/>
                          </a:solidFill>
                          <a:latin typeface="+mn-lt"/>
                        </a:rPr>
                        <a:t>Tidepool</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n-lt"/>
                          <a:sym typeface="Calibri"/>
                        </a:rPr>
                        <a:t>Tidepool Mobile</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err="1">
                          <a:solidFill>
                            <a:schemeClr val="bg1"/>
                          </a:solidFill>
                          <a:latin typeface="+mn-lt"/>
                        </a:rPr>
                        <a:t>Twiist</a:t>
                      </a:r>
                      <a:r>
                        <a:rPr lang="en-US" sz="1500" dirty="0">
                          <a:solidFill>
                            <a:schemeClr val="bg1"/>
                          </a:solidFill>
                          <a:latin typeface="+mn-lt"/>
                        </a:rPr>
                        <a:t>,, Dexcom, Libre,  many glucose meters, InPen</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5"/>
                  </a:ext>
                </a:extLst>
              </a:tr>
              <a:tr h="543406">
                <a:tc>
                  <a:txBody>
                    <a:bodyPr/>
                    <a:lstStyle/>
                    <a:p>
                      <a:pPr marL="0" marR="0" lvl="0" indent="0" algn="l" rtl="0">
                        <a:lnSpc>
                          <a:spcPct val="107000"/>
                        </a:lnSpc>
                        <a:spcBef>
                          <a:spcPts val="0"/>
                        </a:spcBef>
                        <a:spcAft>
                          <a:spcPts val="0"/>
                        </a:spcAft>
                        <a:buNone/>
                      </a:pPr>
                      <a:r>
                        <a:rPr lang="en-US" sz="1500" b="1" dirty="0">
                          <a:solidFill>
                            <a:schemeClr val="bg1"/>
                          </a:solidFill>
                          <a:latin typeface="+mn-lt"/>
                          <a:ea typeface="Calibri"/>
                          <a:cs typeface="Calibri"/>
                          <a:sym typeface="Calibri"/>
                        </a:rPr>
                        <a:t>Source</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n-lt"/>
                          <a:ea typeface="Calibri"/>
                          <a:cs typeface="Calibri"/>
                          <a:sym typeface="Calibri"/>
                        </a:rPr>
                        <a:t>Tandem t:slim mobile app, Tandem </a:t>
                      </a:r>
                      <a:r>
                        <a:rPr lang="en-US" sz="1500" dirty="0" err="1">
                          <a:solidFill>
                            <a:schemeClr val="bg1"/>
                          </a:solidFill>
                          <a:latin typeface="+mn-lt"/>
                          <a:ea typeface="Calibri"/>
                          <a:cs typeface="Calibri"/>
                          <a:sym typeface="Calibri"/>
                        </a:rPr>
                        <a:t>mobi</a:t>
                      </a:r>
                      <a:r>
                        <a:rPr lang="en-US" sz="1500" dirty="0">
                          <a:solidFill>
                            <a:schemeClr val="bg1"/>
                          </a:solidFill>
                          <a:latin typeface="+mn-lt"/>
                          <a:ea typeface="Calibri"/>
                          <a:cs typeface="Calibri"/>
                          <a:sym typeface="Calibri"/>
                        </a:rPr>
                        <a:t> mobile app</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n-lt"/>
                          <a:ea typeface="Calibri"/>
                          <a:cs typeface="Calibri"/>
                          <a:sym typeface="Calibri"/>
                        </a:rPr>
                        <a:t>T:Slim X2, Mobi </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6"/>
                  </a:ext>
                </a:extLst>
              </a:tr>
              <a:tr h="543466">
                <a:tc>
                  <a:txBody>
                    <a:bodyPr/>
                    <a:lstStyle/>
                    <a:p>
                      <a:pPr marL="0" marR="0" lvl="0" indent="0" algn="l" rtl="0">
                        <a:lnSpc>
                          <a:spcPct val="107000"/>
                        </a:lnSpc>
                        <a:spcBef>
                          <a:spcPts val="0"/>
                        </a:spcBef>
                        <a:spcAft>
                          <a:spcPts val="0"/>
                        </a:spcAft>
                        <a:buNone/>
                      </a:pPr>
                      <a:r>
                        <a:rPr lang="en-US" sz="1500" b="1" dirty="0">
                          <a:solidFill>
                            <a:schemeClr val="bg1"/>
                          </a:solidFill>
                          <a:latin typeface="+mn-lt"/>
                        </a:rPr>
                        <a:t>Eversense Data Management System</a:t>
                      </a:r>
                      <a:endParaRPr sz="1500" b="1" dirty="0">
                        <a:solidFill>
                          <a:schemeClr val="bg1"/>
                        </a:solidFill>
                        <a:latin typeface="+mn-lt"/>
                        <a:ea typeface="Calibri"/>
                        <a:cs typeface="Calibri"/>
                        <a:sym typeface="Calibri"/>
                      </a:endParaRPr>
                    </a:p>
                  </a:txBody>
                  <a:tcPr marL="36308" marR="36308" marT="0" marB="0" anchor="ctr">
                    <a:solidFill>
                      <a:schemeClr val="accent2">
                        <a:lumMod val="20000"/>
                        <a:lumOff val="80000"/>
                      </a:schemeClr>
                    </a:solidFill>
                  </a:tcPr>
                </a:tc>
                <a:tc>
                  <a:txBody>
                    <a:bodyPr/>
                    <a:lstStyle/>
                    <a:p>
                      <a:pPr marL="0" marR="0" lvl="0" indent="0" algn="l" rtl="0">
                        <a:lnSpc>
                          <a:spcPct val="107000"/>
                        </a:lnSpc>
                        <a:spcBef>
                          <a:spcPts val="0"/>
                        </a:spcBef>
                        <a:spcAft>
                          <a:spcPts val="0"/>
                        </a:spcAft>
                        <a:buNone/>
                      </a:pPr>
                      <a:r>
                        <a:rPr lang="en-US" sz="1500" dirty="0">
                          <a:solidFill>
                            <a:schemeClr val="bg1"/>
                          </a:solidFill>
                          <a:latin typeface="+mn-lt"/>
                          <a:sym typeface="Calibri"/>
                        </a:rPr>
                        <a:t>Eversense</a:t>
                      </a:r>
                      <a:endParaRPr sz="1500" dirty="0">
                        <a:solidFill>
                          <a:schemeClr val="bg1"/>
                        </a:solidFill>
                        <a:latin typeface="+mn-lt"/>
                        <a:ea typeface="Calibri"/>
                        <a:cs typeface="Calibri"/>
                        <a:sym typeface="Calibri"/>
                      </a:endParaRPr>
                    </a:p>
                  </a:txBody>
                  <a:tcPr marL="36308" marR="36308" marT="0" marB="0" anchor="ctr"/>
                </a:tc>
                <a:tc>
                  <a:txBody>
                    <a:bodyPr/>
                    <a:lstStyle/>
                    <a:p>
                      <a:pPr marL="0" marR="0" lvl="0" indent="0" algn="l" rtl="0">
                        <a:lnSpc>
                          <a:spcPct val="107000"/>
                        </a:lnSpc>
                        <a:spcBef>
                          <a:spcPts val="0"/>
                        </a:spcBef>
                        <a:spcAft>
                          <a:spcPts val="0"/>
                        </a:spcAft>
                        <a:buNone/>
                      </a:pPr>
                      <a:r>
                        <a:rPr lang="en-US" sz="1500" dirty="0">
                          <a:solidFill>
                            <a:schemeClr val="bg1"/>
                          </a:solidFill>
                          <a:latin typeface="+mn-lt"/>
                        </a:rPr>
                        <a:t>Eversense</a:t>
                      </a:r>
                      <a:endParaRPr sz="1500" dirty="0">
                        <a:solidFill>
                          <a:schemeClr val="bg1"/>
                        </a:solidFill>
                        <a:latin typeface="+mn-lt"/>
                        <a:ea typeface="Calibri"/>
                        <a:cs typeface="Calibri"/>
                        <a:sym typeface="Calibri"/>
                      </a:endParaRPr>
                    </a:p>
                  </a:txBody>
                  <a:tcPr marL="36308" marR="36308" marT="0" marB="0" anchor="ctr"/>
                </a:tc>
                <a:extLst>
                  <a:ext uri="{0D108BD9-81ED-4DB2-BD59-A6C34878D82A}">
                    <a16:rowId xmlns:a16="http://schemas.microsoft.com/office/drawing/2014/main" val="10007"/>
                  </a:ext>
                </a:extLst>
              </a:tr>
            </a:tbl>
          </a:graphicData>
        </a:graphic>
      </p:graphicFrame>
    </p:spTree>
  </p:cSld>
  <p:clrMapOvr>
    <a:masterClrMapping/>
  </p:clrMapOvr>
  <p:transition spd="slow"/>
  <p:extLst>
    <p:ext uri="{6950BFC3-D8DA-4A85-94F7-54DA5524770B}">
      <p188:commentRel xmlns:p188="http://schemas.microsoft.com/office/powerpoint/2018/8/main" r:id="rId3"/>
    </p:ext>
  </p:extLs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7788-112B-77D7-A9D7-14AE233E8E1D}"/>
            </a:ext>
          </a:extLst>
        </p:cNvPr>
        <p:cNvGrpSpPr/>
        <p:nvPr/>
      </p:nvGrpSpPr>
      <p:grpSpPr>
        <a:xfrm>
          <a:off x="0" y="0"/>
          <a:ext cx="0" cy="0"/>
          <a:chOff x="0" y="0"/>
          <a:chExt cx="0" cy="0"/>
        </a:xfrm>
      </p:grpSpPr>
      <p:pic>
        <p:nvPicPr>
          <p:cNvPr id="133122" name="Picture 2">
            <a:extLst>
              <a:ext uri="{FF2B5EF4-FFF2-40B4-BE49-F238E27FC236}">
                <a16:creationId xmlns:a16="http://schemas.microsoft.com/office/drawing/2014/main" id="{37A13764-38EF-29DF-FB6C-F962CF25A7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05467"/>
            <a:ext cx="1657350" cy="262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3">
            <a:extLst>
              <a:ext uri="{FF2B5EF4-FFF2-40B4-BE49-F238E27FC236}">
                <a16:creationId xmlns:a16="http://schemas.microsoft.com/office/drawing/2014/main" id="{EA9E7074-9D82-40DF-6102-1146ED72F4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0439" y="1735428"/>
            <a:ext cx="2393936" cy="116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6" name="Picture 4" descr="Graphical user interface, application&#10;&#10;Description automatically generated">
            <a:extLst>
              <a:ext uri="{FF2B5EF4-FFF2-40B4-BE49-F238E27FC236}">
                <a16:creationId xmlns:a16="http://schemas.microsoft.com/office/drawing/2014/main" id="{4D00DCDF-FA2A-E0C4-B73B-5B3CFE59CE9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33840" y="1630099"/>
            <a:ext cx="1482089" cy="234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8" name="TextBox 1">
            <a:extLst>
              <a:ext uri="{FF2B5EF4-FFF2-40B4-BE49-F238E27FC236}">
                <a16:creationId xmlns:a16="http://schemas.microsoft.com/office/drawing/2014/main" id="{7E548A5B-303D-6BA5-83F7-BE2B12EB71EF}"/>
              </a:ext>
            </a:extLst>
          </p:cNvPr>
          <p:cNvSpPr txBox="1">
            <a:spLocks noChangeArrowheads="1"/>
          </p:cNvSpPr>
          <p:nvPr/>
        </p:nvSpPr>
        <p:spPr bwMode="auto">
          <a:xfrm>
            <a:off x="1595340" y="2075260"/>
            <a:ext cx="1370410" cy="92294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799" b="0" i="0" u="none" strike="noStrike" kern="1200" cap="none" spc="0" normalizeH="0" baseline="0" noProof="0" dirty="0" err="1">
                <a:ln>
                  <a:noFill/>
                </a:ln>
                <a:solidFill>
                  <a:srgbClr val="44546A"/>
                </a:solidFill>
                <a:effectLst/>
                <a:uLnTx/>
                <a:uFillTx/>
                <a:latin typeface="Montserrat" panose="02000505000000020004" pitchFamily="2" charset="0"/>
                <a:ea typeface="+mn-ea"/>
                <a:cs typeface="+mn-cs"/>
              </a:rPr>
              <a:t>MiniMed</a:t>
            </a:r>
            <a:r>
              <a:rPr kumimoji="0" lang="en-US" altLang="en-US" sz="1799" b="0" i="0" u="none" strike="noStrike" kern="1200" cap="none" spc="0" normalizeH="0" baseline="0" noProof="0" dirty="0">
                <a:ln>
                  <a:noFill/>
                </a:ln>
                <a:solidFill>
                  <a:srgbClr val="44546A"/>
                </a:solidFill>
                <a:effectLst/>
                <a:uLnTx/>
                <a:uFillTx/>
                <a:latin typeface="Montserrat" panose="02000505000000020004" pitchFamily="2" charset="0"/>
                <a:ea typeface="+mn-ea"/>
                <a:cs typeface="+mn-cs"/>
              </a:rPr>
              <a:t> Virtual Pumps </a:t>
            </a:r>
          </a:p>
        </p:txBody>
      </p:sp>
      <p:sp>
        <p:nvSpPr>
          <p:cNvPr id="141320" name="TextBox 7">
            <a:extLst>
              <a:ext uri="{FF2B5EF4-FFF2-40B4-BE49-F238E27FC236}">
                <a16:creationId xmlns:a16="http://schemas.microsoft.com/office/drawing/2014/main" id="{7E46505C-2280-2087-370B-EF64C6DFC2A0}"/>
              </a:ext>
            </a:extLst>
          </p:cNvPr>
          <p:cNvSpPr txBox="1">
            <a:spLocks noChangeArrowheads="1"/>
          </p:cNvSpPr>
          <p:nvPr/>
        </p:nvSpPr>
        <p:spPr bwMode="auto">
          <a:xfrm>
            <a:off x="7656875" y="4173746"/>
            <a:ext cx="2085975" cy="646074"/>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799" b="0" i="0" u="none" strike="noStrike" kern="1200" cap="none" spc="0" normalizeH="0" baseline="0" noProof="0" dirty="0" err="1">
                <a:ln>
                  <a:noFill/>
                </a:ln>
                <a:solidFill>
                  <a:srgbClr val="44546A"/>
                </a:solidFill>
                <a:effectLst/>
                <a:uLnTx/>
                <a:uFillTx/>
                <a:latin typeface="Montserrat" panose="02000505000000020004" pitchFamily="2" charset="0"/>
                <a:ea typeface="+mn-ea"/>
                <a:cs typeface="+mn-cs"/>
              </a:rPr>
              <a:t>Omnipod</a:t>
            </a:r>
            <a:r>
              <a:rPr kumimoji="0" lang="en-US" altLang="en-US" sz="1799" b="0" i="0" u="none" strike="noStrike" kern="1200" cap="none" spc="0" normalizeH="0" baseline="0" noProof="0" dirty="0">
                <a:ln>
                  <a:noFill/>
                </a:ln>
                <a:solidFill>
                  <a:srgbClr val="44546A"/>
                </a:solidFill>
                <a:effectLst/>
                <a:uLnTx/>
                <a:uFillTx/>
                <a:latin typeface="Montserrat" panose="02000505000000020004" pitchFamily="2" charset="0"/>
                <a:ea typeface="+mn-ea"/>
                <a:cs typeface="+mn-cs"/>
              </a:rPr>
              <a:t> 5 Simulator</a:t>
            </a:r>
          </a:p>
        </p:txBody>
      </p:sp>
      <p:sp>
        <p:nvSpPr>
          <p:cNvPr id="141322" name="TextBox 1">
            <a:extLst>
              <a:ext uri="{FF2B5EF4-FFF2-40B4-BE49-F238E27FC236}">
                <a16:creationId xmlns:a16="http://schemas.microsoft.com/office/drawing/2014/main" id="{ACF9100A-C73D-39CC-2729-21991748E58A}"/>
              </a:ext>
            </a:extLst>
          </p:cNvPr>
          <p:cNvSpPr txBox="1">
            <a:spLocks noChangeArrowheads="1"/>
          </p:cNvSpPr>
          <p:nvPr/>
        </p:nvSpPr>
        <p:spPr bwMode="auto">
          <a:xfrm>
            <a:off x="3067785" y="2921751"/>
            <a:ext cx="2780110" cy="646074"/>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799" b="0" i="0" u="none" strike="noStrike" kern="1200" cap="none" spc="0" normalizeH="0" baseline="0" noProof="0" dirty="0">
                <a:ln>
                  <a:noFill/>
                </a:ln>
                <a:solidFill>
                  <a:srgbClr val="44546A"/>
                </a:solidFill>
                <a:effectLst/>
                <a:uLnTx/>
                <a:uFillTx/>
                <a:latin typeface="Montserrat" panose="02000505000000020004" pitchFamily="2" charset="0"/>
                <a:ea typeface="+mn-ea"/>
                <a:cs typeface="+mn-cs"/>
              </a:rPr>
              <a:t>T:simulator app</a:t>
            </a: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en-US" altLang="en-US" sz="1799"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endParaRPr>
          </a:p>
        </p:txBody>
      </p:sp>
      <p:pic>
        <p:nvPicPr>
          <p:cNvPr id="3" name="Picture 2">
            <a:extLst>
              <a:ext uri="{FF2B5EF4-FFF2-40B4-BE49-F238E27FC236}">
                <a16:creationId xmlns:a16="http://schemas.microsoft.com/office/drawing/2014/main" id="{82FAD1DE-784F-6BB5-C008-53DACC8453C6}"/>
              </a:ext>
            </a:extLst>
          </p:cNvPr>
          <p:cNvPicPr>
            <a:picLocks noChangeAspect="1"/>
          </p:cNvPicPr>
          <p:nvPr/>
        </p:nvPicPr>
        <p:blipFill>
          <a:blip r:embed="rId7"/>
          <a:stretch>
            <a:fillRect/>
          </a:stretch>
        </p:blipFill>
        <p:spPr>
          <a:xfrm>
            <a:off x="1756650" y="4205836"/>
            <a:ext cx="1047791" cy="1542791"/>
          </a:xfrm>
          <a:prstGeom prst="rect">
            <a:avLst/>
          </a:prstGeom>
        </p:spPr>
      </p:pic>
      <p:sp>
        <p:nvSpPr>
          <p:cNvPr id="4" name="TextBox 1">
            <a:extLst>
              <a:ext uri="{FF2B5EF4-FFF2-40B4-BE49-F238E27FC236}">
                <a16:creationId xmlns:a16="http://schemas.microsoft.com/office/drawing/2014/main" id="{98793228-5F9A-5452-2885-5184BFDF76FB}"/>
              </a:ext>
            </a:extLst>
          </p:cNvPr>
          <p:cNvSpPr txBox="1">
            <a:spLocks noChangeArrowheads="1"/>
          </p:cNvSpPr>
          <p:nvPr/>
        </p:nvSpPr>
        <p:spPr bwMode="auto">
          <a:xfrm>
            <a:off x="1" y="5471691"/>
            <a:ext cx="4820533" cy="53848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799" b="0" i="0" u="none" strike="noStrike" kern="1200" cap="none" spc="0" normalizeH="0" baseline="0" noProof="0" dirty="0" err="1">
                <a:ln>
                  <a:noFill/>
                </a:ln>
                <a:solidFill>
                  <a:srgbClr val="7030A0"/>
                </a:solidFill>
                <a:effectLst/>
                <a:uLnTx/>
                <a:uFillTx/>
                <a:latin typeface="Montserrat" panose="02000505000000020004" pitchFamily="2" charset="0"/>
                <a:ea typeface="+mn-ea"/>
                <a:cs typeface="+mn-cs"/>
              </a:rPr>
              <a:t>iLet</a:t>
            </a:r>
            <a:r>
              <a:rPr kumimoji="0" lang="en-US" altLang="en-US" sz="1799"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 simulator</a:t>
            </a:r>
          </a:p>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10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https://simulatorapp.betabio</a:t>
            </a:r>
            <a:r>
              <a:rPr kumimoji="0" lang="en-US" altLang="en-US" sz="11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nicsweb.com/SimulatorEntry </a:t>
            </a:r>
          </a:p>
        </p:txBody>
      </p:sp>
      <p:sp>
        <p:nvSpPr>
          <p:cNvPr id="6" name="TextBox 5">
            <a:extLst>
              <a:ext uri="{FF2B5EF4-FFF2-40B4-BE49-F238E27FC236}">
                <a16:creationId xmlns:a16="http://schemas.microsoft.com/office/drawing/2014/main" id="{B29C4968-C212-A49A-708E-6762D7C902C6}"/>
              </a:ext>
            </a:extLst>
          </p:cNvPr>
          <p:cNvSpPr txBox="1"/>
          <p:nvPr/>
        </p:nvSpPr>
        <p:spPr>
          <a:xfrm>
            <a:off x="194944" y="3683829"/>
            <a:ext cx="4572000" cy="46166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Virtual Pump Demo | Medtronic </a:t>
            </a:r>
            <a:r>
              <a:rPr kumimoji="0" lang="en-US" sz="105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https://www.medtronicdiabetes.com/minimed-virtual-pump </a:t>
            </a:r>
            <a:endParaRPr kumimoji="0" lang="en-US" sz="135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endParaRPr>
          </a:p>
        </p:txBody>
      </p:sp>
      <p:sp>
        <p:nvSpPr>
          <p:cNvPr id="2" name="TextBox 1">
            <a:extLst>
              <a:ext uri="{FF2B5EF4-FFF2-40B4-BE49-F238E27FC236}">
                <a16:creationId xmlns:a16="http://schemas.microsoft.com/office/drawing/2014/main" id="{EA3F02B9-65B0-C526-583A-7112D1E03F8C}"/>
              </a:ext>
            </a:extLst>
          </p:cNvPr>
          <p:cNvSpPr txBox="1"/>
          <p:nvPr/>
        </p:nvSpPr>
        <p:spPr>
          <a:xfrm>
            <a:off x="5424847" y="3945585"/>
            <a:ext cx="2312036" cy="70788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hlinkClick r:id="rId8">
                  <a:extLst>
                    <a:ext uri="{A12FA001-AC4F-418D-AE19-62706E023703}">
                      <ahyp:hlinkClr xmlns:ahyp="http://schemas.microsoft.com/office/drawing/2018/hyperlinkcolor" val="tx"/>
                    </a:ext>
                  </a:extLst>
                </a:hlinkClick>
              </a:rPr>
              <a:t>Mobi</a:t>
            </a:r>
            <a:r>
              <a:rPr kumimoji="0" lang="en-US" sz="180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 </a:t>
            </a:r>
            <a:r>
              <a:rPr kumimoji="0" lang="en-US" sz="110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https://main.dugvvq4v5elvs</a:t>
            </a:r>
            <a:r>
              <a:rPr kumimoji="0" lang="en-US" sz="11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.amplifyapp.com/dashboard</a:t>
            </a:r>
            <a:endParaRPr kumimoji="0" lang="en-US" sz="18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endParaRPr>
          </a:p>
        </p:txBody>
      </p:sp>
      <p:pic>
        <p:nvPicPr>
          <p:cNvPr id="7" name="Picture 6">
            <a:extLst>
              <a:ext uri="{FF2B5EF4-FFF2-40B4-BE49-F238E27FC236}">
                <a16:creationId xmlns:a16="http://schemas.microsoft.com/office/drawing/2014/main" id="{21E971AF-16A7-CF45-3FCC-8871B3670B07}"/>
              </a:ext>
            </a:extLst>
          </p:cNvPr>
          <p:cNvPicPr>
            <a:picLocks noChangeAspect="1"/>
          </p:cNvPicPr>
          <p:nvPr/>
        </p:nvPicPr>
        <p:blipFill>
          <a:blip r:embed="rId9"/>
          <a:stretch>
            <a:fillRect/>
          </a:stretch>
        </p:blipFill>
        <p:spPr>
          <a:xfrm>
            <a:off x="5744414" y="1735428"/>
            <a:ext cx="1509387" cy="2244026"/>
          </a:xfrm>
          <a:prstGeom prst="rect">
            <a:avLst/>
          </a:prstGeom>
        </p:spPr>
      </p:pic>
      <p:sp>
        <p:nvSpPr>
          <p:cNvPr id="8" name="Title 7">
            <a:extLst>
              <a:ext uri="{FF2B5EF4-FFF2-40B4-BE49-F238E27FC236}">
                <a16:creationId xmlns:a16="http://schemas.microsoft.com/office/drawing/2014/main" id="{8E059C78-B096-CD9B-3EE2-37F18E945807}"/>
              </a:ext>
            </a:extLst>
          </p:cNvPr>
          <p:cNvSpPr>
            <a:spLocks noGrp="1"/>
          </p:cNvSpPr>
          <p:nvPr>
            <p:ph type="title"/>
          </p:nvPr>
        </p:nvSpPr>
        <p:spPr/>
        <p:txBody>
          <a:bodyPr/>
          <a:lstStyle/>
          <a:p>
            <a:r>
              <a:rPr lang="en-US" dirty="0">
                <a:latin typeface="Montserrat" panose="02000505000000020004" pitchFamily="2" charset="0"/>
              </a:rPr>
              <a:t> </a:t>
            </a:r>
          </a:p>
        </p:txBody>
      </p:sp>
      <p:sp>
        <p:nvSpPr>
          <p:cNvPr id="9" name="Text 1">
            <a:extLst>
              <a:ext uri="{FF2B5EF4-FFF2-40B4-BE49-F238E27FC236}">
                <a16:creationId xmlns:a16="http://schemas.microsoft.com/office/drawing/2014/main" id="{D38955A2-9BAD-6AC6-D0D1-2C25BC48981E}"/>
              </a:ext>
            </a:extLst>
          </p:cNvPr>
          <p:cNvSpPr/>
          <p:nvPr/>
        </p:nvSpPr>
        <p:spPr>
          <a:xfrm>
            <a:off x="381000" y="1166813"/>
            <a:ext cx="8318863" cy="342900"/>
          </a:xfrm>
          <a:prstGeom prst="rect">
            <a:avLst/>
          </a:prstGeom>
          <a:noFill/>
          <a:ln/>
        </p:spPr>
        <p:txBody>
          <a:bodyPr wrap="square" lIns="91440" tIns="45720" rIns="91440" bIns="45720" rtlCol="0" anchor="ctr"/>
          <a:lstStyle/>
          <a:p>
            <a:pPr marL="0" marR="0" lvl="0" indent="0" algn="ctr" defTabSz="685800" rtl="0" eaLnBrk="1" fontAlgn="auto" latinLnBrk="0" hangingPunct="1">
              <a:lnSpc>
                <a:spcPts val="2688"/>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Oswald" pitchFamily="34" charset="-122"/>
                <a:cs typeface="Arial" panose="020B0604020202020204" pitchFamily="34" charset="0"/>
              </a:rPr>
              <a:t>Simulation Apps/Websites to Try it Out </a:t>
            </a:r>
          </a:p>
        </p:txBody>
      </p:sp>
      <p:sp>
        <p:nvSpPr>
          <p:cNvPr id="5" name="Rectangle 4">
            <a:extLst>
              <a:ext uri="{FF2B5EF4-FFF2-40B4-BE49-F238E27FC236}">
                <a16:creationId xmlns:a16="http://schemas.microsoft.com/office/drawing/2014/main" id="{8667CBEC-12FB-C217-7C1D-FFFF321C7318}"/>
              </a:ext>
            </a:extLst>
          </p:cNvPr>
          <p:cNvSpPr/>
          <p:nvPr/>
        </p:nvSpPr>
        <p:spPr>
          <a:xfrm>
            <a:off x="4870024" y="2417011"/>
            <a:ext cx="131844" cy="18128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71F1E38-D936-2B83-294F-823A68C7F049}"/>
              </a:ext>
            </a:extLst>
          </p:cNvPr>
          <p:cNvSpPr txBox="1"/>
          <p:nvPr/>
        </p:nvSpPr>
        <p:spPr>
          <a:xfrm>
            <a:off x="5335640" y="5541146"/>
            <a:ext cx="4802488" cy="300082"/>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err="1">
                <a:ln>
                  <a:noFill/>
                </a:ln>
                <a:solidFill>
                  <a:srgbClr val="7030A0"/>
                </a:solidFill>
                <a:effectLst/>
                <a:uLnTx/>
                <a:uFillTx/>
                <a:latin typeface="Calibri" panose="020F0502020204030204"/>
                <a:ea typeface="+mn-ea"/>
                <a:cs typeface="+mn-cs"/>
              </a:rPr>
              <a:t>twiist</a:t>
            </a:r>
            <a:r>
              <a:rPr kumimoji="0" lang="en-US" sz="1350" b="0" i="0" u="none" strike="noStrike" kern="1200" cap="none" spc="0" normalizeH="0" baseline="0" noProof="0" dirty="0">
                <a:ln>
                  <a:noFill/>
                </a:ln>
                <a:solidFill>
                  <a:srgbClr val="7030A0"/>
                </a:solidFill>
                <a:effectLst/>
                <a:uLnTx/>
                <a:uFillTx/>
                <a:latin typeface="Calibri" panose="020F0502020204030204"/>
                <a:ea typeface="+mn-ea"/>
                <a:cs typeface="+mn-cs"/>
              </a:rPr>
              <a:t>™ AID System Interactive Demo</a:t>
            </a:r>
          </a:p>
        </p:txBody>
      </p:sp>
      <p:pic>
        <p:nvPicPr>
          <p:cNvPr id="15" name="Picture 14">
            <a:extLst>
              <a:ext uri="{FF2B5EF4-FFF2-40B4-BE49-F238E27FC236}">
                <a16:creationId xmlns:a16="http://schemas.microsoft.com/office/drawing/2014/main" id="{6F02143A-8D26-1631-EFA2-35FA8FA6E417}"/>
              </a:ext>
            </a:extLst>
          </p:cNvPr>
          <p:cNvPicPr>
            <a:picLocks noChangeAspect="1"/>
          </p:cNvPicPr>
          <p:nvPr/>
        </p:nvPicPr>
        <p:blipFill>
          <a:blip r:embed="rId10"/>
          <a:stretch>
            <a:fillRect/>
          </a:stretch>
        </p:blipFill>
        <p:spPr>
          <a:xfrm>
            <a:off x="4324262" y="4195007"/>
            <a:ext cx="771633" cy="1667108"/>
          </a:xfrm>
          <a:prstGeom prst="rect">
            <a:avLst/>
          </a:prstGeom>
        </p:spPr>
      </p:pic>
    </p:spTree>
    <p:extLst>
      <p:ext uri="{BB962C8B-B14F-4D97-AF65-F5344CB8AC3E}">
        <p14:creationId xmlns:p14="http://schemas.microsoft.com/office/powerpoint/2010/main" val="865087134"/>
      </p:ext>
    </p:extLst>
  </p:cSld>
  <p:clrMapOvr>
    <a:masterClrMapping/>
  </p:clrMapOvr>
  <p:extLst>
    <p:ext uri="{6950BFC3-D8DA-4A85-94F7-54DA5524770B}">
      <p188:commentRel xmlns:p188="http://schemas.microsoft.com/office/powerpoint/2018/8/main" r:id="rId3"/>
    </p:ext>
  </p:extLs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itle 2">
            <a:extLst>
              <a:ext uri="{FF2B5EF4-FFF2-40B4-BE49-F238E27FC236}">
                <a16:creationId xmlns:a16="http://schemas.microsoft.com/office/drawing/2014/main" id="{BB9ADEB3-C328-2792-99E0-BB83CF5B3858}"/>
              </a:ext>
            </a:extLst>
          </p:cNvPr>
          <p:cNvSpPr>
            <a:spLocks noGrp="1"/>
          </p:cNvSpPr>
          <p:nvPr>
            <p:ph type="title"/>
          </p:nvPr>
        </p:nvSpPr>
        <p:spPr>
          <a:xfrm>
            <a:off x="-114300" y="922735"/>
            <a:ext cx="9144000" cy="995363"/>
          </a:xfrm>
        </p:spPr>
        <p:txBody>
          <a:bodyPr/>
          <a:lstStyle/>
          <a:p>
            <a:r>
              <a:rPr lang="en-US" altLang="en-US" dirty="0"/>
              <a:t>Learn All About the Tech </a:t>
            </a:r>
          </a:p>
        </p:txBody>
      </p:sp>
      <p:sp>
        <p:nvSpPr>
          <p:cNvPr id="244739" name="TextBox 4">
            <a:extLst>
              <a:ext uri="{FF2B5EF4-FFF2-40B4-BE49-F238E27FC236}">
                <a16:creationId xmlns:a16="http://schemas.microsoft.com/office/drawing/2014/main" id="{1C6765D1-3D64-FDD3-E6FB-4B2FA6AED63D}"/>
              </a:ext>
            </a:extLst>
          </p:cNvPr>
          <p:cNvSpPr txBox="1">
            <a:spLocks noChangeArrowheads="1"/>
          </p:cNvSpPr>
          <p:nvPr/>
        </p:nvSpPr>
        <p:spPr bwMode="auto">
          <a:xfrm>
            <a:off x="285750" y="5593557"/>
            <a:ext cx="217170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05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https://pro.diabeteswise.org/</a:t>
            </a:r>
          </a:p>
        </p:txBody>
      </p:sp>
      <p:pic>
        <p:nvPicPr>
          <p:cNvPr id="244740" name="Picture 1">
            <a:extLst>
              <a:ext uri="{FF2B5EF4-FFF2-40B4-BE49-F238E27FC236}">
                <a16:creationId xmlns:a16="http://schemas.microsoft.com/office/drawing/2014/main" id="{E89F3B5D-AC80-6D42-54A0-BFA4873E95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1828800"/>
            <a:ext cx="3286125"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9">
            <a:extLst>
              <a:ext uri="{FF2B5EF4-FFF2-40B4-BE49-F238E27FC236}">
                <a16:creationId xmlns:a16="http://schemas.microsoft.com/office/drawing/2014/main" id="{5DF22C39-8265-2253-88C7-A1047B525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573"/>
          <a:stretch>
            <a:fillRect/>
          </a:stretch>
        </p:blipFill>
        <p:spPr bwMode="auto">
          <a:xfrm>
            <a:off x="6057901" y="4791075"/>
            <a:ext cx="2307431" cy="82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4">
            <a:extLst>
              <a:ext uri="{FF2B5EF4-FFF2-40B4-BE49-F238E27FC236}">
                <a16:creationId xmlns:a16="http://schemas.microsoft.com/office/drawing/2014/main" id="{C5A0280C-7550-4BAA-AFC6-5FE9244A9D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5" y="1896667"/>
            <a:ext cx="2114550"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3" name="Picture 6">
            <a:extLst>
              <a:ext uri="{FF2B5EF4-FFF2-40B4-BE49-F238E27FC236}">
                <a16:creationId xmlns:a16="http://schemas.microsoft.com/office/drawing/2014/main" id="{8B07FB91-FC69-7E02-9156-5539695E62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742" y="2262187"/>
            <a:ext cx="4830365"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TextBox 4">
            <a:extLst>
              <a:ext uri="{FF2B5EF4-FFF2-40B4-BE49-F238E27FC236}">
                <a16:creationId xmlns:a16="http://schemas.microsoft.com/office/drawing/2014/main" id="{B4C6F24F-C440-692A-A3D5-E07642F2D643}"/>
              </a:ext>
            </a:extLst>
          </p:cNvPr>
          <p:cNvSpPr txBox="1">
            <a:spLocks noChangeArrowheads="1"/>
          </p:cNvSpPr>
          <p:nvPr/>
        </p:nvSpPr>
        <p:spPr bwMode="auto">
          <a:xfrm>
            <a:off x="5568553" y="5773682"/>
            <a:ext cx="328612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44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40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36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3200">
                <a:solidFill>
                  <a:schemeClr val="bg2"/>
                </a:solidFill>
                <a:latin typeface="Arial" panose="020B0604020202020204" pitchFamily="34" charset="0"/>
                <a:cs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05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https://www.diabeteseducator.org/danatech/home</a:t>
            </a:r>
            <a:r>
              <a:rPr kumimoji="0" lang="en-US" altLang="en-US" sz="1050" b="0" i="0" u="none" strike="noStrike" kern="1200" cap="none" spc="0" normalizeH="0" baseline="0" noProof="0" dirty="0">
                <a:ln>
                  <a:noFill/>
                </a:ln>
                <a:solidFill>
                  <a:srgbClr val="7030A0"/>
                </a:solidFill>
                <a:effectLst/>
                <a:uLnTx/>
                <a:uFillTx/>
                <a:latin typeface="Calibri" panose="020F0502020204030204" pitchFamily="34" charset="0"/>
                <a:ea typeface="+mn-ea"/>
                <a:cs typeface="Arial" panose="020B0604020202020204" pitchFamily="34" charset="0"/>
              </a:rPr>
              <a:t>)</a:t>
            </a:r>
            <a:r>
              <a:rPr kumimoji="0" lang="en-US" altLang="en-US" sz="105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a:t>
            </a:r>
          </a:p>
        </p:txBody>
      </p:sp>
      <p:sp>
        <p:nvSpPr>
          <p:cNvPr id="2" name="Oval 1">
            <a:extLst>
              <a:ext uri="{FF2B5EF4-FFF2-40B4-BE49-F238E27FC236}">
                <a16:creationId xmlns:a16="http://schemas.microsoft.com/office/drawing/2014/main" id="{C66F7086-03C8-0D83-B9D1-A48ABFC6E9D8}"/>
              </a:ext>
            </a:extLst>
          </p:cNvPr>
          <p:cNvSpPr/>
          <p:nvPr/>
        </p:nvSpPr>
        <p:spPr>
          <a:xfrm>
            <a:off x="6352223" y="4114800"/>
            <a:ext cx="228600" cy="57150"/>
          </a:xfrm>
          <a:prstGeom prst="ellipse">
            <a:avLst/>
          </a:prstGeom>
          <a:solidFill>
            <a:srgbClr val="C5C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442C7-4786-7D5A-B843-DB3FC18E642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A35F86-6A3E-6D06-0548-BD7D7695E3D3}"/>
              </a:ext>
            </a:extLst>
          </p:cNvPr>
          <p:cNvSpPr>
            <a:spLocks noGrp="1"/>
          </p:cNvSpPr>
          <p:nvPr>
            <p:ph type="title"/>
          </p:nvPr>
        </p:nvSpPr>
        <p:spPr/>
        <p:txBody>
          <a:bodyPr/>
          <a:lstStyle/>
          <a:p>
            <a:r>
              <a:rPr lang="en-US" dirty="0"/>
              <a:t>  </a:t>
            </a:r>
          </a:p>
        </p:txBody>
      </p:sp>
      <p:pic>
        <p:nvPicPr>
          <p:cNvPr id="5" name="Picture 4">
            <a:extLst>
              <a:ext uri="{FF2B5EF4-FFF2-40B4-BE49-F238E27FC236}">
                <a16:creationId xmlns:a16="http://schemas.microsoft.com/office/drawing/2014/main" id="{A2B5CB9F-A051-7A4D-5E54-9A12FABFC250}"/>
              </a:ext>
            </a:extLst>
          </p:cNvPr>
          <p:cNvPicPr>
            <a:picLocks noChangeAspect="1"/>
          </p:cNvPicPr>
          <p:nvPr/>
        </p:nvPicPr>
        <p:blipFill>
          <a:blip r:embed="rId3"/>
          <a:stretch>
            <a:fillRect/>
          </a:stretch>
        </p:blipFill>
        <p:spPr>
          <a:xfrm>
            <a:off x="165250" y="1680210"/>
            <a:ext cx="8189983" cy="3703176"/>
          </a:xfrm>
          <a:prstGeom prst="rect">
            <a:avLst/>
          </a:prstGeom>
        </p:spPr>
      </p:pic>
      <p:sp>
        <p:nvSpPr>
          <p:cNvPr id="6" name="TextBox 5">
            <a:extLst>
              <a:ext uri="{FF2B5EF4-FFF2-40B4-BE49-F238E27FC236}">
                <a16:creationId xmlns:a16="http://schemas.microsoft.com/office/drawing/2014/main" id="{3C160F5A-A8C0-4143-8CC9-2874CA1E3F5E}"/>
              </a:ext>
            </a:extLst>
          </p:cNvPr>
          <p:cNvSpPr txBox="1"/>
          <p:nvPr/>
        </p:nvSpPr>
        <p:spPr>
          <a:xfrm>
            <a:off x="457201" y="5649685"/>
            <a:ext cx="6123215" cy="300082"/>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https://www.pantherprogram.org/clinic-tools</a:t>
            </a:r>
          </a:p>
        </p:txBody>
      </p:sp>
      <p:sp>
        <p:nvSpPr>
          <p:cNvPr id="4" name="Text 1">
            <a:extLst>
              <a:ext uri="{FF2B5EF4-FFF2-40B4-BE49-F238E27FC236}">
                <a16:creationId xmlns:a16="http://schemas.microsoft.com/office/drawing/2014/main" id="{466B9922-0B07-055E-A8A5-D6FD5D1B28FC}"/>
              </a:ext>
            </a:extLst>
          </p:cNvPr>
          <p:cNvSpPr/>
          <p:nvPr/>
        </p:nvSpPr>
        <p:spPr>
          <a:xfrm>
            <a:off x="304800" y="719932"/>
            <a:ext cx="8229599"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r>
              <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Oswald" pitchFamily="34" charset="-122"/>
                <a:cs typeface="Arial" panose="020B0604020202020204" pitchFamily="34" charset="0"/>
              </a:rPr>
              <a:t>A Great </a:t>
            </a:r>
            <a:r>
              <a:rPr kumimoji="0" lang="en-US" sz="405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Oswald" pitchFamily="34" charset="-122"/>
                <a:cs typeface="Arial" panose="020B0604020202020204" pitchFamily="34" charset="0"/>
              </a:rPr>
              <a:t>Resource: Panther Tools</a:t>
            </a:r>
            <a:endParaRPr kumimoji="0" lang="en-US" sz="405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660991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3EF2F-39A1-71B1-F02C-330129C8A7B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0B66B62-CE16-9FCF-2A31-A6D7998B694D}"/>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4093B1D9-E3CC-DC0F-F480-DA8BA1B2BDFF}"/>
              </a:ext>
            </a:extLst>
          </p:cNvPr>
          <p:cNvSpPr>
            <a:spLocks noGrp="1"/>
          </p:cNvSpPr>
          <p:nvPr>
            <p:ph idx="1"/>
          </p:nvPr>
        </p:nvSpPr>
        <p:spPr>
          <a:xfrm>
            <a:off x="1" y="2778207"/>
            <a:ext cx="2659087" cy="1841146"/>
          </a:xfrm>
        </p:spPr>
        <p:txBody>
          <a:bodyPr/>
          <a:lstStyle/>
          <a:p>
            <a:pPr marL="0" indent="0">
              <a:buNone/>
            </a:pPr>
            <a:r>
              <a:rPr lang="en-US" sz="1900" dirty="0">
                <a:latin typeface="Montserrat" panose="02000505000000020004" pitchFamily="2" charset="0"/>
              </a:rPr>
              <a:t>Data Interpretation</a:t>
            </a:r>
          </a:p>
        </p:txBody>
      </p:sp>
      <p:pic>
        <p:nvPicPr>
          <p:cNvPr id="5" name="Picture 4">
            <a:extLst>
              <a:ext uri="{FF2B5EF4-FFF2-40B4-BE49-F238E27FC236}">
                <a16:creationId xmlns:a16="http://schemas.microsoft.com/office/drawing/2014/main" id="{6C5FD795-54E7-A164-FE79-13AC7BB81B3C}"/>
              </a:ext>
            </a:extLst>
          </p:cNvPr>
          <p:cNvPicPr>
            <a:picLocks noChangeAspect="1"/>
          </p:cNvPicPr>
          <p:nvPr/>
        </p:nvPicPr>
        <p:blipFill>
          <a:blip r:embed="rId3"/>
          <a:stretch>
            <a:fillRect/>
          </a:stretch>
        </p:blipFill>
        <p:spPr>
          <a:xfrm>
            <a:off x="2519172" y="857250"/>
            <a:ext cx="6624828" cy="5143500"/>
          </a:xfrm>
          <a:prstGeom prst="rect">
            <a:avLst/>
          </a:prstGeom>
        </p:spPr>
      </p:pic>
      <p:sp>
        <p:nvSpPr>
          <p:cNvPr id="6" name="TextBox 5">
            <a:extLst>
              <a:ext uri="{FF2B5EF4-FFF2-40B4-BE49-F238E27FC236}">
                <a16:creationId xmlns:a16="http://schemas.microsoft.com/office/drawing/2014/main" id="{B2ACB2D9-6277-BC07-0C2C-B2C76D1E9D44}"/>
              </a:ext>
            </a:extLst>
          </p:cNvPr>
          <p:cNvSpPr txBox="1"/>
          <p:nvPr/>
        </p:nvSpPr>
        <p:spPr>
          <a:xfrm>
            <a:off x="1441" y="4871902"/>
            <a:ext cx="2733050" cy="884858"/>
          </a:xfrm>
          <a:prstGeom prst="rect">
            <a:avLst/>
          </a:prstGeom>
          <a:noFill/>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35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Diabetes Technology. Deciphered. | PANTHER Program </a:t>
            </a:r>
            <a:r>
              <a:rPr kumimoji="0" lang="en-US" sz="11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a:t>
            </a:r>
            <a:r>
              <a:rPr kumimoji="0" lang="en-US" sz="1100" b="0" i="0" u="none" strike="noStrike" kern="1200" cap="none" spc="0" normalizeH="0" baseline="0" noProof="0" dirty="0">
                <a:ln>
                  <a:noFill/>
                </a:ln>
                <a:solidFill>
                  <a:srgbClr val="7030A0"/>
                </a:solidFill>
                <a:effectLst/>
                <a:uLnTx/>
                <a:uFillTx/>
                <a:latin typeface="Montserrat" panose="02000505000000020004" pitchFamily="2" charset="0"/>
                <a:ea typeface="+mn-ea"/>
                <a:cs typeface="+mn-cs"/>
              </a:rPr>
              <a:t>https://www.pantherprogram.org</a:t>
            </a:r>
            <a:r>
              <a:rPr kumimoji="0" lang="en-US" sz="11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  </a:t>
            </a:r>
            <a:endParaRPr kumimoji="0" lang="en-US" sz="135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endParaRPr>
          </a:p>
        </p:txBody>
      </p:sp>
      <p:sp>
        <p:nvSpPr>
          <p:cNvPr id="8" name="Text 1">
            <a:extLst>
              <a:ext uri="{FF2B5EF4-FFF2-40B4-BE49-F238E27FC236}">
                <a16:creationId xmlns:a16="http://schemas.microsoft.com/office/drawing/2014/main" id="{BE478FED-2AD7-AD12-FE4A-B207920ED306}"/>
              </a:ext>
            </a:extLst>
          </p:cNvPr>
          <p:cNvSpPr/>
          <p:nvPr/>
        </p:nvSpPr>
        <p:spPr>
          <a:xfrm>
            <a:off x="114300" y="1124276"/>
            <a:ext cx="8318863"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44546A">
                    <a:alpha val="99000"/>
                  </a:srgbClr>
                </a:solidFill>
                <a:effectLst/>
                <a:uLnTx/>
                <a:uFillTx/>
                <a:latin typeface="Arial" panose="020B0604020202020204" pitchFamily="34" charset="0"/>
                <a:ea typeface="Oswald" pitchFamily="34" charset="-122"/>
                <a:cs typeface="Arial" panose="020B0604020202020204" pitchFamily="34" charset="0"/>
              </a:rPr>
              <a:t>Panther Tools</a:t>
            </a:r>
          </a:p>
        </p:txBody>
      </p:sp>
    </p:spTree>
    <p:extLst>
      <p:ext uri="{BB962C8B-B14F-4D97-AF65-F5344CB8AC3E}">
        <p14:creationId xmlns:p14="http://schemas.microsoft.com/office/powerpoint/2010/main" val="85439364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extBox 1">
            <a:extLst>
              <a:ext uri="{FF2B5EF4-FFF2-40B4-BE49-F238E27FC236}">
                <a16:creationId xmlns:a16="http://schemas.microsoft.com/office/drawing/2014/main" id="{B51CFCC9-605F-379C-842A-049F3A631B05}"/>
              </a:ext>
            </a:extLst>
          </p:cNvPr>
          <p:cNvSpPr txBox="1">
            <a:spLocks noChangeArrowheads="1"/>
          </p:cNvSpPr>
          <p:nvPr/>
        </p:nvSpPr>
        <p:spPr bwMode="auto">
          <a:xfrm>
            <a:off x="285750" y="4343400"/>
            <a:ext cx="6743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4546A"/>
                </a:solidFill>
                <a:effectLst/>
                <a:uLnTx/>
                <a:uFillTx/>
                <a:latin typeface="Arial" panose="020B0604020202020204" pitchFamily="34" charset="0"/>
                <a:ea typeface="+mn-ea"/>
                <a:cs typeface="+mn-cs"/>
              </a:rPr>
              <a:t>Diana Isaacs, PharmD</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4546A"/>
                </a:solidFill>
                <a:effectLst/>
                <a:uLnTx/>
                <a:uFillTx/>
                <a:latin typeface="Arial" panose="020B0604020202020204" pitchFamily="34" charset="0"/>
                <a:ea typeface="+mn-ea"/>
                <a:cs typeface="+mn-cs"/>
                <a:hlinkClick r:id="rId3"/>
              </a:rPr>
              <a:t>isaacsd@ccf.org</a:t>
            </a:r>
            <a:endParaRPr kumimoji="0" lang="en-US" altLang="en-US" sz="1800" b="0" i="0" u="none" strike="noStrike" kern="1200" cap="none" spc="0" normalizeH="0" baseline="0" noProof="0">
              <a:ln>
                <a:noFill/>
              </a:ln>
              <a:solidFill>
                <a:srgbClr val="44546A"/>
              </a:solidFill>
              <a:effectLst/>
              <a:uLnTx/>
              <a:uFillTx/>
              <a:latin typeface="Arial" panose="020B0604020202020204" pitchFamily="34" charset="0"/>
              <a:ea typeface="+mn-ea"/>
              <a:cs typeface="+mn-cs"/>
            </a:endParaRP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4546A"/>
                </a:solidFill>
                <a:effectLst/>
                <a:uLnTx/>
                <a:uFillTx/>
                <a:latin typeface="Arial" panose="020B0604020202020204" pitchFamily="34" charset="0"/>
                <a:ea typeface="+mn-ea"/>
                <a:cs typeface="+mn-cs"/>
              </a:rPr>
              <a:t>Instagram/Twitter: dianamisaacs</a:t>
            </a: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4546A"/>
                </a:solidFill>
                <a:effectLst/>
                <a:uLnTx/>
                <a:uFillTx/>
                <a:latin typeface="Arial" panose="020B0604020202020204" pitchFamily="34" charset="0"/>
                <a:ea typeface="+mn-ea"/>
                <a:cs typeface="+mn-cs"/>
              </a:rPr>
              <a:t>Podcast: https://www.hcplive.com/podcasts/diabetes-dialogue</a:t>
            </a:r>
          </a:p>
        </p:txBody>
      </p:sp>
      <p:pic>
        <p:nvPicPr>
          <p:cNvPr id="250883" name="Picture 2">
            <a:extLst>
              <a:ext uri="{FF2B5EF4-FFF2-40B4-BE49-F238E27FC236}">
                <a16:creationId xmlns:a16="http://schemas.microsoft.com/office/drawing/2014/main" id="{678DA24B-6064-F412-C748-C584E434D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0" y="4743450"/>
            <a:ext cx="1569244"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46" name="Rectangle 10"/>
          <p:cNvSpPr>
            <a:spLocks noGrp="1" noChangeArrowheads="1"/>
          </p:cNvSpPr>
          <p:nvPr>
            <p:ph type="title"/>
          </p:nvPr>
        </p:nvSpPr>
        <p:spPr/>
        <p:txBody>
          <a:bodyPr>
            <a:normAutofit fontScale="90000"/>
          </a:bodyPr>
          <a:lstStyle/>
          <a:p>
            <a:pPr eaLnBrk="1" hangingPunct="1">
              <a:defRPr/>
            </a:pPr>
            <a:r>
              <a:rPr lang="en-US" sz="6000" dirty="0"/>
              <a:t>Thank You –  </a:t>
            </a:r>
          </a:p>
        </p:txBody>
      </p:sp>
      <p:sp>
        <p:nvSpPr>
          <p:cNvPr id="5" name="Content Placeholder 4"/>
          <p:cNvSpPr>
            <a:spLocks noGrp="1"/>
          </p:cNvSpPr>
          <p:nvPr>
            <p:ph sz="quarter" idx="2"/>
          </p:nvPr>
        </p:nvSpPr>
        <p:spPr>
          <a:xfrm>
            <a:off x="3716867" y="1216152"/>
            <a:ext cx="4956979" cy="4937760"/>
          </a:xfrm>
        </p:spPr>
        <p:txBody>
          <a:bodyPr/>
          <a:lstStyle/>
          <a:p>
            <a:r>
              <a:rPr lang="fr-FR" dirty="0" err="1"/>
              <a:t>Thanks</a:t>
            </a:r>
            <a:r>
              <a:rPr lang="fr-FR" dirty="0"/>
              <a:t> for </a:t>
            </a:r>
            <a:r>
              <a:rPr lang="fr-FR" dirty="0" err="1"/>
              <a:t>joining</a:t>
            </a:r>
            <a:r>
              <a:rPr lang="fr-FR" dirty="0"/>
              <a:t> us!</a:t>
            </a:r>
          </a:p>
          <a:p>
            <a:r>
              <a:rPr lang="fr-FR" dirty="0"/>
              <a:t>Questions?</a:t>
            </a:r>
          </a:p>
          <a:p>
            <a:r>
              <a:rPr lang="fr-FR" dirty="0">
                <a:hlinkClick r:id="rId4"/>
              </a:rPr>
              <a:t>Info@diabetesed.net</a:t>
            </a:r>
            <a:endParaRPr lang="fr-FR" dirty="0"/>
          </a:p>
          <a:p>
            <a:r>
              <a:rPr lang="fr-FR" dirty="0"/>
              <a:t>Call us at 530-893-8635</a:t>
            </a:r>
          </a:p>
          <a:p>
            <a:r>
              <a:rPr lang="fr-FR" dirty="0"/>
              <a:t>www.DiabetesEd.net</a:t>
            </a:r>
            <a:endParaRPr lang="en-US" dirty="0"/>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1311998"/>
            <a:ext cx="3259667" cy="4889501"/>
          </a:xfrm>
          <a:prstGeom prst="rect">
            <a:avLst/>
          </a:prstGeom>
        </p:spPr>
      </p:pic>
    </p:spTree>
    <p:custDataLst>
      <p:tags r:id="rId1"/>
    </p:custDataLst>
    <p:extLst>
      <p:ext uri="{BB962C8B-B14F-4D97-AF65-F5344CB8AC3E}">
        <p14:creationId xmlns:p14="http://schemas.microsoft.com/office/powerpoint/2010/main" val="137475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B39B8-1FDF-4E24-1DA9-F60B3FA5E8AE}"/>
              </a:ext>
            </a:extLst>
          </p:cNvPr>
          <p:cNvSpPr>
            <a:spLocks noGrp="1"/>
          </p:cNvSpPr>
          <p:nvPr>
            <p:ph type="title"/>
          </p:nvPr>
        </p:nvSpPr>
        <p:spPr/>
        <p:txBody>
          <a:bodyPr/>
          <a:lstStyle/>
          <a:p>
            <a:r>
              <a:rPr lang="en-US" dirty="0"/>
              <a:t> </a:t>
            </a:r>
          </a:p>
        </p:txBody>
      </p:sp>
      <p:graphicFrame>
        <p:nvGraphicFramePr>
          <p:cNvPr id="9" name="Diagram 8">
            <a:extLst>
              <a:ext uri="{FF2B5EF4-FFF2-40B4-BE49-F238E27FC236}">
                <a16:creationId xmlns:a16="http://schemas.microsoft.com/office/drawing/2014/main" id="{46E04F5C-8A77-790D-532A-138A3092E6E4}"/>
              </a:ext>
            </a:extLst>
          </p:cNvPr>
          <p:cNvGraphicFramePr/>
          <p:nvPr/>
        </p:nvGraphicFramePr>
        <p:xfrm>
          <a:off x="195944" y="1554164"/>
          <a:ext cx="8538753" cy="44658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5333ABEC-2CAD-6A62-8BA3-56694D39CF48}"/>
              </a:ext>
            </a:extLst>
          </p:cNvPr>
          <p:cNvSpPr txBox="1"/>
          <p:nvPr/>
        </p:nvSpPr>
        <p:spPr>
          <a:xfrm>
            <a:off x="195944" y="5758426"/>
            <a:ext cx="3445329" cy="261610"/>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ISF: insulin sensitivity factor</a:t>
            </a:r>
          </a:p>
        </p:txBody>
      </p:sp>
      <p:sp>
        <p:nvSpPr>
          <p:cNvPr id="4" name="Text 1">
            <a:extLst>
              <a:ext uri="{FF2B5EF4-FFF2-40B4-BE49-F238E27FC236}">
                <a16:creationId xmlns:a16="http://schemas.microsoft.com/office/drawing/2014/main" id="{1B7D391A-48AD-B567-6493-7CA812430BB5}"/>
              </a:ext>
            </a:extLst>
          </p:cNvPr>
          <p:cNvSpPr/>
          <p:nvPr/>
        </p:nvSpPr>
        <p:spPr>
          <a:xfrm>
            <a:off x="395151" y="620943"/>
            <a:ext cx="8353697"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r>
              <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Oswald" pitchFamily="34" charset="-122"/>
                <a:cs typeface="Arial" panose="020B0604020202020204" pitchFamily="34" charset="0"/>
              </a:rPr>
              <a:t>Background Insulin Modulation</a:t>
            </a:r>
            <a:endPar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230028"/>
      </p:ext>
    </p:extLst>
  </p:cSld>
  <p:clrMapOvr>
    <a:masterClrMapping/>
  </p:clrMapOvr>
  <p:transition spd="med">
    <p:fade/>
  </p:transition>
  <p:extLst>
    <p:ext uri="{6950BFC3-D8DA-4A85-94F7-54DA5524770B}">
      <p188:commentRel xmlns:p188="http://schemas.microsoft.com/office/powerpoint/2018/8/main" r:id="rId3"/>
    </p:ext>
  </p:extLs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133A-6949-C299-08AC-E9FD9C8FC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74485-65B5-4D63-909B-885B481A6AD3}"/>
              </a:ext>
            </a:extLst>
          </p:cNvPr>
          <p:cNvSpPr>
            <a:spLocks noGrp="1"/>
          </p:cNvSpPr>
          <p:nvPr>
            <p:ph type="title"/>
          </p:nvPr>
        </p:nvSpPr>
        <p:spPr>
          <a:xfrm>
            <a:off x="0" y="228601"/>
            <a:ext cx="9144000" cy="579441"/>
          </a:xfrm>
        </p:spPr>
        <p:txBody>
          <a:bodyPr>
            <a:normAutofit fontScale="90000"/>
          </a:bodyPr>
          <a:lstStyle/>
          <a:p>
            <a:r>
              <a:rPr lang="en-US" dirty="0"/>
              <a:t> </a:t>
            </a:r>
          </a:p>
        </p:txBody>
      </p:sp>
      <p:sp>
        <p:nvSpPr>
          <p:cNvPr id="5" name="Content Placeholder 4">
            <a:extLst>
              <a:ext uri="{FF2B5EF4-FFF2-40B4-BE49-F238E27FC236}">
                <a16:creationId xmlns:a16="http://schemas.microsoft.com/office/drawing/2014/main" id="{1E2CF983-2326-FF5C-647A-D4745D71AD33}"/>
              </a:ext>
            </a:extLst>
          </p:cNvPr>
          <p:cNvSpPr>
            <a:spLocks noGrp="1"/>
          </p:cNvSpPr>
          <p:nvPr>
            <p:ph idx="1"/>
          </p:nvPr>
        </p:nvSpPr>
        <p:spPr/>
        <p:txBody>
          <a:bodyPr/>
          <a:lstStyle/>
          <a:p>
            <a:endParaRPr lang="en-US"/>
          </a:p>
        </p:txBody>
      </p:sp>
      <p:graphicFrame>
        <p:nvGraphicFramePr>
          <p:cNvPr id="9" name="Diagram 8">
            <a:extLst>
              <a:ext uri="{FF2B5EF4-FFF2-40B4-BE49-F238E27FC236}">
                <a16:creationId xmlns:a16="http://schemas.microsoft.com/office/drawing/2014/main" id="{970EDC54-A0EE-BB1E-B73C-309926EE4F23}"/>
              </a:ext>
            </a:extLst>
          </p:cNvPr>
          <p:cNvGraphicFramePr/>
          <p:nvPr/>
        </p:nvGraphicFramePr>
        <p:xfrm>
          <a:off x="304801" y="1036429"/>
          <a:ext cx="8313105" cy="51777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F896647A-DED7-D4B4-415D-ECC45A6CF947}"/>
              </a:ext>
            </a:extLst>
          </p:cNvPr>
          <p:cNvSpPr txBox="1"/>
          <p:nvPr/>
        </p:nvSpPr>
        <p:spPr>
          <a:xfrm>
            <a:off x="1058636" y="6442605"/>
            <a:ext cx="6805434" cy="276999"/>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panose="02000505000000020004" pitchFamily="2" charset="0"/>
                <a:ea typeface="+mn-ea"/>
                <a:cs typeface="+mn-cs"/>
              </a:rPr>
              <a:t>ISF: insulin sensitivity factor, ICR: insulin to carbohydrate ratio, AIT: active insulin time</a:t>
            </a:r>
          </a:p>
        </p:txBody>
      </p:sp>
      <p:sp>
        <p:nvSpPr>
          <p:cNvPr id="4" name="Text 1">
            <a:extLst>
              <a:ext uri="{FF2B5EF4-FFF2-40B4-BE49-F238E27FC236}">
                <a16:creationId xmlns:a16="http://schemas.microsoft.com/office/drawing/2014/main" id="{D2FCC80F-B990-0541-0EC0-F3C87C67D81C}"/>
              </a:ext>
            </a:extLst>
          </p:cNvPr>
          <p:cNvSpPr/>
          <p:nvPr/>
        </p:nvSpPr>
        <p:spPr>
          <a:xfrm>
            <a:off x="395151" y="483770"/>
            <a:ext cx="8353697" cy="342900"/>
          </a:xfrm>
          <a:prstGeom prst="rect">
            <a:avLst/>
          </a:prstGeom>
          <a:noFill/>
          <a:ln/>
        </p:spPr>
        <p:txBody>
          <a:bodyPr wrap="square" lIns="91440" tIns="45720" rIns="91440" bIns="45720" rtlCol="0" anchor="ctr"/>
          <a:lstStyle/>
          <a:p>
            <a:pPr marL="0" marR="0" lvl="0" indent="0" algn="l" defTabSz="685800" rtl="0" eaLnBrk="0" fontAlgn="base" latinLnBrk="0" hangingPunct="0">
              <a:lnSpc>
                <a:spcPts val="2688"/>
              </a:lnSpc>
              <a:spcBef>
                <a:spcPct val="0"/>
              </a:spcBef>
              <a:spcAft>
                <a:spcPct val="0"/>
              </a:spcAft>
              <a:buClrTx/>
              <a:buSzTx/>
              <a:buFontTx/>
              <a:buNone/>
              <a:tabLst/>
              <a:defRPr/>
            </a:pPr>
            <a:r>
              <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Oswald" pitchFamily="34" charset="-122"/>
                <a:cs typeface="Arial" panose="020B0604020202020204" pitchFamily="34" charset="0"/>
              </a:rPr>
              <a:t>Bolus Insulin Modulation</a:t>
            </a:r>
            <a:endParaRPr kumimoji="0" lang="en-US" sz="4050" b="0"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8569747"/>
      </p:ext>
    </p:extLst>
  </p:cSld>
  <p:clrMapOvr>
    <a:masterClrMapping/>
  </p:clrMapOvr>
  <p:transition spd="med">
    <p:fade/>
  </p:transition>
  <p:extLst>
    <p:ext uri="{6950BFC3-D8DA-4A85-94F7-54DA5524770B}">
      <p188:commentRel xmlns:p188="http://schemas.microsoft.com/office/powerpoint/2018/8/main" r:id="rId3"/>
    </p:ext>
  </p:extLst>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6BF11ED-0FCC-85E0-FBE5-4B967DD2D732}"/>
              </a:ext>
            </a:extLst>
          </p:cNvPr>
          <p:cNvSpPr>
            <a:spLocks noGrp="1"/>
          </p:cNvSpPr>
          <p:nvPr>
            <p:ph type="ctrTitle"/>
          </p:nvPr>
        </p:nvSpPr>
        <p:spPr>
          <a:xfrm>
            <a:off x="3028950" y="1985135"/>
            <a:ext cx="5981120" cy="2751086"/>
          </a:xfrm>
        </p:spPr>
        <p:txBody>
          <a:bodyPr>
            <a:normAutofit/>
          </a:bodyPr>
          <a:lstStyle/>
          <a:p>
            <a:pPr algn="r"/>
            <a:r>
              <a:rPr lang="en-US" sz="4200" dirty="0"/>
              <a:t>Medical Nutrition Therapy - Latest Updates Macronutrients: Carbs, Fats and Protein</a:t>
            </a:r>
          </a:p>
        </p:txBody>
      </p:sp>
      <p:sp>
        <p:nvSpPr>
          <p:cNvPr id="3" name="Subtitle 2">
            <a:extLst>
              <a:ext uri="{FF2B5EF4-FFF2-40B4-BE49-F238E27FC236}">
                <a16:creationId xmlns:a16="http://schemas.microsoft.com/office/drawing/2014/main" id="{E48E62D1-FA6E-B8A8-276E-6FB46B43B72F}"/>
              </a:ext>
            </a:extLst>
          </p:cNvPr>
          <p:cNvSpPr>
            <a:spLocks noGrp="1"/>
          </p:cNvSpPr>
          <p:nvPr>
            <p:ph type="subTitle" idx="1"/>
          </p:nvPr>
        </p:nvSpPr>
        <p:spPr>
          <a:xfrm>
            <a:off x="3114030" y="4864739"/>
            <a:ext cx="5733470" cy="475480"/>
          </a:xfrm>
        </p:spPr>
        <p:txBody>
          <a:bodyPr>
            <a:normAutofit/>
          </a:bodyPr>
          <a:lstStyle/>
          <a:p>
            <a:pPr algn="r"/>
            <a:r>
              <a:rPr lang="en-US" dirty="0"/>
              <a:t>2026 Live Seminar </a:t>
            </a:r>
          </a:p>
        </p:txBody>
      </p:sp>
    </p:spTree>
    <p:extLst>
      <p:ext uri="{BB962C8B-B14F-4D97-AF65-F5344CB8AC3E}">
        <p14:creationId xmlns:p14="http://schemas.microsoft.com/office/powerpoint/2010/main" val="151719169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692FE-E8DC-40D0-99C4-0AFD2BC6CE95}"/>
              </a:ext>
            </a:extLst>
          </p:cNvPr>
          <p:cNvSpPr>
            <a:spLocks noGrp="1"/>
          </p:cNvSpPr>
          <p:nvPr>
            <p:ph type="title"/>
          </p:nvPr>
        </p:nvSpPr>
        <p:spPr>
          <a:xfrm>
            <a:off x="704850" y="266700"/>
            <a:ext cx="7734300" cy="1471841"/>
          </a:xfrm>
        </p:spPr>
        <p:txBody>
          <a:bodyPr anchor="b">
            <a:normAutofit fontScale="90000"/>
          </a:bodyPr>
          <a:lstStyle/>
          <a:p>
            <a:r>
              <a:rPr lang="en-US" b="1" dirty="0"/>
              <a:t>Christine Craig, MS, RDN, CDCES </a:t>
            </a:r>
            <a:br>
              <a:rPr lang="en-US" b="1" dirty="0"/>
            </a:br>
            <a:r>
              <a:rPr lang="en-US" b="1" dirty="0"/>
              <a:t>has No Relevant Conflicts of Interest</a:t>
            </a:r>
          </a:p>
        </p:txBody>
      </p:sp>
      <p:sp>
        <p:nvSpPr>
          <p:cNvPr id="3" name="Content Placeholder 2">
            <a:extLst>
              <a:ext uri="{FF2B5EF4-FFF2-40B4-BE49-F238E27FC236}">
                <a16:creationId xmlns:a16="http://schemas.microsoft.com/office/drawing/2014/main" id="{80BDA078-D840-442E-B1B5-EFC91A6BC2A1}"/>
              </a:ext>
            </a:extLst>
          </p:cNvPr>
          <p:cNvSpPr>
            <a:spLocks noGrp="1"/>
          </p:cNvSpPr>
          <p:nvPr>
            <p:ph sz="half" idx="1"/>
          </p:nvPr>
        </p:nvSpPr>
        <p:spPr>
          <a:xfrm>
            <a:off x="704850" y="1924050"/>
            <a:ext cx="7306190" cy="2672825"/>
          </a:xfrm>
        </p:spPr>
        <p:txBody>
          <a:bodyPr>
            <a:normAutofit/>
          </a:bodyPr>
          <a:lstStyle/>
          <a:p>
            <a:pPr>
              <a:lnSpc>
                <a:spcPct val="90000"/>
              </a:lnSpc>
            </a:pPr>
            <a:r>
              <a:rPr lang="en-US" sz="3600" dirty="0"/>
              <a:t>Information is based on:</a:t>
            </a:r>
          </a:p>
          <a:p>
            <a:pPr lvl="1">
              <a:lnSpc>
                <a:spcPct val="90000"/>
              </a:lnSpc>
            </a:pPr>
            <a:r>
              <a:rPr lang="en-US" sz="2000" dirty="0"/>
              <a:t>The ADA Standards of Care in Diabetes</a:t>
            </a:r>
            <a:endParaRPr lang="en-US" sz="2800" dirty="0"/>
          </a:p>
        </p:txBody>
      </p:sp>
      <p:sp>
        <p:nvSpPr>
          <p:cNvPr id="5" name="TextBox 4">
            <a:extLst>
              <a:ext uri="{FF2B5EF4-FFF2-40B4-BE49-F238E27FC236}">
                <a16:creationId xmlns:a16="http://schemas.microsoft.com/office/drawing/2014/main" id="{41F6128D-692D-0A22-1BF6-BBCA6642D7FD}"/>
              </a:ext>
            </a:extLst>
          </p:cNvPr>
          <p:cNvSpPr txBox="1"/>
          <p:nvPr/>
        </p:nvSpPr>
        <p:spPr>
          <a:xfrm>
            <a:off x="704850" y="3207594"/>
            <a:ext cx="8039100" cy="314958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844"/>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Christine is the Founder of Nutrition for Daily Living, where her mission to increase access to compassionate and evidenced-based nutrition and diabetes care.  </a:t>
            </a:r>
            <a:b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b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She authors a very popular monthly blog and question of the week for our company.</a:t>
            </a:r>
          </a:p>
          <a:p>
            <a:pPr marL="0" marR="0" lvl="0" indent="0" algn="l" defTabSz="457200" rtl="0" eaLnBrk="1" fontAlgn="auto" latinLnBrk="0" hangingPunct="1">
              <a:lnSpc>
                <a:spcPct val="100000"/>
              </a:lnSpc>
              <a:spcBef>
                <a:spcPts val="0"/>
              </a:spcBef>
              <a:spcAft>
                <a:spcPts val="844"/>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Her experience is vast and includes providing diabetes care within Primary, Telemedicine and Endocrinology clinics. </a:t>
            </a:r>
            <a:endParaRPr kumimoji="0" lang="en-US" sz="2400" b="0" i="1"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p:txBody>
      </p:sp>
    </p:spTree>
    <p:extLst>
      <p:ext uri="{BB962C8B-B14F-4D97-AF65-F5344CB8AC3E}">
        <p14:creationId xmlns:p14="http://schemas.microsoft.com/office/powerpoint/2010/main" val="31191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1707"/>
            <a:ext cx="8372994" cy="3572560"/>
          </a:xfrm>
        </p:spPr>
        <p:txBody>
          <a:bodyPr>
            <a:normAutofit/>
          </a:bodyPr>
          <a:lstStyle/>
          <a:p>
            <a:pPr marL="0" indent="0" algn="ctr">
              <a:buNone/>
            </a:pPr>
            <a:r>
              <a:rPr lang="en-US" sz="3600" i="1" dirty="0"/>
              <a:t>“</a:t>
            </a:r>
            <a:r>
              <a:rPr lang="en-US" sz="3600" b="1" i="1" dirty="0"/>
              <a:t>Nutrition therapy for diabetes is not    one-size-fits-all</a:t>
            </a:r>
            <a:r>
              <a:rPr lang="en-US" sz="3600" i="1" dirty="0"/>
              <a:t>; </a:t>
            </a:r>
          </a:p>
          <a:p>
            <a:pPr marL="0" indent="0">
              <a:buNone/>
            </a:pPr>
            <a:endParaRPr lang="en-US" i="1" dirty="0"/>
          </a:p>
          <a:p>
            <a:pPr marL="0" indent="0">
              <a:buNone/>
            </a:pPr>
            <a:r>
              <a:rPr lang="en-US" i="1" dirty="0"/>
              <a:t>it must be personalized to meet the unique needs, preferences, and circumstances of each individual, </a:t>
            </a:r>
          </a:p>
          <a:p>
            <a:pPr marL="0" indent="0">
              <a:buNone/>
            </a:pPr>
            <a:r>
              <a:rPr lang="en-US" i="1" dirty="0"/>
              <a:t>helping them manage their condition and improve overall health.” </a:t>
            </a:r>
          </a:p>
        </p:txBody>
      </p:sp>
      <p:sp>
        <p:nvSpPr>
          <p:cNvPr id="4" name="Oval 3">
            <a:extLst>
              <a:ext uri="{FF2B5EF4-FFF2-40B4-BE49-F238E27FC236}">
                <a16:creationId xmlns:a16="http://schemas.microsoft.com/office/drawing/2014/main" id="{5C673BD7-6C08-9897-740E-624BB3C80995}"/>
              </a:ext>
            </a:extLst>
          </p:cNvPr>
          <p:cNvSpPr/>
          <p:nvPr/>
        </p:nvSpPr>
        <p:spPr>
          <a:xfrm>
            <a:off x="6819900" y="4114800"/>
            <a:ext cx="2010294" cy="202985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97BF901-FFFC-BDBB-CC5C-23B954E92722}"/>
              </a:ext>
            </a:extLst>
          </p:cNvPr>
          <p:cNvSpPr txBox="1"/>
          <p:nvPr/>
        </p:nvSpPr>
        <p:spPr>
          <a:xfrm>
            <a:off x="313805" y="6144652"/>
            <a:ext cx="8516389"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3447485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7A8A-CF0F-4C57-99F9-CFB2A1DE84C7}"/>
              </a:ext>
            </a:extLst>
          </p:cNvPr>
          <p:cNvSpPr>
            <a:spLocks noGrp="1"/>
          </p:cNvSpPr>
          <p:nvPr>
            <p:ph type="title"/>
          </p:nvPr>
        </p:nvSpPr>
        <p:spPr>
          <a:xfrm>
            <a:off x="0" y="0"/>
            <a:ext cx="9144000" cy="1428750"/>
          </a:xfrm>
          <a:solidFill>
            <a:schemeClr val="accent2"/>
          </a:solidFill>
        </p:spPr>
        <p:txBody>
          <a:bodyPr/>
          <a:lstStyle/>
          <a:p>
            <a:pPr algn="ctr"/>
            <a:r>
              <a:rPr lang="en-US" b="1" dirty="0"/>
              <a:t>Medical Nutrition Therapy (MNT)</a:t>
            </a:r>
          </a:p>
        </p:txBody>
      </p:sp>
      <p:sp>
        <p:nvSpPr>
          <p:cNvPr id="3" name="Content Placeholder 2">
            <a:extLst>
              <a:ext uri="{FF2B5EF4-FFF2-40B4-BE49-F238E27FC236}">
                <a16:creationId xmlns:a16="http://schemas.microsoft.com/office/drawing/2014/main" id="{CB1232A8-44B8-4E2C-A84A-4A85ED8E326B}"/>
              </a:ext>
            </a:extLst>
          </p:cNvPr>
          <p:cNvSpPr>
            <a:spLocks noGrp="1"/>
          </p:cNvSpPr>
          <p:nvPr>
            <p:ph idx="1"/>
          </p:nvPr>
        </p:nvSpPr>
        <p:spPr>
          <a:xfrm>
            <a:off x="400051" y="1578086"/>
            <a:ext cx="7886700" cy="3263504"/>
          </a:xfrm>
        </p:spPr>
        <p:txBody>
          <a:bodyPr/>
          <a:lstStyle/>
          <a:p>
            <a:pPr>
              <a:lnSpc>
                <a:spcPct val="100000"/>
              </a:lnSpc>
            </a:pPr>
            <a:r>
              <a:rPr lang="en-US" dirty="0"/>
              <a:t>Evidence-based </a:t>
            </a:r>
            <a:r>
              <a:rPr lang="en-US" b="1" dirty="0"/>
              <a:t>treatment of a disease or condition through the modification of nutrient or whole-food intake</a:t>
            </a:r>
          </a:p>
          <a:p>
            <a:pPr>
              <a:lnSpc>
                <a:spcPct val="100000"/>
              </a:lnSpc>
            </a:pPr>
            <a:r>
              <a:rPr lang="en-US" dirty="0"/>
              <a:t>Nutrition-based treatment provided by an RDN or similarly qualified professional</a:t>
            </a:r>
          </a:p>
          <a:p>
            <a:pPr lvl="1">
              <a:lnSpc>
                <a:spcPct val="100000"/>
              </a:lnSpc>
            </a:pPr>
            <a:endParaRPr lang="en-US" sz="2250" dirty="0"/>
          </a:p>
          <a:p>
            <a:endParaRPr lang="en-US" dirty="0"/>
          </a:p>
        </p:txBody>
      </p:sp>
      <p:pic>
        <p:nvPicPr>
          <p:cNvPr id="4" name="Picture 3">
            <a:extLst>
              <a:ext uri="{FF2B5EF4-FFF2-40B4-BE49-F238E27FC236}">
                <a16:creationId xmlns:a16="http://schemas.microsoft.com/office/drawing/2014/main" id="{715BCF8F-81BE-4014-9658-F70D0B1750B6}"/>
              </a:ext>
            </a:extLst>
          </p:cNvPr>
          <p:cNvPicPr>
            <a:picLocks noChangeAspect="1"/>
          </p:cNvPicPr>
          <p:nvPr/>
        </p:nvPicPr>
        <p:blipFill>
          <a:blip r:embed="rId3"/>
          <a:stretch>
            <a:fillRect/>
          </a:stretch>
        </p:blipFill>
        <p:spPr>
          <a:xfrm>
            <a:off x="5748414" y="4494383"/>
            <a:ext cx="2854220" cy="1571062"/>
          </a:xfrm>
          <a:prstGeom prst="rect">
            <a:avLst/>
          </a:prstGeom>
        </p:spPr>
      </p:pic>
      <p:sp>
        <p:nvSpPr>
          <p:cNvPr id="7" name="TextBox 6">
            <a:extLst>
              <a:ext uri="{FF2B5EF4-FFF2-40B4-BE49-F238E27FC236}">
                <a16:creationId xmlns:a16="http://schemas.microsoft.com/office/drawing/2014/main" id="{2C00DC8D-1D5F-6F49-423D-A308E0C83567}"/>
              </a:ext>
            </a:extLst>
          </p:cNvPr>
          <p:cNvSpPr txBox="1"/>
          <p:nvPr/>
        </p:nvSpPr>
        <p:spPr>
          <a:xfrm>
            <a:off x="942538" y="4272318"/>
            <a:ext cx="4263389"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All healthcare team members should complement MNT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providing guidance on healthy food choices for the individual and behavioral support</a:t>
            </a:r>
          </a:p>
        </p:txBody>
      </p:sp>
    </p:spTree>
    <p:extLst>
      <p:ext uri="{BB962C8B-B14F-4D97-AF65-F5344CB8AC3E}">
        <p14:creationId xmlns:p14="http://schemas.microsoft.com/office/powerpoint/2010/main" val="301369595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FB9C-B885-4286-8DE9-89049812A6EB}"/>
              </a:ext>
            </a:extLst>
          </p:cNvPr>
          <p:cNvSpPr>
            <a:spLocks noGrp="1"/>
          </p:cNvSpPr>
          <p:nvPr>
            <p:ph type="title"/>
          </p:nvPr>
        </p:nvSpPr>
        <p:spPr>
          <a:xfrm>
            <a:off x="0" y="-25617"/>
            <a:ext cx="9144000" cy="1569660"/>
          </a:xfrm>
          <a:solidFill>
            <a:schemeClr val="accent2"/>
          </a:solidFill>
        </p:spPr>
        <p:txBody>
          <a:bodyPr>
            <a:normAutofit/>
          </a:bodyPr>
          <a:lstStyle/>
          <a:p>
            <a:pPr algn="ctr"/>
            <a:r>
              <a:rPr lang="en-US" b="1" dirty="0"/>
              <a:t>Goals of MNT for All Persons with </a:t>
            </a:r>
            <a:r>
              <a:rPr lang="en-US" b="1" dirty="0" err="1"/>
              <a:t>PreDiabetes</a:t>
            </a:r>
            <a:endParaRPr lang="en-US" b="1" dirty="0"/>
          </a:p>
        </p:txBody>
      </p:sp>
      <p:sp>
        <p:nvSpPr>
          <p:cNvPr id="3" name="Content Placeholder 2">
            <a:extLst>
              <a:ext uri="{FF2B5EF4-FFF2-40B4-BE49-F238E27FC236}">
                <a16:creationId xmlns:a16="http://schemas.microsoft.com/office/drawing/2014/main" id="{E42F2199-5B32-4A1B-9EE1-53853F7028A6}"/>
              </a:ext>
            </a:extLst>
          </p:cNvPr>
          <p:cNvSpPr>
            <a:spLocks noGrp="1"/>
          </p:cNvSpPr>
          <p:nvPr>
            <p:ph idx="1"/>
          </p:nvPr>
        </p:nvSpPr>
        <p:spPr>
          <a:xfrm>
            <a:off x="416052" y="1740520"/>
            <a:ext cx="8311896" cy="3263504"/>
          </a:xfrm>
        </p:spPr>
        <p:txBody>
          <a:bodyPr>
            <a:normAutofit/>
          </a:bodyPr>
          <a:lstStyle/>
          <a:p>
            <a:pPr marL="0" indent="0">
              <a:lnSpc>
                <a:spcPct val="100000"/>
              </a:lnSpc>
              <a:buNone/>
            </a:pPr>
            <a:r>
              <a:rPr lang="en-US" dirty="0">
                <a:highlight>
                  <a:srgbClr val="FFFFFF"/>
                </a:highlight>
                <a:latin typeface="Calibri" panose="020F0502020204030204" pitchFamily="34" charset="0"/>
                <a:cs typeface="Calibri" panose="020F0502020204030204" pitchFamily="34" charset="0"/>
              </a:rPr>
              <a:t>Prevent or delay progression to T2DM by: </a:t>
            </a:r>
          </a:p>
          <a:p>
            <a:pPr marL="385763" indent="-385763">
              <a:lnSpc>
                <a:spcPct val="100000"/>
              </a:lnSpc>
              <a:spcBef>
                <a:spcPts val="300"/>
              </a:spcBef>
              <a:buFont typeface="+mj-lt"/>
              <a:buAutoNum type="arabicPeriod"/>
            </a:pPr>
            <a:r>
              <a:rPr lang="en-US" dirty="0">
                <a:highlight>
                  <a:srgbClr val="FFFFFF"/>
                </a:highlight>
                <a:latin typeface="Calibri" panose="020F0502020204030204" pitchFamily="34" charset="0"/>
                <a:cs typeface="Calibri" panose="020F0502020204030204" pitchFamily="34" charset="0"/>
              </a:rPr>
              <a:t>Improving glycemia</a:t>
            </a:r>
          </a:p>
          <a:p>
            <a:pPr marL="385763" indent="-385763">
              <a:lnSpc>
                <a:spcPct val="100000"/>
              </a:lnSpc>
              <a:spcBef>
                <a:spcPts val="300"/>
              </a:spcBef>
              <a:buFont typeface="+mj-lt"/>
              <a:buAutoNum type="arabicPeriod"/>
            </a:pPr>
            <a:r>
              <a:rPr lang="en-US" dirty="0">
                <a:highlight>
                  <a:srgbClr val="FFFFFF"/>
                </a:highlight>
                <a:latin typeface="Calibri" panose="020F0502020204030204" pitchFamily="34" charset="0"/>
                <a:cs typeface="Calibri" panose="020F0502020204030204" pitchFamily="34" charset="0"/>
              </a:rPr>
              <a:t>Address risk factors - obesity, hypertension, disorders of lipid metabolism</a:t>
            </a:r>
            <a:endParaRPr lang="en-US" sz="3200" dirty="0">
              <a:latin typeface="Calibri" panose="020F0502020204030204" pitchFamily="34" charset="0"/>
              <a:cs typeface="Calibri" panose="020F0502020204030204" pitchFamily="34" charset="0"/>
            </a:endParaRPr>
          </a:p>
          <a:p>
            <a:pPr marL="342900" lvl="1" indent="0">
              <a:lnSpc>
                <a:spcPct val="100000"/>
              </a:lnSpc>
              <a:buNone/>
            </a:pPr>
            <a:endParaRPr lang="en-US" sz="2550" dirty="0"/>
          </a:p>
        </p:txBody>
      </p:sp>
      <p:pic>
        <p:nvPicPr>
          <p:cNvPr id="8" name="Picture 7" descr="A person cutting vegetables on a cutting board&#10;&#10;Description automatically generated">
            <a:extLst>
              <a:ext uri="{FF2B5EF4-FFF2-40B4-BE49-F238E27FC236}">
                <a16:creationId xmlns:a16="http://schemas.microsoft.com/office/drawing/2014/main" id="{26C0CBC8-C73D-C74E-E342-D21A652CA82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12906" y="4243604"/>
            <a:ext cx="2703715" cy="1520840"/>
          </a:xfrm>
          <a:prstGeom prst="rect">
            <a:avLst/>
          </a:prstGeom>
        </p:spPr>
      </p:pic>
      <p:sp>
        <p:nvSpPr>
          <p:cNvPr id="13" name="TextBox 12">
            <a:extLst>
              <a:ext uri="{FF2B5EF4-FFF2-40B4-BE49-F238E27FC236}">
                <a16:creationId xmlns:a16="http://schemas.microsoft.com/office/drawing/2014/main" id="{5238EFD0-0FE5-F60E-FB6A-8BC5CD3BB8CF}"/>
              </a:ext>
            </a:extLst>
          </p:cNvPr>
          <p:cNvSpPr txBox="1"/>
          <p:nvPr/>
        </p:nvSpPr>
        <p:spPr>
          <a:xfrm>
            <a:off x="251148" y="4194784"/>
            <a:ext cx="5596854" cy="1569660"/>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Refer those at risk for diabetes to an intensive lifestyle program</a:t>
            </a:r>
          </a:p>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 Diabetes Prevention Program and/or individualized MNT</a:t>
            </a:r>
          </a:p>
        </p:txBody>
      </p:sp>
      <p:sp>
        <p:nvSpPr>
          <p:cNvPr id="14" name="TextBox 13">
            <a:extLst>
              <a:ext uri="{FF2B5EF4-FFF2-40B4-BE49-F238E27FC236}">
                <a16:creationId xmlns:a16="http://schemas.microsoft.com/office/drawing/2014/main" id="{9E9EED6E-EA83-F945-BDA3-69304C648778}"/>
              </a:ext>
            </a:extLst>
          </p:cNvPr>
          <p:cNvSpPr txBox="1"/>
          <p:nvPr/>
        </p:nvSpPr>
        <p:spPr>
          <a:xfrm>
            <a:off x="416052" y="6211669"/>
            <a:ext cx="8641704"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Calibri" panose="020F0502020204030204"/>
                <a:ea typeface="+mn-ea"/>
                <a:cs typeface="+mn-cs"/>
              </a:rPr>
              <a:t>Briggs Early, Kathaleen et al. Position of the Academy of Nutrition and Dietetics: The Role of Medical Nutrition Therapy and Registered Dietitian Nutritionists in the Prevention and Treatment of Prediabetes and Type 2 Diabetes. </a:t>
            </a:r>
            <a:r>
              <a:rPr kumimoji="0" lang="en-US" sz="1200" b="0" i="1" u="none" strike="noStrike" kern="1200" cap="none" spc="0" normalizeH="0" baseline="0" noProof="0" dirty="0">
                <a:ln>
                  <a:noFill/>
                </a:ln>
                <a:solidFill>
                  <a:srgbClr val="333333"/>
                </a:solidFill>
                <a:effectLst/>
                <a:uLnTx/>
                <a:uFillTx/>
                <a:latin typeface="Calibri" panose="020F0502020204030204"/>
                <a:ea typeface="+mn-ea"/>
                <a:cs typeface="+mn-cs"/>
              </a:rPr>
              <a:t>Journal of the Academy of Nutrition and Dietetics</a:t>
            </a:r>
            <a:r>
              <a:rPr kumimoji="0" lang="en-US" sz="1200" b="0" i="0" u="none" strike="noStrike" kern="1200" cap="none" spc="0" normalizeH="0" baseline="0" noProof="0" dirty="0">
                <a:ln>
                  <a:noFill/>
                </a:ln>
                <a:solidFill>
                  <a:srgbClr val="333333"/>
                </a:solidFill>
                <a:effectLst/>
                <a:uLnTx/>
                <a:uFillTx/>
                <a:latin typeface="Calibri" panose="020F0502020204030204"/>
                <a:ea typeface="+mn-ea"/>
                <a:cs typeface="+mn-cs"/>
              </a:rPr>
              <a:t>, Volume 118, Issue 2, 343 - 353</a:t>
            </a:r>
          </a:p>
        </p:txBody>
      </p:sp>
    </p:spTree>
    <p:extLst>
      <p:ext uri="{BB962C8B-B14F-4D97-AF65-F5344CB8AC3E}">
        <p14:creationId xmlns:p14="http://schemas.microsoft.com/office/powerpoint/2010/main" val="397218000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eating a carrot&#10;&#10;Description automatically generated">
            <a:extLst>
              <a:ext uri="{FF2B5EF4-FFF2-40B4-BE49-F238E27FC236}">
                <a16:creationId xmlns:a16="http://schemas.microsoft.com/office/drawing/2014/main" id="{38F18B30-C69E-E861-7EFA-7F6F9DA520A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6341749" y="3784208"/>
            <a:ext cx="2802251" cy="2075534"/>
          </a:xfrm>
          <a:prstGeom prst="rect">
            <a:avLst/>
          </a:prstGeom>
        </p:spPr>
      </p:pic>
      <p:sp>
        <p:nvSpPr>
          <p:cNvPr id="2" name="Title 1">
            <a:extLst>
              <a:ext uri="{FF2B5EF4-FFF2-40B4-BE49-F238E27FC236}">
                <a16:creationId xmlns:a16="http://schemas.microsoft.com/office/drawing/2014/main" id="{9517E9A3-2C33-9DC6-5DC0-72824C92620E}"/>
              </a:ext>
            </a:extLst>
          </p:cNvPr>
          <p:cNvSpPr>
            <a:spLocks noGrp="1"/>
          </p:cNvSpPr>
          <p:nvPr>
            <p:ph type="title"/>
          </p:nvPr>
        </p:nvSpPr>
        <p:spPr>
          <a:xfrm>
            <a:off x="0" y="0"/>
            <a:ext cx="9143999" cy="1303058"/>
          </a:xfrm>
          <a:solidFill>
            <a:schemeClr val="accent2"/>
          </a:solidFill>
        </p:spPr>
        <p:txBody>
          <a:bodyPr>
            <a:normAutofit/>
          </a:bodyPr>
          <a:lstStyle/>
          <a:p>
            <a:pPr algn="ctr"/>
            <a:r>
              <a:rPr lang="en-US" b="1" dirty="0"/>
              <a:t>MNT Outcomes: Diabetes Prevention</a:t>
            </a:r>
          </a:p>
        </p:txBody>
      </p:sp>
      <p:sp>
        <p:nvSpPr>
          <p:cNvPr id="6" name="TextBox 5">
            <a:extLst>
              <a:ext uri="{FF2B5EF4-FFF2-40B4-BE49-F238E27FC236}">
                <a16:creationId xmlns:a16="http://schemas.microsoft.com/office/drawing/2014/main" id="{F22E8C4D-8415-E52A-6650-F1D383857D50}"/>
              </a:ext>
            </a:extLst>
          </p:cNvPr>
          <p:cNvSpPr txBox="1"/>
          <p:nvPr/>
        </p:nvSpPr>
        <p:spPr>
          <a:xfrm>
            <a:off x="426737" y="1536334"/>
            <a:ext cx="8290525" cy="369331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Primary Goal: Prevent/Delay Progression to T2DM</a:t>
            </a:r>
          </a:p>
          <a:p>
            <a:pPr marL="728663" marR="0" lvl="1" indent="-3857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Fasting glucose reduction</a:t>
            </a:r>
          </a:p>
          <a:p>
            <a:pPr marL="728663" marR="0" lvl="1" indent="-3857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Healthy lifestyle changes: healthy eating &amp; physical activity</a:t>
            </a:r>
          </a:p>
          <a:p>
            <a:pPr marL="728663" marR="0" lvl="1" indent="-3857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Energy balance - Reduced body weight &amp; waist circumference</a:t>
            </a:r>
          </a:p>
          <a:p>
            <a:pPr marL="728663" marR="0" lvl="1" indent="-3857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Blood Pressure reduction</a:t>
            </a:r>
          </a:p>
          <a:p>
            <a:pPr marL="728663" marR="0" lvl="1" indent="-38576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Increased quality of life</a:t>
            </a:r>
          </a:p>
          <a:p>
            <a:pPr marL="3429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highlight>
                  <a:srgbClr val="FFFFFF"/>
                </a:highlight>
                <a:uLnTx/>
                <a:uFillTx/>
                <a:latin typeface="Calibri" panose="020F0502020204030204" pitchFamily="34" charset="0"/>
                <a:ea typeface="+mn-ea"/>
                <a:cs typeface="Calibri" panose="020F0502020204030204" pitchFamily="34" charset="0"/>
              </a:rPr>
              <a:t>Greater outcomes with increased visit frequency</a:t>
            </a:r>
          </a:p>
        </p:txBody>
      </p:sp>
      <p:sp>
        <p:nvSpPr>
          <p:cNvPr id="7" name="TextBox 6">
            <a:extLst>
              <a:ext uri="{FF2B5EF4-FFF2-40B4-BE49-F238E27FC236}">
                <a16:creationId xmlns:a16="http://schemas.microsoft.com/office/drawing/2014/main" id="{E4B0441F-9AFC-9F55-DA3B-49AF2AD29E35}"/>
              </a:ext>
            </a:extLst>
          </p:cNvPr>
          <p:cNvSpPr txBox="1"/>
          <p:nvPr/>
        </p:nvSpPr>
        <p:spPr>
          <a:xfrm>
            <a:off x="224823" y="6178657"/>
            <a:ext cx="869435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highlight>
                  <a:srgbClr val="FFFFFF"/>
                </a:highlight>
                <a:uLnTx/>
                <a:uFillTx/>
                <a:latin typeface="Calibri" panose="020F0502020204030204"/>
                <a:ea typeface="+mn-ea"/>
                <a:cs typeface="+mn-cs"/>
              </a:rPr>
              <a:t>Briggs Early, Kathaleen et al. Position of the Academy of Nutrition and Dietetics: The Role of Medical Nutrition Therapy and Registered Dietitian Nutritionists in the Prevention and Treatment of Prediabetes and Type 2 Diabetes. </a:t>
            </a:r>
            <a:r>
              <a:rPr kumimoji="0" lang="en-US" sz="1200" b="0" i="1" u="none" strike="noStrike" kern="1200" cap="none" spc="0" normalizeH="0" baseline="0" noProof="0" dirty="0">
                <a:ln>
                  <a:noFill/>
                </a:ln>
                <a:solidFill>
                  <a:srgbClr val="333333"/>
                </a:solidFill>
                <a:effectLst/>
                <a:highlight>
                  <a:srgbClr val="FFFFFF"/>
                </a:highlight>
                <a:uLnTx/>
                <a:uFillTx/>
                <a:latin typeface="Calibri" panose="020F0502020204030204"/>
                <a:ea typeface="+mn-ea"/>
                <a:cs typeface="+mn-cs"/>
              </a:rPr>
              <a:t>Journal of the Academy of Nutrition and Dietetics, </a:t>
            </a:r>
            <a:r>
              <a:rPr kumimoji="0" lang="en-US" sz="1200" b="0" i="0" u="none" strike="noStrike" kern="1200" cap="none" spc="0" normalizeH="0" baseline="0" noProof="0" dirty="0">
                <a:ln>
                  <a:noFill/>
                </a:ln>
                <a:solidFill>
                  <a:srgbClr val="333333"/>
                </a:solidFill>
                <a:effectLst/>
                <a:highlight>
                  <a:srgbClr val="FFFFFF"/>
                </a:highlight>
                <a:uLnTx/>
                <a:uFillTx/>
                <a:latin typeface="Calibri" panose="020F0502020204030204"/>
                <a:ea typeface="+mn-ea"/>
                <a:cs typeface="+mn-cs"/>
              </a:rPr>
              <a:t>Volume 118, Issue 2, 343 - 353</a:t>
            </a:r>
          </a:p>
        </p:txBody>
      </p:sp>
    </p:spTree>
    <p:extLst>
      <p:ext uri="{BB962C8B-B14F-4D97-AF65-F5344CB8AC3E}">
        <p14:creationId xmlns:p14="http://schemas.microsoft.com/office/powerpoint/2010/main" val="216142732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9C31D-E872-46CC-B914-ACE2E3DED385}"/>
              </a:ext>
            </a:extLst>
          </p:cNvPr>
          <p:cNvSpPr>
            <a:spLocks noGrp="1"/>
          </p:cNvSpPr>
          <p:nvPr>
            <p:ph type="title"/>
          </p:nvPr>
        </p:nvSpPr>
        <p:spPr>
          <a:xfrm>
            <a:off x="0" y="0"/>
            <a:ext cx="9143999" cy="1286355"/>
          </a:xfrm>
          <a:solidFill>
            <a:schemeClr val="accent2"/>
          </a:solidFill>
        </p:spPr>
        <p:txBody>
          <a:bodyPr/>
          <a:lstStyle/>
          <a:p>
            <a:pPr algn="ctr"/>
            <a:r>
              <a:rPr lang="en-US" b="1" dirty="0"/>
              <a:t>The Power of Prevention Programs</a:t>
            </a:r>
          </a:p>
        </p:txBody>
      </p:sp>
      <p:graphicFrame>
        <p:nvGraphicFramePr>
          <p:cNvPr id="7" name="Content Placeholder 2">
            <a:extLst>
              <a:ext uri="{FF2B5EF4-FFF2-40B4-BE49-F238E27FC236}">
                <a16:creationId xmlns:a16="http://schemas.microsoft.com/office/drawing/2014/main" id="{EF2AF0D6-2BFB-2EF5-7DE2-0D43DA58FA22}"/>
              </a:ext>
            </a:extLst>
          </p:cNvPr>
          <p:cNvGraphicFramePr>
            <a:graphicFrameLocks noGrp="1"/>
          </p:cNvGraphicFramePr>
          <p:nvPr>
            <p:ph idx="1"/>
          </p:nvPr>
        </p:nvGraphicFramePr>
        <p:xfrm>
          <a:off x="628648" y="1580825"/>
          <a:ext cx="8060938" cy="3986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FADB218-BDC8-41B0-A95C-D5EAAED5D390}"/>
              </a:ext>
            </a:extLst>
          </p:cNvPr>
          <p:cNvSpPr txBox="1"/>
          <p:nvPr/>
        </p:nvSpPr>
        <p:spPr>
          <a:xfrm>
            <a:off x="164176" y="5861932"/>
            <a:ext cx="8815648" cy="1261884"/>
          </a:xfrm>
          <a:prstGeom prst="rect">
            <a:avLst/>
          </a:prstGeom>
          <a:noFill/>
        </p:spPr>
        <p:txBody>
          <a:bodyPr wrap="square" rtlCol="0">
            <a:spAutoFit/>
          </a:bodyPr>
          <a:lstStyle/>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Diabetes Prevention Program Research Group. (2002). Reduction in the incidence of type 2 diabetes with lifestyle intervention or metformin.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New England Journal of Medicine</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346</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 393–403. https://doi.org/10.1056/nejmoa012512 </a:t>
            </a:r>
          </a:p>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Diabetes Prevention Program Research Group; </a:t>
            </a:r>
            <a:r>
              <a:rPr kumimoji="0" lang="en-US" sz="1200" b="0" i="0" u="none" strike="noStrike" kern="1200" cap="none" spc="0" normalizeH="0" baseline="0" noProof="0" dirty="0" err="1">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Knowler</a:t>
            </a:r>
            <a:r>
              <a:rPr kumimoji="0" lang="en-US" sz="1200" b="0" i="0" u="none" strike="noStrike" kern="1200" cap="none" spc="0" normalizeH="0" baseline="0" noProof="0" dirty="0">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 WC, Fowler SE, Hamman RF, </a:t>
            </a:r>
            <a:r>
              <a:rPr kumimoji="0" lang="en-US" sz="1200" b="0" i="0" u="none" strike="noStrike" kern="1200" cap="none" spc="0" normalizeH="0" baseline="0" noProof="0" dirty="0" err="1">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Christophi</a:t>
            </a:r>
            <a:r>
              <a:rPr kumimoji="0" lang="en-US" sz="1200" b="0" i="0" u="none" strike="noStrike" kern="1200" cap="none" spc="0" normalizeH="0" baseline="0" noProof="0" dirty="0">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 CA, Hoffman HJ, Brenneman AT, Brown-Friday JO, Goldberg R, </a:t>
            </a:r>
            <a:r>
              <a:rPr kumimoji="0" lang="en-US" sz="1200" b="0" i="0" u="none" strike="noStrike" kern="1200" cap="none" spc="0" normalizeH="0" baseline="0" noProof="0" dirty="0" err="1">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Venditti</a:t>
            </a:r>
            <a:r>
              <a:rPr kumimoji="0" lang="en-US" sz="1200" b="0" i="0" u="none" strike="noStrike" kern="1200" cap="none" spc="0" normalizeH="0" baseline="0" noProof="0" dirty="0">
                <a:ln>
                  <a:noFill/>
                </a:ln>
                <a:solidFill>
                  <a:srgbClr val="1B1B1B"/>
                </a:solidFill>
                <a:effectLst/>
                <a:highlight>
                  <a:srgbClr val="FFFFFF"/>
                </a:highlight>
                <a:uLnTx/>
                <a:uFillTx/>
                <a:latin typeface="Calibri" panose="020F0502020204030204" pitchFamily="34" charset="0"/>
                <a:ea typeface="+mn-ea"/>
                <a:cs typeface="Calibri" panose="020F0502020204030204" pitchFamily="34" charset="0"/>
              </a:rPr>
              <a:t> E, Nathan DM. 10-year follow-up of diabetes incidence and weight loss in the Diabetes Prevention Program Outcomes Study. Lancet. 2009 Nov 14;374(9702):1677-86.</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3322084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F3DA1-9BDF-44B3-BA02-6F9897E7CA7C}"/>
              </a:ext>
            </a:extLst>
          </p:cNvPr>
          <p:cNvSpPr>
            <a:spLocks noGrp="1"/>
          </p:cNvSpPr>
          <p:nvPr>
            <p:ph type="title"/>
          </p:nvPr>
        </p:nvSpPr>
        <p:spPr>
          <a:xfrm>
            <a:off x="0" y="-1"/>
            <a:ext cx="9143999" cy="1181101"/>
          </a:xfrm>
          <a:solidFill>
            <a:schemeClr val="accent2"/>
          </a:solidFill>
        </p:spPr>
        <p:txBody>
          <a:bodyPr/>
          <a:lstStyle/>
          <a:p>
            <a:pPr algn="ctr"/>
            <a:r>
              <a:rPr lang="en-US" b="1" dirty="0"/>
              <a:t>DPP: The Power of Prevention</a:t>
            </a:r>
          </a:p>
        </p:txBody>
      </p:sp>
      <p:sp>
        <p:nvSpPr>
          <p:cNvPr id="3" name="Content Placeholder 2">
            <a:extLst>
              <a:ext uri="{FF2B5EF4-FFF2-40B4-BE49-F238E27FC236}">
                <a16:creationId xmlns:a16="http://schemas.microsoft.com/office/drawing/2014/main" id="{1D968416-285B-4A25-B5E7-BF6F0074BC5D}"/>
              </a:ext>
            </a:extLst>
          </p:cNvPr>
          <p:cNvSpPr>
            <a:spLocks noGrp="1"/>
          </p:cNvSpPr>
          <p:nvPr>
            <p:ph idx="1"/>
          </p:nvPr>
        </p:nvSpPr>
        <p:spPr>
          <a:xfrm>
            <a:off x="403278" y="1390649"/>
            <a:ext cx="8512121" cy="4636353"/>
          </a:xfrm>
        </p:spPr>
        <p:txBody>
          <a:bodyPr>
            <a:normAutofit fontScale="92500" lnSpcReduction="20000"/>
          </a:bodyPr>
          <a:lstStyle/>
          <a:p>
            <a:pPr marL="0" indent="0">
              <a:lnSpc>
                <a:spcPct val="110000"/>
              </a:lnSpc>
              <a:buNone/>
            </a:pPr>
            <a:r>
              <a:rPr lang="en-US" sz="3450" dirty="0"/>
              <a:t>Lifestyle intervention/goals in DPP included:</a:t>
            </a:r>
          </a:p>
          <a:p>
            <a:pPr lvl="1">
              <a:lnSpc>
                <a:spcPct val="110000"/>
              </a:lnSpc>
            </a:pPr>
            <a:r>
              <a:rPr lang="en-US" sz="3225" dirty="0"/>
              <a:t>Increase physical activity: goal of 150 minutes of physical activity per week</a:t>
            </a:r>
          </a:p>
          <a:p>
            <a:pPr lvl="1">
              <a:lnSpc>
                <a:spcPct val="110000"/>
              </a:lnSpc>
            </a:pPr>
            <a:r>
              <a:rPr lang="en-US" sz="3225" dirty="0"/>
              <a:t>Decrease fat and calorie intake* </a:t>
            </a:r>
          </a:p>
          <a:p>
            <a:pPr lvl="1">
              <a:lnSpc>
                <a:spcPct val="110000"/>
              </a:lnSpc>
            </a:pPr>
            <a:r>
              <a:rPr lang="en-US" sz="3225" dirty="0"/>
              <a:t>Decrease weight: sustained loss of 7% of initial body weight**</a:t>
            </a:r>
          </a:p>
          <a:p>
            <a:pPr marL="0" indent="0">
              <a:lnSpc>
                <a:spcPct val="110000"/>
              </a:lnSpc>
              <a:buNone/>
            </a:pPr>
            <a:endParaRPr lang="en-US" sz="1275" dirty="0">
              <a:solidFill>
                <a:srgbClr val="FF0000"/>
              </a:solidFill>
            </a:endParaRPr>
          </a:p>
          <a:p>
            <a:pPr marL="0" indent="0">
              <a:lnSpc>
                <a:spcPct val="110000"/>
              </a:lnSpc>
              <a:buNone/>
            </a:pPr>
            <a:r>
              <a:rPr lang="en-US" sz="2400" dirty="0"/>
              <a:t>*</a:t>
            </a:r>
            <a:r>
              <a:rPr lang="en-US" sz="2325" dirty="0"/>
              <a:t>DPP initially encouraged a lower fat/calorie eating plan but current data suggests there is no ideal percentage of calories from carbs, protein, and fat to prevent diabetes. A variety of eating patterns may be appropriate. </a:t>
            </a:r>
          </a:p>
          <a:p>
            <a:pPr marL="0" indent="0">
              <a:lnSpc>
                <a:spcPct val="110000"/>
              </a:lnSpc>
              <a:buNone/>
            </a:pPr>
            <a:r>
              <a:rPr lang="en-US" sz="2325" dirty="0"/>
              <a:t>**Currently </a:t>
            </a:r>
            <a:r>
              <a:rPr lang="en-US" sz="2325" u="sng" dirty="0"/>
              <a:t>&gt;</a:t>
            </a:r>
            <a:r>
              <a:rPr lang="en-US" sz="2325" dirty="0"/>
              <a:t>5-7% </a:t>
            </a:r>
            <a:r>
              <a:rPr lang="en-US" sz="2325" dirty="0" err="1"/>
              <a:t>wt</a:t>
            </a:r>
            <a:r>
              <a:rPr lang="en-US" sz="2325" dirty="0"/>
              <a:t> loss/maintenance is recommended as part of DPP. </a:t>
            </a:r>
          </a:p>
        </p:txBody>
      </p:sp>
      <p:sp>
        <p:nvSpPr>
          <p:cNvPr id="6" name="TextBox 5">
            <a:extLst>
              <a:ext uri="{FF2B5EF4-FFF2-40B4-BE49-F238E27FC236}">
                <a16:creationId xmlns:a16="http://schemas.microsoft.com/office/drawing/2014/main" id="{7270544D-AE9F-4096-B960-C611AA0D5727}"/>
              </a:ext>
            </a:extLst>
          </p:cNvPr>
          <p:cNvSpPr txBox="1"/>
          <p:nvPr/>
        </p:nvSpPr>
        <p:spPr>
          <a:xfrm>
            <a:off x="164758" y="6027003"/>
            <a:ext cx="8956963" cy="830997"/>
          </a:xfrm>
          <a:prstGeom prst="rect">
            <a:avLst/>
          </a:prstGeom>
          <a:noFill/>
        </p:spPr>
        <p:txBody>
          <a:bodyPr wrap="square" rtlCol="0">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Diabetes Prevention Program (DPP) Research Group. (2002). The Diabetes Prevention Program (DPP): Description of lifestyle intervention.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25</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(12), 2165-2171. doi:10.2337/diacare.25.12.2165</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3. Prevention or Delay of Diabetes and Associated Comorbidities: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S50–S60</a:t>
            </a:r>
          </a:p>
        </p:txBody>
      </p:sp>
    </p:spTree>
    <p:extLst>
      <p:ext uri="{BB962C8B-B14F-4D97-AF65-F5344CB8AC3E}">
        <p14:creationId xmlns:p14="http://schemas.microsoft.com/office/powerpoint/2010/main" val="329279981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F3DA1-9BDF-44B3-BA02-6F9897E7CA7C}"/>
              </a:ext>
            </a:extLst>
          </p:cNvPr>
          <p:cNvSpPr>
            <a:spLocks noGrp="1"/>
          </p:cNvSpPr>
          <p:nvPr>
            <p:ph type="title"/>
          </p:nvPr>
        </p:nvSpPr>
        <p:spPr>
          <a:xfrm>
            <a:off x="0" y="-80939"/>
            <a:ext cx="9144000" cy="1300140"/>
          </a:xfrm>
          <a:solidFill>
            <a:schemeClr val="accent2"/>
          </a:solidFill>
        </p:spPr>
        <p:txBody>
          <a:bodyPr>
            <a:normAutofit/>
          </a:bodyPr>
          <a:lstStyle/>
          <a:p>
            <a:pPr algn="ctr"/>
            <a:r>
              <a:rPr lang="en-US" b="1" dirty="0"/>
              <a:t>Newer Updates: Power of Prevention</a:t>
            </a:r>
          </a:p>
        </p:txBody>
      </p:sp>
      <p:sp>
        <p:nvSpPr>
          <p:cNvPr id="3" name="Content Placeholder 2">
            <a:extLst>
              <a:ext uri="{FF2B5EF4-FFF2-40B4-BE49-F238E27FC236}">
                <a16:creationId xmlns:a16="http://schemas.microsoft.com/office/drawing/2014/main" id="{1D968416-285B-4A25-B5E7-BF6F0074BC5D}"/>
              </a:ext>
            </a:extLst>
          </p:cNvPr>
          <p:cNvSpPr>
            <a:spLocks noGrp="1"/>
          </p:cNvSpPr>
          <p:nvPr>
            <p:ph idx="1"/>
          </p:nvPr>
        </p:nvSpPr>
        <p:spPr>
          <a:xfrm>
            <a:off x="332508" y="1333301"/>
            <a:ext cx="8259041" cy="2895799"/>
          </a:xfrm>
        </p:spPr>
        <p:txBody>
          <a:bodyPr>
            <a:normAutofit/>
          </a:bodyPr>
          <a:lstStyle/>
          <a:p>
            <a:pPr>
              <a:lnSpc>
                <a:spcPct val="110000"/>
              </a:lnSpc>
            </a:pPr>
            <a:r>
              <a:rPr lang="en-US" dirty="0"/>
              <a:t>Prescribe an </a:t>
            </a:r>
            <a:r>
              <a:rPr lang="en-US" b="1" dirty="0"/>
              <a:t>evidenced-based eating pattern</a:t>
            </a:r>
          </a:p>
          <a:p>
            <a:pPr lvl="1">
              <a:lnSpc>
                <a:spcPct val="110000"/>
              </a:lnSpc>
            </a:pPr>
            <a:r>
              <a:rPr lang="en-US" dirty="0"/>
              <a:t>Individualize based on current eating patterns, preferences &amp; metabolic goals</a:t>
            </a:r>
          </a:p>
          <a:p>
            <a:pPr lvl="1">
              <a:lnSpc>
                <a:spcPct val="110000"/>
              </a:lnSpc>
            </a:pPr>
            <a:r>
              <a:rPr lang="en-US" dirty="0"/>
              <a:t>Overall quality of food is associated with lower risk of type 2 diabetes</a:t>
            </a:r>
          </a:p>
          <a:p>
            <a:pPr>
              <a:lnSpc>
                <a:spcPct val="110000"/>
              </a:lnSpc>
            </a:pPr>
            <a:r>
              <a:rPr lang="en-US" b="1" dirty="0"/>
              <a:t>Sleep: </a:t>
            </a:r>
            <a:r>
              <a:rPr lang="en-US" dirty="0"/>
              <a:t>quantity, quality &amp; timing (6-9 </a:t>
            </a:r>
            <a:r>
              <a:rPr lang="en-US" dirty="0" err="1"/>
              <a:t>hrs</a:t>
            </a:r>
            <a:r>
              <a:rPr lang="en-US" dirty="0"/>
              <a:t>)</a:t>
            </a:r>
          </a:p>
        </p:txBody>
      </p:sp>
      <p:sp>
        <p:nvSpPr>
          <p:cNvPr id="8" name="TextBox 7">
            <a:extLst>
              <a:ext uri="{FF2B5EF4-FFF2-40B4-BE49-F238E27FC236}">
                <a16:creationId xmlns:a16="http://schemas.microsoft.com/office/drawing/2014/main" id="{916AE64E-7195-1DCD-592D-1092E7F65F5D}"/>
              </a:ext>
            </a:extLst>
          </p:cNvPr>
          <p:cNvSpPr txBox="1"/>
          <p:nvPr/>
        </p:nvSpPr>
        <p:spPr>
          <a:xfrm>
            <a:off x="332509" y="6320503"/>
            <a:ext cx="8478983"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3. Prevention or Delay of Diabetes and Associated Comorbidities: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S50–S60</a:t>
            </a:r>
          </a:p>
        </p:txBody>
      </p:sp>
      <p:pic>
        <p:nvPicPr>
          <p:cNvPr id="10" name="Picture 9" descr="A person sleeping on a bed&#10;&#10;Description automatically generated">
            <a:extLst>
              <a:ext uri="{FF2B5EF4-FFF2-40B4-BE49-F238E27FC236}">
                <a16:creationId xmlns:a16="http://schemas.microsoft.com/office/drawing/2014/main" id="{787D07AD-27CD-42F2-389F-10DF3905487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67500" y="4398096"/>
            <a:ext cx="2164986" cy="1444117"/>
          </a:xfrm>
          <a:prstGeom prst="rect">
            <a:avLst/>
          </a:prstGeom>
        </p:spPr>
      </p:pic>
      <p:sp>
        <p:nvSpPr>
          <p:cNvPr id="5" name="TextBox 4">
            <a:extLst>
              <a:ext uri="{FF2B5EF4-FFF2-40B4-BE49-F238E27FC236}">
                <a16:creationId xmlns:a16="http://schemas.microsoft.com/office/drawing/2014/main" id="{49EBA66B-F5E5-9DF8-10DC-756219E3A1E9}"/>
              </a:ext>
            </a:extLst>
          </p:cNvPr>
          <p:cNvSpPr txBox="1"/>
          <p:nvPr/>
        </p:nvSpPr>
        <p:spPr>
          <a:xfrm>
            <a:off x="332508" y="4398096"/>
            <a:ext cx="6334992" cy="1490536"/>
          </a:xfrm>
          <a:prstGeom prst="rect">
            <a:avLst/>
          </a:prstGeom>
          <a:noFill/>
        </p:spPr>
        <p:txBody>
          <a:bodyPr wrap="square">
            <a:spAutoFit/>
          </a:bodyPr>
          <a:lstStyle/>
          <a:p>
            <a:pPr marL="285750" marR="0" lvl="0" indent="-285750"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Delivery: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Consider technology-assisted diabetes prevention programs, CHW support DDP-like interventions</a:t>
            </a:r>
          </a:p>
        </p:txBody>
      </p:sp>
    </p:spTree>
    <p:extLst>
      <p:ext uri="{BB962C8B-B14F-4D97-AF65-F5344CB8AC3E}">
        <p14:creationId xmlns:p14="http://schemas.microsoft.com/office/powerpoint/2010/main" val="411475725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1FF5E-D517-F002-ADA2-D74D851D30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02724-5244-A95C-914F-B1BDAFC55987}"/>
              </a:ext>
            </a:extLst>
          </p:cNvPr>
          <p:cNvSpPr>
            <a:spLocks noGrp="1"/>
          </p:cNvSpPr>
          <p:nvPr>
            <p:ph type="title"/>
          </p:nvPr>
        </p:nvSpPr>
        <p:spPr>
          <a:xfrm>
            <a:off x="0" y="0"/>
            <a:ext cx="9144000" cy="1295399"/>
          </a:xfrm>
          <a:solidFill>
            <a:schemeClr val="accent2"/>
          </a:solidFill>
        </p:spPr>
        <p:txBody>
          <a:bodyPr>
            <a:normAutofit/>
          </a:bodyPr>
          <a:lstStyle/>
          <a:p>
            <a:r>
              <a:rPr lang="en-US" b="1" dirty="0"/>
              <a:t>Lifestyle Factors and Type 1 Progression</a:t>
            </a:r>
          </a:p>
        </p:txBody>
      </p:sp>
      <p:sp>
        <p:nvSpPr>
          <p:cNvPr id="3" name="Content Placeholder 2">
            <a:extLst>
              <a:ext uri="{FF2B5EF4-FFF2-40B4-BE49-F238E27FC236}">
                <a16:creationId xmlns:a16="http://schemas.microsoft.com/office/drawing/2014/main" id="{960FC9F4-F0D7-7202-D783-1BBB0FCA16FF}"/>
              </a:ext>
            </a:extLst>
          </p:cNvPr>
          <p:cNvSpPr>
            <a:spLocks noGrp="1"/>
          </p:cNvSpPr>
          <p:nvPr>
            <p:ph idx="1"/>
          </p:nvPr>
        </p:nvSpPr>
        <p:spPr>
          <a:xfrm>
            <a:off x="533400" y="1485901"/>
            <a:ext cx="8020051" cy="4091652"/>
          </a:xfrm>
        </p:spPr>
        <p:txBody>
          <a:bodyPr>
            <a:normAutofit/>
          </a:bodyPr>
          <a:lstStyle/>
          <a:p>
            <a:pPr>
              <a:lnSpc>
                <a:spcPct val="110000"/>
              </a:lnSpc>
            </a:pPr>
            <a:r>
              <a:rPr lang="en-US" dirty="0"/>
              <a:t>Factors that increase beta-cell demand, progression to T1: </a:t>
            </a:r>
            <a:endParaRPr lang="en-US" b="1" dirty="0"/>
          </a:p>
          <a:p>
            <a:pPr lvl="1">
              <a:lnSpc>
                <a:spcPct val="110000"/>
              </a:lnSpc>
            </a:pPr>
            <a:r>
              <a:rPr lang="en-US" dirty="0"/>
              <a:t>Lower physical activity, higher glycemic index eating patterns, total sugar intake.</a:t>
            </a:r>
            <a:endParaRPr lang="en-US" sz="2800" dirty="0"/>
          </a:p>
          <a:p>
            <a:pPr>
              <a:lnSpc>
                <a:spcPct val="110000"/>
              </a:lnSpc>
            </a:pPr>
            <a:r>
              <a:rPr lang="en-US" b="1" dirty="0"/>
              <a:t>Reduced time to progression to T1D for children with + antibodies</a:t>
            </a:r>
          </a:p>
          <a:p>
            <a:pPr lvl="1">
              <a:lnSpc>
                <a:spcPct val="110000"/>
              </a:lnSpc>
            </a:pPr>
            <a:r>
              <a:rPr lang="en-US" dirty="0"/>
              <a:t>Daily vigorous activity</a:t>
            </a:r>
          </a:p>
          <a:p>
            <a:pPr lvl="1">
              <a:lnSpc>
                <a:spcPct val="110000"/>
              </a:lnSpc>
            </a:pPr>
            <a:r>
              <a:rPr lang="en-US" dirty="0"/>
              <a:t>Lower consumption of high glycemic foods and sugar</a:t>
            </a:r>
          </a:p>
        </p:txBody>
      </p:sp>
      <p:sp>
        <p:nvSpPr>
          <p:cNvPr id="8" name="TextBox 7">
            <a:extLst>
              <a:ext uri="{FF2B5EF4-FFF2-40B4-BE49-F238E27FC236}">
                <a16:creationId xmlns:a16="http://schemas.microsoft.com/office/drawing/2014/main" id="{9A7AB1A6-11D7-A973-8658-8D713D5845C8}"/>
              </a:ext>
            </a:extLst>
          </p:cNvPr>
          <p:cNvSpPr txBox="1"/>
          <p:nvPr/>
        </p:nvSpPr>
        <p:spPr>
          <a:xfrm>
            <a:off x="332508" y="6320503"/>
            <a:ext cx="8478983"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3. Prevention or Delay of Diabetes and Associated Comorbidities: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S50–S60</a:t>
            </a:r>
          </a:p>
        </p:txBody>
      </p:sp>
    </p:spTree>
    <p:extLst>
      <p:ext uri="{BB962C8B-B14F-4D97-AF65-F5344CB8AC3E}">
        <p14:creationId xmlns:p14="http://schemas.microsoft.com/office/powerpoint/2010/main" val="246785036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1466850" y="5529263"/>
            <a:ext cx="14287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p:cNvSpPr>
            <a:spLocks noGrp="1"/>
          </p:cNvSpPr>
          <p:nvPr>
            <p:ph type="title"/>
          </p:nvPr>
        </p:nvSpPr>
        <p:spPr>
          <a:xfrm>
            <a:off x="0" y="0"/>
            <a:ext cx="9144000" cy="1266025"/>
          </a:xfrm>
          <a:solidFill>
            <a:schemeClr val="accent2"/>
          </a:solidFill>
        </p:spPr>
        <p:txBody>
          <a:bodyPr>
            <a:noAutofit/>
          </a:bodyPr>
          <a:lstStyle/>
          <a:p>
            <a:r>
              <a:rPr lang="en-US" b="1" dirty="0"/>
              <a:t>MNT Goals in All Persons with Diabetes</a:t>
            </a:r>
          </a:p>
        </p:txBody>
      </p:sp>
      <p:graphicFrame>
        <p:nvGraphicFramePr>
          <p:cNvPr id="3" name="Table 2">
            <a:extLst>
              <a:ext uri="{FF2B5EF4-FFF2-40B4-BE49-F238E27FC236}">
                <a16:creationId xmlns:a16="http://schemas.microsoft.com/office/drawing/2014/main" id="{69A81483-0ECB-2A2D-7249-BC425980BB59}"/>
              </a:ext>
            </a:extLst>
          </p:cNvPr>
          <p:cNvGraphicFramePr>
            <a:graphicFrameLocks noGrp="1"/>
          </p:cNvGraphicFramePr>
          <p:nvPr/>
        </p:nvGraphicFramePr>
        <p:xfrm>
          <a:off x="400050" y="1471613"/>
          <a:ext cx="8343900" cy="4606138"/>
        </p:xfrm>
        <a:graphic>
          <a:graphicData uri="http://schemas.openxmlformats.org/drawingml/2006/table">
            <a:tbl>
              <a:tblPr firstRow="1" bandRow="1">
                <a:tableStyleId>{5C22544A-7EE6-4342-B048-85BDC9FD1C3A}</a:tableStyleId>
              </a:tblPr>
              <a:tblGrid>
                <a:gridCol w="4171950">
                  <a:extLst>
                    <a:ext uri="{9D8B030D-6E8A-4147-A177-3AD203B41FA5}">
                      <a16:colId xmlns:a16="http://schemas.microsoft.com/office/drawing/2014/main" val="1459707398"/>
                    </a:ext>
                  </a:extLst>
                </a:gridCol>
                <a:gridCol w="4171950">
                  <a:extLst>
                    <a:ext uri="{9D8B030D-6E8A-4147-A177-3AD203B41FA5}">
                      <a16:colId xmlns:a16="http://schemas.microsoft.com/office/drawing/2014/main" val="545322425"/>
                    </a:ext>
                  </a:extLst>
                </a:gridCol>
              </a:tblGrid>
              <a:tr h="2861096">
                <a:tc>
                  <a:txBody>
                    <a:bodyPr/>
                    <a:lstStyle/>
                    <a:p>
                      <a:pPr eaLnBrk="1" hangingPunct="1">
                        <a:defRPr/>
                      </a:pPr>
                      <a:r>
                        <a:rPr lang="en-US" sz="2000" dirty="0">
                          <a:solidFill>
                            <a:schemeClr val="tx1"/>
                          </a:solidFill>
                          <a:latin typeface="Calibri" panose="020F0502020204030204" pitchFamily="34" charset="0"/>
                          <a:cs typeface="Calibri" panose="020F0502020204030204" pitchFamily="34" charset="0"/>
                        </a:rPr>
                        <a:t>1. Support healthful eating patterns</a:t>
                      </a:r>
                    </a:p>
                    <a:p>
                      <a:pPr marL="342900" indent="-342900" eaLnBrk="1" hangingPunct="1">
                        <a:buFont typeface="Arial" panose="020B0604020202020204" pitchFamily="34" charset="0"/>
                        <a:buChar char="•"/>
                        <a:defRPr/>
                      </a:pPr>
                      <a:r>
                        <a:rPr lang="en-US" sz="2000" b="0" dirty="0">
                          <a:solidFill>
                            <a:schemeClr val="tx1"/>
                          </a:solidFill>
                          <a:latin typeface="Calibri" panose="020F0502020204030204" pitchFamily="34" charset="0"/>
                          <a:cs typeface="Calibri" panose="020F0502020204030204" pitchFamily="34" charset="0"/>
                        </a:rPr>
                        <a:t>Emphasize eating a variety of nutrient dense foods in appropriate portions to:</a:t>
                      </a:r>
                    </a:p>
                    <a:p>
                      <a:pPr marL="800100" lvl="1" indent="-342900" eaLnBrk="1" hangingPunct="1">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Attain individualized BP, glycemic and lipid goals</a:t>
                      </a:r>
                    </a:p>
                    <a:p>
                      <a:pPr marL="800100" lvl="1" indent="-342900" eaLnBrk="1" hangingPunct="1">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Attain and maintain body </a:t>
                      </a:r>
                      <a:r>
                        <a:rPr lang="en-US" sz="1800" b="0" dirty="0" err="1">
                          <a:solidFill>
                            <a:schemeClr val="tx1"/>
                          </a:solidFill>
                          <a:latin typeface="Calibri" panose="020F0502020204030204" pitchFamily="34" charset="0"/>
                          <a:cs typeface="Calibri" panose="020F0502020204030204" pitchFamily="34" charset="0"/>
                        </a:rPr>
                        <a:t>wt</a:t>
                      </a:r>
                      <a:r>
                        <a:rPr lang="en-US" sz="1800" b="0" dirty="0">
                          <a:solidFill>
                            <a:schemeClr val="tx1"/>
                          </a:solidFill>
                          <a:latin typeface="Calibri" panose="020F0502020204030204" pitchFamily="34" charset="0"/>
                          <a:cs typeface="Calibri" panose="020F0502020204030204" pitchFamily="34" charset="0"/>
                        </a:rPr>
                        <a:t> goals</a:t>
                      </a:r>
                    </a:p>
                    <a:p>
                      <a:pPr marL="800100" lvl="1" indent="-342900" eaLnBrk="1" hangingPunct="1">
                        <a:buFont typeface="Arial" panose="020B0604020202020204" pitchFamily="34" charset="0"/>
                        <a:buChar char="•"/>
                        <a:defRPr/>
                      </a:pPr>
                      <a:r>
                        <a:rPr lang="en-US" sz="1800" b="0" dirty="0">
                          <a:solidFill>
                            <a:schemeClr val="tx1"/>
                          </a:solidFill>
                          <a:latin typeface="Calibri" panose="020F0502020204030204" pitchFamily="34" charset="0"/>
                          <a:cs typeface="Calibri" panose="020F0502020204030204" pitchFamily="34" charset="0"/>
                        </a:rPr>
                        <a:t>Delay and/or prevent complications</a:t>
                      </a:r>
                    </a:p>
                  </a:txBody>
                  <a:tcPr marL="68580" marR="68580" marT="34290" marB="34290">
                    <a:solidFill>
                      <a:schemeClr val="bg1">
                        <a:lumMod val="95000"/>
                      </a:schemeClr>
                    </a:solidFill>
                  </a:tcPr>
                </a:tc>
                <a:tc>
                  <a:txBody>
                    <a:bodyPr/>
                    <a:lstStyle/>
                    <a:p>
                      <a:pPr marL="0" indent="0"/>
                      <a:r>
                        <a:rPr lang="en-US" sz="2000" dirty="0">
                          <a:solidFill>
                            <a:schemeClr val="tx1"/>
                          </a:solidFill>
                          <a:latin typeface="Calibri" panose="020F0502020204030204" pitchFamily="34" charset="0"/>
                          <a:cs typeface="Calibri" panose="020F0502020204030204" pitchFamily="34" charset="0"/>
                        </a:rPr>
                        <a:t>2. Individualize nutrition care based on: </a:t>
                      </a:r>
                    </a:p>
                    <a:p>
                      <a:pPr marL="344488" lvl="0" indent="-342900">
                        <a:buFont typeface="Arial" panose="020B0604020202020204" pitchFamily="34" charset="0"/>
                        <a:buChar char="•"/>
                      </a:pPr>
                      <a:r>
                        <a:rPr lang="en-US" sz="1800" b="0" dirty="0">
                          <a:solidFill>
                            <a:schemeClr val="tx1"/>
                          </a:solidFill>
                          <a:latin typeface="Calibri" panose="020F0502020204030204" pitchFamily="34" charset="0"/>
                          <a:cs typeface="Calibri" panose="020F0502020204030204" pitchFamily="34" charset="0"/>
                        </a:rPr>
                        <a:t>Personal and cultural preferences </a:t>
                      </a:r>
                    </a:p>
                    <a:p>
                      <a:pPr marL="344488" lvl="0" indent="-342900">
                        <a:buFont typeface="Arial" panose="020B0604020202020204" pitchFamily="34" charset="0"/>
                        <a:buChar char="•"/>
                      </a:pPr>
                      <a:r>
                        <a:rPr lang="en-US" sz="1800" b="0" dirty="0">
                          <a:solidFill>
                            <a:schemeClr val="tx1"/>
                          </a:solidFill>
                          <a:latin typeface="Calibri" panose="020F0502020204030204" pitchFamily="34" charset="0"/>
                          <a:cs typeface="Calibri" panose="020F0502020204030204" pitchFamily="34" charset="0"/>
                        </a:rPr>
                        <a:t>Health literacy and numeracy </a:t>
                      </a:r>
                    </a:p>
                    <a:p>
                      <a:pPr marL="344488" lvl="0" indent="-342900">
                        <a:buFont typeface="Arial" panose="020B0604020202020204" pitchFamily="34" charset="0"/>
                        <a:buChar char="•"/>
                      </a:pPr>
                      <a:r>
                        <a:rPr lang="en-US" sz="1800" b="0" dirty="0">
                          <a:solidFill>
                            <a:schemeClr val="tx1"/>
                          </a:solidFill>
                          <a:latin typeface="Calibri" panose="020F0502020204030204" pitchFamily="34" charset="0"/>
                          <a:cs typeface="Calibri" panose="020F0502020204030204" pitchFamily="34" charset="0"/>
                        </a:rPr>
                        <a:t>Access to healthful foods</a:t>
                      </a:r>
                    </a:p>
                    <a:p>
                      <a:pPr marL="344488" lvl="0" indent="-342900">
                        <a:buFont typeface="Arial" panose="020B0604020202020204" pitchFamily="34" charset="0"/>
                        <a:buChar char="•"/>
                      </a:pPr>
                      <a:r>
                        <a:rPr lang="en-US" sz="1800" b="0" dirty="0">
                          <a:solidFill>
                            <a:schemeClr val="tx1"/>
                          </a:solidFill>
                          <a:latin typeface="Calibri" panose="020F0502020204030204" pitchFamily="34" charset="0"/>
                          <a:cs typeface="Calibri" panose="020F0502020204030204" pitchFamily="34" charset="0"/>
                        </a:rPr>
                        <a:t>Willingness and ability to make behavioral changes </a:t>
                      </a:r>
                    </a:p>
                    <a:p>
                      <a:pPr marL="344488" lvl="0" indent="-342900">
                        <a:buFont typeface="Arial" panose="020B0604020202020204" pitchFamily="34" charset="0"/>
                        <a:buChar char="•"/>
                      </a:pPr>
                      <a:r>
                        <a:rPr lang="en-US" sz="1800" b="0" dirty="0">
                          <a:solidFill>
                            <a:schemeClr val="tx1"/>
                          </a:solidFill>
                          <a:latin typeface="Calibri" panose="020F0502020204030204" pitchFamily="34" charset="0"/>
                          <a:cs typeface="Calibri" panose="020F0502020204030204" pitchFamily="34" charset="0"/>
                        </a:rPr>
                        <a:t>Barriers to Change</a:t>
                      </a:r>
                    </a:p>
                    <a:p>
                      <a:endParaRPr lang="en-US" sz="2000" dirty="0">
                        <a:solidFill>
                          <a:schemeClr val="tx1"/>
                        </a:solidFill>
                        <a:latin typeface="Calibri" panose="020F0502020204030204" pitchFamily="34" charset="0"/>
                        <a:cs typeface="Calibri" panose="020F0502020204030204" pitchFamily="34" charset="0"/>
                      </a:endParaRPr>
                    </a:p>
                  </a:txBody>
                  <a:tcPr marL="68580" marR="68580" marT="34290" marB="34290">
                    <a:solidFill>
                      <a:schemeClr val="bg1">
                        <a:lumMod val="95000"/>
                      </a:schemeClr>
                    </a:solidFill>
                  </a:tcPr>
                </a:tc>
                <a:extLst>
                  <a:ext uri="{0D108BD9-81ED-4DB2-BD59-A6C34878D82A}">
                    <a16:rowId xmlns:a16="http://schemas.microsoft.com/office/drawing/2014/main" val="2618131358"/>
                  </a:ext>
                </a:extLst>
              </a:tr>
              <a:tr h="1745042">
                <a:tc>
                  <a:txBody>
                    <a:bodyPr/>
                    <a:lstStyle/>
                    <a:p>
                      <a:pPr eaLnBrk="1" hangingPunct="1">
                        <a:defRPr/>
                      </a:pPr>
                      <a:r>
                        <a:rPr lang="en-US" sz="2000" b="1" i="0" dirty="0">
                          <a:solidFill>
                            <a:schemeClr val="tx1"/>
                          </a:solidFill>
                          <a:latin typeface="Calibri" panose="020F0502020204030204" pitchFamily="34" charset="0"/>
                          <a:cs typeface="Calibri" panose="020F0502020204030204" pitchFamily="34" charset="0"/>
                        </a:rPr>
                        <a:t>3. Maintain pleasure of eating. </a:t>
                      </a:r>
                      <a:br>
                        <a:rPr lang="en-US" sz="2000" b="1" i="0" dirty="0">
                          <a:solidFill>
                            <a:schemeClr val="tx1"/>
                          </a:solidFill>
                          <a:latin typeface="Calibri" panose="020F0502020204030204" pitchFamily="34" charset="0"/>
                          <a:cs typeface="Calibri" panose="020F0502020204030204" pitchFamily="34" charset="0"/>
                        </a:rPr>
                      </a:br>
                      <a:r>
                        <a:rPr lang="en-US" sz="2000" b="1" i="0" dirty="0">
                          <a:solidFill>
                            <a:schemeClr val="tx1"/>
                          </a:solidFill>
                          <a:latin typeface="Calibri" panose="020F0502020204030204" pitchFamily="34" charset="0"/>
                          <a:cs typeface="Calibri" panose="020F0502020204030204" pitchFamily="34" charset="0"/>
                        </a:rPr>
                        <a:t>Provide positive, nonjudgmental messages about food</a:t>
                      </a:r>
                    </a:p>
                    <a:p>
                      <a:pPr marL="342900" indent="-342900" eaLnBrk="1" hangingPunct="1">
                        <a:buFont typeface="Arial" panose="020B0604020202020204" pitchFamily="34" charset="0"/>
                        <a:buChar char="•"/>
                        <a:defRPr/>
                      </a:pPr>
                      <a:r>
                        <a:rPr lang="en-US" sz="1800" b="0" i="0" dirty="0">
                          <a:solidFill>
                            <a:schemeClr val="tx1"/>
                          </a:solidFill>
                          <a:latin typeface="Calibri" panose="020F0502020204030204" pitchFamily="34" charset="0"/>
                          <a:cs typeface="Calibri" panose="020F0502020204030204" pitchFamily="34" charset="0"/>
                        </a:rPr>
                        <a:t>Limit food choices only when backed by science</a:t>
                      </a:r>
                    </a:p>
                  </a:txBody>
                  <a:tcPr marL="68580" marR="68580" marT="34290" marB="34290">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Calibri" panose="020F0502020204030204" pitchFamily="34" charset="0"/>
                          <a:cs typeface="Calibri" panose="020F0502020204030204" pitchFamily="34" charset="0"/>
                        </a:rPr>
                        <a:t>4. Provide practical tools for developing healthful eating patterns</a:t>
                      </a:r>
                    </a:p>
                  </a:txBody>
                  <a:tcPr marL="68580" marR="68580" marT="34290" marB="34290">
                    <a:solidFill>
                      <a:schemeClr val="bg1">
                        <a:lumMod val="95000"/>
                      </a:schemeClr>
                    </a:solidFill>
                  </a:tcPr>
                </a:tc>
                <a:extLst>
                  <a:ext uri="{0D108BD9-81ED-4DB2-BD59-A6C34878D82A}">
                    <a16:rowId xmlns:a16="http://schemas.microsoft.com/office/drawing/2014/main" val="1739152291"/>
                  </a:ext>
                </a:extLst>
              </a:tr>
            </a:tbl>
          </a:graphicData>
        </a:graphic>
      </p:graphicFrame>
      <p:sp>
        <p:nvSpPr>
          <p:cNvPr id="6" name="TextBox 5">
            <a:extLst>
              <a:ext uri="{FF2B5EF4-FFF2-40B4-BE49-F238E27FC236}">
                <a16:creationId xmlns:a16="http://schemas.microsoft.com/office/drawing/2014/main" id="{D71960CC-6A99-02BF-DC6D-0343A4576A4C}"/>
              </a:ext>
            </a:extLst>
          </p:cNvPr>
          <p:cNvSpPr txBox="1"/>
          <p:nvPr/>
        </p:nvSpPr>
        <p:spPr>
          <a:xfrm>
            <a:off x="137160" y="6283340"/>
            <a:ext cx="900684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40194462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7E2C-12F3-4EBE-A5E6-73D1CB2E5235}"/>
              </a:ext>
            </a:extLst>
          </p:cNvPr>
          <p:cNvSpPr>
            <a:spLocks noGrp="1"/>
          </p:cNvSpPr>
          <p:nvPr>
            <p:ph type="title"/>
          </p:nvPr>
        </p:nvSpPr>
        <p:spPr>
          <a:xfrm>
            <a:off x="0" y="0"/>
            <a:ext cx="9144000" cy="1295399"/>
          </a:xfrm>
          <a:solidFill>
            <a:schemeClr val="accent2"/>
          </a:solidFill>
        </p:spPr>
        <p:txBody>
          <a:bodyPr>
            <a:normAutofit fontScale="90000"/>
          </a:bodyPr>
          <a:lstStyle/>
          <a:p>
            <a:pPr algn="ctr"/>
            <a:r>
              <a:rPr lang="en-US" b="1" dirty="0"/>
              <a:t>Benefit of MNT for Individuals </a:t>
            </a:r>
            <a:br>
              <a:rPr lang="en-US" b="1" dirty="0"/>
            </a:br>
            <a:r>
              <a:rPr lang="en-US" b="1" dirty="0"/>
              <a:t>With Diabetes</a:t>
            </a:r>
          </a:p>
        </p:txBody>
      </p:sp>
      <p:sp>
        <p:nvSpPr>
          <p:cNvPr id="3" name="Content Placeholder 2">
            <a:extLst>
              <a:ext uri="{FF2B5EF4-FFF2-40B4-BE49-F238E27FC236}">
                <a16:creationId xmlns:a16="http://schemas.microsoft.com/office/drawing/2014/main" id="{7E88E03D-5AC1-4B09-AE9C-BF9913663C59}"/>
              </a:ext>
            </a:extLst>
          </p:cNvPr>
          <p:cNvSpPr>
            <a:spLocks noGrp="1"/>
          </p:cNvSpPr>
          <p:nvPr>
            <p:ph idx="1"/>
          </p:nvPr>
        </p:nvSpPr>
        <p:spPr>
          <a:xfrm>
            <a:off x="628650" y="3752853"/>
            <a:ext cx="7886700" cy="1957388"/>
          </a:xfrm>
        </p:spPr>
        <p:txBody>
          <a:bodyPr>
            <a:normAutofit fontScale="92500" lnSpcReduction="10000"/>
          </a:bodyPr>
          <a:lstStyle/>
          <a:p>
            <a:pPr>
              <a:lnSpc>
                <a:spcPct val="100000"/>
              </a:lnSpc>
            </a:pPr>
            <a:r>
              <a:rPr lang="en-US" dirty="0"/>
              <a:t>Refer people with diabetes to RDN at dx, as need throughout lifespan</a:t>
            </a:r>
            <a:endParaRPr lang="en-US" dirty="0">
              <a:solidFill>
                <a:srgbClr val="FF0000"/>
              </a:solidFill>
            </a:endParaRPr>
          </a:p>
          <a:p>
            <a:pPr lvl="1">
              <a:lnSpc>
                <a:spcPct val="100000"/>
              </a:lnSpc>
            </a:pPr>
            <a:r>
              <a:rPr lang="en-US" dirty="0"/>
              <a:t>Sustained A1C improvement with ongoing support from RD/RDN</a:t>
            </a:r>
          </a:p>
          <a:p>
            <a:pPr lvl="1">
              <a:lnSpc>
                <a:spcPct val="100000"/>
              </a:lnSpc>
            </a:pPr>
            <a:r>
              <a:rPr lang="en-US" dirty="0"/>
              <a:t>MNT is cost-effective</a:t>
            </a:r>
          </a:p>
        </p:txBody>
      </p:sp>
      <p:graphicFrame>
        <p:nvGraphicFramePr>
          <p:cNvPr id="4" name="Table 3">
            <a:extLst>
              <a:ext uri="{FF2B5EF4-FFF2-40B4-BE49-F238E27FC236}">
                <a16:creationId xmlns:a16="http://schemas.microsoft.com/office/drawing/2014/main" id="{9C81AB61-8D34-4412-995A-CA8C5237C208}"/>
              </a:ext>
            </a:extLst>
          </p:cNvPr>
          <p:cNvGraphicFramePr>
            <a:graphicFrameLocks noGrp="1"/>
          </p:cNvGraphicFramePr>
          <p:nvPr/>
        </p:nvGraphicFramePr>
        <p:xfrm>
          <a:off x="1285875" y="1876427"/>
          <a:ext cx="6572250" cy="1400173"/>
        </p:xfrm>
        <a:graphic>
          <a:graphicData uri="http://schemas.openxmlformats.org/drawingml/2006/table">
            <a:tbl>
              <a:tblPr firstRow="1" firstCol="1" bandRow="1">
                <a:tableStyleId>{F5AB1C69-6EDB-4FF4-983F-18BD219EF322}</a:tableStyleId>
              </a:tblPr>
              <a:tblGrid>
                <a:gridCol w="3344281">
                  <a:extLst>
                    <a:ext uri="{9D8B030D-6E8A-4147-A177-3AD203B41FA5}">
                      <a16:colId xmlns:a16="http://schemas.microsoft.com/office/drawing/2014/main" val="3831818804"/>
                    </a:ext>
                  </a:extLst>
                </a:gridCol>
                <a:gridCol w="3227969">
                  <a:extLst>
                    <a:ext uri="{9D8B030D-6E8A-4147-A177-3AD203B41FA5}">
                      <a16:colId xmlns:a16="http://schemas.microsoft.com/office/drawing/2014/main" val="4065083840"/>
                    </a:ext>
                  </a:extLst>
                </a:gridCol>
              </a:tblGrid>
              <a:tr h="499532">
                <a:tc gridSpan="2">
                  <a:txBody>
                    <a:bodyPr/>
                    <a:lstStyle/>
                    <a:p>
                      <a:pPr marL="0" marR="0" algn="ctr">
                        <a:lnSpc>
                          <a:spcPct val="107000"/>
                        </a:lnSpc>
                        <a:spcBef>
                          <a:spcPts val="0"/>
                        </a:spcBef>
                        <a:spcAft>
                          <a:spcPts val="0"/>
                        </a:spcAft>
                      </a:pPr>
                      <a:r>
                        <a:rPr lang="en-US" sz="2100" b="1" dirty="0">
                          <a:solidFill>
                            <a:schemeClr val="tx1"/>
                          </a:solidFill>
                          <a:effectLst/>
                        </a:rPr>
                        <a:t>Decrease in A1C After 3-6 Months of Receiving MNT</a:t>
                      </a:r>
                      <a:endParaRPr lang="en-US" sz="2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517673677"/>
                  </a:ext>
                </a:extLst>
              </a:tr>
              <a:tr h="397933">
                <a:tc>
                  <a:txBody>
                    <a:bodyPr/>
                    <a:lstStyle/>
                    <a:p>
                      <a:pPr marL="0" marR="0" algn="ctr">
                        <a:lnSpc>
                          <a:spcPct val="107000"/>
                        </a:lnSpc>
                        <a:spcBef>
                          <a:spcPts val="0"/>
                        </a:spcBef>
                        <a:spcAft>
                          <a:spcPts val="0"/>
                        </a:spcAft>
                      </a:pPr>
                      <a:r>
                        <a:rPr lang="en-US" sz="2100" b="0" dirty="0">
                          <a:solidFill>
                            <a:schemeClr val="tx1"/>
                          </a:solidFill>
                          <a:effectLst/>
                        </a:rPr>
                        <a:t>Type 1 Diabetes</a:t>
                      </a:r>
                      <a:endParaRPr lang="en-US" sz="2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100" b="0" dirty="0">
                          <a:solidFill>
                            <a:schemeClr val="tx1"/>
                          </a:solidFill>
                          <a:effectLst/>
                        </a:rPr>
                        <a:t>1.0% - 1.9%</a:t>
                      </a:r>
                      <a:endParaRPr lang="en-US" sz="2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4074488"/>
                  </a:ext>
                </a:extLst>
              </a:tr>
              <a:tr h="502708">
                <a:tc>
                  <a:txBody>
                    <a:bodyPr/>
                    <a:lstStyle/>
                    <a:p>
                      <a:pPr marL="0" marR="0" algn="ctr">
                        <a:lnSpc>
                          <a:spcPct val="107000"/>
                        </a:lnSpc>
                        <a:spcBef>
                          <a:spcPts val="0"/>
                        </a:spcBef>
                        <a:spcAft>
                          <a:spcPts val="0"/>
                        </a:spcAft>
                      </a:pPr>
                      <a:r>
                        <a:rPr lang="en-US" sz="2100" b="0" dirty="0">
                          <a:solidFill>
                            <a:schemeClr val="tx1"/>
                          </a:solidFill>
                          <a:effectLst/>
                        </a:rPr>
                        <a:t>Type 2 Diabetes</a:t>
                      </a:r>
                      <a:endParaRPr lang="en-US" sz="2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2100" b="0" dirty="0">
                          <a:solidFill>
                            <a:schemeClr val="tx1"/>
                          </a:solidFill>
                          <a:effectLst/>
                        </a:rPr>
                        <a:t>0.3% - 2.0%</a:t>
                      </a:r>
                      <a:endParaRPr lang="en-US" sz="2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0133272"/>
                  </a:ext>
                </a:extLst>
              </a:tr>
            </a:tbl>
          </a:graphicData>
        </a:graphic>
      </p:graphicFrame>
      <p:sp>
        <p:nvSpPr>
          <p:cNvPr id="6" name="TextBox 5">
            <a:extLst>
              <a:ext uri="{FF2B5EF4-FFF2-40B4-BE49-F238E27FC236}">
                <a16:creationId xmlns:a16="http://schemas.microsoft.com/office/drawing/2014/main" id="{8BEDFB23-5A25-4B8F-9C4B-A1252AE285CE}"/>
              </a:ext>
            </a:extLst>
          </p:cNvPr>
          <p:cNvSpPr txBox="1"/>
          <p:nvPr/>
        </p:nvSpPr>
        <p:spPr>
          <a:xfrm>
            <a:off x="0" y="6027003"/>
            <a:ext cx="9144001"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Franz, M. J., MacLeod, J., Evert, A., Brown, C., </a:t>
            </a: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Gradwell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 </a:t>
            </a: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Handu</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 </a:t>
            </a: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Reppert</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 &amp; Robinson, M. (2017). Academy of Nutrition and Dietetics Nutrition practice guideline for type 1 and type 2 diabetes in adults: Systematic review of evidence for medical nutrition therapy effectiveness and recommendations for integration into the Nutrition Care Process.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Journal of the Academy of Nutrition and Dietetics</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117</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 1659–1679. https://doi.org/10.1016/j.jand.2017.03.022 </a:t>
            </a:r>
          </a:p>
        </p:txBody>
      </p:sp>
    </p:spTree>
    <p:extLst>
      <p:ext uri="{BB962C8B-B14F-4D97-AF65-F5344CB8AC3E}">
        <p14:creationId xmlns:p14="http://schemas.microsoft.com/office/powerpoint/2010/main" val="88097571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452D-59A6-4B62-9A78-6A8E8A70651F}"/>
              </a:ext>
            </a:extLst>
          </p:cNvPr>
          <p:cNvSpPr>
            <a:spLocks noGrp="1"/>
          </p:cNvSpPr>
          <p:nvPr>
            <p:ph type="title"/>
          </p:nvPr>
        </p:nvSpPr>
        <p:spPr>
          <a:xfrm>
            <a:off x="0" y="4839"/>
            <a:ext cx="9144000" cy="1097818"/>
          </a:xfrm>
          <a:solidFill>
            <a:schemeClr val="accent2"/>
          </a:solidFill>
        </p:spPr>
        <p:txBody>
          <a:bodyPr/>
          <a:lstStyle/>
          <a:p>
            <a:pPr algn="ctr"/>
            <a:r>
              <a:rPr lang="en-US" b="1" dirty="0"/>
              <a:t>Individualize Nutrition Care</a:t>
            </a:r>
          </a:p>
        </p:txBody>
      </p:sp>
      <p:sp>
        <p:nvSpPr>
          <p:cNvPr id="3" name="Content Placeholder 2">
            <a:extLst>
              <a:ext uri="{FF2B5EF4-FFF2-40B4-BE49-F238E27FC236}">
                <a16:creationId xmlns:a16="http://schemas.microsoft.com/office/drawing/2014/main" id="{DCEC5CF6-7E44-0272-381F-D5307F50F41C}"/>
              </a:ext>
            </a:extLst>
          </p:cNvPr>
          <p:cNvSpPr>
            <a:spLocks noGrp="1"/>
          </p:cNvSpPr>
          <p:nvPr>
            <p:ph idx="1"/>
          </p:nvPr>
        </p:nvSpPr>
        <p:spPr>
          <a:xfrm>
            <a:off x="457200" y="1587352"/>
            <a:ext cx="8058150" cy="1743070"/>
          </a:xfrm>
        </p:spPr>
        <p:txBody>
          <a:bodyPr>
            <a:normAutofit lnSpcReduction="10000"/>
          </a:bodyPr>
          <a:lstStyle/>
          <a:p>
            <a:pPr marL="0" indent="0">
              <a:buNone/>
            </a:pPr>
            <a:r>
              <a:rPr lang="en-US" b="1" dirty="0"/>
              <a:t>Effective nutrition therapy tailors to individual needs</a:t>
            </a:r>
          </a:p>
          <a:p>
            <a:pPr marL="0" indent="0">
              <a:buNone/>
            </a:pPr>
            <a:r>
              <a:rPr lang="en-US" b="1" dirty="0">
                <a:solidFill>
                  <a:srgbClr val="1F1F1F"/>
                </a:solidFill>
              </a:rPr>
              <a:t>	</a:t>
            </a:r>
            <a:r>
              <a:rPr lang="en-US" i="1" dirty="0">
                <a:solidFill>
                  <a:srgbClr val="1F1F1F"/>
                </a:solidFill>
              </a:rPr>
              <a:t>“During clinical encounters assess/address SDOH- including food security- to inform treatment decisions”</a:t>
            </a:r>
            <a:endParaRPr lang="en-US" sz="3200" i="1" dirty="0">
              <a:solidFill>
                <a:srgbClr val="1F1F1F"/>
              </a:solidFill>
              <a:effectLst/>
            </a:endParaRPr>
          </a:p>
          <a:p>
            <a:pPr marL="342900" lvl="1" indent="0">
              <a:buNone/>
            </a:pPr>
            <a:endParaRPr lang="en-US" i="1" dirty="0">
              <a:solidFill>
                <a:srgbClr val="1F1F1F"/>
              </a:solidFill>
            </a:endParaRPr>
          </a:p>
          <a:p>
            <a:pPr marL="342900" lvl="1" indent="0">
              <a:buNone/>
            </a:pPr>
            <a:endParaRPr lang="en-US" i="1" dirty="0">
              <a:solidFill>
                <a:srgbClr val="1F1F1F"/>
              </a:solidFill>
            </a:endParaRPr>
          </a:p>
        </p:txBody>
      </p:sp>
      <p:sp>
        <p:nvSpPr>
          <p:cNvPr id="4" name="Content Placeholder 2">
            <a:extLst>
              <a:ext uri="{FF2B5EF4-FFF2-40B4-BE49-F238E27FC236}">
                <a16:creationId xmlns:a16="http://schemas.microsoft.com/office/drawing/2014/main" id="{74E8C614-E632-C1CA-C229-85EE4081633D}"/>
              </a:ext>
            </a:extLst>
          </p:cNvPr>
          <p:cNvSpPr txBox="1">
            <a:spLocks/>
          </p:cNvSpPr>
          <p:nvPr/>
        </p:nvSpPr>
        <p:spPr>
          <a:xfrm>
            <a:off x="457200" y="3783225"/>
            <a:ext cx="6138309" cy="200222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Food Insecurity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 availability of nutritious food &amp; inability to consistently obtain nutritious food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Lack of consistent access to enough food for an active, healthy life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AF9B2491-9B9A-56DE-0DD7-116DBE704EAE}"/>
              </a:ext>
            </a:extLst>
          </p:cNvPr>
          <p:cNvSpPr txBox="1"/>
          <p:nvPr/>
        </p:nvSpPr>
        <p:spPr>
          <a:xfrm>
            <a:off x="269633" y="6372446"/>
            <a:ext cx="870256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22" name="Picture 21" descr="A person standing in front of shelves&#10;&#10;Description automatically generated">
            <a:extLst>
              <a:ext uri="{FF2B5EF4-FFF2-40B4-BE49-F238E27FC236}">
                <a16:creationId xmlns:a16="http://schemas.microsoft.com/office/drawing/2014/main" id="{D57C7011-9526-BC9D-0A24-0C5D49AC078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595509" y="3979900"/>
            <a:ext cx="2358286" cy="1608875"/>
          </a:xfrm>
          <a:prstGeom prst="rect">
            <a:avLst/>
          </a:prstGeom>
        </p:spPr>
      </p:pic>
      <p:sp>
        <p:nvSpPr>
          <p:cNvPr id="23" name="TextBox 22">
            <a:extLst>
              <a:ext uri="{FF2B5EF4-FFF2-40B4-BE49-F238E27FC236}">
                <a16:creationId xmlns:a16="http://schemas.microsoft.com/office/drawing/2014/main" id="{A6C41FB7-3AAE-AC80-1B0D-ADC32F1DBCED}"/>
              </a:ext>
            </a:extLst>
          </p:cNvPr>
          <p:cNvSpPr txBox="1"/>
          <p:nvPr/>
        </p:nvSpPr>
        <p:spPr>
          <a:xfrm>
            <a:off x="7283079" y="6909659"/>
            <a:ext cx="1640204" cy="3000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black"/>
                </a:solidFill>
                <a:effectLst/>
                <a:uLnTx/>
                <a:uFillTx/>
                <a:latin typeface="Calibri" panose="020F0502020204030204"/>
                <a:ea typeface="+mn-ea"/>
                <a:cs typeface="+mn-cs"/>
                <a:hlinkClick r:id="rId4" tooltip="https://www.healthyagingpoll.org/reports-more/report/how-food-insecurity-affects-older-adults"/>
              </a:rPr>
              <a:t>This Photo</a:t>
            </a:r>
            <a:r>
              <a:rPr kumimoji="0" lang="en-US" sz="675" b="0" i="0" u="none" strike="noStrike" kern="1200" cap="none" spc="0" normalizeH="0" baseline="0" noProof="0" dirty="0">
                <a:ln>
                  <a:noFill/>
                </a:ln>
                <a:solidFill>
                  <a:prstClr val="black"/>
                </a:solidFill>
                <a:effectLst/>
                <a:uLnTx/>
                <a:uFillTx/>
                <a:latin typeface="Calibri" panose="020F0502020204030204"/>
                <a:ea typeface="+mn-ea"/>
                <a:cs typeface="+mn-cs"/>
              </a:rPr>
              <a:t> by Unknown Author is licensed under </a:t>
            </a:r>
            <a:r>
              <a:rPr kumimoji="0" lang="en-US" sz="675" b="0" i="0" u="none" strike="noStrike" kern="1200" cap="none" spc="0" normalizeH="0" baseline="0" noProof="0" dirty="0">
                <a:ln>
                  <a:noFill/>
                </a:ln>
                <a:solidFill>
                  <a:prstClr val="black"/>
                </a:solidFill>
                <a:effectLst/>
                <a:uLnTx/>
                <a:uFillTx/>
                <a:latin typeface="Calibri" panose="020F0502020204030204"/>
                <a:ea typeface="+mn-ea"/>
                <a:cs typeface="+mn-cs"/>
                <a:hlinkClick r:id="rId5" tooltip="https://creativecommons.org/licenses/by-nc/3.0/"/>
              </a:rPr>
              <a:t>CC BY-NC</a:t>
            </a:r>
            <a:endParaRPr kumimoji="0" lang="en-US" sz="67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90443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BA8A-682A-4F8A-8FCA-4BB1891858AC}"/>
              </a:ext>
            </a:extLst>
          </p:cNvPr>
          <p:cNvSpPr>
            <a:spLocks noGrp="1"/>
          </p:cNvSpPr>
          <p:nvPr>
            <p:ph type="title"/>
          </p:nvPr>
        </p:nvSpPr>
        <p:spPr>
          <a:xfrm>
            <a:off x="1" y="0"/>
            <a:ext cx="9144000" cy="1104900"/>
          </a:xfrm>
          <a:solidFill>
            <a:schemeClr val="accent2"/>
          </a:solidFill>
        </p:spPr>
        <p:txBody>
          <a:bodyPr anchor="ctr">
            <a:normAutofit/>
          </a:bodyPr>
          <a:lstStyle/>
          <a:p>
            <a:pPr algn="ctr"/>
            <a:r>
              <a:rPr lang="en-US" b="1" dirty="0"/>
              <a:t>Assess for Food Insecurity</a:t>
            </a:r>
          </a:p>
        </p:txBody>
      </p:sp>
      <p:sp>
        <p:nvSpPr>
          <p:cNvPr id="3" name="Content Placeholder 2">
            <a:extLst>
              <a:ext uri="{FF2B5EF4-FFF2-40B4-BE49-F238E27FC236}">
                <a16:creationId xmlns:a16="http://schemas.microsoft.com/office/drawing/2014/main" id="{0F9CB6CE-B069-C5BA-BE05-81AE0B3092B5}"/>
              </a:ext>
            </a:extLst>
          </p:cNvPr>
          <p:cNvSpPr>
            <a:spLocks noGrp="1"/>
          </p:cNvSpPr>
          <p:nvPr>
            <p:ph sz="half" idx="1"/>
          </p:nvPr>
        </p:nvSpPr>
        <p:spPr>
          <a:xfrm>
            <a:off x="444313" y="1544229"/>
            <a:ext cx="4441837" cy="4286250"/>
          </a:xfrm>
        </p:spPr>
        <p:txBody>
          <a:bodyPr>
            <a:normAutofit/>
          </a:bodyPr>
          <a:lstStyle/>
          <a:p>
            <a:pPr marL="0" indent="0" fontAlgn="base">
              <a:buNone/>
            </a:pPr>
            <a:r>
              <a:rPr lang="en-US" dirty="0"/>
              <a:t>Any member of the health care team can screen for food insecurity using </a:t>
            </a:r>
          </a:p>
          <a:p>
            <a:pPr marL="0" indent="0" fontAlgn="base">
              <a:buNone/>
            </a:pPr>
            <a:r>
              <a:rPr lang="en-US" b="1" dirty="0"/>
              <a:t>The Hunger Vital Sign. </a:t>
            </a:r>
          </a:p>
          <a:p>
            <a:pPr marL="0" indent="0" fontAlgn="base">
              <a:buNone/>
            </a:pPr>
            <a:endParaRPr lang="en-US" sz="2400" dirty="0"/>
          </a:p>
          <a:p>
            <a:pPr marL="0" indent="0" fontAlgn="base">
              <a:buNone/>
            </a:pPr>
            <a:endParaRPr lang="en-US" sz="2400" dirty="0"/>
          </a:p>
          <a:p>
            <a:pPr marL="0" indent="0" fontAlgn="base">
              <a:buNone/>
            </a:pPr>
            <a:r>
              <a:rPr lang="en-US" sz="2400" dirty="0"/>
              <a:t>Households are considered at risk if they answer either or both of the following statements as “often true” or “sometimes true”  </a:t>
            </a:r>
          </a:p>
        </p:txBody>
      </p:sp>
      <p:sp>
        <p:nvSpPr>
          <p:cNvPr id="4" name="Content Placeholder 3">
            <a:extLst>
              <a:ext uri="{FF2B5EF4-FFF2-40B4-BE49-F238E27FC236}">
                <a16:creationId xmlns:a16="http://schemas.microsoft.com/office/drawing/2014/main" id="{29CBCD2B-CA9B-7DD5-4183-4C13CDBC2CB9}"/>
              </a:ext>
            </a:extLst>
          </p:cNvPr>
          <p:cNvSpPr>
            <a:spLocks noGrp="1"/>
          </p:cNvSpPr>
          <p:nvPr>
            <p:ph sz="quarter" idx="2"/>
          </p:nvPr>
        </p:nvSpPr>
        <p:spPr>
          <a:xfrm>
            <a:off x="4886150" y="3467100"/>
            <a:ext cx="4072917" cy="2620564"/>
          </a:xfrm>
        </p:spPr>
        <p:txBody>
          <a:bodyPr>
            <a:normAutofit lnSpcReduction="10000"/>
          </a:bodyPr>
          <a:lstStyle/>
          <a:p>
            <a:pPr fontAlgn="base">
              <a:lnSpc>
                <a:spcPct val="90000"/>
              </a:lnSpc>
            </a:pPr>
            <a:r>
              <a:rPr lang="en-US" sz="2400" dirty="0"/>
              <a:t>“Within the past 12 months, we worried whether our food would run out before we got money to buy more.”</a:t>
            </a:r>
          </a:p>
          <a:p>
            <a:pPr fontAlgn="base">
              <a:lnSpc>
                <a:spcPct val="90000"/>
              </a:lnSpc>
            </a:pPr>
            <a:r>
              <a:rPr lang="en-US" sz="2400" dirty="0"/>
              <a:t>“Within the past 12 months, the food we bought just didn’t last, and we didn’t have money to get more.”</a:t>
            </a:r>
          </a:p>
          <a:p>
            <a:pPr>
              <a:lnSpc>
                <a:spcPct val="90000"/>
              </a:lnSpc>
            </a:pPr>
            <a:endParaRPr lang="en-US" sz="1350" dirty="0"/>
          </a:p>
        </p:txBody>
      </p:sp>
      <p:sp>
        <p:nvSpPr>
          <p:cNvPr id="7" name="TextBox 6">
            <a:extLst>
              <a:ext uri="{FF2B5EF4-FFF2-40B4-BE49-F238E27FC236}">
                <a16:creationId xmlns:a16="http://schemas.microsoft.com/office/drawing/2014/main" id="{55D8A23F-81E7-47A6-3269-B410EA836102}"/>
              </a:ext>
            </a:extLst>
          </p:cNvPr>
          <p:cNvSpPr txBox="1"/>
          <p:nvPr/>
        </p:nvSpPr>
        <p:spPr>
          <a:xfrm>
            <a:off x="444313" y="6269809"/>
            <a:ext cx="656608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https://childrenshealthwatch.org/public-policy/hunger-vital-sign/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late with money on it&#10;&#10;Description automatically generated">
            <a:extLst>
              <a:ext uri="{FF2B5EF4-FFF2-40B4-BE49-F238E27FC236}">
                <a16:creationId xmlns:a16="http://schemas.microsoft.com/office/drawing/2014/main" id="{DC7DF891-4EAC-6F6E-422E-4DDC760E751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07779" y="1392593"/>
            <a:ext cx="2493169" cy="1660490"/>
          </a:xfrm>
          <a:prstGeom prst="rect">
            <a:avLst/>
          </a:prstGeom>
        </p:spPr>
      </p:pic>
    </p:spTree>
    <p:extLst>
      <p:ext uri="{BB962C8B-B14F-4D97-AF65-F5344CB8AC3E}">
        <p14:creationId xmlns:p14="http://schemas.microsoft.com/office/powerpoint/2010/main" val="51305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8160-AE66-FD45-BF8B-BB85B3D33896}"/>
              </a:ext>
            </a:extLst>
          </p:cNvPr>
          <p:cNvSpPr>
            <a:spLocks noGrp="1"/>
          </p:cNvSpPr>
          <p:nvPr>
            <p:ph type="title"/>
          </p:nvPr>
        </p:nvSpPr>
        <p:spPr>
          <a:xfrm>
            <a:off x="0" y="20311"/>
            <a:ext cx="9144000" cy="1238568"/>
          </a:xfrm>
          <a:solidFill>
            <a:schemeClr val="accent2"/>
          </a:solidFill>
        </p:spPr>
        <p:txBody>
          <a:bodyPr>
            <a:normAutofit/>
          </a:bodyPr>
          <a:lstStyle/>
          <a:p>
            <a:pPr algn="ctr"/>
            <a:r>
              <a:rPr lang="en-US" b="1" dirty="0"/>
              <a:t>Food Insecurity: Providing Support </a:t>
            </a:r>
          </a:p>
        </p:txBody>
      </p:sp>
      <p:sp>
        <p:nvSpPr>
          <p:cNvPr id="3" name="Content Placeholder 2">
            <a:extLst>
              <a:ext uri="{FF2B5EF4-FFF2-40B4-BE49-F238E27FC236}">
                <a16:creationId xmlns:a16="http://schemas.microsoft.com/office/drawing/2014/main" id="{C3772500-BEED-8246-9061-4E8E37DBB6A9}"/>
              </a:ext>
            </a:extLst>
          </p:cNvPr>
          <p:cNvSpPr>
            <a:spLocks noGrp="1"/>
          </p:cNvSpPr>
          <p:nvPr>
            <p:ph idx="1"/>
          </p:nvPr>
        </p:nvSpPr>
        <p:spPr>
          <a:xfrm>
            <a:off x="266700" y="1367135"/>
            <a:ext cx="8877300" cy="5029200"/>
          </a:xfrm>
        </p:spPr>
        <p:txBody>
          <a:bodyPr>
            <a:normAutofit fontScale="92500" lnSpcReduction="10000"/>
          </a:bodyPr>
          <a:lstStyle/>
          <a:p>
            <a:r>
              <a:rPr lang="en-US" sz="3200" dirty="0"/>
              <a:t>Assess &amp; Collaborate:</a:t>
            </a:r>
            <a:endParaRPr lang="en-US" sz="3600" dirty="0"/>
          </a:p>
          <a:p>
            <a:pPr lvl="1"/>
            <a:r>
              <a:rPr lang="en-US" sz="2800" dirty="0"/>
              <a:t>Consider </a:t>
            </a:r>
            <a:r>
              <a:rPr lang="en-US" sz="2800" b="1" dirty="0"/>
              <a:t>completing demands</a:t>
            </a:r>
            <a:r>
              <a:rPr lang="en-US" sz="2800" dirty="0"/>
              <a:t>: economic, behaviors, mental health</a:t>
            </a:r>
          </a:p>
          <a:p>
            <a:pPr lvl="1"/>
            <a:r>
              <a:rPr lang="en-US" sz="2800" b="1" dirty="0"/>
              <a:t>Balance </a:t>
            </a:r>
          </a:p>
          <a:p>
            <a:pPr lvl="2"/>
            <a:r>
              <a:rPr lang="en-US" sz="2400" b="1" dirty="0"/>
              <a:t>budget-friendly meal planning with assessment of time to prepare foods, access to foods/refrigeration &amp; cooking means</a:t>
            </a:r>
          </a:p>
          <a:p>
            <a:pPr lvl="1"/>
            <a:r>
              <a:rPr lang="en-US" sz="2800" dirty="0"/>
              <a:t>Support shifts in foods by problem solving specific situations &amp; finding solutions</a:t>
            </a:r>
          </a:p>
          <a:p>
            <a:pPr marL="342900" lvl="1" indent="0">
              <a:buNone/>
            </a:pPr>
            <a:endParaRPr lang="en-US" sz="2800" dirty="0"/>
          </a:p>
          <a:p>
            <a:r>
              <a:rPr lang="en-US" sz="3200" dirty="0"/>
              <a:t>Refer to food programs when possible</a:t>
            </a:r>
          </a:p>
          <a:p>
            <a:pPr lvl="1"/>
            <a:r>
              <a:rPr lang="en-US" sz="2800" dirty="0"/>
              <a:t>Shopping smart: </a:t>
            </a:r>
          </a:p>
          <a:p>
            <a:pPr lvl="2"/>
            <a:r>
              <a:rPr lang="en-US" sz="2400" dirty="0"/>
              <a:t>seasonal produce, frozen or canned fruits and vegetables, low-cost proteins (beans, peas, lentils, canned tuna, eggs), grains like brown rice &amp; oatmeal are often more affordable</a:t>
            </a:r>
          </a:p>
        </p:txBody>
      </p:sp>
      <p:pic>
        <p:nvPicPr>
          <p:cNvPr id="5" name="Picture 4">
            <a:extLst>
              <a:ext uri="{FF2B5EF4-FFF2-40B4-BE49-F238E27FC236}">
                <a16:creationId xmlns:a16="http://schemas.microsoft.com/office/drawing/2014/main" id="{2261850A-A55C-554F-AED2-1407C7C1777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2813" y="8187202"/>
            <a:ext cx="3429000" cy="3429000"/>
          </a:xfrm>
          <a:prstGeom prst="rect">
            <a:avLst/>
          </a:prstGeom>
        </p:spPr>
      </p:pic>
      <p:sp>
        <p:nvSpPr>
          <p:cNvPr id="6" name="TextBox 5">
            <a:extLst>
              <a:ext uri="{FF2B5EF4-FFF2-40B4-BE49-F238E27FC236}">
                <a16:creationId xmlns:a16="http://schemas.microsoft.com/office/drawing/2014/main" id="{D2F07650-AB77-2A47-A419-285BB5BA2C30}"/>
              </a:ext>
            </a:extLst>
          </p:cNvPr>
          <p:cNvSpPr txBox="1"/>
          <p:nvPr/>
        </p:nvSpPr>
        <p:spPr>
          <a:xfrm>
            <a:off x="465000" y="10638085"/>
            <a:ext cx="3600000" cy="1962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www.ag.ndsu.edu/foodpreservation/freezing"/>
              </a:rPr>
              <a:t>This Photo</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5" tooltip="https://creativecommons.org/licenses/by-nc-sa/3.0/"/>
              </a:rPr>
              <a:t>CC BY-SA-NC</a:t>
            </a:r>
            <a:endParaRPr kumimoji="0" lang="en-US" sz="6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30BA062-4F6B-59C2-3652-13AE899F9A92}"/>
              </a:ext>
            </a:extLst>
          </p:cNvPr>
          <p:cNvSpPr txBox="1"/>
          <p:nvPr/>
        </p:nvSpPr>
        <p:spPr>
          <a:xfrm>
            <a:off x="0" y="6396335"/>
            <a:ext cx="914400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72225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food, fruit, vegetable, different&#10;&#10;Description automatically generated">
            <a:extLst>
              <a:ext uri="{FF2B5EF4-FFF2-40B4-BE49-F238E27FC236}">
                <a16:creationId xmlns:a16="http://schemas.microsoft.com/office/drawing/2014/main" id="{4D875380-E9B8-4B64-B788-67CB77941F6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2425" r="23298" b="1394"/>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38195862-A843-4DC3-96C3-C6B0FA5CB0E9}"/>
              </a:ext>
            </a:extLst>
          </p:cNvPr>
          <p:cNvSpPr>
            <a:spLocks noGrp="1"/>
          </p:cNvSpPr>
          <p:nvPr>
            <p:ph type="title"/>
          </p:nvPr>
        </p:nvSpPr>
        <p:spPr>
          <a:xfrm>
            <a:off x="161059" y="2743200"/>
            <a:ext cx="6696941" cy="2463823"/>
          </a:xfrm>
          <a:solidFill>
            <a:schemeClr val="tx2">
              <a:lumMod val="60000"/>
              <a:lumOff val="40000"/>
              <a:alpha val="64038"/>
            </a:schemeClr>
          </a:solidFill>
        </p:spPr>
        <p:txBody>
          <a:bodyPr vert="horz" lIns="68580" tIns="34290" rIns="68580" bIns="34290" rtlCol="0" anchor="b">
            <a:normAutofit/>
          </a:bodyPr>
          <a:lstStyle/>
          <a:p>
            <a:r>
              <a:rPr lang="en-US" sz="4400" b="1" dirty="0">
                <a:solidFill>
                  <a:schemeClr val="bg1"/>
                </a:solidFill>
              </a:rPr>
              <a:t>Nutrition Therapy for </a:t>
            </a:r>
            <a:br>
              <a:rPr lang="en-US" sz="4400" b="1" dirty="0">
                <a:solidFill>
                  <a:schemeClr val="bg1"/>
                </a:solidFill>
              </a:rPr>
            </a:br>
            <a:r>
              <a:rPr lang="en-US" sz="4400" b="1" dirty="0">
                <a:solidFill>
                  <a:schemeClr val="bg1"/>
                </a:solidFill>
              </a:rPr>
              <a:t>Weight Management</a:t>
            </a:r>
            <a:br>
              <a:rPr lang="en-US" sz="4400" b="1" dirty="0">
                <a:solidFill>
                  <a:schemeClr val="bg1"/>
                </a:solidFill>
              </a:rPr>
            </a:br>
            <a:r>
              <a:rPr lang="en-US" sz="3600" dirty="0">
                <a:solidFill>
                  <a:schemeClr val="bg1"/>
                </a:solidFill>
              </a:rPr>
              <a:t>In Individuals at Risk for Diabetes or </a:t>
            </a:r>
            <a:br>
              <a:rPr lang="en-US" sz="3600" dirty="0">
                <a:solidFill>
                  <a:schemeClr val="bg1"/>
                </a:solidFill>
              </a:rPr>
            </a:br>
            <a:r>
              <a:rPr lang="en-US" sz="3600" dirty="0">
                <a:solidFill>
                  <a:schemeClr val="bg1"/>
                </a:solidFill>
              </a:rPr>
              <a:t>Living with Diabetes</a:t>
            </a:r>
            <a:endParaRPr lang="en-US" sz="4400" b="1" dirty="0">
              <a:solidFill>
                <a:schemeClr val="bg1"/>
              </a:solidFill>
            </a:endParaRPr>
          </a:p>
        </p:txBody>
      </p:sp>
    </p:spTree>
    <p:extLst>
      <p:ext uri="{BB962C8B-B14F-4D97-AF65-F5344CB8AC3E}">
        <p14:creationId xmlns:p14="http://schemas.microsoft.com/office/powerpoint/2010/main" val="382151391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chemeClr val="accent2"/>
          </a:solidFill>
        </p:spPr>
        <p:txBody>
          <a:bodyPr>
            <a:normAutofit/>
          </a:bodyPr>
          <a:lstStyle/>
          <a:p>
            <a:pPr algn="ctr"/>
            <a:r>
              <a:rPr lang="en-US" b="1" dirty="0"/>
              <a:t>Effectiveness of Weight Loss in T2D</a:t>
            </a:r>
          </a:p>
        </p:txBody>
      </p:sp>
      <p:graphicFrame>
        <p:nvGraphicFramePr>
          <p:cNvPr id="4" name="Content Placeholder 3"/>
          <p:cNvGraphicFramePr>
            <a:graphicFrameLocks noGrp="1"/>
          </p:cNvGraphicFramePr>
          <p:nvPr>
            <p:ph idx="1"/>
          </p:nvPr>
        </p:nvGraphicFramePr>
        <p:xfrm>
          <a:off x="304800" y="1371600"/>
          <a:ext cx="8553450" cy="4819651"/>
        </p:xfrm>
        <a:graphic>
          <a:graphicData uri="http://schemas.openxmlformats.org/drawingml/2006/table">
            <a:tbl>
              <a:tblPr firstRow="1" bandRow="1">
                <a:tableStyleId>{5C22544A-7EE6-4342-B048-85BDC9FD1C3A}</a:tableStyleId>
              </a:tblPr>
              <a:tblGrid>
                <a:gridCol w="2246829">
                  <a:extLst>
                    <a:ext uri="{9D8B030D-6E8A-4147-A177-3AD203B41FA5}">
                      <a16:colId xmlns:a16="http://schemas.microsoft.com/office/drawing/2014/main" val="3063751957"/>
                    </a:ext>
                  </a:extLst>
                </a:gridCol>
                <a:gridCol w="6306621">
                  <a:extLst>
                    <a:ext uri="{9D8B030D-6E8A-4147-A177-3AD203B41FA5}">
                      <a16:colId xmlns:a16="http://schemas.microsoft.com/office/drawing/2014/main" val="2627423861"/>
                    </a:ext>
                  </a:extLst>
                </a:gridCol>
              </a:tblGrid>
              <a:tr h="985838">
                <a:tc>
                  <a:txBody>
                    <a:bodyPr/>
                    <a:lstStyle/>
                    <a:p>
                      <a:pPr algn="ctr"/>
                      <a:r>
                        <a:rPr lang="en-US" sz="2000" b="1" dirty="0">
                          <a:solidFill>
                            <a:schemeClr val="tx1"/>
                          </a:solidFill>
                          <a:latin typeface="+mn-lt"/>
                        </a:rPr>
                        <a:t>Percent Weight</a:t>
                      </a:r>
                      <a:r>
                        <a:rPr lang="en-US" sz="2000" b="1" baseline="0" dirty="0">
                          <a:solidFill>
                            <a:schemeClr val="tx1"/>
                          </a:solidFill>
                          <a:latin typeface="+mn-lt"/>
                        </a:rPr>
                        <a:t> Loss from Initial Weight</a:t>
                      </a:r>
                      <a:endParaRPr lang="en-US" sz="2000" b="1" dirty="0">
                        <a:solidFill>
                          <a:schemeClr val="tx1"/>
                        </a:solidFill>
                        <a:latin typeface="+mn-lt"/>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dirty="0">
                          <a:solidFill>
                            <a:schemeClr val="tx1"/>
                          </a:solidFill>
                          <a:latin typeface="+mn-lt"/>
                        </a:rPr>
                        <a:t>Results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73705183"/>
                  </a:ext>
                </a:extLst>
              </a:tr>
              <a:tr h="985838">
                <a:tc>
                  <a:txBody>
                    <a:bodyPr/>
                    <a:lstStyle/>
                    <a:p>
                      <a:pPr algn="ctr"/>
                      <a:r>
                        <a:rPr lang="en-US" sz="2000" b="0" u="sng" dirty="0">
                          <a:solidFill>
                            <a:schemeClr val="tx1"/>
                          </a:solidFill>
                          <a:latin typeface="+mn-lt"/>
                        </a:rPr>
                        <a:t>&gt;</a:t>
                      </a:r>
                      <a:r>
                        <a:rPr lang="en-US" sz="2000" b="0" dirty="0">
                          <a:solidFill>
                            <a:schemeClr val="tx1"/>
                          </a:solidFill>
                          <a:latin typeface="+mn-lt"/>
                        </a:rPr>
                        <a:t>5-7%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b="0" dirty="0">
                          <a:solidFill>
                            <a:schemeClr val="tx1"/>
                          </a:solidFill>
                          <a:latin typeface="+mn-lt"/>
                        </a:rPr>
                        <a:t>Benefits </a:t>
                      </a:r>
                      <a:r>
                        <a:rPr lang="en-US" sz="2200" b="0" baseline="0" dirty="0">
                          <a:solidFill>
                            <a:schemeClr val="tx1"/>
                          </a:solidFill>
                          <a:latin typeface="+mn-lt"/>
                        </a:rPr>
                        <a:t>glycemia, lipids, and blood pressure.</a:t>
                      </a:r>
                    </a:p>
                    <a:p>
                      <a:r>
                        <a:rPr lang="en-US" sz="2200" b="0" baseline="0" dirty="0">
                          <a:solidFill>
                            <a:schemeClr val="tx1"/>
                          </a:solidFill>
                          <a:latin typeface="+mn-lt"/>
                        </a:rPr>
                        <a:t>Recommended for most people w/ T2D and BMI </a:t>
                      </a:r>
                      <a:r>
                        <a:rPr lang="en-US" sz="2200" b="0" dirty="0">
                          <a:solidFill>
                            <a:schemeClr val="tx1"/>
                          </a:solidFill>
                          <a:latin typeface="+mn-lt"/>
                        </a:rPr>
                        <a:t>≥25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976597"/>
                  </a:ext>
                </a:extLst>
              </a:tr>
              <a:tr h="1862137">
                <a:tc>
                  <a:txBody>
                    <a:bodyPr/>
                    <a:lstStyle/>
                    <a:p>
                      <a:pPr algn="ctr"/>
                      <a:r>
                        <a:rPr lang="en-US" sz="2000" b="0" dirty="0">
                          <a:solidFill>
                            <a:schemeClr val="tx1"/>
                          </a:solidFill>
                          <a:latin typeface="+mn-lt"/>
                        </a:rPr>
                        <a:t>≥10%* </a:t>
                      </a:r>
                    </a:p>
                    <a:p>
                      <a:pPr algn="ctr"/>
                      <a:r>
                        <a:rPr lang="en-US" sz="2000" b="0" dirty="0">
                          <a:solidFill>
                            <a:schemeClr val="tx1"/>
                          </a:solidFill>
                          <a:latin typeface="+mn-lt"/>
                        </a:rPr>
                        <a:t>*When feasible, sustainable, &amp; safe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i="0" dirty="0">
                          <a:solidFill>
                            <a:schemeClr val="tx1"/>
                          </a:solidFill>
                          <a:effectLst/>
                          <a:cs typeface="Calibri" panose="020F0502020204030204" pitchFamily="34" charset="0"/>
                        </a:rPr>
                        <a:t>May lead T2DM remission, improved CVD &amp; metabolic comorbidities &amp; reduced mortality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i="0" dirty="0">
                          <a:solidFill>
                            <a:schemeClr val="tx1"/>
                          </a:solidFill>
                          <a:effectLst/>
                          <a:cs typeface="Calibri" panose="020F0502020204030204" pitchFamily="34" charset="0"/>
                        </a:rPr>
                        <a:t>Reduced need for medications</a:t>
                      </a:r>
                      <a:endParaRPr lang="en-US" sz="2200" dirty="0">
                        <a:solidFill>
                          <a:schemeClr val="tx1"/>
                        </a:solidFill>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latin typeface="+mn-lt"/>
                        </a:rPr>
                        <a:t>Optimal,</a:t>
                      </a:r>
                      <a:r>
                        <a:rPr lang="en-US" sz="2200" b="0" baseline="0" dirty="0">
                          <a:solidFill>
                            <a:schemeClr val="tx1"/>
                          </a:solidFill>
                          <a:latin typeface="+mn-lt"/>
                        </a:rPr>
                        <a:t> especially in those who are newly diagnosed.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0751145"/>
                  </a:ext>
                </a:extLst>
              </a:tr>
              <a:tr h="98583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mn-lt"/>
                        </a:rPr>
                        <a:t>Clinical benefit of weight loss is progressive, more intensive loss maximizes benefit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“In DM2 and overweight/obesity any magnitude of weight loss may benefit.”</a:t>
                      </a:r>
                      <a:endParaRPr lang="en-US" sz="1800" dirty="0">
                        <a:solidFill>
                          <a:schemeClr val="tx1"/>
                        </a:solidFill>
                        <a:latin typeface="Helvetica Neue" panose="02000503000000020004" pitchFamily="2"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lvl="0"/>
                      <a:endParaRPr lang="en-US" sz="2400" b="0" baseline="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5176288"/>
                  </a:ext>
                </a:extLst>
              </a:tr>
            </a:tbl>
          </a:graphicData>
        </a:graphic>
      </p:graphicFrame>
      <p:sp>
        <p:nvSpPr>
          <p:cNvPr id="6" name="TextBox 5">
            <a:extLst>
              <a:ext uri="{FF2B5EF4-FFF2-40B4-BE49-F238E27FC236}">
                <a16:creationId xmlns:a16="http://schemas.microsoft.com/office/drawing/2014/main" id="{90CB997A-5822-4489-AF54-83B88A3FDE13}"/>
              </a:ext>
            </a:extLst>
          </p:cNvPr>
          <p:cNvSpPr txBox="1"/>
          <p:nvPr/>
        </p:nvSpPr>
        <p:spPr>
          <a:xfrm>
            <a:off x="124691" y="6380923"/>
            <a:ext cx="901930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8. Obesity and Weight Management for the Prevention and Treatment of Diabetes: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S166–S182.</a:t>
            </a:r>
          </a:p>
        </p:txBody>
      </p:sp>
    </p:spTree>
    <p:extLst>
      <p:ext uri="{BB962C8B-B14F-4D97-AF65-F5344CB8AC3E}">
        <p14:creationId xmlns:p14="http://schemas.microsoft.com/office/powerpoint/2010/main" val="229803202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EC72-AB25-4721-944F-1D3C4203088B}"/>
              </a:ext>
            </a:extLst>
          </p:cNvPr>
          <p:cNvSpPr>
            <a:spLocks noGrp="1"/>
          </p:cNvSpPr>
          <p:nvPr>
            <p:ph type="title"/>
          </p:nvPr>
        </p:nvSpPr>
        <p:spPr>
          <a:xfrm>
            <a:off x="0" y="0"/>
            <a:ext cx="9144000" cy="1238250"/>
          </a:xfrm>
          <a:solidFill>
            <a:schemeClr val="accent2"/>
          </a:solidFill>
        </p:spPr>
        <p:txBody>
          <a:bodyPr>
            <a:normAutofit/>
          </a:bodyPr>
          <a:lstStyle/>
          <a:p>
            <a:pPr algn="ctr"/>
            <a:r>
              <a:rPr lang="en-US" b="1" dirty="0"/>
              <a:t>Knowledge Check: Poll Question #1</a:t>
            </a:r>
          </a:p>
        </p:txBody>
      </p:sp>
      <p:sp>
        <p:nvSpPr>
          <p:cNvPr id="3" name="Content Placeholder 2">
            <a:extLst>
              <a:ext uri="{FF2B5EF4-FFF2-40B4-BE49-F238E27FC236}">
                <a16:creationId xmlns:a16="http://schemas.microsoft.com/office/drawing/2014/main" id="{C193FA49-86FB-4D8D-A5CE-5F551987A69E}"/>
              </a:ext>
            </a:extLst>
          </p:cNvPr>
          <p:cNvSpPr>
            <a:spLocks noGrp="1"/>
          </p:cNvSpPr>
          <p:nvPr>
            <p:ph idx="1"/>
          </p:nvPr>
        </p:nvSpPr>
        <p:spPr>
          <a:xfrm>
            <a:off x="400050" y="1520824"/>
            <a:ext cx="8401050" cy="4899025"/>
          </a:xfrm>
        </p:spPr>
        <p:txBody>
          <a:bodyPr>
            <a:normAutofit/>
          </a:bodyPr>
          <a:lstStyle/>
          <a:p>
            <a:pPr marL="0" indent="0">
              <a:lnSpc>
                <a:spcPct val="100000"/>
              </a:lnSpc>
              <a:buNone/>
            </a:pPr>
            <a:r>
              <a:rPr lang="en-US" dirty="0"/>
              <a:t>JC is 5’9” and weighs 202 lbs. (BMI 29.8). They were just diagnosed with prediabetes with an A1C at 6.3%. They do not want to start medication. What is the best option?</a:t>
            </a:r>
          </a:p>
          <a:p>
            <a:pPr marL="1071563" lvl="2" indent="-385763">
              <a:lnSpc>
                <a:spcPct val="100000"/>
              </a:lnSpc>
              <a:buFont typeface="+mj-lt"/>
              <a:buAutoNum type="alphaUcPeriod"/>
            </a:pPr>
            <a:r>
              <a:rPr lang="en-US" sz="2800" dirty="0"/>
              <a:t>Lose 5-10 </a:t>
            </a:r>
            <a:r>
              <a:rPr lang="en-US" sz="2800" dirty="0" err="1"/>
              <a:t>lbs</a:t>
            </a:r>
            <a:endParaRPr lang="en-US" sz="2800" dirty="0"/>
          </a:p>
          <a:p>
            <a:pPr marL="1071563" lvl="2" indent="-385763">
              <a:lnSpc>
                <a:spcPct val="100000"/>
              </a:lnSpc>
              <a:buFont typeface="+mj-lt"/>
              <a:buAutoNum type="alphaUcPeriod"/>
            </a:pPr>
            <a:r>
              <a:rPr lang="en-US" sz="2800" dirty="0"/>
              <a:t>Lose 10-20 </a:t>
            </a:r>
            <a:r>
              <a:rPr lang="en-US" sz="2800" dirty="0" err="1"/>
              <a:t>lbs</a:t>
            </a:r>
            <a:endParaRPr lang="en-US" sz="2800" dirty="0"/>
          </a:p>
          <a:p>
            <a:pPr marL="1071563" lvl="2" indent="-385763">
              <a:lnSpc>
                <a:spcPct val="100000"/>
              </a:lnSpc>
              <a:buFont typeface="+mj-lt"/>
              <a:buAutoNum type="alphaUcPeriod"/>
            </a:pPr>
            <a:r>
              <a:rPr lang="en-US" sz="2800" dirty="0"/>
              <a:t>Decrease his fat intake by 5-10%</a:t>
            </a:r>
          </a:p>
          <a:p>
            <a:pPr marL="1071563" lvl="2" indent="-385763">
              <a:lnSpc>
                <a:spcPct val="100000"/>
              </a:lnSpc>
              <a:buFont typeface="+mj-lt"/>
              <a:buAutoNum type="alphaUcPeriod"/>
            </a:pPr>
            <a:r>
              <a:rPr lang="en-US" sz="2800" dirty="0"/>
              <a:t>Reconsider medications and try Metformin</a:t>
            </a:r>
          </a:p>
        </p:txBody>
      </p:sp>
      <p:sp>
        <p:nvSpPr>
          <p:cNvPr id="6" name="Oval 5">
            <a:extLst>
              <a:ext uri="{FF2B5EF4-FFF2-40B4-BE49-F238E27FC236}">
                <a16:creationId xmlns:a16="http://schemas.microsoft.com/office/drawing/2014/main" id="{E58AE010-B2CE-4CB5-B044-D9980B46B58E}"/>
              </a:ext>
            </a:extLst>
          </p:cNvPr>
          <p:cNvSpPr/>
          <p:nvPr/>
        </p:nvSpPr>
        <p:spPr>
          <a:xfrm>
            <a:off x="666751" y="3733799"/>
            <a:ext cx="5619750" cy="66675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53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872"/>
            <a:ext cx="9144000" cy="1097853"/>
          </a:xfrm>
          <a:solidFill>
            <a:schemeClr val="accent2"/>
          </a:solidFill>
        </p:spPr>
        <p:txBody>
          <a:bodyPr anchor="ctr">
            <a:normAutofit/>
          </a:bodyPr>
          <a:lstStyle/>
          <a:p>
            <a:pPr algn="ctr"/>
            <a:r>
              <a:rPr lang="en-US" b="1" dirty="0"/>
              <a:t>BMI and Diabetes Risk</a:t>
            </a:r>
          </a:p>
        </p:txBody>
      </p:sp>
      <p:sp>
        <p:nvSpPr>
          <p:cNvPr id="5" name="Content Placeholder 2">
            <a:extLst>
              <a:ext uri="{FF2B5EF4-FFF2-40B4-BE49-F238E27FC236}">
                <a16:creationId xmlns:a16="http://schemas.microsoft.com/office/drawing/2014/main" id="{D517F505-933E-F93E-3DB7-13CE427BF484}"/>
              </a:ext>
            </a:extLst>
          </p:cNvPr>
          <p:cNvSpPr txBox="1">
            <a:spLocks/>
          </p:cNvSpPr>
          <p:nvPr/>
        </p:nvSpPr>
        <p:spPr>
          <a:xfrm>
            <a:off x="238991" y="1312894"/>
            <a:ext cx="8905009" cy="94151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WHO defines Obesity as: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abnormal or excessive fat accumulation that presents a risk to health</a:t>
            </a:r>
          </a:p>
        </p:txBody>
      </p:sp>
      <p:sp>
        <p:nvSpPr>
          <p:cNvPr id="9" name="TextBox 8">
            <a:extLst>
              <a:ext uri="{FF2B5EF4-FFF2-40B4-BE49-F238E27FC236}">
                <a16:creationId xmlns:a16="http://schemas.microsoft.com/office/drawing/2014/main" id="{4F1369B8-F8C7-175F-29CA-D6157D7EB27D}"/>
              </a:ext>
            </a:extLst>
          </p:cNvPr>
          <p:cNvSpPr txBox="1"/>
          <p:nvPr/>
        </p:nvSpPr>
        <p:spPr>
          <a:xfrm>
            <a:off x="119495" y="6027003"/>
            <a:ext cx="9144000" cy="769441"/>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ADA Professional Practice Committee. Obesity and Weight Management for the Prevention and Treatment of Diabetes, 2026. </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2026;49(Suppl 1):S166–S182.</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ADA Professional Practice Committee for Obesity. Screening, Diagnosis, Evaluation, and Staging of Obesity in Adults, 2026. </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Diabetes, Obesity, and </a:t>
            </a:r>
            <a:r>
              <a:rPr kumimoji="0" lang="en-US" sz="1100" b="0" i="1" u="none" strike="noStrike" kern="1200" cap="none" spc="0" normalizeH="0" baseline="0" noProof="0" dirty="0" err="1">
                <a:ln>
                  <a:noFill/>
                </a:ln>
                <a:solidFill>
                  <a:prstClr val="black"/>
                </a:solidFill>
                <a:effectLst/>
                <a:uLnTx/>
                <a:uFillTx/>
                <a:latin typeface="Calibri" panose="020F0502020204030204"/>
                <a:ea typeface="+mn-ea"/>
                <a:cs typeface="+mn-cs"/>
              </a:rPr>
              <a:t>CardioMetabolic</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 CARE.</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2026;1(4):536–571.</a:t>
            </a:r>
          </a:p>
        </p:txBody>
      </p:sp>
      <p:pic>
        <p:nvPicPr>
          <p:cNvPr id="15" name="Picture 14">
            <a:extLst>
              <a:ext uri="{FF2B5EF4-FFF2-40B4-BE49-F238E27FC236}">
                <a16:creationId xmlns:a16="http://schemas.microsoft.com/office/drawing/2014/main" id="{6E932E66-5CAD-EC72-1A0E-C6148881760D}"/>
              </a:ext>
            </a:extLst>
          </p:cNvPr>
          <p:cNvPicPr>
            <a:picLocks noChangeAspect="1"/>
          </p:cNvPicPr>
          <p:nvPr/>
        </p:nvPicPr>
        <p:blipFill>
          <a:blip r:embed="rId4"/>
          <a:stretch>
            <a:fillRect/>
          </a:stretch>
        </p:blipFill>
        <p:spPr>
          <a:xfrm>
            <a:off x="119495" y="2451573"/>
            <a:ext cx="8929418" cy="3118210"/>
          </a:xfrm>
          <a:prstGeom prst="rect">
            <a:avLst/>
          </a:prstGeom>
        </p:spPr>
      </p:pic>
    </p:spTree>
    <p:custDataLst>
      <p:tags r:id="rId1"/>
    </p:custDataLst>
    <p:extLst>
      <p:ext uri="{BB962C8B-B14F-4D97-AF65-F5344CB8AC3E}">
        <p14:creationId xmlns:p14="http://schemas.microsoft.com/office/powerpoint/2010/main" val="62390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white and grey scale&#10;&#10;AI-generated content may be incorrect.">
            <a:extLst>
              <a:ext uri="{FF2B5EF4-FFF2-40B4-BE49-F238E27FC236}">
                <a16:creationId xmlns:a16="http://schemas.microsoft.com/office/drawing/2014/main" id="{83C28A2F-0800-C254-ADFF-8A008F604E2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45036" y="2845857"/>
            <a:ext cx="1859973" cy="3212681"/>
          </a:xfrm>
          <a:prstGeom prst="rect">
            <a:avLst/>
          </a:prstGeom>
        </p:spPr>
      </p:pic>
      <p:sp>
        <p:nvSpPr>
          <p:cNvPr id="4" name="Title 3"/>
          <p:cNvSpPr>
            <a:spLocks noGrp="1"/>
          </p:cNvSpPr>
          <p:nvPr>
            <p:ph type="title"/>
          </p:nvPr>
        </p:nvSpPr>
        <p:spPr>
          <a:xfrm>
            <a:off x="0" y="23198"/>
            <a:ext cx="9144000" cy="1272201"/>
          </a:xfrm>
          <a:solidFill>
            <a:schemeClr val="accent2"/>
          </a:solidFill>
        </p:spPr>
        <p:txBody>
          <a:bodyPr>
            <a:normAutofit/>
          </a:bodyPr>
          <a:lstStyle/>
          <a:p>
            <a:pPr algn="ctr"/>
            <a:r>
              <a:rPr lang="en-US" b="1" dirty="0"/>
              <a:t>ADA Standards: Assessment of Weight</a:t>
            </a:r>
          </a:p>
        </p:txBody>
      </p:sp>
      <p:sp>
        <p:nvSpPr>
          <p:cNvPr id="5" name="Content Placeholder 4"/>
          <p:cNvSpPr>
            <a:spLocks noGrp="1"/>
          </p:cNvSpPr>
          <p:nvPr>
            <p:ph idx="1"/>
          </p:nvPr>
        </p:nvSpPr>
        <p:spPr>
          <a:xfrm>
            <a:off x="238991" y="1469189"/>
            <a:ext cx="7886700" cy="3263504"/>
          </a:xfrm>
        </p:spPr>
        <p:txBody>
          <a:bodyPr>
            <a:normAutofit/>
          </a:bodyPr>
          <a:lstStyle/>
          <a:p>
            <a:pPr>
              <a:lnSpc>
                <a:spcPct val="90000"/>
              </a:lnSpc>
            </a:pPr>
            <a:r>
              <a:rPr lang="en-US" dirty="0"/>
              <a:t>Take weight, screen BMI annually, assess weight trajectory to inform approach</a:t>
            </a:r>
          </a:p>
          <a:p>
            <a:pPr lvl="1">
              <a:lnSpc>
                <a:spcPct val="90000"/>
              </a:lnSpc>
            </a:pPr>
            <a:r>
              <a:rPr lang="en-US" sz="2800" dirty="0"/>
              <a:t>Active in weight </a:t>
            </a:r>
            <a:r>
              <a:rPr lang="en-US" sz="2800" dirty="0" err="1"/>
              <a:t>mgmt</a:t>
            </a:r>
            <a:r>
              <a:rPr lang="en-US" sz="2800" dirty="0"/>
              <a:t> - weigh every 3 months</a:t>
            </a:r>
          </a:p>
          <a:p>
            <a:endParaRPr lang="en-US" dirty="0"/>
          </a:p>
          <a:p>
            <a:r>
              <a:rPr lang="en-US" dirty="0"/>
              <a:t>To confirm adiposity and risk, use other measures, if available</a:t>
            </a:r>
          </a:p>
          <a:p>
            <a:pPr lvl="1"/>
            <a:r>
              <a:rPr lang="en-US" dirty="0"/>
              <a:t>Waist circumference, Wasit-hip ratio, DEXA scan, BIA </a:t>
            </a:r>
          </a:p>
          <a:p>
            <a:pPr marL="0" indent="0">
              <a:buNone/>
            </a:pPr>
            <a:endParaRPr lang="en-US" sz="3200" dirty="0"/>
          </a:p>
        </p:txBody>
      </p:sp>
      <p:sp>
        <p:nvSpPr>
          <p:cNvPr id="11" name="TextBox 10">
            <a:extLst>
              <a:ext uri="{FF2B5EF4-FFF2-40B4-BE49-F238E27FC236}">
                <a16:creationId xmlns:a16="http://schemas.microsoft.com/office/drawing/2014/main" id="{FF75EB40-8778-5F48-068C-A27C6E03FA1B}"/>
              </a:ext>
            </a:extLst>
          </p:cNvPr>
          <p:cNvSpPr txBox="1"/>
          <p:nvPr/>
        </p:nvSpPr>
        <p:spPr>
          <a:xfrm>
            <a:off x="238991" y="6373137"/>
            <a:ext cx="866601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8. Obesity and Weight Management for the Prevention and Treatment of Diabetes: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S166–S182.</a:t>
            </a:r>
          </a:p>
        </p:txBody>
      </p:sp>
      <p:sp>
        <p:nvSpPr>
          <p:cNvPr id="2" name="TextBox 1">
            <a:extLst>
              <a:ext uri="{FF2B5EF4-FFF2-40B4-BE49-F238E27FC236}">
                <a16:creationId xmlns:a16="http://schemas.microsoft.com/office/drawing/2014/main" id="{EC0E54EB-95DE-FE6F-EF14-478E3572E90F}"/>
              </a:ext>
            </a:extLst>
          </p:cNvPr>
          <p:cNvSpPr txBox="1"/>
          <p:nvPr/>
        </p:nvSpPr>
        <p:spPr>
          <a:xfrm>
            <a:off x="951593" y="4858209"/>
            <a:ext cx="6093443"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BMI does not measure: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Adipose tissue distribution/function,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-related heath/wellbeing  consequences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3E9EA-F098-4A42-91F3-BC9010CD5FB4}"/>
              </a:ext>
            </a:extLst>
          </p:cNvPr>
          <p:cNvSpPr>
            <a:spLocks noGrp="1"/>
          </p:cNvSpPr>
          <p:nvPr>
            <p:ph type="title"/>
          </p:nvPr>
        </p:nvSpPr>
        <p:spPr>
          <a:xfrm>
            <a:off x="0" y="0"/>
            <a:ext cx="9144000" cy="992411"/>
          </a:xfrm>
          <a:solidFill>
            <a:srgbClr val="92D050"/>
          </a:solidFill>
        </p:spPr>
        <p:txBody>
          <a:bodyPr anchor="ctr">
            <a:normAutofit/>
          </a:bodyPr>
          <a:lstStyle/>
          <a:p>
            <a:pPr algn="ctr"/>
            <a:r>
              <a:rPr lang="en-US" sz="4050" b="1" dirty="0"/>
              <a:t>Weight is a Heavy Issue</a:t>
            </a:r>
          </a:p>
        </p:txBody>
      </p:sp>
      <p:sp>
        <p:nvSpPr>
          <p:cNvPr id="8" name="Content Placeholder 7">
            <a:extLst>
              <a:ext uri="{FF2B5EF4-FFF2-40B4-BE49-F238E27FC236}">
                <a16:creationId xmlns:a16="http://schemas.microsoft.com/office/drawing/2014/main" id="{B3471AD1-BF67-E91A-909F-5F3B92974264}"/>
              </a:ext>
            </a:extLst>
          </p:cNvPr>
          <p:cNvSpPr>
            <a:spLocks noGrp="1"/>
          </p:cNvSpPr>
          <p:nvPr>
            <p:ph idx="1"/>
          </p:nvPr>
        </p:nvSpPr>
        <p:spPr>
          <a:xfrm>
            <a:off x="180381" y="1258694"/>
            <a:ext cx="4563069" cy="1827406"/>
          </a:xfrm>
        </p:spPr>
        <p:txBody>
          <a:bodyPr>
            <a:normAutofit lnSpcReduction="10000"/>
          </a:bodyPr>
          <a:lstStyle/>
          <a:p>
            <a:pPr marL="0" indent="0">
              <a:buNone/>
            </a:pPr>
            <a:r>
              <a:rPr lang="en-US" i="1" dirty="0"/>
              <a:t>“Health care professionals are strongly encouraged to increase their awareness of implicit and explicit weight-biased attitudes”</a:t>
            </a:r>
          </a:p>
        </p:txBody>
      </p:sp>
      <p:pic>
        <p:nvPicPr>
          <p:cNvPr id="4" name="Content Placeholder 3">
            <a:extLst>
              <a:ext uri="{FF2B5EF4-FFF2-40B4-BE49-F238E27FC236}">
                <a16:creationId xmlns:a16="http://schemas.microsoft.com/office/drawing/2014/main" id="{7095026B-87EC-4B2E-9EAC-2E29F1A92121}"/>
              </a:ext>
            </a:extLst>
          </p:cNvPr>
          <p:cNvPicPr>
            <a:picLocks noChangeAspect="1"/>
          </p:cNvPicPr>
          <p:nvPr/>
        </p:nvPicPr>
        <p:blipFill>
          <a:blip r:embed="rId3"/>
          <a:srcRect r="1450" b="-2"/>
          <a:stretch/>
        </p:blipFill>
        <p:spPr>
          <a:xfrm>
            <a:off x="4256054" y="1468032"/>
            <a:ext cx="4887946" cy="487317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TextBox 2">
            <a:extLst>
              <a:ext uri="{FF2B5EF4-FFF2-40B4-BE49-F238E27FC236}">
                <a16:creationId xmlns:a16="http://schemas.microsoft.com/office/drawing/2014/main" id="{8DFF21C7-CECD-2435-ABE5-B77161D69826}"/>
              </a:ext>
            </a:extLst>
          </p:cNvPr>
          <p:cNvSpPr txBox="1"/>
          <p:nvPr/>
        </p:nvSpPr>
        <p:spPr>
          <a:xfrm>
            <a:off x="180381" y="6396335"/>
            <a:ext cx="896361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8. Obesity and Weight Management for the Prevention and Treatment of Diabetes: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S166–S182.</a:t>
            </a:r>
          </a:p>
        </p:txBody>
      </p:sp>
    </p:spTree>
    <p:extLst>
      <p:ext uri="{BB962C8B-B14F-4D97-AF65-F5344CB8AC3E}">
        <p14:creationId xmlns:p14="http://schemas.microsoft.com/office/powerpoint/2010/main" val="373458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26B4C-B708-FC62-53A1-48C3E8E5F04D}"/>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32679F8-05FC-200B-ECC6-A35265967E17}"/>
              </a:ext>
            </a:extLst>
          </p:cNvPr>
          <p:cNvSpPr>
            <a:spLocks noGrp="1"/>
          </p:cNvSpPr>
          <p:nvPr>
            <p:ph sz="half" idx="1"/>
          </p:nvPr>
        </p:nvSpPr>
        <p:spPr>
          <a:xfrm>
            <a:off x="186169" y="1292090"/>
            <a:ext cx="4826578" cy="3391728"/>
          </a:xfrm>
        </p:spPr>
        <p:txBody>
          <a:bodyPr>
            <a:normAutofit fontScale="85000" lnSpcReduction="20000"/>
          </a:bodyPr>
          <a:lstStyle/>
          <a:p>
            <a:pPr marL="0" indent="0">
              <a:buNone/>
            </a:pPr>
            <a:r>
              <a:rPr lang="en-US" b="1" dirty="0"/>
              <a:t>Key Recommendations</a:t>
            </a:r>
            <a:endParaRPr lang="en-US" dirty="0"/>
          </a:p>
          <a:p>
            <a:r>
              <a:rPr lang="en-US" dirty="0"/>
              <a:t>Train all health care staff on weight bias</a:t>
            </a:r>
          </a:p>
          <a:p>
            <a:r>
              <a:rPr lang="en-US" dirty="0"/>
              <a:t>Create size-inclusive clinical spaces</a:t>
            </a:r>
          </a:p>
          <a:p>
            <a:r>
              <a:rPr lang="en-US" dirty="0"/>
              <a:t>Use respectful, person-first language</a:t>
            </a:r>
          </a:p>
          <a:p>
            <a:r>
              <a:rPr lang="en-US" dirty="0"/>
              <a:t>Set goals based on patient values, not weight alone</a:t>
            </a:r>
          </a:p>
          <a:p>
            <a:r>
              <a:rPr lang="en-US" dirty="0"/>
              <a:t>Use proven strategies to reduce bias</a:t>
            </a:r>
          </a:p>
        </p:txBody>
      </p:sp>
      <p:pic>
        <p:nvPicPr>
          <p:cNvPr id="10242" name="Picture 2" descr="OA Newsroom">
            <a:extLst>
              <a:ext uri="{FF2B5EF4-FFF2-40B4-BE49-F238E27FC236}">
                <a16:creationId xmlns:a16="http://schemas.microsoft.com/office/drawing/2014/main" id="{EE1C30B3-E116-285E-82B5-66E1C90B1B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496" y="5777346"/>
            <a:ext cx="1023504" cy="102350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42010EC-75CC-6F26-43A3-F7E1340FBFE3}"/>
              </a:ext>
            </a:extLst>
          </p:cNvPr>
          <p:cNvSpPr txBox="1"/>
          <p:nvPr/>
        </p:nvSpPr>
        <p:spPr>
          <a:xfrm>
            <a:off x="1126735" y="6339185"/>
            <a:ext cx="801726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Bannuru</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RR. Weight stigma and bias: standards of care in overweight and obesity—2025. BMJ Open Diabetes Research &amp; Care. 2025;13:e004962.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https://doi.org/10.1136/bmjdrc-2025-004962</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itle 1">
            <a:extLst>
              <a:ext uri="{FF2B5EF4-FFF2-40B4-BE49-F238E27FC236}">
                <a16:creationId xmlns:a16="http://schemas.microsoft.com/office/drawing/2014/main" id="{71295DC8-44C9-1715-BCEE-2301FE98EC78}"/>
              </a:ext>
            </a:extLst>
          </p:cNvPr>
          <p:cNvSpPr txBox="1">
            <a:spLocks/>
          </p:cNvSpPr>
          <p:nvPr/>
        </p:nvSpPr>
        <p:spPr>
          <a:xfrm>
            <a:off x="0" y="0"/>
            <a:ext cx="9144000" cy="1081168"/>
          </a:xfrm>
          <a:prstGeom prst="rect">
            <a:avLst/>
          </a:prstGeom>
          <a:solidFill>
            <a:schemeClr val="accent2"/>
          </a:solidFill>
        </p:spPr>
        <p:txBody>
          <a:bodyPr vert="horz" anchor="ctr" anchorCtr="0">
            <a:normAutofit/>
          </a:bodyPr>
          <a:lst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Weight Stigma in Healthcare</a:t>
            </a:r>
          </a:p>
        </p:txBody>
      </p:sp>
      <p:pic>
        <p:nvPicPr>
          <p:cNvPr id="4" name="Picture 3">
            <a:extLst>
              <a:ext uri="{FF2B5EF4-FFF2-40B4-BE49-F238E27FC236}">
                <a16:creationId xmlns:a16="http://schemas.microsoft.com/office/drawing/2014/main" id="{BE2EA1C5-A35B-0628-48E3-74902B84F15A}"/>
              </a:ext>
            </a:extLst>
          </p:cNvPr>
          <p:cNvPicPr>
            <a:picLocks noChangeAspect="1"/>
          </p:cNvPicPr>
          <p:nvPr/>
        </p:nvPicPr>
        <p:blipFill>
          <a:blip r:embed="rId5"/>
          <a:stretch>
            <a:fillRect/>
          </a:stretch>
        </p:blipFill>
        <p:spPr>
          <a:xfrm>
            <a:off x="5012747" y="1081168"/>
            <a:ext cx="4011757" cy="5210776"/>
          </a:xfrm>
          <a:prstGeom prst="rect">
            <a:avLst/>
          </a:prstGeom>
        </p:spPr>
      </p:pic>
    </p:spTree>
    <p:extLst>
      <p:ext uri="{BB962C8B-B14F-4D97-AF65-F5344CB8AC3E}">
        <p14:creationId xmlns:p14="http://schemas.microsoft.com/office/powerpoint/2010/main" val="58190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6846-0CEF-4F3A-AE51-23C98CF6F877}"/>
              </a:ext>
            </a:extLst>
          </p:cNvPr>
          <p:cNvSpPr>
            <a:spLocks noGrp="1"/>
          </p:cNvSpPr>
          <p:nvPr>
            <p:ph type="title"/>
          </p:nvPr>
        </p:nvSpPr>
        <p:spPr>
          <a:xfrm>
            <a:off x="0" y="-1"/>
            <a:ext cx="9144000" cy="1221859"/>
          </a:xfrm>
          <a:solidFill>
            <a:schemeClr val="accent2"/>
          </a:solidFill>
        </p:spPr>
        <p:txBody>
          <a:bodyPr vert="horz" anchor="ctr" anchorCtr="0">
            <a:normAutofit/>
          </a:bodyPr>
          <a:lstStyle/>
          <a:p>
            <a:pPr algn="ctr"/>
            <a:r>
              <a:rPr lang="en-US" sz="4400" b="1" dirty="0"/>
              <a:t>Weighing with Respect</a:t>
            </a:r>
          </a:p>
        </p:txBody>
      </p:sp>
      <p:sp>
        <p:nvSpPr>
          <p:cNvPr id="3" name="Content Placeholder 2">
            <a:extLst>
              <a:ext uri="{FF2B5EF4-FFF2-40B4-BE49-F238E27FC236}">
                <a16:creationId xmlns:a16="http://schemas.microsoft.com/office/drawing/2014/main" id="{EEE4E90A-0D17-45C9-83CE-C8D115AFF449}"/>
              </a:ext>
            </a:extLst>
          </p:cNvPr>
          <p:cNvSpPr>
            <a:spLocks noGrp="1"/>
          </p:cNvSpPr>
          <p:nvPr>
            <p:ph sz="quarter" idx="11"/>
          </p:nvPr>
        </p:nvSpPr>
        <p:spPr>
          <a:xfrm>
            <a:off x="317963" y="1449981"/>
            <a:ext cx="8508074" cy="4722219"/>
          </a:xfrm>
        </p:spPr>
        <p:txBody>
          <a:bodyPr vert="horz">
            <a:normAutofit/>
          </a:bodyPr>
          <a:lstStyle/>
          <a:p>
            <a:r>
              <a:rPr lang="en-US" sz="2800" dirty="0"/>
              <a:t>Regard weight &amp; BMI as sensitive health information</a:t>
            </a:r>
          </a:p>
          <a:p>
            <a:r>
              <a:rPr lang="en-US" sz="2800" dirty="0"/>
              <a:t>Situate scales in a private area/room </a:t>
            </a:r>
          </a:p>
          <a:p>
            <a:r>
              <a:rPr lang="en-US" sz="2800" dirty="0"/>
              <a:t>Measure &amp; report weight nonjudgmentally </a:t>
            </a:r>
          </a:p>
          <a:p>
            <a:r>
              <a:rPr lang="en-US" sz="2800" dirty="0"/>
              <a:t>If weighing is questioned or refused </a:t>
            </a:r>
          </a:p>
          <a:p>
            <a:pPr lvl="1"/>
            <a:r>
              <a:rPr lang="en-US" sz="2800" dirty="0"/>
              <a:t>Be mindful of possible prior stigmatizing experiences</a:t>
            </a:r>
          </a:p>
          <a:p>
            <a:pPr lvl="1"/>
            <a:r>
              <a:rPr lang="en-US" sz="2800" dirty="0"/>
              <a:t>Consider/discuss the value of weight monitoring</a:t>
            </a:r>
          </a:p>
          <a:p>
            <a:pPr lvl="1"/>
            <a:r>
              <a:rPr lang="en-US" sz="2800" dirty="0"/>
              <a:t>Is it needed to inform treatment decisions?</a:t>
            </a:r>
          </a:p>
          <a:p>
            <a:endParaRPr lang="en-US" sz="1600" dirty="0"/>
          </a:p>
        </p:txBody>
      </p:sp>
      <p:sp>
        <p:nvSpPr>
          <p:cNvPr id="6" name="TextBox 5">
            <a:extLst>
              <a:ext uri="{FF2B5EF4-FFF2-40B4-BE49-F238E27FC236}">
                <a16:creationId xmlns:a16="http://schemas.microsoft.com/office/drawing/2014/main" id="{A77904B1-E9A9-885D-DFA9-41A17984FD95}"/>
              </a:ext>
            </a:extLst>
          </p:cNvPr>
          <p:cNvSpPr txBox="1"/>
          <p:nvPr/>
        </p:nvSpPr>
        <p:spPr>
          <a:xfrm>
            <a:off x="317963" y="6400323"/>
            <a:ext cx="8404167" cy="263104"/>
          </a:xfrm>
          <a:prstGeom prst="rect">
            <a:avLst/>
          </a:prstGeom>
        </p:spPr>
        <p:txBody>
          <a:bodyPr vert="horz">
            <a:noAutofit/>
          </a:bodyPr>
          <a:lstStyle/>
          <a:p>
            <a:pPr marL="0" marR="0" lvl="0" indent="0" algn="l" defTabSz="457200" rtl="0" eaLnBrk="1" fontAlgn="auto" latinLnBrk="0" hangingPunct="1">
              <a:lnSpc>
                <a:spcPct val="90000"/>
              </a:lnSpc>
              <a:spcBef>
                <a:spcPts val="450"/>
              </a:spcBef>
              <a:spcAft>
                <a:spcPts val="0"/>
              </a:spcAft>
              <a:buClr>
                <a:srgbClr val="86AA2C"/>
              </a:buClr>
              <a:buSzPct val="76000"/>
              <a:buFontTx/>
              <a:buNone/>
              <a:tabLst/>
              <a:defRPr/>
            </a:pP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Puhl</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RM, Himmelstein MS, Speight J. Weight Stigma and Diabetes Stigma: Implications for Weight-Related Health Behaviors in Adults With Type 2 Diabetes. Clin Diabetes. 2022 Jan;40(1):51-61. </a:t>
            </a:r>
            <a:r>
              <a:rPr kumimoji="0" lang="en-US"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doi</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10.2337/cd20-0071. </a:t>
            </a:r>
          </a:p>
        </p:txBody>
      </p:sp>
      <p:pic>
        <p:nvPicPr>
          <p:cNvPr id="5" name="Picture 4" descr="A close-up of a weight scale&#10;&#10;Description automatically generated">
            <a:extLst>
              <a:ext uri="{FF2B5EF4-FFF2-40B4-BE49-F238E27FC236}">
                <a16:creationId xmlns:a16="http://schemas.microsoft.com/office/drawing/2014/main" id="{A0B4E0AB-377A-2AB2-95D9-21FADE861151}"/>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176" t="12764"/>
          <a:stretch/>
        </p:blipFill>
        <p:spPr>
          <a:xfrm>
            <a:off x="6801888" y="4870860"/>
            <a:ext cx="2024149" cy="1415401"/>
          </a:xfrm>
          <a:prstGeom prst="rect">
            <a:avLst/>
          </a:prstGeom>
        </p:spPr>
      </p:pic>
    </p:spTree>
    <p:extLst>
      <p:ext uri="{BB962C8B-B14F-4D97-AF65-F5344CB8AC3E}">
        <p14:creationId xmlns:p14="http://schemas.microsoft.com/office/powerpoint/2010/main" val="39777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40DAF-D08C-4D72-AE35-4C0EB180E714}"/>
              </a:ext>
            </a:extLst>
          </p:cNvPr>
          <p:cNvSpPr>
            <a:spLocks noGrp="1"/>
          </p:cNvSpPr>
          <p:nvPr>
            <p:ph type="title"/>
          </p:nvPr>
        </p:nvSpPr>
        <p:spPr>
          <a:xfrm>
            <a:off x="0" y="-5615"/>
            <a:ext cx="9144000" cy="1207632"/>
          </a:xfrm>
          <a:solidFill>
            <a:schemeClr val="accent2"/>
          </a:solidFill>
        </p:spPr>
        <p:txBody>
          <a:bodyPr/>
          <a:lstStyle/>
          <a:p>
            <a:pPr algn="ctr"/>
            <a:r>
              <a:rPr lang="en-US" b="1" dirty="0"/>
              <a:t>Nutrition for Weight Management</a:t>
            </a:r>
          </a:p>
        </p:txBody>
      </p:sp>
      <p:sp>
        <p:nvSpPr>
          <p:cNvPr id="3" name="Content Placeholder 2">
            <a:extLst>
              <a:ext uri="{FF2B5EF4-FFF2-40B4-BE49-F238E27FC236}">
                <a16:creationId xmlns:a16="http://schemas.microsoft.com/office/drawing/2014/main" id="{B336277C-0C1B-4E8C-82A2-B5D7FBF1E016}"/>
              </a:ext>
            </a:extLst>
          </p:cNvPr>
          <p:cNvSpPr>
            <a:spLocks noGrp="1"/>
          </p:cNvSpPr>
          <p:nvPr>
            <p:ph idx="1"/>
          </p:nvPr>
        </p:nvSpPr>
        <p:spPr>
          <a:xfrm>
            <a:off x="238988" y="1377167"/>
            <a:ext cx="8666017" cy="939529"/>
          </a:xfrm>
        </p:spPr>
        <p:txBody>
          <a:bodyPr>
            <a:normAutofit/>
          </a:bodyPr>
          <a:lstStyle/>
          <a:p>
            <a:pPr marL="0" indent="0">
              <a:buNone/>
            </a:pPr>
            <a:r>
              <a:rPr lang="en-US" sz="2400" dirty="0"/>
              <a:t>Interventions to </a:t>
            </a:r>
            <a:r>
              <a:rPr lang="en-US" sz="2400" b="1" dirty="0"/>
              <a:t>create an energy-deficit </a:t>
            </a:r>
            <a:r>
              <a:rPr lang="en-US" sz="2400" dirty="0"/>
              <a:t>is recommended, </a:t>
            </a:r>
            <a:r>
              <a:rPr lang="en-US" sz="2400" b="1" dirty="0"/>
              <a:t>NOT</a:t>
            </a:r>
            <a:r>
              <a:rPr lang="en-US" sz="2400" dirty="0"/>
              <a:t> one specific macronutrient composition or type of eating pattern</a:t>
            </a:r>
          </a:p>
          <a:p>
            <a:pPr marL="0" indent="0">
              <a:buNone/>
            </a:pPr>
            <a:endParaRPr lang="en-US" sz="3200" dirty="0"/>
          </a:p>
        </p:txBody>
      </p:sp>
      <p:sp>
        <p:nvSpPr>
          <p:cNvPr id="4" name="TextBox 3">
            <a:extLst>
              <a:ext uri="{FF2B5EF4-FFF2-40B4-BE49-F238E27FC236}">
                <a16:creationId xmlns:a16="http://schemas.microsoft.com/office/drawing/2014/main" id="{8FFAF422-263D-5E6F-AC94-3C3C02E010DF}"/>
              </a:ext>
            </a:extLst>
          </p:cNvPr>
          <p:cNvSpPr txBox="1"/>
          <p:nvPr/>
        </p:nvSpPr>
        <p:spPr>
          <a:xfrm>
            <a:off x="238987" y="6363850"/>
            <a:ext cx="866601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8. Obesity and Weight Management for the Prevention and Treatment of Diabetes: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S166–S182.</a:t>
            </a:r>
          </a:p>
        </p:txBody>
      </p:sp>
      <p:sp>
        <p:nvSpPr>
          <p:cNvPr id="5" name="Content Placeholder 2">
            <a:extLst>
              <a:ext uri="{FF2B5EF4-FFF2-40B4-BE49-F238E27FC236}">
                <a16:creationId xmlns:a16="http://schemas.microsoft.com/office/drawing/2014/main" id="{1DEE0EC6-1573-CFC2-2BCD-D6DF25350142}"/>
              </a:ext>
            </a:extLst>
          </p:cNvPr>
          <p:cNvSpPr txBox="1">
            <a:spLocks/>
          </p:cNvSpPr>
          <p:nvPr/>
        </p:nvSpPr>
        <p:spPr>
          <a:xfrm>
            <a:off x="-9331" y="2316696"/>
            <a:ext cx="5893363" cy="251252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Aim for 500-750 kcals/day energy deficit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High frequency of counseling is beneficial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Consider SDOH &amp; health disparities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Tailor to cultural needs to increase impact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Very low-calorie eating (800-1,000 kcals/day) should only be prescribed to selected individuals by trained practitioners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Nutrition supplements have no effect; not rec.</a:t>
            </a:r>
          </a:p>
        </p:txBody>
      </p:sp>
      <p:pic>
        <p:nvPicPr>
          <p:cNvPr id="7" name="Picture 6" descr="A person and person looking at a menu&#10;&#10;Description automatically generated">
            <a:extLst>
              <a:ext uri="{FF2B5EF4-FFF2-40B4-BE49-F238E27FC236}">
                <a16:creationId xmlns:a16="http://schemas.microsoft.com/office/drawing/2014/main" id="{6B0F303B-88BB-4C11-8ACF-26FB23661D2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35220" y="3162342"/>
            <a:ext cx="2518597" cy="1666875"/>
          </a:xfrm>
          <a:prstGeom prst="rect">
            <a:avLst/>
          </a:prstGeom>
        </p:spPr>
      </p:pic>
      <p:sp>
        <p:nvSpPr>
          <p:cNvPr id="8" name="TextBox 7">
            <a:extLst>
              <a:ext uri="{FF2B5EF4-FFF2-40B4-BE49-F238E27FC236}">
                <a16:creationId xmlns:a16="http://schemas.microsoft.com/office/drawing/2014/main" id="{744CDC0F-3D02-A969-8ED3-76F82B7775D4}"/>
              </a:ext>
            </a:extLst>
          </p:cNvPr>
          <p:cNvSpPr txBox="1"/>
          <p:nvPr/>
        </p:nvSpPr>
        <p:spPr>
          <a:xfrm>
            <a:off x="242638" y="5698047"/>
            <a:ext cx="9102437" cy="415498"/>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Monitor to ensure adequate intake, prevent protein/micronutrient def. </a:t>
            </a:r>
          </a:p>
        </p:txBody>
      </p:sp>
    </p:spTree>
    <p:extLst>
      <p:ext uri="{BB962C8B-B14F-4D97-AF65-F5344CB8AC3E}">
        <p14:creationId xmlns:p14="http://schemas.microsoft.com/office/powerpoint/2010/main" val="153982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person, yellow, posing&#10;&#10;Description automatically generated">
            <a:extLst>
              <a:ext uri="{FF2B5EF4-FFF2-40B4-BE49-F238E27FC236}">
                <a16:creationId xmlns:a16="http://schemas.microsoft.com/office/drawing/2014/main" id="{24A361F8-C3CE-40AA-8938-BF3DE9BC8D8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115337" y="3443230"/>
            <a:ext cx="3796990" cy="2531327"/>
          </a:xfrm>
          <a:prstGeom prst="rect">
            <a:avLst/>
          </a:prstGeom>
        </p:spPr>
      </p:pic>
      <p:sp>
        <p:nvSpPr>
          <p:cNvPr id="2" name="Title 1"/>
          <p:cNvSpPr>
            <a:spLocks noGrp="1"/>
          </p:cNvSpPr>
          <p:nvPr>
            <p:ph type="title"/>
          </p:nvPr>
        </p:nvSpPr>
        <p:spPr>
          <a:xfrm>
            <a:off x="0" y="0"/>
            <a:ext cx="9144000" cy="1131093"/>
          </a:xfrm>
          <a:solidFill>
            <a:schemeClr val="accent2"/>
          </a:solidFill>
        </p:spPr>
        <p:txBody>
          <a:bodyPr/>
          <a:lstStyle/>
          <a:p>
            <a:pPr algn="ctr"/>
            <a:r>
              <a:rPr lang="en-US" b="1" dirty="0"/>
              <a:t>Using a Weight Neutral Approach</a:t>
            </a:r>
          </a:p>
        </p:txBody>
      </p:sp>
      <p:sp>
        <p:nvSpPr>
          <p:cNvPr id="3" name="Content Placeholder 2"/>
          <p:cNvSpPr>
            <a:spLocks noGrp="1"/>
          </p:cNvSpPr>
          <p:nvPr>
            <p:ph idx="1"/>
          </p:nvPr>
        </p:nvSpPr>
        <p:spPr>
          <a:xfrm>
            <a:off x="231673" y="1574033"/>
            <a:ext cx="8912327" cy="4014734"/>
          </a:xfrm>
        </p:spPr>
        <p:txBody>
          <a:bodyPr>
            <a:normAutofit lnSpcReduction="10000"/>
          </a:bodyPr>
          <a:lstStyle/>
          <a:p>
            <a:r>
              <a:rPr lang="en-US" dirty="0"/>
              <a:t>Ask Permission to Discuss Weight</a:t>
            </a:r>
          </a:p>
          <a:p>
            <a:pPr lvl="1"/>
            <a:r>
              <a:rPr lang="en-US" dirty="0"/>
              <a:t>Ask whether weight loss is a goal before assuming</a:t>
            </a:r>
          </a:p>
          <a:p>
            <a:r>
              <a:rPr lang="en-US" dirty="0"/>
              <a:t>Focus on Actionable Changes</a:t>
            </a:r>
          </a:p>
          <a:p>
            <a:r>
              <a:rPr lang="en-US" dirty="0"/>
              <a:t>Remember: there are many indicators of success!</a:t>
            </a:r>
          </a:p>
          <a:p>
            <a:endParaRPr lang="en-US" sz="3200" dirty="0"/>
          </a:p>
          <a:p>
            <a:endParaRPr lang="en-US" sz="3200" dirty="0"/>
          </a:p>
          <a:p>
            <a:pPr marL="2743200" lvl="8" indent="0">
              <a:buNone/>
            </a:pPr>
            <a:r>
              <a:rPr lang="en-US" sz="3200" dirty="0"/>
              <a:t>          </a:t>
            </a:r>
          </a:p>
          <a:p>
            <a:pPr marL="2743200" lvl="8" indent="0">
              <a:buNone/>
            </a:pPr>
            <a:r>
              <a:rPr lang="en-US" sz="3200" dirty="0"/>
              <a:t>               or</a:t>
            </a:r>
            <a:r>
              <a:rPr lang="en-US" sz="2000" dirty="0"/>
              <a:t> </a:t>
            </a:r>
          </a:p>
        </p:txBody>
      </p:sp>
      <p:pic>
        <p:nvPicPr>
          <p:cNvPr id="8" name="Picture 7" descr="A picture containing text, person&#10;&#10;Description automatically generated">
            <a:extLst>
              <a:ext uri="{FF2B5EF4-FFF2-40B4-BE49-F238E27FC236}">
                <a16:creationId xmlns:a16="http://schemas.microsoft.com/office/drawing/2014/main" id="{F2C7C873-0F66-4A05-B00B-1339B381A970}"/>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71693" y="4123649"/>
            <a:ext cx="2803280" cy="1877075"/>
          </a:xfrm>
          <a:prstGeom prst="rect">
            <a:avLst/>
          </a:prstGeom>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late of food and salad&#10;&#10;Description automatically generated">
            <a:extLst>
              <a:ext uri="{FF2B5EF4-FFF2-40B4-BE49-F238E27FC236}">
                <a16:creationId xmlns:a16="http://schemas.microsoft.com/office/drawing/2014/main" id="{7F52365A-72A0-9B94-6BB6-5ADA5ADFA1F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2494" r="9090" b="19677"/>
          <a:stretch/>
        </p:blipFill>
        <p:spPr>
          <a:xfrm>
            <a:off x="0" y="-188083"/>
            <a:ext cx="9143998" cy="7234166"/>
          </a:xfrm>
          <a:prstGeom prst="rect">
            <a:avLst/>
          </a:prstGeom>
        </p:spPr>
      </p:pic>
      <p:sp>
        <p:nvSpPr>
          <p:cNvPr id="9" name="Title 3">
            <a:extLst>
              <a:ext uri="{FF2B5EF4-FFF2-40B4-BE49-F238E27FC236}">
                <a16:creationId xmlns:a16="http://schemas.microsoft.com/office/drawing/2014/main" id="{190C01F4-E835-28F8-89D1-33DD551D5678}"/>
              </a:ext>
            </a:extLst>
          </p:cNvPr>
          <p:cNvSpPr txBox="1">
            <a:spLocks/>
          </p:cNvSpPr>
          <p:nvPr/>
        </p:nvSpPr>
        <p:spPr>
          <a:xfrm>
            <a:off x="484908" y="2401120"/>
            <a:ext cx="6696941" cy="2463823"/>
          </a:xfrm>
          <a:prstGeom prst="rect">
            <a:avLst/>
          </a:prstGeom>
          <a:solidFill>
            <a:schemeClr val="tx2">
              <a:lumMod val="60000"/>
              <a:lumOff val="40000"/>
              <a:alpha val="64038"/>
            </a:schemeClr>
          </a:solidFill>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t>Healthy Eating Patterns &amp; Macronutrients</a:t>
            </a:r>
            <a:br>
              <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rPr>
            </a:br>
            <a:r>
              <a:rPr kumimoji="0" lang="en-US" sz="4000" b="1" i="0" u="none" strike="noStrike" kern="1200" cap="none" spc="0" normalizeH="0" baseline="0" noProof="0" dirty="0">
                <a:ln>
                  <a:noFill/>
                </a:ln>
                <a:solidFill>
                  <a:prstClr val="white"/>
                </a:solidFill>
                <a:effectLst/>
                <a:uLnTx/>
                <a:uFillTx/>
                <a:latin typeface="Calibri Light" panose="020F0302020204030204"/>
                <a:ea typeface="+mj-ea"/>
                <a:cs typeface="+mj-cs"/>
              </a:rPr>
              <a:t>Carbohydrates, Protein &amp; Fat</a:t>
            </a:r>
            <a:endPar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909089886"/>
      </p:ext>
    </p:extLst>
  </p:cSld>
  <p:clrMapOvr>
    <a:overrideClrMapping bg1="lt1" tx1="dk1" bg2="lt2" tx2="dk2" accent1="accent1" accent2="accent2" accent3="accent3" accent4="accent4" accent5="accent5" accent6="accent6" hlink="hlink" folHlink="folHlink"/>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0" y="0"/>
            <a:ext cx="9106930" cy="1123950"/>
          </a:xfrm>
          <a:solidFill>
            <a:schemeClr val="accent2"/>
          </a:solidFill>
        </p:spPr>
        <p:txBody>
          <a:bodyPr/>
          <a:lstStyle/>
          <a:p>
            <a:pPr algn="ctr"/>
            <a:r>
              <a:rPr lang="en-US" b="1" dirty="0"/>
              <a:t>ADA Standards: Macronutrients</a:t>
            </a:r>
          </a:p>
        </p:txBody>
      </p:sp>
      <p:sp>
        <p:nvSpPr>
          <p:cNvPr id="3" name="Content Placeholder 2"/>
          <p:cNvSpPr>
            <a:spLocks noGrp="1"/>
          </p:cNvSpPr>
          <p:nvPr>
            <p:ph idx="1"/>
          </p:nvPr>
        </p:nvSpPr>
        <p:spPr>
          <a:xfrm>
            <a:off x="370220" y="1640558"/>
            <a:ext cx="8496300" cy="3552963"/>
          </a:xfrm>
        </p:spPr>
        <p:txBody>
          <a:bodyPr>
            <a:normAutofit/>
          </a:bodyPr>
          <a:lstStyle/>
          <a:p>
            <a:pPr marL="0" indent="0" algn="ctr">
              <a:buNone/>
            </a:pPr>
            <a:r>
              <a:rPr lang="en-US" sz="3200" dirty="0"/>
              <a:t>“People eat food, not nutrients, nutrient recommendations need to be applied to WHAT people eat” </a:t>
            </a:r>
          </a:p>
        </p:txBody>
      </p:sp>
      <p:pic>
        <p:nvPicPr>
          <p:cNvPr id="8" name="Picture 7" descr="A group of people eating at a table&#10;&#10;Description automatically generated">
            <a:extLst>
              <a:ext uri="{FF2B5EF4-FFF2-40B4-BE49-F238E27FC236}">
                <a16:creationId xmlns:a16="http://schemas.microsoft.com/office/drawing/2014/main" id="{5A7FE098-5F51-3862-E82B-2B7E91E65E0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59924" y="3546784"/>
            <a:ext cx="3473824" cy="2325336"/>
          </a:xfrm>
          <a:prstGeom prst="rect">
            <a:avLst/>
          </a:prstGeom>
        </p:spPr>
      </p:pic>
      <p:pic>
        <p:nvPicPr>
          <p:cNvPr id="10" name="Picture 9">
            <a:extLst>
              <a:ext uri="{FF2B5EF4-FFF2-40B4-BE49-F238E27FC236}">
                <a16:creationId xmlns:a16="http://schemas.microsoft.com/office/drawing/2014/main" id="{6444D30A-BAF1-0421-B744-83A151B43D91}"/>
              </a:ext>
            </a:extLst>
          </p:cNvPr>
          <p:cNvPicPr>
            <a:picLocks noChangeAspect="1"/>
          </p:cNvPicPr>
          <p:nvPr/>
        </p:nvPicPr>
        <p:blipFill>
          <a:blip r:embed="rId5"/>
          <a:stretch>
            <a:fillRect/>
          </a:stretch>
        </p:blipFill>
        <p:spPr>
          <a:xfrm>
            <a:off x="644899" y="3546783"/>
            <a:ext cx="3492234" cy="2325336"/>
          </a:xfrm>
          <a:prstGeom prst="rect">
            <a:avLst/>
          </a:prstGeom>
        </p:spPr>
      </p:pic>
      <p:sp>
        <p:nvSpPr>
          <p:cNvPr id="12" name="TextBox 11">
            <a:extLst>
              <a:ext uri="{FF2B5EF4-FFF2-40B4-BE49-F238E27FC236}">
                <a16:creationId xmlns:a16="http://schemas.microsoft.com/office/drawing/2014/main" id="{28AC7249-216D-CF84-70BD-BD7D1406FA0F}"/>
              </a:ext>
            </a:extLst>
          </p:cNvPr>
          <p:cNvSpPr txBox="1"/>
          <p:nvPr/>
        </p:nvSpPr>
        <p:spPr>
          <a:xfrm>
            <a:off x="1600200" y="5193521"/>
            <a:ext cx="3429000" cy="18466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https://</a:t>
            </a:r>
            <a:r>
              <a:rPr kumimoji="0" lang="en-US" sz="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innerbody.com</a:t>
            </a:r>
            <a:r>
              <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/nutrition/macronutrients</a:t>
            </a:r>
          </a:p>
        </p:txBody>
      </p:sp>
      <p:sp>
        <p:nvSpPr>
          <p:cNvPr id="9" name="TextBox 8">
            <a:extLst>
              <a:ext uri="{FF2B5EF4-FFF2-40B4-BE49-F238E27FC236}">
                <a16:creationId xmlns:a16="http://schemas.microsoft.com/office/drawing/2014/main" id="{5EE3D4D8-40FB-EC91-9944-8CDF233391D3}"/>
              </a:ext>
            </a:extLst>
          </p:cNvPr>
          <p:cNvSpPr txBox="1"/>
          <p:nvPr/>
        </p:nvSpPr>
        <p:spPr>
          <a:xfrm>
            <a:off x="114950" y="6316961"/>
            <a:ext cx="900684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410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9717E-7725-4372-AC70-8826B38514DD}"/>
              </a:ext>
            </a:extLst>
          </p:cNvPr>
          <p:cNvSpPr>
            <a:spLocks noGrp="1"/>
          </p:cNvSpPr>
          <p:nvPr>
            <p:ph type="title"/>
          </p:nvPr>
        </p:nvSpPr>
        <p:spPr>
          <a:xfrm>
            <a:off x="0" y="0"/>
            <a:ext cx="9144000" cy="1200329"/>
          </a:xfrm>
          <a:solidFill>
            <a:srgbClr val="92D050"/>
          </a:solidFill>
        </p:spPr>
        <p:txBody>
          <a:bodyPr>
            <a:normAutofit/>
          </a:bodyPr>
          <a:lstStyle/>
          <a:p>
            <a:r>
              <a:rPr lang="en-US" b="1" dirty="0"/>
              <a:t>Healthy Eating Patterns: Pre-DM &amp; DM</a:t>
            </a:r>
          </a:p>
        </p:txBody>
      </p:sp>
      <p:sp>
        <p:nvSpPr>
          <p:cNvPr id="3" name="Content Placeholder 2">
            <a:extLst>
              <a:ext uri="{FF2B5EF4-FFF2-40B4-BE49-F238E27FC236}">
                <a16:creationId xmlns:a16="http://schemas.microsoft.com/office/drawing/2014/main" id="{902646CC-AAFD-42AF-AF2E-CF715A08E259}"/>
              </a:ext>
            </a:extLst>
          </p:cNvPr>
          <p:cNvSpPr>
            <a:spLocks noGrp="1"/>
          </p:cNvSpPr>
          <p:nvPr>
            <p:ph idx="1"/>
          </p:nvPr>
        </p:nvSpPr>
        <p:spPr>
          <a:xfrm>
            <a:off x="628648" y="3583503"/>
            <a:ext cx="7886700" cy="1752600"/>
          </a:xfrm>
        </p:spPr>
        <p:txBody>
          <a:bodyPr>
            <a:normAutofit/>
          </a:bodyPr>
          <a:lstStyle/>
          <a:p>
            <a:pPr marL="0" indent="0">
              <a:lnSpc>
                <a:spcPct val="100000"/>
              </a:lnSpc>
              <a:buNone/>
            </a:pPr>
            <a:r>
              <a:rPr lang="en-US" sz="2400" b="1" dirty="0"/>
              <a:t>Consensus Recommendation: </a:t>
            </a:r>
            <a:r>
              <a:rPr lang="en-US" sz="2400" dirty="0"/>
              <a:t>There is no ideal percentage of calories from carb, protein, and fat for people with diabetes.</a:t>
            </a:r>
          </a:p>
          <a:p>
            <a:pPr marL="0" indent="0">
              <a:lnSpc>
                <a:spcPct val="100000"/>
              </a:lnSpc>
              <a:buNone/>
            </a:pPr>
            <a:r>
              <a:rPr lang="en-US" sz="2400" b="1" dirty="0"/>
              <a:t>Standard of Care: </a:t>
            </a:r>
            <a:r>
              <a:rPr lang="en-US" sz="2400" dirty="0"/>
              <a:t>Keep nutrient quality, total calories, &amp; metabolic goals in mind</a:t>
            </a:r>
          </a:p>
        </p:txBody>
      </p:sp>
      <p:sp>
        <p:nvSpPr>
          <p:cNvPr id="5" name="TextBox 4">
            <a:extLst>
              <a:ext uri="{FF2B5EF4-FFF2-40B4-BE49-F238E27FC236}">
                <a16:creationId xmlns:a16="http://schemas.microsoft.com/office/drawing/2014/main" id="{49BEC9EC-9837-71F4-FA07-1CD52DC7696C}"/>
              </a:ext>
            </a:extLst>
          </p:cNvPr>
          <p:cNvSpPr txBox="1"/>
          <p:nvPr/>
        </p:nvSpPr>
        <p:spPr>
          <a:xfrm>
            <a:off x="220286" y="5880437"/>
            <a:ext cx="8703425" cy="830997"/>
          </a:xfrm>
          <a:prstGeom prst="rect">
            <a:avLst/>
          </a:prstGeom>
          <a:noFill/>
        </p:spPr>
        <p:txBody>
          <a:bodyPr wrap="square">
            <a:spAutoFit/>
          </a:bodyPr>
          <a:lstStyle/>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eta al.;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F3E69D0-C4DF-4E78-C9CE-6D307CB8E19F}"/>
              </a:ext>
            </a:extLst>
          </p:cNvPr>
          <p:cNvSpPr txBox="1"/>
          <p:nvPr/>
        </p:nvSpPr>
        <p:spPr>
          <a:xfrm>
            <a:off x="628648" y="1521897"/>
            <a:ext cx="8153401" cy="138499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Healthy Eating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pattern of eating high quality, nutritionally dense foods in amounts that lead to better health &amp; wellness</a:t>
            </a:r>
          </a:p>
        </p:txBody>
      </p:sp>
    </p:spTree>
    <p:extLst>
      <p:ext uri="{BB962C8B-B14F-4D97-AF65-F5344CB8AC3E}">
        <p14:creationId xmlns:p14="http://schemas.microsoft.com/office/powerpoint/2010/main" val="101677426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14450"/>
          </a:xfrm>
          <a:solidFill>
            <a:srgbClr val="92D050"/>
          </a:solidFill>
        </p:spPr>
        <p:txBody>
          <a:bodyPr anchor="ctr">
            <a:noAutofit/>
          </a:bodyPr>
          <a:lstStyle/>
          <a:p>
            <a:pPr algn="ctr"/>
            <a:r>
              <a:rPr lang="en-US" b="1" dirty="0"/>
              <a:t>Eating Patterns: </a:t>
            </a:r>
            <a:br>
              <a:rPr lang="en-US" b="1" dirty="0"/>
            </a:br>
            <a:r>
              <a:rPr lang="en-US" b="1" dirty="0"/>
              <a:t>Key Nutrition Principles</a:t>
            </a:r>
          </a:p>
        </p:txBody>
      </p:sp>
      <p:sp>
        <p:nvSpPr>
          <p:cNvPr id="3" name="Content Placeholder 2"/>
          <p:cNvSpPr>
            <a:spLocks noGrp="1"/>
          </p:cNvSpPr>
          <p:nvPr>
            <p:ph type="body" sz="half" idx="1"/>
          </p:nvPr>
        </p:nvSpPr>
        <p:spPr>
          <a:xfrm>
            <a:off x="288022" y="1552273"/>
            <a:ext cx="5570429" cy="3086100"/>
          </a:xfrm>
        </p:spPr>
        <p:txBody>
          <a:bodyPr>
            <a:noAutofit/>
          </a:bodyPr>
          <a:lstStyle/>
          <a:p>
            <a:pPr marL="0" indent="0">
              <a:lnSpc>
                <a:spcPct val="110000"/>
              </a:lnSpc>
              <a:buNone/>
            </a:pPr>
            <a:r>
              <a:rPr lang="en-US" sz="2400" dirty="0">
                <a:ea typeface="Calibri" panose="020F0502020204030204" pitchFamily="34" charset="0"/>
                <a:cs typeface="Calibri" panose="020F0502020204030204" pitchFamily="34" charset="0"/>
              </a:rPr>
              <a:t>Until there is more evidence:</a:t>
            </a:r>
          </a:p>
          <a:p>
            <a:pPr>
              <a:lnSpc>
                <a:spcPct val="110000"/>
              </a:lnSpc>
            </a:pPr>
            <a:r>
              <a:rPr lang="en-US" sz="2400" dirty="0">
                <a:ea typeface="Calibri" panose="020F0502020204030204" pitchFamily="34" charset="0"/>
                <a:cs typeface="Calibri" panose="020F0502020204030204" pitchFamily="34" charset="0"/>
              </a:rPr>
              <a:t>Emphasize non-starchy vegetables in a rainbow of colors</a:t>
            </a:r>
          </a:p>
          <a:p>
            <a:pPr marL="0" indent="0">
              <a:lnSpc>
                <a:spcPct val="110000"/>
              </a:lnSpc>
              <a:buNone/>
            </a:pPr>
            <a:r>
              <a:rPr lang="en-US" sz="2400" dirty="0">
                <a:ea typeface="Calibri" panose="020F0502020204030204" pitchFamily="34" charset="0"/>
                <a:cs typeface="Calibri" panose="020F0502020204030204" pitchFamily="34" charset="0"/>
              </a:rPr>
              <a:t>⬆ Whole fruits, legumes, whole grains, nuts &amp; seeds, lean proteins, low-fat dairy/alternatives</a:t>
            </a:r>
          </a:p>
          <a:p>
            <a:pPr marL="0" indent="0">
              <a:lnSpc>
                <a:spcPct val="110000"/>
              </a:lnSpc>
              <a:buNone/>
            </a:pPr>
            <a:r>
              <a:rPr lang="en-US" sz="2400" dirty="0">
                <a:ea typeface="Calibri" panose="020F0502020204030204" pitchFamily="34" charset="0"/>
                <a:cs typeface="Calibri" panose="020F0502020204030204" pitchFamily="34" charset="0"/>
              </a:rPr>
              <a:t>⬇️ Red meat, added sugars, SSB, refined grains &amp; processed/ultra-processed foods</a:t>
            </a:r>
          </a:p>
        </p:txBody>
      </p:sp>
      <p:sp>
        <p:nvSpPr>
          <p:cNvPr id="6" name="TextBox 5">
            <a:extLst>
              <a:ext uri="{FF2B5EF4-FFF2-40B4-BE49-F238E27FC236}">
                <a16:creationId xmlns:a16="http://schemas.microsoft.com/office/drawing/2014/main" id="{8ECDC12E-04BC-55E3-F676-376AE567F4FF}"/>
              </a:ext>
            </a:extLst>
          </p:cNvPr>
          <p:cNvSpPr txBox="1"/>
          <p:nvPr/>
        </p:nvSpPr>
        <p:spPr>
          <a:xfrm>
            <a:off x="1157531" y="5305727"/>
            <a:ext cx="7133737" cy="1160446"/>
          </a:xfrm>
          <a:prstGeom prst="rect">
            <a:avLst/>
          </a:prstGeom>
          <a:noFill/>
        </p:spPr>
        <p:txBody>
          <a:bodyPr wrap="square">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Any approach should consider: </a:t>
            </a:r>
          </a:p>
          <a:p>
            <a:pPr marL="457200" marR="0" lvl="1" indent="0" algn="l" defTabSz="4572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Individual needs: “health status, personal &amp; cultural preferences, ability to sustain recommendations, food access &amp; nutrition security”</a:t>
            </a:r>
          </a:p>
        </p:txBody>
      </p:sp>
      <p:pic>
        <p:nvPicPr>
          <p:cNvPr id="7" name="Picture 6" descr="A table with plates of food&#10;&#10;Description automatically generated">
            <a:extLst>
              <a:ext uri="{FF2B5EF4-FFF2-40B4-BE49-F238E27FC236}">
                <a16:creationId xmlns:a16="http://schemas.microsoft.com/office/drawing/2014/main" id="{160AD734-9FEA-93D6-7D2C-AEBB273D2494}"/>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61456" t="23575" b="11722"/>
          <a:stretch/>
        </p:blipFill>
        <p:spPr>
          <a:xfrm>
            <a:off x="6419214" y="2171620"/>
            <a:ext cx="2246804" cy="2514761"/>
          </a:xfrm>
          <a:prstGeom prst="rect">
            <a:avLst/>
          </a:prstGeom>
        </p:spPr>
      </p:pic>
    </p:spTree>
    <p:extLst>
      <p:ext uri="{BB962C8B-B14F-4D97-AF65-F5344CB8AC3E}">
        <p14:creationId xmlns:p14="http://schemas.microsoft.com/office/powerpoint/2010/main" val="257479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food on a table&#10;&#10;Description automatically generated">
            <a:extLst>
              <a:ext uri="{FF2B5EF4-FFF2-40B4-BE49-F238E27FC236}">
                <a16:creationId xmlns:a16="http://schemas.microsoft.com/office/drawing/2014/main" id="{E3350C1A-84BC-600B-7B22-040C908B335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3818" b="9091"/>
          <a:stretch/>
        </p:blipFill>
        <p:spPr>
          <a:xfrm>
            <a:off x="-16002" y="-194414"/>
            <a:ext cx="9160002" cy="7246827"/>
          </a:xfrm>
          <a:prstGeom prst="rect">
            <a:avLst/>
          </a:prstGeom>
        </p:spPr>
      </p:pic>
      <p:sp>
        <p:nvSpPr>
          <p:cNvPr id="7" name="Title 3">
            <a:extLst>
              <a:ext uri="{FF2B5EF4-FFF2-40B4-BE49-F238E27FC236}">
                <a16:creationId xmlns:a16="http://schemas.microsoft.com/office/drawing/2014/main" id="{94D299F5-9000-8B2F-845C-5F5F52972972}"/>
              </a:ext>
            </a:extLst>
          </p:cNvPr>
          <p:cNvSpPr txBox="1">
            <a:spLocks/>
          </p:cNvSpPr>
          <p:nvPr/>
        </p:nvSpPr>
        <p:spPr>
          <a:xfrm>
            <a:off x="376238" y="2209800"/>
            <a:ext cx="6696941" cy="2609851"/>
          </a:xfrm>
          <a:prstGeom prst="rect">
            <a:avLst/>
          </a:prstGeom>
          <a:solidFill>
            <a:schemeClr val="tx2">
              <a:lumMod val="60000"/>
              <a:lumOff val="40000"/>
              <a:alpha val="64038"/>
            </a:schemeClr>
          </a:solidFill>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200" b="1" i="0" u="none" strike="noStrike" kern="1200" cap="none" spc="0" normalizeH="0" baseline="0" noProof="0" dirty="0">
                <a:ln>
                  <a:noFill/>
                </a:ln>
                <a:solidFill>
                  <a:prstClr val="white"/>
                </a:solidFill>
                <a:effectLst/>
                <a:uLnTx/>
                <a:uFillTx/>
                <a:latin typeface="Calibri Light" panose="020F0302020204030204"/>
                <a:ea typeface="+mj-ea"/>
                <a:cs typeface="+mj-cs"/>
              </a:rPr>
              <a:t>Carbohydrates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Calibri Light" panose="020F0302020204030204"/>
                <a:ea typeface="+mj-ea"/>
                <a:cs typeface="+mj-cs"/>
              </a:rPr>
              <a:t>Sugars, High Intensity Sweeteners, Sugar Alcohols, Starch, &amp; Fiber</a:t>
            </a:r>
            <a:endPar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107948108"/>
      </p:ext>
    </p:extLst>
  </p:cSld>
  <p:clrMapOvr>
    <a:overrideClrMapping bg1="lt1" tx1="dk1" bg2="lt2" tx2="dk2" accent1="accent1" accent2="accent2" accent3="accent3" accent4="accent4" accent5="accent5" accent6="accent6" hlink="hlink" folHlink="folHlink"/>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2D62-FF58-47BD-8974-B31E69C52E79}"/>
              </a:ext>
            </a:extLst>
          </p:cNvPr>
          <p:cNvSpPr>
            <a:spLocks noGrp="1"/>
          </p:cNvSpPr>
          <p:nvPr>
            <p:ph type="title"/>
          </p:nvPr>
        </p:nvSpPr>
        <p:spPr>
          <a:xfrm>
            <a:off x="0" y="1"/>
            <a:ext cx="9144000" cy="1372604"/>
          </a:xfrm>
          <a:solidFill>
            <a:srgbClr val="92D050"/>
          </a:solidFill>
        </p:spPr>
        <p:txBody>
          <a:bodyPr>
            <a:normAutofit/>
          </a:bodyPr>
          <a:lstStyle/>
          <a:p>
            <a:pPr algn="ctr"/>
            <a:r>
              <a:rPr lang="en-US" b="1" dirty="0"/>
              <a:t>Carbohydrate: ADA Standard of Care</a:t>
            </a:r>
          </a:p>
        </p:txBody>
      </p:sp>
      <p:sp>
        <p:nvSpPr>
          <p:cNvPr id="5" name="TextBox 4">
            <a:extLst>
              <a:ext uri="{FF2B5EF4-FFF2-40B4-BE49-F238E27FC236}">
                <a16:creationId xmlns:a16="http://schemas.microsoft.com/office/drawing/2014/main" id="{6950799E-3819-FA3C-F02C-237AC7587220}"/>
              </a:ext>
            </a:extLst>
          </p:cNvPr>
          <p:cNvSpPr txBox="1"/>
          <p:nvPr/>
        </p:nvSpPr>
        <p:spPr>
          <a:xfrm>
            <a:off x="313805" y="6340831"/>
            <a:ext cx="8516389" cy="46166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et. Al.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
        <p:nvSpPr>
          <p:cNvPr id="6" name="Content Placeholder 2">
            <a:extLst>
              <a:ext uri="{FF2B5EF4-FFF2-40B4-BE49-F238E27FC236}">
                <a16:creationId xmlns:a16="http://schemas.microsoft.com/office/drawing/2014/main" id="{6101ED1B-B1AE-C244-3A37-C700C4E33746}"/>
              </a:ext>
            </a:extLst>
          </p:cNvPr>
          <p:cNvSpPr txBox="1">
            <a:spLocks/>
          </p:cNvSpPr>
          <p:nvPr/>
        </p:nvSpPr>
        <p:spPr>
          <a:xfrm>
            <a:off x="223578" y="1800949"/>
            <a:ext cx="8696844" cy="175608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a:ea typeface="+mn-ea"/>
                <a:cs typeface="+mn-cs"/>
              </a:rPr>
              <a:t>Inconclusive evidence for ideal amount </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of carbs per day</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RDA is 130 g/day in people w/o diabetes</a:t>
            </a:r>
          </a:p>
          <a:p>
            <a:pPr marL="685800" marR="0" lvl="1" indent="-228600" algn="l" defTabSz="914400" rtl="0" eaLnBrk="1" fontAlgn="auto" latinLnBrk="0" hangingPunct="1">
              <a:lnSpc>
                <a:spcPct val="11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This can be fulfilled via intake or by body’s metabolic processes</a:t>
            </a:r>
          </a:p>
        </p:txBody>
      </p:sp>
      <p:pic>
        <p:nvPicPr>
          <p:cNvPr id="8" name="Picture 10">
            <a:extLst>
              <a:ext uri="{FF2B5EF4-FFF2-40B4-BE49-F238E27FC236}">
                <a16:creationId xmlns:a16="http://schemas.microsoft.com/office/drawing/2014/main" id="{A46D318C-0512-03EC-695A-ED7512FB2E9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57005" r="100000"/>
                    </a14:imgEffect>
                  </a14:imgLayer>
                </a14:imgProps>
              </a:ext>
              <a:ext uri="{28A0092B-C50C-407E-A947-70E740481C1C}">
                <a14:useLocalDpi xmlns:a14="http://schemas.microsoft.com/office/drawing/2010/main" val="0"/>
              </a:ext>
            </a:extLst>
          </a:blip>
          <a:srcRect l="50000"/>
          <a:stretch/>
        </p:blipFill>
        <p:spPr bwMode="auto">
          <a:xfrm>
            <a:off x="6645278" y="4018255"/>
            <a:ext cx="1629302" cy="1458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0">
            <a:extLst>
              <a:ext uri="{FF2B5EF4-FFF2-40B4-BE49-F238E27FC236}">
                <a16:creationId xmlns:a16="http://schemas.microsoft.com/office/drawing/2014/main" id="{DCDCA38C-D457-3F4F-96BC-002B1FE98CED}"/>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0" b="100000" l="805" r="43478"/>
                    </a14:imgEffect>
                  </a14:imgLayer>
                </a14:imgProps>
              </a:ext>
              <a:ext uri="{28A0092B-C50C-407E-A947-70E740481C1C}">
                <a14:useLocalDpi xmlns:a14="http://schemas.microsoft.com/office/drawing/2010/main" val="0"/>
              </a:ext>
            </a:extLst>
          </a:blip>
          <a:srcRect r="51315"/>
          <a:stretch/>
        </p:blipFill>
        <p:spPr bwMode="auto">
          <a:xfrm flipH="1">
            <a:off x="7209079" y="4453458"/>
            <a:ext cx="1821506" cy="1756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a:extLst>
              <a:ext uri="{FF2B5EF4-FFF2-40B4-BE49-F238E27FC236}">
                <a16:creationId xmlns:a16="http://schemas.microsoft.com/office/drawing/2014/main" id="{6B703470-4506-E291-3A45-19300A956A5A}"/>
              </a:ext>
            </a:extLst>
          </p:cNvPr>
          <p:cNvSpPr txBox="1"/>
          <p:nvPr/>
        </p:nvSpPr>
        <p:spPr>
          <a:xfrm>
            <a:off x="553055" y="4096605"/>
            <a:ext cx="6906874" cy="18158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Monitoring carbohydrate-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key strategy for T1DM &amp; T2DM to achieve glucose goals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Amount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&amp;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Type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directly impact glucose values</a:t>
            </a:r>
          </a:p>
        </p:txBody>
      </p:sp>
    </p:spTree>
    <p:extLst>
      <p:ext uri="{BB962C8B-B14F-4D97-AF65-F5344CB8AC3E}">
        <p14:creationId xmlns:p14="http://schemas.microsoft.com/office/powerpoint/2010/main" val="34263735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CAAD-D056-41E7-8DA6-03EED7B8EF60}"/>
              </a:ext>
            </a:extLst>
          </p:cNvPr>
          <p:cNvSpPr>
            <a:spLocks noGrp="1"/>
          </p:cNvSpPr>
          <p:nvPr>
            <p:ph type="title"/>
          </p:nvPr>
        </p:nvSpPr>
        <p:spPr>
          <a:xfrm>
            <a:off x="0" y="0"/>
            <a:ext cx="9144000" cy="1181575"/>
          </a:xfrm>
          <a:solidFill>
            <a:srgbClr val="92D050"/>
          </a:solidFill>
        </p:spPr>
        <p:txBody>
          <a:bodyPr/>
          <a:lstStyle/>
          <a:p>
            <a:pPr algn="ctr"/>
            <a:r>
              <a:rPr lang="en-US" b="1" dirty="0"/>
              <a:t>Carbohydrate Amount</a:t>
            </a:r>
          </a:p>
        </p:txBody>
      </p:sp>
      <p:sp>
        <p:nvSpPr>
          <p:cNvPr id="3" name="Content Placeholder 2">
            <a:extLst>
              <a:ext uri="{FF2B5EF4-FFF2-40B4-BE49-F238E27FC236}">
                <a16:creationId xmlns:a16="http://schemas.microsoft.com/office/drawing/2014/main" id="{450C6849-9E22-4406-B75D-0CDBF1C8C98B}"/>
              </a:ext>
            </a:extLst>
          </p:cNvPr>
          <p:cNvSpPr>
            <a:spLocks noGrp="1"/>
          </p:cNvSpPr>
          <p:nvPr>
            <p:ph idx="1"/>
          </p:nvPr>
        </p:nvSpPr>
        <p:spPr>
          <a:xfrm>
            <a:off x="514350" y="1486641"/>
            <a:ext cx="8331384" cy="2124074"/>
          </a:xfrm>
        </p:spPr>
        <p:txBody>
          <a:bodyPr>
            <a:normAutofit/>
          </a:bodyPr>
          <a:lstStyle/>
          <a:p>
            <a:pPr>
              <a:lnSpc>
                <a:spcPct val="120000"/>
              </a:lnSpc>
            </a:pPr>
            <a:r>
              <a:rPr lang="en-US" sz="2400" b="1" dirty="0">
                <a:solidFill>
                  <a:srgbClr val="000000"/>
                </a:solidFill>
              </a:rPr>
              <a:t>Amount</a:t>
            </a:r>
            <a:r>
              <a:rPr lang="en-US" sz="2400" dirty="0">
                <a:solidFill>
                  <a:srgbClr val="000000"/>
                </a:solidFill>
              </a:rPr>
              <a:t> of carb is main dietary influence on postprandial BG</a:t>
            </a:r>
            <a:endParaRPr lang="en-US" sz="2400" b="1" dirty="0"/>
          </a:p>
          <a:p>
            <a:pPr>
              <a:lnSpc>
                <a:spcPct val="120000"/>
              </a:lnSpc>
            </a:pPr>
            <a:r>
              <a:rPr lang="en-US" sz="2400" b="1" dirty="0"/>
              <a:t>Consider reducing carb intake </a:t>
            </a:r>
            <a:r>
              <a:rPr lang="en-US" sz="2400" dirty="0"/>
              <a:t>for </a:t>
            </a:r>
            <a:r>
              <a:rPr lang="en-US" sz="2400" u="sng" dirty="0"/>
              <a:t>some</a:t>
            </a:r>
            <a:r>
              <a:rPr lang="en-US" sz="2400" dirty="0"/>
              <a:t> adults to improve glycemia- focus on reduced processed foods.</a:t>
            </a:r>
          </a:p>
          <a:p>
            <a:pPr lvl="1">
              <a:lnSpc>
                <a:spcPct val="120000"/>
              </a:lnSpc>
            </a:pPr>
            <a:endParaRPr lang="en-US" sz="2100" dirty="0">
              <a:solidFill>
                <a:srgbClr val="000000"/>
              </a:solidFill>
            </a:endParaRPr>
          </a:p>
          <a:p>
            <a:pPr lvl="1">
              <a:buNone/>
            </a:pPr>
            <a:endParaRPr lang="en-US" dirty="0">
              <a:solidFill>
                <a:srgbClr val="000000"/>
              </a:solidFill>
              <a:latin typeface="Open Sans"/>
            </a:endParaRPr>
          </a:p>
          <a:p>
            <a:pPr marL="0" indent="0">
              <a:buNone/>
            </a:pPr>
            <a:endParaRPr lang="en-US" dirty="0"/>
          </a:p>
        </p:txBody>
      </p:sp>
      <p:pic>
        <p:nvPicPr>
          <p:cNvPr id="5" name="Picture 4" descr="A picture containing food, bread&#10;&#10;Description automatically generated">
            <a:extLst>
              <a:ext uri="{FF2B5EF4-FFF2-40B4-BE49-F238E27FC236}">
                <a16:creationId xmlns:a16="http://schemas.microsoft.com/office/drawing/2014/main" id="{9D30A7CD-AE5B-4D7D-9B67-84771501C4A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79450" y="3429000"/>
            <a:ext cx="3150200" cy="1453104"/>
          </a:xfrm>
          <a:prstGeom prst="rect">
            <a:avLst/>
          </a:prstGeom>
        </p:spPr>
      </p:pic>
      <p:sp>
        <p:nvSpPr>
          <p:cNvPr id="6" name="TextBox 5">
            <a:extLst>
              <a:ext uri="{FF2B5EF4-FFF2-40B4-BE49-F238E27FC236}">
                <a16:creationId xmlns:a16="http://schemas.microsoft.com/office/drawing/2014/main" id="{EF2D5012-DB59-910A-ED42-A4E600B776CF}"/>
              </a:ext>
            </a:extLst>
          </p:cNvPr>
          <p:cNvSpPr txBox="1"/>
          <p:nvPr/>
        </p:nvSpPr>
        <p:spPr>
          <a:xfrm>
            <a:off x="450942" y="3429000"/>
            <a:ext cx="4749016" cy="2485787"/>
          </a:xfrm>
          <a:prstGeom prst="roundRect">
            <a:avLst/>
          </a:prstGeom>
          <a:solidFill>
            <a:srgbClr val="96DFC9"/>
          </a:solidFill>
          <a:ln>
            <a:solidFill>
              <a:schemeClr val="accent1">
                <a:lumMod val="60000"/>
                <a:lumOff val="40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Systematic reviews and RCT found:</a:t>
            </a:r>
          </a:p>
          <a:p>
            <a:pPr marL="214313" marR="0" lvl="0" indent="-214313" algn="l" defTabSz="4572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Very low carbohydrate diet (&lt;26%)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effectively reduced A1c at 6 months, less difference beyond 1 year. </a:t>
            </a:r>
          </a:p>
          <a:p>
            <a:pPr marL="214313" marR="0" lvl="0" indent="-214313" algn="l" defTabSz="4572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Ketogenic Diet (20-50g)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increased LDL &amp; no sig. difference in A1c compared with low-carb Mediterranean diet.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EAA0A1F-A14F-4B43-BCB7-77560D3FEF90}"/>
              </a:ext>
            </a:extLst>
          </p:cNvPr>
          <p:cNvSpPr txBox="1"/>
          <p:nvPr/>
        </p:nvSpPr>
        <p:spPr>
          <a:xfrm>
            <a:off x="168310" y="6396335"/>
            <a:ext cx="900684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F9150BA-965E-A7FA-6A8C-E114983431CF}"/>
              </a:ext>
            </a:extLst>
          </p:cNvPr>
          <p:cNvSpPr txBox="1"/>
          <p:nvPr/>
        </p:nvSpPr>
        <p:spPr>
          <a:xfrm>
            <a:off x="5006678" y="5163284"/>
            <a:ext cx="4168472" cy="806375"/>
          </a:xfrm>
          <a:prstGeom prst="rect">
            <a:avLst/>
          </a:prstGeom>
          <a:noFill/>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mn-cs"/>
              </a:rPr>
              <a:t>Most PWD report carb intake </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mn-cs"/>
              </a:rPr>
              <a:t>(~ 44-46% of total calories)</a:t>
            </a:r>
          </a:p>
        </p:txBody>
      </p:sp>
    </p:spTree>
    <p:extLst>
      <p:ext uri="{BB962C8B-B14F-4D97-AF65-F5344CB8AC3E}">
        <p14:creationId xmlns:p14="http://schemas.microsoft.com/office/powerpoint/2010/main" val="89841398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8881" y="1243446"/>
            <a:ext cx="1876129" cy="262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715" y="19050"/>
            <a:ext cx="9136285" cy="1409700"/>
          </a:xfrm>
          <a:solidFill>
            <a:srgbClr val="92D050"/>
          </a:solidFill>
        </p:spPr>
        <p:txBody>
          <a:bodyPr>
            <a:normAutofit/>
          </a:bodyPr>
          <a:lstStyle/>
          <a:p>
            <a:pPr algn="ctr"/>
            <a:r>
              <a:rPr lang="en-US" b="1" dirty="0"/>
              <a:t>Very Low Carb Meal Plan Not Recommended for: </a:t>
            </a:r>
          </a:p>
        </p:txBody>
      </p:sp>
      <p:sp>
        <p:nvSpPr>
          <p:cNvPr id="4" name="Content Placeholder 2">
            <a:extLst>
              <a:ext uri="{FF2B5EF4-FFF2-40B4-BE49-F238E27FC236}">
                <a16:creationId xmlns:a16="http://schemas.microsoft.com/office/drawing/2014/main" id="{B9856068-F6EE-D0D1-505D-05AE199436A6}"/>
              </a:ext>
            </a:extLst>
          </p:cNvPr>
          <p:cNvSpPr txBox="1">
            <a:spLocks/>
          </p:cNvSpPr>
          <p:nvPr/>
        </p:nvSpPr>
        <p:spPr>
          <a:xfrm>
            <a:off x="238990" y="1466850"/>
            <a:ext cx="6926580" cy="5276850"/>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Women who are pregnant or lactating or children</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People with/at risk for disordered eating</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People who have kidney disease</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Avoid ketogenic diets if taking SGLT-2 Inhibitor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due to high risk of ketoacidosis</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Educate: prevention, signs of DKA, how to measure ketones.</a:t>
            </a: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Avoid excessive alcohol intake, ensure adequate hydration.</a:t>
            </a:r>
          </a:p>
        </p:txBody>
      </p:sp>
    </p:spTree>
    <p:extLst>
      <p:ext uri="{BB962C8B-B14F-4D97-AF65-F5344CB8AC3E}">
        <p14:creationId xmlns:p14="http://schemas.microsoft.com/office/powerpoint/2010/main" val="1008678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2D62-FF58-47BD-8974-B31E69C52E79}"/>
              </a:ext>
            </a:extLst>
          </p:cNvPr>
          <p:cNvSpPr>
            <a:spLocks noGrp="1"/>
          </p:cNvSpPr>
          <p:nvPr>
            <p:ph type="title"/>
          </p:nvPr>
        </p:nvSpPr>
        <p:spPr>
          <a:xfrm>
            <a:off x="12268" y="0"/>
            <a:ext cx="9131732" cy="1104900"/>
          </a:xfrm>
          <a:solidFill>
            <a:srgbClr val="92D050"/>
          </a:solidFill>
        </p:spPr>
        <p:txBody>
          <a:bodyPr/>
          <a:lstStyle/>
          <a:p>
            <a:pPr algn="ctr"/>
            <a:r>
              <a:rPr lang="en-US" b="1" dirty="0"/>
              <a:t>Carbohydrates Type</a:t>
            </a:r>
          </a:p>
        </p:txBody>
      </p:sp>
      <p:sp>
        <p:nvSpPr>
          <p:cNvPr id="3" name="Content Placeholder 2">
            <a:extLst>
              <a:ext uri="{FF2B5EF4-FFF2-40B4-BE49-F238E27FC236}">
                <a16:creationId xmlns:a16="http://schemas.microsoft.com/office/drawing/2014/main" id="{FD1A68E7-36B0-4191-A8CB-9BFF5DA68F28}"/>
              </a:ext>
            </a:extLst>
          </p:cNvPr>
          <p:cNvSpPr>
            <a:spLocks noGrp="1"/>
          </p:cNvSpPr>
          <p:nvPr>
            <p:ph idx="1"/>
          </p:nvPr>
        </p:nvSpPr>
        <p:spPr>
          <a:xfrm>
            <a:off x="628650" y="1415854"/>
            <a:ext cx="8020050" cy="892258"/>
          </a:xfrm>
        </p:spPr>
        <p:txBody>
          <a:bodyPr>
            <a:normAutofit fontScale="85000" lnSpcReduction="10000"/>
          </a:bodyPr>
          <a:lstStyle/>
          <a:p>
            <a:pPr marL="0" indent="0">
              <a:lnSpc>
                <a:spcPct val="110000"/>
              </a:lnSpc>
              <a:buNone/>
            </a:pPr>
            <a:r>
              <a:rPr lang="en-US" sz="3200" b="1" dirty="0">
                <a:solidFill>
                  <a:srgbClr val="000000"/>
                </a:solidFill>
              </a:rPr>
              <a:t>Type</a:t>
            </a:r>
            <a:r>
              <a:rPr lang="en-US" sz="3200" dirty="0">
                <a:solidFill>
                  <a:srgbClr val="000000"/>
                </a:solidFill>
              </a:rPr>
              <a:t>- Different carb foods will have different effects</a:t>
            </a:r>
          </a:p>
        </p:txBody>
      </p:sp>
      <p:sp>
        <p:nvSpPr>
          <p:cNvPr id="7" name="TextBox 6">
            <a:extLst>
              <a:ext uri="{FF2B5EF4-FFF2-40B4-BE49-F238E27FC236}">
                <a16:creationId xmlns:a16="http://schemas.microsoft.com/office/drawing/2014/main" id="{0022BEFA-31F9-0271-7CE6-DB4D9EE55188}"/>
              </a:ext>
            </a:extLst>
          </p:cNvPr>
          <p:cNvSpPr txBox="1"/>
          <p:nvPr/>
        </p:nvSpPr>
        <p:spPr>
          <a:xfrm>
            <a:off x="628650" y="2460735"/>
            <a:ext cx="8201544" cy="1609030"/>
          </a:xfrm>
          <a:prstGeom prst="rect">
            <a:avLst/>
          </a:prstGeom>
          <a:noFill/>
        </p:spPr>
        <p:txBody>
          <a:bodyPr wrap="squar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Focus on the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quality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of carb foods selected” </a:t>
            </a:r>
          </a:p>
          <a:p>
            <a:pPr marL="457200" marR="0" lvl="1" indent="0" algn="l" defTabSz="457200" rtl="0" eaLnBrk="1" fontAlgn="auto" latinLnBrk="0" hangingPunct="1">
              <a:lnSpc>
                <a:spcPct val="12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Emphasize minimally processed, nutrient-dense, high-fiber sources</a:t>
            </a:r>
          </a:p>
        </p:txBody>
      </p:sp>
      <p:sp>
        <p:nvSpPr>
          <p:cNvPr id="4" name="TextBox 3">
            <a:extLst>
              <a:ext uri="{FF2B5EF4-FFF2-40B4-BE49-F238E27FC236}">
                <a16:creationId xmlns:a16="http://schemas.microsoft.com/office/drawing/2014/main" id="{683257CD-62B2-0242-FFFD-2C059511B0A6}"/>
              </a:ext>
            </a:extLst>
          </p:cNvPr>
          <p:cNvSpPr txBox="1"/>
          <p:nvPr/>
        </p:nvSpPr>
        <p:spPr>
          <a:xfrm>
            <a:off x="313805" y="6397981"/>
            <a:ext cx="8516389" cy="46166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et. Al.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pic>
        <p:nvPicPr>
          <p:cNvPr id="8" name="Picture 7" descr="A group of food on a white surface&#10;&#10;AI-generated content may be incorrect.">
            <a:extLst>
              <a:ext uri="{FF2B5EF4-FFF2-40B4-BE49-F238E27FC236}">
                <a16:creationId xmlns:a16="http://schemas.microsoft.com/office/drawing/2014/main" id="{452E76FE-9F4F-D607-B22E-4711E511C05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042517" y="4222389"/>
            <a:ext cx="3787677" cy="2129289"/>
          </a:xfrm>
          <a:prstGeom prst="rect">
            <a:avLst/>
          </a:prstGeom>
        </p:spPr>
      </p:pic>
    </p:spTree>
    <p:extLst>
      <p:ext uri="{BB962C8B-B14F-4D97-AF65-F5344CB8AC3E}">
        <p14:creationId xmlns:p14="http://schemas.microsoft.com/office/powerpoint/2010/main" val="391662753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51EC58-253B-FB1B-078B-8ACA30C40733}"/>
              </a:ext>
            </a:extLst>
          </p:cNvPr>
          <p:cNvSpPr>
            <a:spLocks noGrp="1"/>
          </p:cNvSpPr>
          <p:nvPr>
            <p:ph type="title"/>
          </p:nvPr>
        </p:nvSpPr>
        <p:spPr>
          <a:xfrm>
            <a:off x="627506" y="1117989"/>
            <a:ext cx="7886700" cy="850124"/>
          </a:xfrm>
          <a:solidFill>
            <a:srgbClr val="92D050"/>
          </a:solidFill>
        </p:spPr>
        <p:txBody>
          <a:bodyPr>
            <a:normAutofit/>
          </a:bodyPr>
          <a:lstStyle/>
          <a:p>
            <a:pPr algn="ctr"/>
            <a:r>
              <a:rPr lang="en-US" sz="3900" b="1" dirty="0"/>
              <a:t>Carbohydrates: The Basics</a:t>
            </a:r>
          </a:p>
        </p:txBody>
      </p:sp>
      <p:graphicFrame>
        <p:nvGraphicFramePr>
          <p:cNvPr id="5" name="Content Placeholder 2">
            <a:extLst>
              <a:ext uri="{FF2B5EF4-FFF2-40B4-BE49-F238E27FC236}">
                <a16:creationId xmlns:a16="http://schemas.microsoft.com/office/drawing/2014/main" id="{50B14EAA-07C0-BCAA-9A24-96A9DFA119FB}"/>
              </a:ext>
            </a:extLst>
          </p:cNvPr>
          <p:cNvGraphicFramePr>
            <a:graphicFrameLocks noGrp="1"/>
          </p:cNvGraphicFramePr>
          <p:nvPr>
            <p:ph idx="1"/>
          </p:nvPr>
        </p:nvGraphicFramePr>
        <p:xfrm>
          <a:off x="628650" y="2228850"/>
          <a:ext cx="78867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4367EBDB-EF0B-F22D-1A14-31DBCBBA02E5}"/>
              </a:ext>
            </a:extLst>
          </p:cNvPr>
          <p:cNvSpPr txBox="1"/>
          <p:nvPr/>
        </p:nvSpPr>
        <p:spPr>
          <a:xfrm>
            <a:off x="8902932" y="5570566"/>
            <a:ext cx="184731" cy="30008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70701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45B3-A857-4EE7-B482-CC7E0E17044B}"/>
              </a:ext>
            </a:extLst>
          </p:cNvPr>
          <p:cNvSpPr>
            <a:spLocks noGrp="1"/>
          </p:cNvSpPr>
          <p:nvPr>
            <p:ph type="title"/>
          </p:nvPr>
        </p:nvSpPr>
        <p:spPr>
          <a:xfrm>
            <a:off x="0" y="0"/>
            <a:ext cx="9144000" cy="1028699"/>
          </a:xfrm>
          <a:solidFill>
            <a:srgbClr val="92D050"/>
          </a:solidFill>
        </p:spPr>
        <p:txBody>
          <a:bodyPr/>
          <a:lstStyle/>
          <a:p>
            <a:pPr algn="ctr"/>
            <a:r>
              <a:rPr lang="en-US" b="1" dirty="0"/>
              <a:t>Sugar Types</a:t>
            </a:r>
          </a:p>
        </p:txBody>
      </p:sp>
      <p:sp>
        <p:nvSpPr>
          <p:cNvPr id="3" name="Content Placeholder 2">
            <a:extLst>
              <a:ext uri="{FF2B5EF4-FFF2-40B4-BE49-F238E27FC236}">
                <a16:creationId xmlns:a16="http://schemas.microsoft.com/office/drawing/2014/main" id="{766E1915-D3A8-4B60-9662-234CBCA57FA3}"/>
              </a:ext>
            </a:extLst>
          </p:cNvPr>
          <p:cNvSpPr>
            <a:spLocks noGrp="1"/>
          </p:cNvSpPr>
          <p:nvPr>
            <p:ph idx="1"/>
          </p:nvPr>
        </p:nvSpPr>
        <p:spPr>
          <a:xfrm>
            <a:off x="390525" y="1104899"/>
            <a:ext cx="8362950" cy="4080017"/>
          </a:xfrm>
        </p:spPr>
        <p:txBody>
          <a:bodyPr>
            <a:normAutofit/>
          </a:bodyPr>
          <a:lstStyle/>
          <a:p>
            <a:pPr>
              <a:lnSpc>
                <a:spcPct val="110000"/>
              </a:lnSpc>
            </a:pPr>
            <a:r>
              <a:rPr lang="en-US" sz="2400" b="1" dirty="0"/>
              <a:t>Glucose: </a:t>
            </a:r>
            <a:r>
              <a:rPr lang="en-US" sz="2400" dirty="0"/>
              <a:t>If eaten alone, has highest glycemic peak relative to other sugars. Digestion time is minimal.</a:t>
            </a:r>
          </a:p>
          <a:p>
            <a:pPr>
              <a:lnSpc>
                <a:spcPct val="110000"/>
              </a:lnSpc>
            </a:pPr>
            <a:r>
              <a:rPr lang="en-US" sz="2400" b="1" dirty="0"/>
              <a:t>Fructose: </a:t>
            </a:r>
            <a:r>
              <a:rPr lang="en-US" sz="2400" dirty="0"/>
              <a:t>metabolized mostly in the liver;  goes to replenish liver glycogen &amp; triglyceride synthesis so it has less acute impact on BG</a:t>
            </a:r>
          </a:p>
          <a:p>
            <a:pPr>
              <a:lnSpc>
                <a:spcPct val="110000"/>
              </a:lnSpc>
            </a:pPr>
            <a:r>
              <a:rPr lang="en-US" sz="2400" b="1" dirty="0"/>
              <a:t>Sucrose: </a:t>
            </a:r>
            <a:r>
              <a:rPr lang="en-US" sz="2400" dirty="0"/>
              <a:t>Broken into 50% glucose and 50% fructose</a:t>
            </a:r>
          </a:p>
          <a:p>
            <a:pPr>
              <a:lnSpc>
                <a:spcPct val="110000"/>
              </a:lnSpc>
            </a:pPr>
            <a:r>
              <a:rPr lang="en-US" sz="2400" b="1" dirty="0"/>
              <a:t>Lactose: </a:t>
            </a:r>
            <a:r>
              <a:rPr lang="en-US" sz="2400" dirty="0"/>
              <a:t>Broken into 50% glucose and 50% Galactose</a:t>
            </a:r>
          </a:p>
          <a:p>
            <a:pPr lvl="1">
              <a:lnSpc>
                <a:spcPct val="110000"/>
              </a:lnSpc>
            </a:pPr>
            <a:r>
              <a:rPr lang="en-US" sz="2000" dirty="0"/>
              <a:t>Galactose- Milk sugar, primarily converted into glucose in the liver. Modest glucose increase. </a:t>
            </a:r>
          </a:p>
        </p:txBody>
      </p:sp>
      <p:pic>
        <p:nvPicPr>
          <p:cNvPr id="5" name="Picture 4" descr="A picture containing food, plate, bowl, table&#10;&#10;Description automatically generated">
            <a:extLst>
              <a:ext uri="{FF2B5EF4-FFF2-40B4-BE49-F238E27FC236}">
                <a16:creationId xmlns:a16="http://schemas.microsoft.com/office/drawing/2014/main" id="{27106CDB-2F00-4F63-AF24-0B6CF359EA8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b="72213"/>
          <a:stretch>
            <a:fillRect/>
          </a:stretch>
        </p:blipFill>
        <p:spPr>
          <a:xfrm>
            <a:off x="0" y="5280167"/>
            <a:ext cx="9144000" cy="1577833"/>
          </a:xfrm>
          <a:prstGeom prst="rect">
            <a:avLst/>
          </a:prstGeom>
        </p:spPr>
      </p:pic>
    </p:spTree>
    <p:extLst>
      <p:ext uri="{BB962C8B-B14F-4D97-AF65-F5344CB8AC3E}">
        <p14:creationId xmlns:p14="http://schemas.microsoft.com/office/powerpoint/2010/main" val="248914400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99" y="0"/>
            <a:ext cx="9120101" cy="1260416"/>
          </a:xfrm>
          <a:solidFill>
            <a:srgbClr val="92D050"/>
          </a:solidFill>
        </p:spPr>
        <p:txBody>
          <a:bodyPr>
            <a:normAutofit fontScale="90000"/>
          </a:bodyPr>
          <a:lstStyle/>
          <a:p>
            <a:r>
              <a:rPr lang="en-US" b="1" dirty="0"/>
              <a:t>ADA Recommendations: Caloric Sweeteners</a:t>
            </a:r>
          </a:p>
        </p:txBody>
      </p:sp>
      <p:sp>
        <p:nvSpPr>
          <p:cNvPr id="3" name="Content Placeholder 2"/>
          <p:cNvSpPr>
            <a:spLocks noGrp="1"/>
          </p:cNvSpPr>
          <p:nvPr>
            <p:ph idx="1"/>
          </p:nvPr>
        </p:nvSpPr>
        <p:spPr>
          <a:xfrm>
            <a:off x="436433" y="1486530"/>
            <a:ext cx="8325701" cy="2342520"/>
          </a:xfrm>
        </p:spPr>
        <p:txBody>
          <a:bodyPr>
            <a:normAutofit fontScale="92500" lnSpcReduction="10000"/>
          </a:bodyPr>
          <a:lstStyle/>
          <a:p>
            <a:pPr marL="0" indent="0">
              <a:buNone/>
            </a:pPr>
            <a:r>
              <a:rPr lang="en-US" sz="3200" b="1" dirty="0">
                <a:cs typeface="Calibri" panose="020F0502020204030204" pitchFamily="34" charset="0"/>
              </a:rPr>
              <a:t>Nutritive sweeteners: </a:t>
            </a:r>
            <a:r>
              <a:rPr lang="en-US" sz="3200" i="1" dirty="0"/>
              <a:t>Sweet-tasting substances that provide energy</a:t>
            </a:r>
          </a:p>
          <a:p>
            <a:pPr marL="0" indent="0">
              <a:buNone/>
            </a:pPr>
            <a:r>
              <a:rPr lang="en-US" sz="3200" i="1" dirty="0"/>
              <a:t>Typically 4 calories per gram</a:t>
            </a:r>
            <a:r>
              <a:rPr lang="en-US" sz="3200" dirty="0"/>
              <a:t>.</a:t>
            </a:r>
          </a:p>
          <a:p>
            <a:pPr marL="0" indent="0">
              <a:buNone/>
            </a:pPr>
            <a:endParaRPr lang="en-US" sz="1800" dirty="0">
              <a:cs typeface="Calibri" panose="020F0502020204030204" pitchFamily="34" charset="0"/>
            </a:endParaRPr>
          </a:p>
          <a:p>
            <a:pPr marL="0" indent="0">
              <a:buNone/>
            </a:pPr>
            <a:r>
              <a:rPr lang="en-US" sz="3200" dirty="0">
                <a:cs typeface="Calibri" panose="020F0502020204030204" pitchFamily="34" charset="0"/>
              </a:rPr>
              <a:t>No specific ADA limit for added sugars </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2138" y="4788644"/>
            <a:ext cx="2291862" cy="1527908"/>
          </a:xfrm>
          <a:prstGeom prst="rect">
            <a:avLst/>
          </a:prstGeom>
        </p:spPr>
      </p:pic>
      <p:sp>
        <p:nvSpPr>
          <p:cNvPr id="8" name="TextBox 7">
            <a:extLst>
              <a:ext uri="{FF2B5EF4-FFF2-40B4-BE49-F238E27FC236}">
                <a16:creationId xmlns:a16="http://schemas.microsoft.com/office/drawing/2014/main" id="{DDBB10DD-C072-793B-5DFC-C97576A6C47C}"/>
              </a:ext>
            </a:extLst>
          </p:cNvPr>
          <p:cNvSpPr txBox="1"/>
          <p:nvPr/>
        </p:nvSpPr>
        <p:spPr>
          <a:xfrm>
            <a:off x="270683" y="6412489"/>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08A88F-EE36-535F-4E98-CA5F4B99649D}"/>
              </a:ext>
            </a:extLst>
          </p:cNvPr>
          <p:cNvSpPr txBox="1"/>
          <p:nvPr/>
        </p:nvSpPr>
        <p:spPr>
          <a:xfrm>
            <a:off x="270683" y="3979644"/>
            <a:ext cx="8021767" cy="830997"/>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Strongly discourages added sugars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 can displace healthier, more nutrient-dense foods &amp; increase inflammation </a:t>
            </a:r>
          </a:p>
        </p:txBody>
      </p:sp>
    </p:spTree>
    <p:custDataLst>
      <p:tags r:id="rId1"/>
    </p:custDataLst>
    <p:extLst>
      <p:ext uri="{BB962C8B-B14F-4D97-AF65-F5344CB8AC3E}">
        <p14:creationId xmlns:p14="http://schemas.microsoft.com/office/powerpoint/2010/main" val="307170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8CB1F-3BA1-465A-978F-B137057C8FE5}"/>
              </a:ext>
            </a:extLst>
          </p:cNvPr>
          <p:cNvSpPr>
            <a:spLocks noGrp="1"/>
          </p:cNvSpPr>
          <p:nvPr>
            <p:ph type="title"/>
          </p:nvPr>
        </p:nvSpPr>
        <p:spPr>
          <a:xfrm>
            <a:off x="0" y="1"/>
            <a:ext cx="9144000" cy="1143000"/>
          </a:xfrm>
          <a:solidFill>
            <a:srgbClr val="92D050"/>
          </a:solidFill>
        </p:spPr>
        <p:txBody>
          <a:bodyPr/>
          <a:lstStyle/>
          <a:p>
            <a:pPr algn="ctr"/>
            <a:r>
              <a:rPr lang="en-US" b="1" dirty="0"/>
              <a:t>Fructose in Fruit </a:t>
            </a:r>
          </a:p>
        </p:txBody>
      </p:sp>
      <p:sp>
        <p:nvSpPr>
          <p:cNvPr id="3" name="Content Placeholder 2">
            <a:extLst>
              <a:ext uri="{FF2B5EF4-FFF2-40B4-BE49-F238E27FC236}">
                <a16:creationId xmlns:a16="http://schemas.microsoft.com/office/drawing/2014/main" id="{B1A13450-186B-4649-8142-3DC089B1AD56}"/>
              </a:ext>
            </a:extLst>
          </p:cNvPr>
          <p:cNvSpPr>
            <a:spLocks noGrp="1"/>
          </p:cNvSpPr>
          <p:nvPr>
            <p:ph idx="1"/>
          </p:nvPr>
        </p:nvSpPr>
        <p:spPr>
          <a:xfrm>
            <a:off x="628650" y="1446243"/>
            <a:ext cx="7886700" cy="3449607"/>
          </a:xfrm>
        </p:spPr>
        <p:txBody>
          <a:bodyPr>
            <a:normAutofit/>
          </a:bodyPr>
          <a:lstStyle/>
          <a:p>
            <a:pPr marL="0" indent="0">
              <a:lnSpc>
                <a:spcPct val="100000"/>
              </a:lnSpc>
              <a:buNone/>
            </a:pPr>
            <a:r>
              <a:rPr lang="en-US" dirty="0"/>
              <a:t>No evidence to avoid naturally occurring fructose in fruits and vegetables</a:t>
            </a:r>
          </a:p>
          <a:p>
            <a:pPr lvl="1">
              <a:lnSpc>
                <a:spcPct val="100000"/>
              </a:lnSpc>
            </a:pPr>
            <a:r>
              <a:rPr lang="en-US" sz="2800" dirty="0"/>
              <a:t>“Free fructose” in fruit may </a:t>
            </a:r>
          </a:p>
          <a:p>
            <a:pPr lvl="2">
              <a:lnSpc>
                <a:spcPct val="100000"/>
              </a:lnSpc>
            </a:pPr>
            <a:r>
              <a:rPr lang="en-US" sz="2400" dirty="0"/>
              <a:t>improve glycemia compared with isocaloric intake of sucrose or starch </a:t>
            </a:r>
          </a:p>
          <a:p>
            <a:pPr lvl="2">
              <a:lnSpc>
                <a:spcPct val="100000"/>
              </a:lnSpc>
            </a:pPr>
            <a:r>
              <a:rPr lang="en-US" sz="2400" dirty="0"/>
              <a:t>not likely to impact triglycerides - unless consumed in excess</a:t>
            </a:r>
          </a:p>
        </p:txBody>
      </p:sp>
      <p:pic>
        <p:nvPicPr>
          <p:cNvPr id="8" name="Picture 7" descr="A picture containing food, many, oranges, orange&#10;&#10;Description automatically generated">
            <a:extLst>
              <a:ext uri="{FF2B5EF4-FFF2-40B4-BE49-F238E27FC236}">
                <a16:creationId xmlns:a16="http://schemas.microsoft.com/office/drawing/2014/main" id="{F799FE30-756A-4730-877B-52223223E9A7}"/>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7640" b="62434"/>
          <a:stretch/>
        </p:blipFill>
        <p:spPr>
          <a:xfrm>
            <a:off x="0" y="5638074"/>
            <a:ext cx="9144000" cy="1219925"/>
          </a:xfrm>
          <a:prstGeom prst="rect">
            <a:avLst/>
          </a:prstGeom>
        </p:spPr>
      </p:pic>
    </p:spTree>
    <p:extLst>
      <p:ext uri="{BB962C8B-B14F-4D97-AF65-F5344CB8AC3E}">
        <p14:creationId xmlns:p14="http://schemas.microsoft.com/office/powerpoint/2010/main" val="130736021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97518CA-F1AB-16AE-2B56-E85840EAD2F6}"/>
              </a:ext>
            </a:extLst>
          </p:cNvPr>
          <p:cNvPicPr>
            <a:picLocks noGrp="1" noChangeAspect="1"/>
          </p:cNvPicPr>
          <p:nvPr>
            <p:ph idx="1"/>
          </p:nvPr>
        </p:nvPicPr>
        <p:blipFill rotWithShape="1">
          <a:blip r:embed="rId3"/>
          <a:srcRect t="4806" r="13583" b="-1"/>
          <a:stretch/>
        </p:blipFill>
        <p:spPr>
          <a:xfrm>
            <a:off x="1576990" y="987629"/>
            <a:ext cx="7567010" cy="5798690"/>
          </a:xfrm>
          <a:prstGeom prst="rect">
            <a:avLst/>
          </a:prstGeom>
        </p:spPr>
      </p:pic>
      <p:sp>
        <p:nvSpPr>
          <p:cNvPr id="7" name="TextBox 6">
            <a:extLst>
              <a:ext uri="{FF2B5EF4-FFF2-40B4-BE49-F238E27FC236}">
                <a16:creationId xmlns:a16="http://schemas.microsoft.com/office/drawing/2014/main" id="{0B4AB580-4F34-2DF7-71B8-4C37B07B2585}"/>
              </a:ext>
            </a:extLst>
          </p:cNvPr>
          <p:cNvSpPr txBox="1"/>
          <p:nvPr/>
        </p:nvSpPr>
        <p:spPr>
          <a:xfrm>
            <a:off x="0" y="-3714"/>
            <a:ext cx="9143999" cy="1070514"/>
          </a:xfrm>
          <a:prstGeom prst="rect">
            <a:avLst/>
          </a:prstGeom>
          <a:solidFill>
            <a:srgbClr val="92D050"/>
          </a:solidFill>
        </p:spPr>
        <p:txBody>
          <a:bodyPr vert="horz" lIns="68580" tIns="34290" rIns="68580" bIns="34290" rtlCol="0" anchor="ctr">
            <a:normAutofit/>
          </a:bodyPr>
          <a:lstStyle/>
          <a:p>
            <a:pPr marL="0" marR="0" lvl="0" indent="0" algn="ctr" defTabSz="685800" rtl="0" eaLnBrk="1" fontAlgn="auto" latinLnBrk="0" hangingPunct="1">
              <a:lnSpc>
                <a:spcPct val="90000"/>
              </a:lnSpc>
              <a:spcBef>
                <a:spcPct val="0"/>
              </a:spcBef>
              <a:spcAft>
                <a:spcPts val="45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n-ea"/>
                <a:cs typeface="+mn-cs"/>
              </a:rPr>
              <a:t>Added Sugars in the US Diet</a:t>
            </a:r>
          </a:p>
        </p:txBody>
      </p:sp>
      <p:sp>
        <p:nvSpPr>
          <p:cNvPr id="9" name="TextBox 8">
            <a:extLst>
              <a:ext uri="{FF2B5EF4-FFF2-40B4-BE49-F238E27FC236}">
                <a16:creationId xmlns:a16="http://schemas.microsoft.com/office/drawing/2014/main" id="{5591BF1A-95C6-C38A-494E-D2AB4DE86A47}"/>
              </a:ext>
            </a:extLst>
          </p:cNvPr>
          <p:cNvSpPr txBox="1"/>
          <p:nvPr/>
        </p:nvSpPr>
        <p:spPr>
          <a:xfrm>
            <a:off x="110499" y="6316317"/>
            <a:ext cx="4461501" cy="470002"/>
          </a:xfrm>
          <a:prstGeom prst="rect">
            <a:avLst/>
          </a:prstGeom>
        </p:spPr>
        <p:txBody>
          <a:bodyPr vert="horz" lIns="68580" tIns="34290" rIns="68580" bIns="34290" rtlCol="0" anchor="t">
            <a:noAutofit/>
          </a:bodyPr>
          <a:lstStyle/>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1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U.S. Department of Agriculture and U.S. Department of Health and Human Services. Dietary Guidelines for Americans, 2020-2025. 9th Edition. December 2020. Available at </a:t>
            </a:r>
            <a:r>
              <a:rPr kumimoji="0" lang="en-US" sz="1100" b="0" i="1" u="sng"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4"/>
              </a:rPr>
              <a:t>DietaryGuidelines.gov</a:t>
            </a:r>
            <a:r>
              <a:rPr kumimoji="0" lang="en-US" sz="11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7EC9424-928D-EDAA-B59E-D6A8C1606A2F}"/>
              </a:ext>
            </a:extLst>
          </p:cNvPr>
          <p:cNvSpPr txBox="1"/>
          <p:nvPr/>
        </p:nvSpPr>
        <p:spPr>
          <a:xfrm>
            <a:off x="243849" y="2629729"/>
            <a:ext cx="1958951" cy="212365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Average intake =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 17 tsp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added sugar per day or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67 grams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of added sugar</a:t>
            </a:r>
          </a:p>
        </p:txBody>
      </p:sp>
      <p:sp>
        <p:nvSpPr>
          <p:cNvPr id="5" name="Right Arrow 4">
            <a:extLst>
              <a:ext uri="{FF2B5EF4-FFF2-40B4-BE49-F238E27FC236}">
                <a16:creationId xmlns:a16="http://schemas.microsoft.com/office/drawing/2014/main" id="{425E5B31-D59A-3265-1D31-E1B37FB141C0}"/>
              </a:ext>
            </a:extLst>
          </p:cNvPr>
          <p:cNvSpPr/>
          <p:nvPr/>
        </p:nvSpPr>
        <p:spPr>
          <a:xfrm rot="10800000">
            <a:off x="2341249" y="2924626"/>
            <a:ext cx="733806" cy="363474"/>
          </a:xfrm>
          <a:prstGeom prst="righ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64305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ED889-3E24-4466-B0AA-9253E9485859}"/>
              </a:ext>
            </a:extLst>
          </p:cNvPr>
          <p:cNvSpPr>
            <a:spLocks noGrp="1"/>
          </p:cNvSpPr>
          <p:nvPr>
            <p:ph type="title"/>
          </p:nvPr>
        </p:nvSpPr>
        <p:spPr>
          <a:xfrm>
            <a:off x="0" y="0"/>
            <a:ext cx="9144000" cy="1039393"/>
          </a:xfrm>
          <a:solidFill>
            <a:srgbClr val="92D050"/>
          </a:solidFill>
        </p:spPr>
        <p:txBody>
          <a:bodyPr>
            <a:normAutofit/>
          </a:bodyPr>
          <a:lstStyle/>
          <a:p>
            <a:pPr algn="ctr"/>
            <a:r>
              <a:rPr lang="en-US" b="1" dirty="0"/>
              <a:t>Sugar Sweetened Beverages (SSBs)</a:t>
            </a:r>
          </a:p>
        </p:txBody>
      </p:sp>
      <p:sp>
        <p:nvSpPr>
          <p:cNvPr id="3" name="Content Placeholder 2">
            <a:extLst>
              <a:ext uri="{FF2B5EF4-FFF2-40B4-BE49-F238E27FC236}">
                <a16:creationId xmlns:a16="http://schemas.microsoft.com/office/drawing/2014/main" id="{B8C4DB91-BCFE-445C-8DC3-114036E8DD11}"/>
              </a:ext>
            </a:extLst>
          </p:cNvPr>
          <p:cNvSpPr>
            <a:spLocks noGrp="1"/>
          </p:cNvSpPr>
          <p:nvPr>
            <p:ph idx="1"/>
          </p:nvPr>
        </p:nvSpPr>
        <p:spPr>
          <a:xfrm>
            <a:off x="254499" y="1290053"/>
            <a:ext cx="8756151" cy="2538997"/>
          </a:xfrm>
        </p:spPr>
        <p:txBody>
          <a:bodyPr>
            <a:normAutofit/>
          </a:bodyPr>
          <a:lstStyle/>
          <a:p>
            <a:pPr>
              <a:lnSpc>
                <a:spcPct val="100000"/>
              </a:lnSpc>
            </a:pPr>
            <a:r>
              <a:rPr lang="en-US" sz="2400" dirty="0"/>
              <a:t>General population: SSBs should be avoided to ↓risk of T2DM, heart disease, weight gain, MASLD &amp; tooth decay</a:t>
            </a:r>
          </a:p>
          <a:p>
            <a:pPr>
              <a:lnSpc>
                <a:spcPct val="100000"/>
              </a:lnSpc>
            </a:pPr>
            <a:r>
              <a:rPr lang="en-US" sz="2400" dirty="0"/>
              <a:t>In people at risk and with diabetes: ADA Standard of Care</a:t>
            </a:r>
          </a:p>
          <a:p>
            <a:pPr lvl="1">
              <a:lnSpc>
                <a:spcPct val="100000"/>
              </a:lnSpc>
            </a:pPr>
            <a:r>
              <a:rPr lang="en-US" sz="2000" dirty="0"/>
              <a:t>Replace SSBs (including juice) with water or low-calorie/no-calorie beverages, as often as possible</a:t>
            </a:r>
          </a:p>
          <a:p>
            <a:pPr lvl="2">
              <a:lnSpc>
                <a:spcPct val="100000"/>
              </a:lnSpc>
            </a:pPr>
            <a:r>
              <a:rPr lang="en-US" dirty="0"/>
              <a:t>To manage glycemia &amp; ↓ risk of CVD. </a:t>
            </a:r>
          </a:p>
          <a:p>
            <a:endParaRPr lang="en-US" sz="2400" b="1" dirty="0"/>
          </a:p>
        </p:txBody>
      </p:sp>
      <p:pic>
        <p:nvPicPr>
          <p:cNvPr id="4" name="Picture 3">
            <a:extLst>
              <a:ext uri="{FF2B5EF4-FFF2-40B4-BE49-F238E27FC236}">
                <a16:creationId xmlns:a16="http://schemas.microsoft.com/office/drawing/2014/main" id="{F4DF5DAD-2C2F-A0F4-F630-4E2DAD0E5559}"/>
              </a:ext>
            </a:extLst>
          </p:cNvPr>
          <p:cNvPicPr>
            <a:picLocks noChangeAspect="1"/>
          </p:cNvPicPr>
          <p:nvPr/>
        </p:nvPicPr>
        <p:blipFill rotWithShape="1">
          <a:blip r:embed="rId3"/>
          <a:srcRect t="9031"/>
          <a:stretch/>
        </p:blipFill>
        <p:spPr>
          <a:xfrm>
            <a:off x="7061470" y="3806385"/>
            <a:ext cx="1828031" cy="2387994"/>
          </a:xfrm>
          <a:prstGeom prst="rect">
            <a:avLst/>
          </a:prstGeom>
        </p:spPr>
      </p:pic>
      <p:sp>
        <p:nvSpPr>
          <p:cNvPr id="6" name="Rectangle 5">
            <a:extLst>
              <a:ext uri="{FF2B5EF4-FFF2-40B4-BE49-F238E27FC236}">
                <a16:creationId xmlns:a16="http://schemas.microsoft.com/office/drawing/2014/main" id="{F60143C8-65B3-5C94-5198-CE681C0AF06B}"/>
              </a:ext>
            </a:extLst>
          </p:cNvPr>
          <p:cNvSpPr/>
          <p:nvPr/>
        </p:nvSpPr>
        <p:spPr>
          <a:xfrm rot="19001351">
            <a:off x="318221" y="3860435"/>
            <a:ext cx="1276183" cy="692497"/>
          </a:xfrm>
          <a:prstGeom prst="rect">
            <a:avLst/>
          </a:prstGeom>
          <a:noFill/>
        </p:spPr>
        <p:txBody>
          <a:bodyPr wrap="non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50" b="0" i="0" u="none" strike="noStrike" kern="1200" cap="none" spc="0" normalizeH="0" baseline="0" noProof="0" dirty="0">
                <a:ln w="0"/>
                <a:solidFill>
                  <a:srgbClr val="1D9A78"/>
                </a:solidFill>
                <a:effectLst>
                  <a:outerShdw blurRad="38100" dist="25400" dir="5400000" algn="ctr" rotWithShape="0">
                    <a:srgbClr val="6E747A">
                      <a:alpha val="43000"/>
                    </a:srgbClr>
                  </a:outerShdw>
                </a:effectLst>
                <a:uLnTx/>
                <a:uFillTx/>
                <a:latin typeface="Calibri" panose="020F0502020204030204"/>
                <a:ea typeface="+mn-ea"/>
                <a:cs typeface="+mn-cs"/>
              </a:rPr>
              <a:t>How!</a:t>
            </a:r>
          </a:p>
        </p:txBody>
      </p:sp>
      <p:sp>
        <p:nvSpPr>
          <p:cNvPr id="7" name="TextBox 6">
            <a:extLst>
              <a:ext uri="{FF2B5EF4-FFF2-40B4-BE49-F238E27FC236}">
                <a16:creationId xmlns:a16="http://schemas.microsoft.com/office/drawing/2014/main" id="{660B6A35-368F-1D08-C311-D423EBDF32A4}"/>
              </a:ext>
            </a:extLst>
          </p:cNvPr>
          <p:cNvSpPr txBox="1"/>
          <p:nvPr/>
        </p:nvSpPr>
        <p:spPr>
          <a:xfrm>
            <a:off x="317002" y="6396335"/>
            <a:ext cx="850999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983AA05-3CD9-701B-58E4-172812DDCC1B}"/>
              </a:ext>
            </a:extLst>
          </p:cNvPr>
          <p:cNvSpPr txBox="1"/>
          <p:nvPr/>
        </p:nvSpPr>
        <p:spPr>
          <a:xfrm>
            <a:off x="568096" y="4079710"/>
            <a:ext cx="6372225"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Encourage water as first choice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Add lemon, lime, cucumber slices or berries to water</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Choose no calorie flavored/sparkling waters</a:t>
            </a:r>
          </a:p>
        </p:txBody>
      </p:sp>
    </p:spTree>
    <p:extLst>
      <p:ext uri="{BB962C8B-B14F-4D97-AF65-F5344CB8AC3E}">
        <p14:creationId xmlns:p14="http://schemas.microsoft.com/office/powerpoint/2010/main" val="329746299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17CED-1ACE-4462-A345-6F90B0B947B2}"/>
              </a:ext>
            </a:extLst>
          </p:cNvPr>
          <p:cNvSpPr>
            <a:spLocks noGrp="1"/>
          </p:cNvSpPr>
          <p:nvPr>
            <p:ph type="title"/>
          </p:nvPr>
        </p:nvSpPr>
        <p:spPr>
          <a:xfrm>
            <a:off x="0" y="0"/>
            <a:ext cx="9144000" cy="1368027"/>
          </a:xfrm>
          <a:solidFill>
            <a:srgbClr val="92D050"/>
          </a:solidFill>
        </p:spPr>
        <p:txBody>
          <a:bodyPr>
            <a:normAutofit/>
          </a:bodyPr>
          <a:lstStyle/>
          <a:p>
            <a:pPr algn="ctr"/>
            <a:r>
              <a:rPr lang="en-US" b="1" dirty="0"/>
              <a:t>Good Time for Sugar: </a:t>
            </a:r>
            <a:br>
              <a:rPr lang="en-US" b="1" dirty="0"/>
            </a:br>
            <a:r>
              <a:rPr lang="en-US" b="1" dirty="0"/>
              <a:t>Hypoglycemia Treatment</a:t>
            </a:r>
          </a:p>
        </p:txBody>
      </p:sp>
      <p:sp>
        <p:nvSpPr>
          <p:cNvPr id="3" name="Content Placeholder 2">
            <a:extLst>
              <a:ext uri="{FF2B5EF4-FFF2-40B4-BE49-F238E27FC236}">
                <a16:creationId xmlns:a16="http://schemas.microsoft.com/office/drawing/2014/main" id="{77FE6E0E-D68D-436E-B96F-EC980399F280}"/>
              </a:ext>
            </a:extLst>
          </p:cNvPr>
          <p:cNvSpPr>
            <a:spLocks noGrp="1"/>
          </p:cNvSpPr>
          <p:nvPr>
            <p:ph idx="1"/>
          </p:nvPr>
        </p:nvSpPr>
        <p:spPr>
          <a:xfrm>
            <a:off x="366798" y="1512679"/>
            <a:ext cx="7975023" cy="4526193"/>
          </a:xfrm>
        </p:spPr>
        <p:txBody>
          <a:bodyPr>
            <a:normAutofit/>
          </a:bodyPr>
          <a:lstStyle/>
          <a:p>
            <a:pPr marL="0" indent="0">
              <a:buNone/>
            </a:pPr>
            <a:r>
              <a:rPr lang="en-US" sz="2400" b="1" dirty="0"/>
              <a:t>Standard of Care: </a:t>
            </a:r>
          </a:p>
          <a:p>
            <a:r>
              <a:rPr lang="en-US" sz="2400" dirty="0"/>
              <a:t>All individuals taking insulin, sulfonylurea or at risk of hypo should receive education for prevention, treatment</a:t>
            </a:r>
          </a:p>
          <a:p>
            <a:pPr marL="0" indent="0">
              <a:buNone/>
            </a:pPr>
            <a:endParaRPr lang="en-US" sz="2400" dirty="0"/>
          </a:p>
          <a:p>
            <a:pPr marL="0" indent="0">
              <a:buNone/>
            </a:pPr>
            <a:r>
              <a:rPr lang="en-US" sz="2400" b="1" dirty="0"/>
              <a:t>Rule of 15: </a:t>
            </a:r>
            <a:r>
              <a:rPr lang="en-US" sz="2400" dirty="0"/>
              <a:t>Treat hypoglycemia with 15g fast-acting carbs if glucose level reaches &lt;70 mg/dl</a:t>
            </a:r>
          </a:p>
          <a:p>
            <a:pPr lvl="1"/>
            <a:r>
              <a:rPr lang="en-US" sz="2100" dirty="0"/>
              <a:t>Best option: pure glucose</a:t>
            </a:r>
          </a:p>
          <a:p>
            <a:pPr lvl="1"/>
            <a:r>
              <a:rPr lang="en-US" sz="2100" dirty="0"/>
              <a:t>Other options: glucose-containing carbs</a:t>
            </a:r>
          </a:p>
          <a:p>
            <a:pPr lvl="1"/>
            <a:r>
              <a:rPr lang="en-US" sz="2100" dirty="0"/>
              <a:t>Do NOT select foods with fat or protein</a:t>
            </a:r>
          </a:p>
          <a:p>
            <a:r>
              <a:rPr lang="en-US" sz="2400" dirty="0"/>
              <a:t>Recheck 15 minutes later; retreat if still low</a:t>
            </a:r>
          </a:p>
          <a:p>
            <a:r>
              <a:rPr lang="en-US" sz="2400" dirty="0"/>
              <a:t>If on AID system, consider less treatment (5-10g)</a:t>
            </a:r>
            <a:endParaRPr lang="en-US" sz="900" dirty="0"/>
          </a:p>
        </p:txBody>
      </p:sp>
      <p:pic>
        <p:nvPicPr>
          <p:cNvPr id="7" name="Picture 6" descr="A picture containing vessel, bottle&#10;&#10;Description automatically generated">
            <a:extLst>
              <a:ext uri="{FF2B5EF4-FFF2-40B4-BE49-F238E27FC236}">
                <a16:creationId xmlns:a16="http://schemas.microsoft.com/office/drawing/2014/main" id="{3A2040C8-A992-4467-B233-D3261E42B8D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438865" y="4796421"/>
            <a:ext cx="1338337" cy="1387103"/>
          </a:xfrm>
          <a:prstGeom prst="rect">
            <a:avLst/>
          </a:prstGeom>
        </p:spPr>
      </p:pic>
      <p:sp>
        <p:nvSpPr>
          <p:cNvPr id="5" name="TextBox 4">
            <a:extLst>
              <a:ext uri="{FF2B5EF4-FFF2-40B4-BE49-F238E27FC236}">
                <a16:creationId xmlns:a16="http://schemas.microsoft.com/office/drawing/2014/main" id="{CACA0552-352B-BB70-77C9-2DE543101659}"/>
              </a:ext>
            </a:extLst>
          </p:cNvPr>
          <p:cNvSpPr txBox="1"/>
          <p:nvPr/>
        </p:nvSpPr>
        <p:spPr>
          <a:xfrm>
            <a:off x="366798" y="6396335"/>
            <a:ext cx="864385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6. Glycemic Goals, Hypoglycemia, and Hyperglycemic Crises: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S132–S149. </a:t>
            </a:r>
            <a:endParaRPr kumimoji="0" lang="en-US" sz="12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endParaRPr>
          </a:p>
        </p:txBody>
      </p:sp>
    </p:spTree>
    <p:extLst>
      <p:ext uri="{BB962C8B-B14F-4D97-AF65-F5344CB8AC3E}">
        <p14:creationId xmlns:p14="http://schemas.microsoft.com/office/powerpoint/2010/main" val="412325658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228C461-1F0F-916B-DE37-58CE88E9A4E8}"/>
              </a:ext>
            </a:extLst>
          </p:cNvPr>
          <p:cNvSpPr>
            <a:spLocks noGrp="1"/>
          </p:cNvSpPr>
          <p:nvPr>
            <p:ph type="title"/>
          </p:nvPr>
        </p:nvSpPr>
        <p:spPr>
          <a:xfrm>
            <a:off x="145736" y="136922"/>
            <a:ext cx="5053875" cy="1787128"/>
          </a:xfrm>
          <a:solidFill>
            <a:srgbClr val="92D050"/>
          </a:solidFill>
        </p:spPr>
        <p:txBody>
          <a:bodyPr>
            <a:normAutofit fontScale="90000"/>
          </a:bodyPr>
          <a:lstStyle/>
          <a:p>
            <a:r>
              <a:rPr lang="en-US" b="1" dirty="0"/>
              <a:t>Non-Nutritive Sweeteners </a:t>
            </a:r>
            <a:br>
              <a:rPr lang="en-US" b="1" dirty="0"/>
            </a:br>
            <a:r>
              <a:rPr lang="en-US" b="1" dirty="0"/>
              <a:t>Safety &amp; Regulation</a:t>
            </a:r>
          </a:p>
        </p:txBody>
      </p:sp>
      <p:pic>
        <p:nvPicPr>
          <p:cNvPr id="6" name="Content Placeholder 5">
            <a:extLst>
              <a:ext uri="{FF2B5EF4-FFF2-40B4-BE49-F238E27FC236}">
                <a16:creationId xmlns:a16="http://schemas.microsoft.com/office/drawing/2014/main" id="{F257B889-E57E-EA05-5614-B92B3328C5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26249" y="971048"/>
            <a:ext cx="3798652" cy="4915904"/>
          </a:xfrm>
          <a:prstGeom prst="rect">
            <a:avLst/>
          </a:prstGeom>
        </p:spPr>
      </p:pic>
      <p:sp>
        <p:nvSpPr>
          <p:cNvPr id="10" name="TextBox 9">
            <a:extLst>
              <a:ext uri="{FF2B5EF4-FFF2-40B4-BE49-F238E27FC236}">
                <a16:creationId xmlns:a16="http://schemas.microsoft.com/office/drawing/2014/main" id="{5D959BB8-41D1-AA65-E4D9-FF0756D3767F}"/>
              </a:ext>
            </a:extLst>
          </p:cNvPr>
          <p:cNvSpPr txBox="1"/>
          <p:nvPr/>
        </p:nvSpPr>
        <p:spPr>
          <a:xfrm>
            <a:off x="145736" y="1964353"/>
            <a:ext cx="5180513" cy="418576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Food additive with intense sweet taste without calories or nutrients of sugar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FDA approved for public &amp; PWD</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US FDA regulates food additives under the Food, Drug and Cosmetic Act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Companies wanting to use a new food additive or use an approved one in a different way, must seek FDA approval OR can use if falls under GRAS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FDA determines safety for intended use &amp; sets ADI</a:t>
            </a:r>
          </a:p>
        </p:txBody>
      </p:sp>
      <p:sp>
        <p:nvSpPr>
          <p:cNvPr id="11" name="TextBox 10">
            <a:extLst>
              <a:ext uri="{FF2B5EF4-FFF2-40B4-BE49-F238E27FC236}">
                <a16:creationId xmlns:a16="http://schemas.microsoft.com/office/drawing/2014/main" id="{C35B58D8-5C08-6350-6024-B2139352B721}"/>
              </a:ext>
            </a:extLst>
          </p:cNvPr>
          <p:cNvSpPr txBox="1"/>
          <p:nvPr/>
        </p:nvSpPr>
        <p:spPr>
          <a:xfrm>
            <a:off x="570197" y="6581001"/>
            <a:ext cx="8428067"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Downloaded March 26</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rd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2026 from https://</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www.fda.gov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/food/food-additives-petitions/aspartame-and-other-sweeteners-food</a:t>
            </a:r>
          </a:p>
        </p:txBody>
      </p:sp>
    </p:spTree>
    <p:extLst>
      <p:ext uri="{BB962C8B-B14F-4D97-AF65-F5344CB8AC3E}">
        <p14:creationId xmlns:p14="http://schemas.microsoft.com/office/powerpoint/2010/main" val="230662284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lass of water splashing into a glass&#10;&#10;Description automatically generated">
            <a:extLst>
              <a:ext uri="{FF2B5EF4-FFF2-40B4-BE49-F238E27FC236}">
                <a16:creationId xmlns:a16="http://schemas.microsoft.com/office/drawing/2014/main" id="{4FA8159F-0C02-E047-EE84-FA7A1FFD4ED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50227" y="2805196"/>
            <a:ext cx="2667498" cy="3992929"/>
          </a:xfrm>
          <a:prstGeom prst="rect">
            <a:avLst/>
          </a:prstGeom>
        </p:spPr>
      </p:pic>
      <p:sp>
        <p:nvSpPr>
          <p:cNvPr id="2" name="Title 1">
            <a:extLst>
              <a:ext uri="{FF2B5EF4-FFF2-40B4-BE49-F238E27FC236}">
                <a16:creationId xmlns:a16="http://schemas.microsoft.com/office/drawing/2014/main" id="{BEC574C4-851E-46B8-869F-0B6B0B2DE03B}"/>
              </a:ext>
            </a:extLst>
          </p:cNvPr>
          <p:cNvSpPr>
            <a:spLocks noGrp="1"/>
          </p:cNvSpPr>
          <p:nvPr>
            <p:ph type="title"/>
          </p:nvPr>
        </p:nvSpPr>
        <p:spPr>
          <a:xfrm>
            <a:off x="0" y="18284"/>
            <a:ext cx="9144000" cy="1181866"/>
          </a:xfrm>
          <a:solidFill>
            <a:srgbClr val="92D050"/>
          </a:solidFill>
        </p:spPr>
        <p:txBody>
          <a:bodyPr>
            <a:noAutofit/>
          </a:bodyPr>
          <a:lstStyle/>
          <a:p>
            <a:pPr algn="ctr"/>
            <a:r>
              <a:rPr lang="en-US" b="1" dirty="0"/>
              <a:t>ADA Recommendations: NNS</a:t>
            </a:r>
          </a:p>
        </p:txBody>
      </p:sp>
      <p:sp>
        <p:nvSpPr>
          <p:cNvPr id="5" name="Content Placeholder 2">
            <a:extLst>
              <a:ext uri="{FF2B5EF4-FFF2-40B4-BE49-F238E27FC236}">
                <a16:creationId xmlns:a16="http://schemas.microsoft.com/office/drawing/2014/main" id="{30B4A4C1-2789-C34E-AD85-DAD9A88FD712}"/>
              </a:ext>
            </a:extLst>
          </p:cNvPr>
          <p:cNvSpPr txBox="1">
            <a:spLocks/>
          </p:cNvSpPr>
          <p:nvPr/>
        </p:nvSpPr>
        <p:spPr>
          <a:xfrm>
            <a:off x="507076" y="1429187"/>
            <a:ext cx="8129848" cy="370332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Use in moderation &amp; short term to reduce overall kcals /carb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NNS may be acceptable for those transitioning from SSB</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Do not have significant affect on glycemic management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Do not raise liver enzymes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Overall reduce calorie &amp; carb intake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Emphasize water intake</a:t>
            </a:r>
          </a:p>
        </p:txBody>
      </p:sp>
      <p:sp>
        <p:nvSpPr>
          <p:cNvPr id="10" name="TextBox 9">
            <a:extLst>
              <a:ext uri="{FF2B5EF4-FFF2-40B4-BE49-F238E27FC236}">
                <a16:creationId xmlns:a16="http://schemas.microsoft.com/office/drawing/2014/main" id="{808E6C46-0E67-1CD3-7B85-5CA627619131}"/>
              </a:ext>
            </a:extLst>
          </p:cNvPr>
          <p:cNvSpPr txBox="1"/>
          <p:nvPr/>
        </p:nvSpPr>
        <p:spPr>
          <a:xfrm>
            <a:off x="326274" y="6336460"/>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04299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04A99D9-7322-7E4F-9112-4BA246BFAB81}"/>
              </a:ext>
            </a:extLst>
          </p:cNvPr>
          <p:cNvSpPr>
            <a:spLocks noGrp="1"/>
          </p:cNvSpPr>
          <p:nvPr>
            <p:ph type="title"/>
          </p:nvPr>
        </p:nvSpPr>
        <p:spPr>
          <a:xfrm>
            <a:off x="0" y="7784"/>
            <a:ext cx="9144000" cy="970158"/>
          </a:xfrm>
          <a:solidFill>
            <a:srgbClr val="92D050"/>
          </a:solidFill>
        </p:spPr>
        <p:txBody>
          <a:bodyPr vert="horz" lIns="68580" tIns="34290" rIns="68580" bIns="34290" rtlCol="0" anchor="ctr">
            <a:normAutofit/>
          </a:bodyPr>
          <a:lstStyle/>
          <a:p>
            <a:pPr algn="ctr"/>
            <a:r>
              <a:rPr lang="en-US" b="1" kern="1200" dirty="0">
                <a:latin typeface="+mj-lt"/>
                <a:ea typeface="+mj-ea"/>
                <a:cs typeface="+mj-cs"/>
              </a:rPr>
              <a:t>A Unique Sugar: Allulose</a:t>
            </a:r>
          </a:p>
        </p:txBody>
      </p:sp>
      <p:pic>
        <p:nvPicPr>
          <p:cNvPr id="4" name="Content Placeholder 3" descr="A bottle of syrup and a stack of pancakes&#10;&#10;Description automatically generated">
            <a:extLst>
              <a:ext uri="{FF2B5EF4-FFF2-40B4-BE49-F238E27FC236}">
                <a16:creationId xmlns:a16="http://schemas.microsoft.com/office/drawing/2014/main" id="{9BF3B0F7-F5A7-5549-97DC-71069D40822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3767832" y="2506662"/>
            <a:ext cx="2505864" cy="4351338"/>
          </a:xfrm>
        </p:spPr>
      </p:pic>
      <p:pic>
        <p:nvPicPr>
          <p:cNvPr id="8" name="Picture 7" descr="A close-up of a nutrition label&#10;&#10;Description automatically generated">
            <a:extLst>
              <a:ext uri="{FF2B5EF4-FFF2-40B4-BE49-F238E27FC236}">
                <a16:creationId xmlns:a16="http://schemas.microsoft.com/office/drawing/2014/main" id="{6D19E5EA-F8FC-F343-88AB-5F3E617AE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696" y="1008406"/>
            <a:ext cx="2617641" cy="4841187"/>
          </a:xfrm>
          <a:prstGeom prst="rect">
            <a:avLst/>
          </a:prstGeom>
        </p:spPr>
      </p:pic>
      <p:sp>
        <p:nvSpPr>
          <p:cNvPr id="3" name="TextBox 2">
            <a:extLst>
              <a:ext uri="{FF2B5EF4-FFF2-40B4-BE49-F238E27FC236}">
                <a16:creationId xmlns:a16="http://schemas.microsoft.com/office/drawing/2014/main" id="{CCFBD16B-1E4B-8C2E-DFDD-3706B09B664F}"/>
              </a:ext>
            </a:extLst>
          </p:cNvPr>
          <p:cNvSpPr txBox="1"/>
          <p:nvPr/>
        </p:nvSpPr>
        <p:spPr>
          <a:xfrm>
            <a:off x="252663" y="1126382"/>
            <a:ext cx="4528887" cy="42165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Labeling for allulose:</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included in “Total Sugars” or ”Added Sugars”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rPr>
              <a:t>Included</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 Total Carbohydrates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Calories calculated with 0.4 kcals/gram</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Must be in ingredient list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Carbohydrate Count: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40C28"/>
                </a:solidFill>
                <a:effectLst/>
                <a:uLnTx/>
                <a:uFillTx/>
                <a:latin typeface="Calibri" panose="020F0502020204030204"/>
                <a:ea typeface="+mn-ea"/>
                <a:cs typeface="+mn-cs"/>
              </a:rPr>
              <a:t>Subtract allulose carbs from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40C28"/>
                </a:solidFill>
                <a:effectLst/>
                <a:uLnTx/>
                <a:uFillTx/>
                <a:latin typeface="Calibri" panose="020F0502020204030204"/>
                <a:ea typeface="+mn-ea"/>
                <a:cs typeface="+mn-cs"/>
              </a:rPr>
              <a:t>total carbs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Pentagon 1">
            <a:extLst>
              <a:ext uri="{FF2B5EF4-FFF2-40B4-BE49-F238E27FC236}">
                <a16:creationId xmlns:a16="http://schemas.microsoft.com/office/drawing/2014/main" id="{ACABD440-ECB4-D164-D62F-0980AEFE15D9}"/>
              </a:ext>
            </a:extLst>
          </p:cNvPr>
          <p:cNvSpPr/>
          <p:nvPr/>
        </p:nvSpPr>
        <p:spPr>
          <a:xfrm rot="1671980">
            <a:off x="4549028" y="3667517"/>
            <a:ext cx="1979101" cy="511594"/>
          </a:xfrm>
          <a:prstGeom prst="homePlat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88469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9BF-B4E4-40A4-99B5-153E663A52F7}"/>
              </a:ext>
            </a:extLst>
          </p:cNvPr>
          <p:cNvSpPr>
            <a:spLocks noGrp="1"/>
          </p:cNvSpPr>
          <p:nvPr>
            <p:ph type="title"/>
          </p:nvPr>
        </p:nvSpPr>
        <p:spPr>
          <a:xfrm>
            <a:off x="0" y="0"/>
            <a:ext cx="9144000" cy="1299569"/>
          </a:xfrm>
          <a:solidFill>
            <a:srgbClr val="92D050"/>
          </a:solidFill>
        </p:spPr>
        <p:txBody>
          <a:bodyPr/>
          <a:lstStyle/>
          <a:p>
            <a:pPr algn="ctr"/>
            <a:r>
              <a:rPr lang="en-US" b="1" dirty="0"/>
              <a:t>Sugar Substitute: Sugar Alcohols</a:t>
            </a:r>
          </a:p>
        </p:txBody>
      </p:sp>
      <p:sp>
        <p:nvSpPr>
          <p:cNvPr id="3" name="Content Placeholder 2">
            <a:extLst>
              <a:ext uri="{FF2B5EF4-FFF2-40B4-BE49-F238E27FC236}">
                <a16:creationId xmlns:a16="http://schemas.microsoft.com/office/drawing/2014/main" id="{7013A7DF-59C1-4126-981A-9B5A8DFFB2EF}"/>
              </a:ext>
            </a:extLst>
          </p:cNvPr>
          <p:cNvSpPr>
            <a:spLocks noGrp="1"/>
          </p:cNvSpPr>
          <p:nvPr>
            <p:ph idx="1"/>
          </p:nvPr>
        </p:nvSpPr>
        <p:spPr>
          <a:xfrm>
            <a:off x="411480" y="1524579"/>
            <a:ext cx="7965973" cy="3346975"/>
          </a:xfrm>
        </p:spPr>
        <p:txBody>
          <a:bodyPr>
            <a:normAutofit/>
          </a:bodyPr>
          <a:lstStyle/>
          <a:p>
            <a:pPr>
              <a:lnSpc>
                <a:spcPct val="100000"/>
              </a:lnSpc>
            </a:pPr>
            <a:r>
              <a:rPr lang="en-US" dirty="0">
                <a:solidFill>
                  <a:srgbClr val="000000"/>
                </a:solidFill>
              </a:rPr>
              <a:t>Another category of sweeteners approved for consumption </a:t>
            </a:r>
            <a:r>
              <a:rPr lang="en-US" dirty="0"/>
              <a:t>for general public and PWD</a:t>
            </a:r>
          </a:p>
          <a:p>
            <a:pPr lvl="1">
              <a:lnSpc>
                <a:spcPct val="100000"/>
              </a:lnSpc>
            </a:pPr>
            <a:r>
              <a:rPr lang="en-US" dirty="0"/>
              <a:t>Calorie contribution is slightly lower than sugar</a:t>
            </a:r>
          </a:p>
          <a:p>
            <a:pPr lvl="1">
              <a:lnSpc>
                <a:spcPct val="100000"/>
              </a:lnSpc>
            </a:pPr>
            <a:r>
              <a:rPr lang="en-US" dirty="0">
                <a:highlight>
                  <a:srgbClr val="FFFFFF"/>
                </a:highlight>
              </a:rPr>
              <a:t>25% to 100% as sweet</a:t>
            </a:r>
          </a:p>
          <a:p>
            <a:pPr lvl="1">
              <a:lnSpc>
                <a:spcPct val="100000"/>
              </a:lnSpc>
            </a:pPr>
            <a:r>
              <a:rPr lang="en-US" dirty="0">
                <a:highlight>
                  <a:srgbClr val="FFFFFF"/>
                </a:highlight>
              </a:rPr>
              <a:t>Does not promote tooth decay</a:t>
            </a:r>
            <a:endParaRPr lang="en-US" dirty="0"/>
          </a:p>
          <a:p>
            <a:pPr lvl="1">
              <a:lnSpc>
                <a:spcPct val="100000"/>
              </a:lnSpc>
            </a:pPr>
            <a:r>
              <a:rPr lang="en-US" dirty="0"/>
              <a:t>Associated with bloating, flatulence, and diarrhea</a:t>
            </a:r>
          </a:p>
          <a:p>
            <a:pPr>
              <a:lnSpc>
                <a:spcPct val="100000"/>
              </a:lnSpc>
            </a:pPr>
            <a:endParaRPr lang="en-US" sz="1100" dirty="0"/>
          </a:p>
          <a:p>
            <a:pPr marL="0" indent="0">
              <a:buNone/>
            </a:pPr>
            <a:endParaRPr lang="en-US" dirty="0"/>
          </a:p>
        </p:txBody>
      </p:sp>
      <p:pic>
        <p:nvPicPr>
          <p:cNvPr id="6" name="Picture 5" descr="A spoonful of sugar being poured&#10;&#10;Description automatically generated">
            <a:extLst>
              <a:ext uri="{FF2B5EF4-FFF2-40B4-BE49-F238E27FC236}">
                <a16:creationId xmlns:a16="http://schemas.microsoft.com/office/drawing/2014/main" id="{20D2F2D4-2DE5-FD40-6D17-2A769988BAF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21582" y="4871554"/>
            <a:ext cx="2310938" cy="1537904"/>
          </a:xfrm>
          <a:prstGeom prst="rect">
            <a:avLst/>
          </a:prstGeom>
        </p:spPr>
      </p:pic>
      <p:sp>
        <p:nvSpPr>
          <p:cNvPr id="9" name="TextBox 8">
            <a:extLst>
              <a:ext uri="{FF2B5EF4-FFF2-40B4-BE49-F238E27FC236}">
                <a16:creationId xmlns:a16="http://schemas.microsoft.com/office/drawing/2014/main" id="{3AC20E52-1C54-5B3F-0673-35B2CE72A245}"/>
              </a:ext>
            </a:extLst>
          </p:cNvPr>
          <p:cNvSpPr txBox="1"/>
          <p:nvPr/>
        </p:nvSpPr>
        <p:spPr>
          <a:xfrm>
            <a:off x="604751" y="4917922"/>
            <a:ext cx="5623560"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Examples: Sorbitol, maltitol,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erythritol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isomalt, xylitol, lactitol</a:t>
            </a:r>
          </a:p>
        </p:txBody>
      </p:sp>
    </p:spTree>
    <p:extLst>
      <p:ext uri="{BB962C8B-B14F-4D97-AF65-F5344CB8AC3E}">
        <p14:creationId xmlns:p14="http://schemas.microsoft.com/office/powerpoint/2010/main" val="382527131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9BF-B4E4-40A4-99B5-153E663A52F7}"/>
              </a:ext>
            </a:extLst>
          </p:cNvPr>
          <p:cNvSpPr>
            <a:spLocks noGrp="1"/>
          </p:cNvSpPr>
          <p:nvPr>
            <p:ph type="title"/>
          </p:nvPr>
        </p:nvSpPr>
        <p:spPr>
          <a:xfrm>
            <a:off x="0" y="0"/>
            <a:ext cx="9144000" cy="1257300"/>
          </a:xfrm>
          <a:solidFill>
            <a:srgbClr val="92D050"/>
          </a:solidFill>
        </p:spPr>
        <p:txBody>
          <a:bodyPr/>
          <a:lstStyle/>
          <a:p>
            <a:pPr algn="ctr"/>
            <a:r>
              <a:rPr lang="en-US" b="1" dirty="0"/>
              <a:t>Sugar Alcohols</a:t>
            </a:r>
          </a:p>
        </p:txBody>
      </p:sp>
      <p:sp>
        <p:nvSpPr>
          <p:cNvPr id="3" name="Content Placeholder 2">
            <a:extLst>
              <a:ext uri="{FF2B5EF4-FFF2-40B4-BE49-F238E27FC236}">
                <a16:creationId xmlns:a16="http://schemas.microsoft.com/office/drawing/2014/main" id="{7013A7DF-59C1-4126-981A-9B5A8DFFB2EF}"/>
              </a:ext>
            </a:extLst>
          </p:cNvPr>
          <p:cNvSpPr>
            <a:spLocks noGrp="1"/>
          </p:cNvSpPr>
          <p:nvPr>
            <p:ph idx="1"/>
          </p:nvPr>
        </p:nvSpPr>
        <p:spPr>
          <a:xfrm>
            <a:off x="228600" y="1436853"/>
            <a:ext cx="8743950" cy="3668547"/>
          </a:xfrm>
        </p:spPr>
        <p:txBody>
          <a:bodyPr>
            <a:normAutofit/>
          </a:bodyPr>
          <a:lstStyle/>
          <a:p>
            <a:pPr>
              <a:lnSpc>
                <a:spcPct val="100000"/>
              </a:lnSpc>
            </a:pPr>
            <a:r>
              <a:rPr lang="en-US" dirty="0">
                <a:solidFill>
                  <a:srgbClr val="000000"/>
                </a:solidFill>
              </a:rPr>
              <a:t>Benefit lacks significant evidence for people w/diabetes</a:t>
            </a:r>
          </a:p>
          <a:p>
            <a:pPr>
              <a:lnSpc>
                <a:spcPct val="100000"/>
              </a:lnSpc>
            </a:pPr>
            <a:r>
              <a:rPr lang="en-US" dirty="0">
                <a:solidFill>
                  <a:srgbClr val="000000"/>
                </a:solidFill>
              </a:rPr>
              <a:t>Consumption may lead to small rise in blood glucose</a:t>
            </a:r>
          </a:p>
          <a:p>
            <a:pPr lvl="1">
              <a:lnSpc>
                <a:spcPct val="100000"/>
              </a:lnSpc>
            </a:pPr>
            <a:r>
              <a:rPr lang="en-US" sz="2800" dirty="0">
                <a:solidFill>
                  <a:srgbClr val="000000"/>
                </a:solidFill>
              </a:rPr>
              <a:t>Postprandial response is lower than sugars like fructose, glucose, or sucrose</a:t>
            </a:r>
          </a:p>
          <a:p>
            <a:pPr lvl="1">
              <a:lnSpc>
                <a:spcPct val="100000"/>
              </a:lnSpc>
            </a:pPr>
            <a:r>
              <a:rPr lang="en-US" sz="2800" dirty="0"/>
              <a:t>Contributes ~2* Calorie per Gram on Average: </a:t>
            </a:r>
          </a:p>
          <a:p>
            <a:pPr lvl="1">
              <a:lnSpc>
                <a:spcPct val="100000"/>
              </a:lnSpc>
            </a:pPr>
            <a:endParaRPr lang="en-US" sz="2000" dirty="0"/>
          </a:p>
          <a:p>
            <a:pPr marL="457200" lvl="1" indent="0">
              <a:lnSpc>
                <a:spcPct val="100000"/>
              </a:lnSpc>
              <a:buNone/>
            </a:pPr>
            <a:r>
              <a:rPr lang="en-US" dirty="0"/>
              <a:t>*erythritol 0.2 kcal/gm, mannitol ~ 2 kcal/gm, others &gt; 2 kcal/gm</a:t>
            </a:r>
            <a:endParaRPr lang="en-US" sz="3200" dirty="0">
              <a:solidFill>
                <a:srgbClr val="000000"/>
              </a:solidFill>
            </a:endParaRPr>
          </a:p>
        </p:txBody>
      </p:sp>
      <p:pic>
        <p:nvPicPr>
          <p:cNvPr id="5" name="Picture 4" descr="A group of spoons&#10;&#10;Description automatically generated with medium confidence">
            <a:extLst>
              <a:ext uri="{FF2B5EF4-FFF2-40B4-BE49-F238E27FC236}">
                <a16:creationId xmlns:a16="http://schemas.microsoft.com/office/drawing/2014/main" id="{6A6F3F81-645F-42AF-8669-77468AB5193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5299703"/>
            <a:ext cx="3099816" cy="1527048"/>
          </a:xfrm>
          <a:prstGeom prst="rect">
            <a:avLst/>
          </a:prstGeom>
        </p:spPr>
      </p:pic>
      <p:pic>
        <p:nvPicPr>
          <p:cNvPr id="7" name="Picture 6" descr="A group of spoons&#10;&#10;Description automatically generated with medium confidence">
            <a:extLst>
              <a:ext uri="{FF2B5EF4-FFF2-40B4-BE49-F238E27FC236}">
                <a16:creationId xmlns:a16="http://schemas.microsoft.com/office/drawing/2014/main" id="{60CA2F88-035F-49E0-A43A-0560198AA5B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84121" y="5299703"/>
            <a:ext cx="3099816" cy="1527048"/>
          </a:xfrm>
          <a:prstGeom prst="rect">
            <a:avLst/>
          </a:prstGeom>
        </p:spPr>
      </p:pic>
      <p:pic>
        <p:nvPicPr>
          <p:cNvPr id="8" name="Picture 7" descr="A group of spoons&#10;&#10;Description automatically generated with medium confidence">
            <a:extLst>
              <a:ext uri="{FF2B5EF4-FFF2-40B4-BE49-F238E27FC236}">
                <a16:creationId xmlns:a16="http://schemas.microsoft.com/office/drawing/2014/main" id="{40DFEC95-D280-43CF-829E-768D9C56E8D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168242" y="5299703"/>
            <a:ext cx="3099816" cy="1527048"/>
          </a:xfrm>
          <a:prstGeom prst="rect">
            <a:avLst/>
          </a:prstGeom>
        </p:spPr>
      </p:pic>
    </p:spTree>
    <p:extLst>
      <p:ext uri="{BB962C8B-B14F-4D97-AF65-F5344CB8AC3E}">
        <p14:creationId xmlns:p14="http://schemas.microsoft.com/office/powerpoint/2010/main" val="42793130"/>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4E68-8DCC-494A-9BF4-F83F7B50FEE2}"/>
              </a:ext>
            </a:extLst>
          </p:cNvPr>
          <p:cNvSpPr>
            <a:spLocks noGrp="1"/>
          </p:cNvSpPr>
          <p:nvPr>
            <p:ph type="title"/>
          </p:nvPr>
        </p:nvSpPr>
        <p:spPr>
          <a:xfrm>
            <a:off x="15510" y="20002"/>
            <a:ext cx="9128489" cy="1047889"/>
          </a:xfrm>
          <a:solidFill>
            <a:srgbClr val="92D050"/>
          </a:solidFill>
        </p:spPr>
        <p:txBody>
          <a:bodyPr/>
          <a:lstStyle/>
          <a:p>
            <a:pPr algn="ctr"/>
            <a:r>
              <a:rPr lang="en-US" b="1" dirty="0"/>
              <a:t>Sugar Alcohols</a:t>
            </a:r>
          </a:p>
        </p:txBody>
      </p:sp>
      <p:pic>
        <p:nvPicPr>
          <p:cNvPr id="11" name="Content Placeholder 10">
            <a:extLst>
              <a:ext uri="{FF2B5EF4-FFF2-40B4-BE49-F238E27FC236}">
                <a16:creationId xmlns:a16="http://schemas.microsoft.com/office/drawing/2014/main" id="{5009AEB4-264C-442F-91EF-6BE2789753B9}"/>
              </a:ext>
            </a:extLst>
          </p:cNvPr>
          <p:cNvPicPr>
            <a:picLocks noGrp="1" noChangeAspect="1"/>
          </p:cNvPicPr>
          <p:nvPr>
            <p:ph idx="1"/>
          </p:nvPr>
        </p:nvPicPr>
        <p:blipFill rotWithShape="1">
          <a:blip r:embed="rId3"/>
          <a:srcRect t="24879"/>
          <a:stretch/>
        </p:blipFill>
        <p:spPr>
          <a:xfrm rot="1085646">
            <a:off x="7270284" y="1852452"/>
            <a:ext cx="1454354" cy="1437930"/>
          </a:xfrm>
        </p:spPr>
      </p:pic>
      <p:pic>
        <p:nvPicPr>
          <p:cNvPr id="9" name="Picture 8">
            <a:extLst>
              <a:ext uri="{FF2B5EF4-FFF2-40B4-BE49-F238E27FC236}">
                <a16:creationId xmlns:a16="http://schemas.microsoft.com/office/drawing/2014/main" id="{6C7BE041-8E1A-4840-8158-83DDDC5CA208}"/>
              </a:ext>
            </a:extLst>
          </p:cNvPr>
          <p:cNvPicPr>
            <a:picLocks noChangeAspect="1"/>
          </p:cNvPicPr>
          <p:nvPr/>
        </p:nvPicPr>
        <p:blipFill>
          <a:blip r:embed="rId4"/>
          <a:stretch>
            <a:fillRect/>
          </a:stretch>
        </p:blipFill>
        <p:spPr>
          <a:xfrm>
            <a:off x="3689503" y="3075306"/>
            <a:ext cx="5373788" cy="3724592"/>
          </a:xfrm>
          <a:prstGeom prst="rect">
            <a:avLst/>
          </a:prstGeom>
        </p:spPr>
      </p:pic>
      <p:pic>
        <p:nvPicPr>
          <p:cNvPr id="15" name="Picture 14">
            <a:extLst>
              <a:ext uri="{FF2B5EF4-FFF2-40B4-BE49-F238E27FC236}">
                <a16:creationId xmlns:a16="http://schemas.microsoft.com/office/drawing/2014/main" id="{B44CA4E9-EA4A-43DF-8B03-79B1A7881867}"/>
              </a:ext>
            </a:extLst>
          </p:cNvPr>
          <p:cNvPicPr>
            <a:picLocks noChangeAspect="1"/>
          </p:cNvPicPr>
          <p:nvPr/>
        </p:nvPicPr>
        <p:blipFill>
          <a:blip r:embed="rId5"/>
          <a:stretch>
            <a:fillRect/>
          </a:stretch>
        </p:blipFill>
        <p:spPr>
          <a:xfrm>
            <a:off x="2950875" y="1147119"/>
            <a:ext cx="1363210" cy="1799794"/>
          </a:xfrm>
          <a:prstGeom prst="rect">
            <a:avLst/>
          </a:prstGeom>
        </p:spPr>
      </p:pic>
      <p:pic>
        <p:nvPicPr>
          <p:cNvPr id="17" name="Picture 16">
            <a:extLst>
              <a:ext uri="{FF2B5EF4-FFF2-40B4-BE49-F238E27FC236}">
                <a16:creationId xmlns:a16="http://schemas.microsoft.com/office/drawing/2014/main" id="{6DCC9E86-1B87-4C24-9AA6-874F458B18B8}"/>
              </a:ext>
            </a:extLst>
          </p:cNvPr>
          <p:cNvPicPr>
            <a:picLocks noChangeAspect="1"/>
          </p:cNvPicPr>
          <p:nvPr/>
        </p:nvPicPr>
        <p:blipFill rotWithShape="1">
          <a:blip r:embed="rId6"/>
          <a:srcRect b="24070"/>
          <a:stretch/>
        </p:blipFill>
        <p:spPr>
          <a:xfrm>
            <a:off x="542494" y="1149907"/>
            <a:ext cx="2866886" cy="4538437"/>
          </a:xfrm>
          <a:prstGeom prst="rect">
            <a:avLst/>
          </a:prstGeom>
        </p:spPr>
      </p:pic>
      <p:sp>
        <p:nvSpPr>
          <p:cNvPr id="21" name="Oval 20">
            <a:extLst>
              <a:ext uri="{FF2B5EF4-FFF2-40B4-BE49-F238E27FC236}">
                <a16:creationId xmlns:a16="http://schemas.microsoft.com/office/drawing/2014/main" id="{34C0E0CC-016D-4E86-AFDF-775C35723B2A}"/>
              </a:ext>
            </a:extLst>
          </p:cNvPr>
          <p:cNvSpPr/>
          <p:nvPr/>
        </p:nvSpPr>
        <p:spPr>
          <a:xfrm>
            <a:off x="405668" y="1525098"/>
            <a:ext cx="3003712" cy="44627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4DF5B6EC-7F9B-4B20-8FA5-61539F0FBD30}"/>
              </a:ext>
            </a:extLst>
          </p:cNvPr>
          <p:cNvSpPr/>
          <p:nvPr/>
        </p:nvSpPr>
        <p:spPr>
          <a:xfrm>
            <a:off x="3409380" y="5459335"/>
            <a:ext cx="2635846" cy="109238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5A60AD9F-0581-4C1E-BAA4-AD60477A7800}"/>
              </a:ext>
            </a:extLst>
          </p:cNvPr>
          <p:cNvSpPr/>
          <p:nvPr/>
        </p:nvSpPr>
        <p:spPr>
          <a:xfrm>
            <a:off x="3689503" y="3332093"/>
            <a:ext cx="2597798" cy="42991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8C020990-62D8-4D30-9D42-8B48E23252EC}"/>
              </a:ext>
            </a:extLst>
          </p:cNvPr>
          <p:cNvSpPr/>
          <p:nvPr/>
        </p:nvSpPr>
        <p:spPr>
          <a:xfrm>
            <a:off x="319394" y="3724706"/>
            <a:ext cx="3089986" cy="109238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0E64A53E-E9DE-914E-B840-9F4FE4E8454B}"/>
              </a:ext>
            </a:extLst>
          </p:cNvPr>
          <p:cNvSpPr/>
          <p:nvPr/>
        </p:nvSpPr>
        <p:spPr>
          <a:xfrm>
            <a:off x="8537196" y="2209466"/>
            <a:ext cx="300291" cy="361951"/>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20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2" grpId="0" animBg="1"/>
      <p:bldP spid="13"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121F-8A2D-4AB8-BA75-BBD2E034FD50}"/>
              </a:ext>
            </a:extLst>
          </p:cNvPr>
          <p:cNvSpPr>
            <a:spLocks noGrp="1"/>
          </p:cNvSpPr>
          <p:nvPr>
            <p:ph type="title"/>
          </p:nvPr>
        </p:nvSpPr>
        <p:spPr>
          <a:xfrm>
            <a:off x="0" y="0"/>
            <a:ext cx="9144000" cy="1131094"/>
          </a:xfrm>
          <a:solidFill>
            <a:srgbClr val="92D050"/>
          </a:solidFill>
        </p:spPr>
        <p:txBody>
          <a:bodyPr/>
          <a:lstStyle/>
          <a:p>
            <a:pPr algn="ctr"/>
            <a:r>
              <a:rPr lang="en-US" b="1" dirty="0"/>
              <a:t>Starch: Amount &amp; Type Matters</a:t>
            </a:r>
          </a:p>
        </p:txBody>
      </p:sp>
      <p:sp>
        <p:nvSpPr>
          <p:cNvPr id="3" name="Content Placeholder 2">
            <a:extLst>
              <a:ext uri="{FF2B5EF4-FFF2-40B4-BE49-F238E27FC236}">
                <a16:creationId xmlns:a16="http://schemas.microsoft.com/office/drawing/2014/main" id="{BC3D097D-FA12-4A20-A384-CEEC9A2947F5}"/>
              </a:ext>
            </a:extLst>
          </p:cNvPr>
          <p:cNvSpPr>
            <a:spLocks noGrp="1"/>
          </p:cNvSpPr>
          <p:nvPr>
            <p:ph idx="1"/>
          </p:nvPr>
        </p:nvSpPr>
        <p:spPr>
          <a:xfrm>
            <a:off x="231976" y="1231895"/>
            <a:ext cx="7654724" cy="3563212"/>
          </a:xfrm>
        </p:spPr>
        <p:txBody>
          <a:bodyPr>
            <a:normAutofit/>
          </a:bodyPr>
          <a:lstStyle/>
          <a:p>
            <a:pPr>
              <a:lnSpc>
                <a:spcPct val="100000"/>
              </a:lnSpc>
            </a:pPr>
            <a:r>
              <a:rPr lang="en-US" sz="2400" dirty="0"/>
              <a:t>Digestion is efficient at breaking starches to glucose</a:t>
            </a:r>
          </a:p>
          <a:p>
            <a:pPr>
              <a:lnSpc>
                <a:spcPct val="100000"/>
              </a:lnSpc>
            </a:pPr>
            <a:r>
              <a:rPr lang="en-US" sz="2400" b="1" dirty="0"/>
              <a:t>Glycemic effect </a:t>
            </a:r>
            <a:r>
              <a:rPr lang="en-US" sz="2400" dirty="0"/>
              <a:t>of a particular starch is determined by:</a:t>
            </a:r>
          </a:p>
          <a:p>
            <a:pPr lvl="1">
              <a:lnSpc>
                <a:spcPct val="100000"/>
              </a:lnSpc>
            </a:pPr>
            <a:r>
              <a:rPr lang="en-US" dirty="0"/>
              <a:t>Type/structure of starch</a:t>
            </a:r>
          </a:p>
          <a:p>
            <a:pPr lvl="1">
              <a:lnSpc>
                <a:spcPct val="100000"/>
              </a:lnSpc>
            </a:pPr>
            <a:r>
              <a:rPr lang="en-US" dirty="0"/>
              <a:t>Types of processing &amp; cooking used</a:t>
            </a:r>
          </a:p>
          <a:p>
            <a:r>
              <a:rPr lang="en-US" sz="2400" dirty="0"/>
              <a:t>Starch–lipid and starch–protein complexes reduce rapidly digestible starch → can delay or extend glucose response</a:t>
            </a:r>
          </a:p>
          <a:p>
            <a:pPr>
              <a:lnSpc>
                <a:spcPct val="100000"/>
              </a:lnSpc>
            </a:pPr>
            <a:r>
              <a:rPr lang="en-US" sz="2400" b="1" dirty="0"/>
              <a:t>Choose high fiber </a:t>
            </a:r>
            <a:r>
              <a:rPr lang="en-US" sz="2400" dirty="0"/>
              <a:t>instead of refined/processed grains</a:t>
            </a:r>
          </a:p>
        </p:txBody>
      </p:sp>
      <p:pic>
        <p:nvPicPr>
          <p:cNvPr id="4" name="Picture 2" descr="http://www.writeonnewjersey.com/wp-content/uploads/2011/03/Bean-Varieties.jpg"/>
          <p:cNvPicPr>
            <a:picLocks noChangeAspect="1" noChangeArrowheads="1"/>
          </p:cNvPicPr>
          <p:nvPr/>
        </p:nvPicPr>
        <p:blipFill rotWithShape="1">
          <a:blip r:embed="rId3" cstate="print"/>
          <a:srcRect l="34009" r="26982"/>
          <a:stretch/>
        </p:blipFill>
        <p:spPr bwMode="auto">
          <a:xfrm>
            <a:off x="7654722" y="2105904"/>
            <a:ext cx="1450571" cy="3520200"/>
          </a:xfrm>
          <a:prstGeom prst="rect">
            <a:avLst/>
          </a:prstGeom>
          <a:noFill/>
        </p:spPr>
      </p:pic>
      <p:sp>
        <p:nvSpPr>
          <p:cNvPr id="5" name="TextBox 4">
            <a:extLst>
              <a:ext uri="{FF2B5EF4-FFF2-40B4-BE49-F238E27FC236}">
                <a16:creationId xmlns:a16="http://schemas.microsoft.com/office/drawing/2014/main" id="{8A216F69-781A-198B-7292-2E807D43C716}"/>
              </a:ext>
            </a:extLst>
          </p:cNvPr>
          <p:cNvSpPr txBox="1"/>
          <p:nvPr/>
        </p:nvSpPr>
        <p:spPr>
          <a:xfrm>
            <a:off x="811313" y="4795107"/>
            <a:ext cx="6302779"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“low glycemic index or “low glycemic load” is synonymous with higher fiber eating patterns*</a:t>
            </a:r>
          </a:p>
        </p:txBody>
      </p:sp>
      <p:sp>
        <p:nvSpPr>
          <p:cNvPr id="6" name="TextBox 5">
            <a:extLst>
              <a:ext uri="{FF2B5EF4-FFF2-40B4-BE49-F238E27FC236}">
                <a16:creationId xmlns:a16="http://schemas.microsoft.com/office/drawing/2014/main" id="{CC082AFE-189B-0FA3-B9AB-4A597D93C227}"/>
              </a:ext>
            </a:extLst>
          </p:cNvPr>
          <p:cNvSpPr txBox="1"/>
          <p:nvPr/>
        </p:nvSpPr>
        <p:spPr>
          <a:xfrm>
            <a:off x="202016" y="6048638"/>
            <a:ext cx="8739967" cy="830997"/>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Zhang J, Du J, Xie L, Ashraf J, Liu S, Qi Y, Xu B. Evaluation, influencing mechanisms, regulatory strategies, and industrial standardization of glycemic index in starchy foods: An integrative framework based on starch digestion. Food Chem. 2026 Oct 1;525(Pt 2):150445.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71699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121F-8A2D-4AB8-BA75-BBD2E034FD50}"/>
              </a:ext>
            </a:extLst>
          </p:cNvPr>
          <p:cNvSpPr>
            <a:spLocks noGrp="1"/>
          </p:cNvSpPr>
          <p:nvPr>
            <p:ph type="title"/>
          </p:nvPr>
        </p:nvSpPr>
        <p:spPr>
          <a:xfrm>
            <a:off x="0" y="1"/>
            <a:ext cx="9144000" cy="1065540"/>
          </a:xfrm>
          <a:solidFill>
            <a:srgbClr val="92D050"/>
          </a:solidFill>
          <a:ln>
            <a:solidFill>
              <a:schemeClr val="accent1"/>
            </a:solidFill>
          </a:ln>
        </p:spPr>
        <p:txBody>
          <a:bodyPr/>
          <a:lstStyle/>
          <a:p>
            <a:pPr algn="ctr"/>
            <a:r>
              <a:rPr lang="en-US" b="1" dirty="0"/>
              <a:t>Starch: Impact of Type and Structure</a:t>
            </a:r>
          </a:p>
        </p:txBody>
      </p:sp>
      <p:sp>
        <p:nvSpPr>
          <p:cNvPr id="3" name="Content Placeholder 2">
            <a:extLst>
              <a:ext uri="{FF2B5EF4-FFF2-40B4-BE49-F238E27FC236}">
                <a16:creationId xmlns:a16="http://schemas.microsoft.com/office/drawing/2014/main" id="{BC3D097D-FA12-4A20-A384-CEEC9A2947F5}"/>
              </a:ext>
            </a:extLst>
          </p:cNvPr>
          <p:cNvSpPr>
            <a:spLocks noGrp="1"/>
          </p:cNvSpPr>
          <p:nvPr>
            <p:ph idx="1"/>
          </p:nvPr>
        </p:nvSpPr>
        <p:spPr>
          <a:xfrm>
            <a:off x="422951" y="1284647"/>
            <a:ext cx="8454348" cy="3542476"/>
          </a:xfrm>
        </p:spPr>
        <p:txBody>
          <a:bodyPr>
            <a:normAutofit/>
          </a:bodyPr>
          <a:lstStyle/>
          <a:p>
            <a:r>
              <a:rPr lang="en-US" dirty="0"/>
              <a:t>Higher </a:t>
            </a:r>
            <a:r>
              <a:rPr lang="en-US" b="1" dirty="0"/>
              <a:t>amylose</a:t>
            </a:r>
            <a:r>
              <a:rPr lang="en-US" dirty="0"/>
              <a:t> (vs. amylopectin) → slower digestion, lower glucose/insulin rise</a:t>
            </a:r>
          </a:p>
          <a:p>
            <a:r>
              <a:rPr lang="en-US" dirty="0"/>
              <a:t>Intact granular/crystalline structure resists enzymatic breakdown</a:t>
            </a:r>
          </a:p>
          <a:p>
            <a:pPr marL="342900" lvl="1" indent="0">
              <a:buNone/>
            </a:pPr>
            <a:endParaRPr lang="en-US" dirty="0"/>
          </a:p>
        </p:txBody>
      </p:sp>
      <p:pic>
        <p:nvPicPr>
          <p:cNvPr id="4" name="Picture 3" descr="http://2012books.lardbucket.org/books/an-introduction-to-nutrition/section_08/83d76e165d784a9bc705cc259e416ed9.jpg">
            <a:extLst>
              <a:ext uri="{FF2B5EF4-FFF2-40B4-BE49-F238E27FC236}">
                <a16:creationId xmlns:a16="http://schemas.microsoft.com/office/drawing/2014/main" id="{F4B098A1-A746-4586-9051-0DA2AC90111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918" b="97534" l="71752" r="97616"/>
                    </a14:imgEffect>
                  </a14:imgLayer>
                </a14:imgProps>
              </a:ext>
              <a:ext uri="{28A0092B-C50C-407E-A947-70E740481C1C}">
                <a14:useLocalDpi xmlns:a14="http://schemas.microsoft.com/office/drawing/2010/main" val="0"/>
              </a:ext>
            </a:extLst>
          </a:blip>
          <a:srcRect l="69171" t="3748" r="1758" b="3350"/>
          <a:stretch/>
        </p:blipFill>
        <p:spPr bwMode="auto">
          <a:xfrm>
            <a:off x="1870551" y="3336724"/>
            <a:ext cx="1429360" cy="14903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2012books.lardbucket.org/books/an-introduction-to-nutrition/section_08/83d76e165d784a9bc705cc259e416ed9.jpg">
            <a:extLst>
              <a:ext uri="{FF2B5EF4-FFF2-40B4-BE49-F238E27FC236}">
                <a16:creationId xmlns:a16="http://schemas.microsoft.com/office/drawing/2014/main" id="{4E958CEC-C5E6-49DC-BC85-036DC987BDFB}"/>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3288" b="86575" l="34684" r="69845"/>
                    </a14:imgEffect>
                  </a14:imgLayer>
                </a14:imgProps>
              </a:ext>
              <a:ext uri="{28A0092B-C50C-407E-A947-70E740481C1C}">
                <a14:useLocalDpi xmlns:a14="http://schemas.microsoft.com/office/drawing/2010/main" val="0"/>
              </a:ext>
            </a:extLst>
          </a:blip>
          <a:srcRect l="34204" t="3748" r="28676" b="3350"/>
          <a:stretch/>
        </p:blipFill>
        <p:spPr bwMode="auto">
          <a:xfrm>
            <a:off x="5844091" y="3429000"/>
            <a:ext cx="1825156" cy="14903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AF68192-689C-496D-A781-E7C9DDFA2F5B}"/>
              </a:ext>
            </a:extLst>
          </p:cNvPr>
          <p:cNvSpPr txBox="1"/>
          <p:nvPr/>
        </p:nvSpPr>
        <p:spPr>
          <a:xfrm>
            <a:off x="5080152" y="5046230"/>
            <a:ext cx="3229499" cy="90024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AMYLOPECTIN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Greater impact on glucose levels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1" u="none" strike="noStrike" kern="1200" cap="none" spc="0" normalizeH="0" baseline="0" noProof="0" dirty="0">
                <a:ln>
                  <a:noFill/>
                </a:ln>
                <a:solidFill>
                  <a:prstClr val="black"/>
                </a:solidFill>
                <a:effectLst/>
                <a:uLnTx/>
                <a:uFillTx/>
                <a:latin typeface="Calibri" panose="020F0502020204030204"/>
                <a:ea typeface="+mn-ea"/>
                <a:cs typeface="+mn-cs"/>
              </a:rPr>
              <a:t>Example: Short grain rice, potatoes</a:t>
            </a:r>
          </a:p>
        </p:txBody>
      </p:sp>
      <p:sp>
        <p:nvSpPr>
          <p:cNvPr id="8" name="TextBox 7">
            <a:extLst>
              <a:ext uri="{FF2B5EF4-FFF2-40B4-BE49-F238E27FC236}">
                <a16:creationId xmlns:a16="http://schemas.microsoft.com/office/drawing/2014/main" id="{E62BED02-A2CD-4C38-8468-6A61A7D9B6CA}"/>
              </a:ext>
            </a:extLst>
          </p:cNvPr>
          <p:cNvSpPr txBox="1"/>
          <p:nvPr/>
        </p:nvSpPr>
        <p:spPr>
          <a:xfrm>
            <a:off x="853414" y="5044210"/>
            <a:ext cx="3463633" cy="143116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AMYLOSE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More “resistant starch”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Lesser impact on glucose levels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50" b="0" i="1" u="none" strike="noStrike" kern="1200" cap="none" spc="0" normalizeH="0" baseline="0" noProof="0" dirty="0">
                <a:ln>
                  <a:noFill/>
                </a:ln>
                <a:solidFill>
                  <a:prstClr val="black"/>
                </a:solidFill>
                <a:effectLst/>
                <a:uLnTx/>
                <a:uFillTx/>
                <a:latin typeface="Calibri" panose="020F0502020204030204"/>
                <a:ea typeface="+mn-ea"/>
                <a:cs typeface="+mn-cs"/>
              </a:rPr>
              <a:t>Example: Long grain rice (basmati), beans, lentils</a:t>
            </a:r>
          </a:p>
        </p:txBody>
      </p:sp>
    </p:spTree>
    <p:extLst>
      <p:ext uri="{BB962C8B-B14F-4D97-AF65-F5344CB8AC3E}">
        <p14:creationId xmlns:p14="http://schemas.microsoft.com/office/powerpoint/2010/main" val="123921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79850-39B1-4A77-A52B-95DB895D1174}"/>
              </a:ext>
            </a:extLst>
          </p:cNvPr>
          <p:cNvSpPr>
            <a:spLocks noGrp="1"/>
          </p:cNvSpPr>
          <p:nvPr>
            <p:ph type="title"/>
          </p:nvPr>
        </p:nvSpPr>
        <p:spPr>
          <a:xfrm>
            <a:off x="0" y="0"/>
            <a:ext cx="9144000" cy="1047750"/>
          </a:xfrm>
          <a:solidFill>
            <a:srgbClr val="92D050"/>
          </a:solidFill>
        </p:spPr>
        <p:txBody>
          <a:bodyPr/>
          <a:lstStyle/>
          <a:p>
            <a:pPr algn="ctr"/>
            <a:r>
              <a:rPr lang="en-US" b="1" dirty="0"/>
              <a:t>Starch: Impact of Cooking Time</a:t>
            </a:r>
          </a:p>
        </p:txBody>
      </p:sp>
      <p:sp>
        <p:nvSpPr>
          <p:cNvPr id="3" name="Content Placeholder 2">
            <a:extLst>
              <a:ext uri="{FF2B5EF4-FFF2-40B4-BE49-F238E27FC236}">
                <a16:creationId xmlns:a16="http://schemas.microsoft.com/office/drawing/2014/main" id="{21621DC8-6F52-4BE9-9739-8EECA839A81A}"/>
              </a:ext>
            </a:extLst>
          </p:cNvPr>
          <p:cNvSpPr>
            <a:spLocks noGrp="1"/>
          </p:cNvSpPr>
          <p:nvPr>
            <p:ph idx="1"/>
          </p:nvPr>
        </p:nvSpPr>
        <p:spPr>
          <a:xfrm>
            <a:off x="240322" y="1232701"/>
            <a:ext cx="8663356" cy="2767799"/>
          </a:xfrm>
        </p:spPr>
        <p:txBody>
          <a:bodyPr>
            <a:normAutofit/>
          </a:bodyPr>
          <a:lstStyle/>
          <a:p>
            <a:r>
              <a:rPr lang="en-US" dirty="0"/>
              <a:t>Cooking/</a:t>
            </a:r>
            <a:r>
              <a:rPr lang="en-US" b="1" dirty="0"/>
              <a:t>gelatinization</a:t>
            </a:r>
            <a:r>
              <a:rPr lang="en-US" dirty="0"/>
              <a:t> (heat + water) </a:t>
            </a:r>
            <a:r>
              <a:rPr lang="en-US" b="1" dirty="0"/>
              <a:t>increases</a:t>
            </a:r>
            <a:r>
              <a:rPr lang="en-US" dirty="0"/>
              <a:t> digestibility and glucose response</a:t>
            </a:r>
          </a:p>
          <a:p>
            <a:r>
              <a:rPr lang="en-US" dirty="0"/>
              <a:t>Cooling/</a:t>
            </a:r>
            <a:r>
              <a:rPr lang="en-US" b="1" dirty="0"/>
              <a:t>retrogradation </a:t>
            </a:r>
            <a:r>
              <a:rPr lang="en-US" dirty="0"/>
              <a:t>and less-gelatinized starch </a:t>
            </a:r>
            <a:r>
              <a:rPr lang="en-US" b="1" dirty="0"/>
              <a:t>lowers</a:t>
            </a:r>
            <a:r>
              <a:rPr lang="en-US" dirty="0"/>
              <a:t> it</a:t>
            </a:r>
          </a:p>
          <a:p>
            <a:r>
              <a:rPr lang="en-US" dirty="0"/>
              <a:t>Fine milling disrupts food structure → higher glucose and greater glycemic variability than intact grains</a:t>
            </a:r>
          </a:p>
        </p:txBody>
      </p:sp>
      <p:pic>
        <p:nvPicPr>
          <p:cNvPr id="8" name="Picture 7" descr="A close-up of some pasta&#10;&#10;Description automatically generated with low confidence">
            <a:extLst>
              <a:ext uri="{FF2B5EF4-FFF2-40B4-BE49-F238E27FC236}">
                <a16:creationId xmlns:a16="http://schemas.microsoft.com/office/drawing/2014/main" id="{4C256DE1-DC2D-4384-AD09-A11FCC5C963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9125307">
            <a:off x="6186944" y="4434171"/>
            <a:ext cx="2982143" cy="1982932"/>
          </a:xfrm>
          <a:prstGeom prst="ellipse">
            <a:avLst/>
          </a:prstGeom>
        </p:spPr>
      </p:pic>
      <p:sp>
        <p:nvSpPr>
          <p:cNvPr id="5" name="TextBox 4">
            <a:extLst>
              <a:ext uri="{FF2B5EF4-FFF2-40B4-BE49-F238E27FC236}">
                <a16:creationId xmlns:a16="http://schemas.microsoft.com/office/drawing/2014/main" id="{1C1ED45B-3919-D7F2-CBCB-BBFB7FE5D706}"/>
              </a:ext>
            </a:extLst>
          </p:cNvPr>
          <p:cNvSpPr txBox="1"/>
          <p:nvPr/>
        </p:nvSpPr>
        <p:spPr>
          <a:xfrm>
            <a:off x="192080" y="4509301"/>
            <a:ext cx="6097385" cy="1384995"/>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Example: The longer pasta cooks, the more water-logged its molecules become, making it easier for the body to break it down to glucose.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libri" panose="020F0502020204030204"/>
                <a:ea typeface="+mn-ea"/>
                <a:cs typeface="+mn-cs"/>
              </a:rPr>
              <a:t>Al dente pasta have less gelatinization. </a:t>
            </a:r>
          </a:p>
        </p:txBody>
      </p:sp>
    </p:spTree>
    <p:extLst>
      <p:ext uri="{BB962C8B-B14F-4D97-AF65-F5344CB8AC3E}">
        <p14:creationId xmlns:p14="http://schemas.microsoft.com/office/powerpoint/2010/main" val="261595146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variety, several&#10;&#10;Description automatically generated">
            <a:extLst>
              <a:ext uri="{FF2B5EF4-FFF2-40B4-BE49-F238E27FC236}">
                <a16:creationId xmlns:a16="http://schemas.microsoft.com/office/drawing/2014/main" id="{FDB20D93-8265-4F1F-B02E-A1EB26A7719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967" b="68414"/>
          <a:stretch/>
        </p:blipFill>
        <p:spPr>
          <a:xfrm>
            <a:off x="0" y="5956409"/>
            <a:ext cx="9144000" cy="859394"/>
          </a:xfrm>
          <a:prstGeom prst="rect">
            <a:avLst/>
          </a:prstGeom>
        </p:spPr>
      </p:pic>
      <p:sp>
        <p:nvSpPr>
          <p:cNvPr id="2" name="Title 1">
            <a:extLst>
              <a:ext uri="{FF2B5EF4-FFF2-40B4-BE49-F238E27FC236}">
                <a16:creationId xmlns:a16="http://schemas.microsoft.com/office/drawing/2014/main" id="{A3FD5B39-4A49-44B4-A84E-FDA90B041528}"/>
              </a:ext>
            </a:extLst>
          </p:cNvPr>
          <p:cNvSpPr>
            <a:spLocks noGrp="1"/>
          </p:cNvSpPr>
          <p:nvPr>
            <p:ph type="title"/>
          </p:nvPr>
        </p:nvSpPr>
        <p:spPr>
          <a:xfrm>
            <a:off x="0" y="0"/>
            <a:ext cx="9144000" cy="1030660"/>
          </a:xfrm>
          <a:solidFill>
            <a:srgbClr val="92D050"/>
          </a:solidFill>
        </p:spPr>
        <p:txBody>
          <a:bodyPr/>
          <a:lstStyle/>
          <a:p>
            <a:pPr algn="ctr"/>
            <a:r>
              <a:rPr lang="en-US" b="1" dirty="0"/>
              <a:t>Fiber</a:t>
            </a:r>
          </a:p>
        </p:txBody>
      </p:sp>
      <p:sp>
        <p:nvSpPr>
          <p:cNvPr id="3" name="Content Placeholder 2">
            <a:extLst>
              <a:ext uri="{FF2B5EF4-FFF2-40B4-BE49-F238E27FC236}">
                <a16:creationId xmlns:a16="http://schemas.microsoft.com/office/drawing/2014/main" id="{B1EE8429-1A22-48F7-9F51-0E4B68D24389}"/>
              </a:ext>
            </a:extLst>
          </p:cNvPr>
          <p:cNvSpPr>
            <a:spLocks noGrp="1"/>
          </p:cNvSpPr>
          <p:nvPr>
            <p:ph idx="1"/>
          </p:nvPr>
        </p:nvSpPr>
        <p:spPr>
          <a:xfrm>
            <a:off x="228599" y="1384256"/>
            <a:ext cx="8686801" cy="3473766"/>
          </a:xfrm>
        </p:spPr>
        <p:txBody>
          <a:bodyPr>
            <a:normAutofit fontScale="85000" lnSpcReduction="10000"/>
          </a:bodyPr>
          <a:lstStyle/>
          <a:p>
            <a:pPr marL="0" indent="0">
              <a:lnSpc>
                <a:spcPct val="100000"/>
              </a:lnSpc>
              <a:buNone/>
            </a:pPr>
            <a:r>
              <a:rPr lang="en-US" sz="3300" dirty="0"/>
              <a:t>Type of carbohydrate that passes through the body largely undigested, contributes minimally to postprandial rise</a:t>
            </a:r>
          </a:p>
          <a:p>
            <a:pPr marL="0" indent="0">
              <a:lnSpc>
                <a:spcPct val="100000"/>
              </a:lnSpc>
              <a:buNone/>
            </a:pPr>
            <a:endParaRPr lang="en-US" sz="1700" dirty="0"/>
          </a:p>
          <a:p>
            <a:pPr marL="0" indent="0">
              <a:lnSpc>
                <a:spcPct val="100000"/>
              </a:lnSpc>
              <a:buNone/>
            </a:pPr>
            <a:r>
              <a:rPr lang="en-US" sz="3000" dirty="0"/>
              <a:t>Associated with: </a:t>
            </a:r>
          </a:p>
          <a:p>
            <a:pPr lvl="1">
              <a:lnSpc>
                <a:spcPct val="110000"/>
              </a:lnSpc>
            </a:pPr>
            <a:r>
              <a:rPr lang="en-US" sz="2600" dirty="0"/>
              <a:t>Lower all cause mortality</a:t>
            </a:r>
          </a:p>
          <a:p>
            <a:pPr lvl="1">
              <a:lnSpc>
                <a:spcPct val="110000"/>
              </a:lnSpc>
            </a:pPr>
            <a:r>
              <a:rPr lang="en-US" sz="2600" dirty="0"/>
              <a:t>Inverse association with risk of T2DM</a:t>
            </a:r>
          </a:p>
          <a:p>
            <a:pPr lvl="1">
              <a:lnSpc>
                <a:spcPct val="110000"/>
              </a:lnSpc>
            </a:pPr>
            <a:r>
              <a:rPr lang="en-US" sz="2600" dirty="0"/>
              <a:t>Increased microbiome diversity</a:t>
            </a:r>
          </a:p>
          <a:p>
            <a:pPr lvl="1">
              <a:lnSpc>
                <a:spcPct val="110000"/>
              </a:lnSpc>
            </a:pPr>
            <a:r>
              <a:rPr lang="en-US" sz="2600" dirty="0"/>
              <a:t>Reduced cholesterol</a:t>
            </a:r>
            <a:endParaRPr lang="en-US" sz="3000" dirty="0"/>
          </a:p>
          <a:p>
            <a:pPr marL="0" indent="0">
              <a:lnSpc>
                <a:spcPct val="100000"/>
              </a:lnSpc>
              <a:buNone/>
            </a:pPr>
            <a:endParaRPr lang="en-US" sz="2400" dirty="0">
              <a:solidFill>
                <a:srgbClr val="000000"/>
              </a:solidFill>
            </a:endParaRPr>
          </a:p>
        </p:txBody>
      </p:sp>
      <p:pic>
        <p:nvPicPr>
          <p:cNvPr id="13" name="Picture 12" descr="A diagram of a wheat kernel&#10;&#10;Description automatically generated">
            <a:extLst>
              <a:ext uri="{FF2B5EF4-FFF2-40B4-BE49-F238E27FC236}">
                <a16:creationId xmlns:a16="http://schemas.microsoft.com/office/drawing/2014/main" id="{1FF969B0-5229-B582-7F4B-DC6ACC0FD887}"/>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9438" t="11647" r="46498"/>
          <a:stretch/>
        </p:blipFill>
        <p:spPr>
          <a:xfrm>
            <a:off x="6467348" y="3736861"/>
            <a:ext cx="2463936" cy="2165577"/>
          </a:xfrm>
          <a:prstGeom prst="rect">
            <a:avLst/>
          </a:prstGeom>
        </p:spPr>
      </p:pic>
    </p:spTree>
    <p:extLst>
      <p:ext uri="{BB962C8B-B14F-4D97-AF65-F5344CB8AC3E}">
        <p14:creationId xmlns:p14="http://schemas.microsoft.com/office/powerpoint/2010/main" val="87260762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CE3E-AFCC-43A3-BE95-C8EF1B0E500E}"/>
              </a:ext>
            </a:extLst>
          </p:cNvPr>
          <p:cNvSpPr>
            <a:spLocks noGrp="1"/>
          </p:cNvSpPr>
          <p:nvPr>
            <p:ph type="title"/>
          </p:nvPr>
        </p:nvSpPr>
        <p:spPr>
          <a:xfrm>
            <a:off x="0" y="0"/>
            <a:ext cx="9144000" cy="957660"/>
          </a:xfrm>
          <a:solidFill>
            <a:srgbClr val="92D050"/>
          </a:solidFill>
        </p:spPr>
        <p:txBody>
          <a:bodyPr/>
          <a:lstStyle/>
          <a:p>
            <a:pPr algn="ctr"/>
            <a:r>
              <a:rPr lang="en-US" b="1" dirty="0"/>
              <a:t>Fiber</a:t>
            </a:r>
          </a:p>
        </p:txBody>
      </p:sp>
      <p:sp>
        <p:nvSpPr>
          <p:cNvPr id="3" name="Content Placeholder 2">
            <a:extLst>
              <a:ext uri="{FF2B5EF4-FFF2-40B4-BE49-F238E27FC236}">
                <a16:creationId xmlns:a16="http://schemas.microsoft.com/office/drawing/2014/main" id="{51F31BD7-F01F-4B6F-8C7A-3A180B7D0FA6}"/>
              </a:ext>
            </a:extLst>
          </p:cNvPr>
          <p:cNvSpPr>
            <a:spLocks noGrp="1"/>
          </p:cNvSpPr>
          <p:nvPr>
            <p:ph idx="1"/>
          </p:nvPr>
        </p:nvSpPr>
        <p:spPr>
          <a:xfrm>
            <a:off x="329392" y="1305808"/>
            <a:ext cx="5140293" cy="5075942"/>
          </a:xfrm>
          <a:noFill/>
        </p:spPr>
        <p:txBody>
          <a:bodyPr>
            <a:normAutofit/>
          </a:bodyPr>
          <a:lstStyle/>
          <a:p>
            <a:pPr>
              <a:lnSpc>
                <a:spcPct val="100000"/>
              </a:lnSpc>
            </a:pPr>
            <a:r>
              <a:rPr lang="en-US" sz="2550" dirty="0">
                <a:solidFill>
                  <a:srgbClr val="000000"/>
                </a:solidFill>
              </a:rPr>
              <a:t>Goal: 14 grams of fiber/1000 kcal</a:t>
            </a:r>
          </a:p>
          <a:p>
            <a:pPr lvl="1">
              <a:lnSpc>
                <a:spcPct val="100000"/>
              </a:lnSpc>
            </a:pPr>
            <a:r>
              <a:rPr lang="en-US" sz="2250" dirty="0">
                <a:solidFill>
                  <a:srgbClr val="000000"/>
                </a:solidFill>
              </a:rPr>
              <a:t>Typical American gets ~15 grams/day</a:t>
            </a:r>
          </a:p>
          <a:p>
            <a:pPr lvl="1">
              <a:lnSpc>
                <a:spcPct val="100000"/>
              </a:lnSpc>
            </a:pPr>
            <a:r>
              <a:rPr lang="en-US" sz="2250" dirty="0">
                <a:solidFill>
                  <a:srgbClr val="000000"/>
                </a:solidFill>
              </a:rPr>
              <a:t>Improved glycemia with &gt; 50 grams/day; may be difficult due to palatability and GI side effects</a:t>
            </a:r>
          </a:p>
          <a:p>
            <a:pPr lvl="1">
              <a:lnSpc>
                <a:spcPct val="100000"/>
              </a:lnSpc>
            </a:pPr>
            <a:endParaRPr lang="en-US" sz="2250" dirty="0"/>
          </a:p>
          <a:p>
            <a:pPr>
              <a:lnSpc>
                <a:spcPct val="110000"/>
              </a:lnSpc>
            </a:pPr>
            <a:r>
              <a:rPr lang="en-US" sz="2400" dirty="0">
                <a:solidFill>
                  <a:srgbClr val="000000"/>
                </a:solidFill>
              </a:rPr>
              <a:t>Choose whole intact grains</a:t>
            </a:r>
          </a:p>
          <a:p>
            <a:pPr>
              <a:lnSpc>
                <a:spcPct val="110000"/>
              </a:lnSpc>
            </a:pPr>
            <a:r>
              <a:rPr lang="en-US" sz="2400" dirty="0">
                <a:solidFill>
                  <a:srgbClr val="000000"/>
                </a:solidFill>
              </a:rPr>
              <a:t>Encourage foods form due to co-existing micronutrients and phytochemicals</a:t>
            </a:r>
          </a:p>
        </p:txBody>
      </p:sp>
      <p:pic>
        <p:nvPicPr>
          <p:cNvPr id="9" name="Picture 8" descr="A collection of different types of grains&#10;&#10;Description automatically generated">
            <a:extLst>
              <a:ext uri="{FF2B5EF4-FFF2-40B4-BE49-F238E27FC236}">
                <a16:creationId xmlns:a16="http://schemas.microsoft.com/office/drawing/2014/main" id="{CC04D0B6-6418-8867-3D6F-CA8681FE526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68201" y="2288078"/>
            <a:ext cx="2746407" cy="4270664"/>
          </a:xfrm>
          <a:prstGeom prst="rect">
            <a:avLst/>
          </a:prstGeom>
        </p:spPr>
      </p:pic>
      <p:sp>
        <p:nvSpPr>
          <p:cNvPr id="11" name="Right Arrow 10">
            <a:extLst>
              <a:ext uri="{FF2B5EF4-FFF2-40B4-BE49-F238E27FC236}">
                <a16:creationId xmlns:a16="http://schemas.microsoft.com/office/drawing/2014/main" id="{A8218C73-9EB1-5487-DC5B-112CAAB5087C}"/>
              </a:ext>
            </a:extLst>
          </p:cNvPr>
          <p:cNvSpPr/>
          <p:nvPr/>
        </p:nvSpPr>
        <p:spPr>
          <a:xfrm>
            <a:off x="5051970" y="4423410"/>
            <a:ext cx="785553" cy="2369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46910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7C11-AF70-450B-9D28-E8BF794AFE7A}"/>
              </a:ext>
            </a:extLst>
          </p:cNvPr>
          <p:cNvSpPr>
            <a:spLocks noGrp="1"/>
          </p:cNvSpPr>
          <p:nvPr>
            <p:ph type="title"/>
          </p:nvPr>
        </p:nvSpPr>
        <p:spPr>
          <a:xfrm>
            <a:off x="0" y="0"/>
            <a:ext cx="9143999" cy="1032269"/>
          </a:xfrm>
          <a:solidFill>
            <a:srgbClr val="92D050"/>
          </a:solidFill>
        </p:spPr>
        <p:txBody>
          <a:bodyPr/>
          <a:lstStyle/>
          <a:p>
            <a:pPr algn="ctr"/>
            <a:r>
              <a:rPr lang="en-US" b="1" dirty="0"/>
              <a:t>Tips to Increase Fiber</a:t>
            </a:r>
          </a:p>
        </p:txBody>
      </p:sp>
      <p:sp>
        <p:nvSpPr>
          <p:cNvPr id="3" name="Content Placeholder 2">
            <a:extLst>
              <a:ext uri="{FF2B5EF4-FFF2-40B4-BE49-F238E27FC236}">
                <a16:creationId xmlns:a16="http://schemas.microsoft.com/office/drawing/2014/main" id="{F0F863BA-B11D-4552-81D7-025ECCBA487A}"/>
              </a:ext>
            </a:extLst>
          </p:cNvPr>
          <p:cNvSpPr>
            <a:spLocks noGrp="1"/>
          </p:cNvSpPr>
          <p:nvPr>
            <p:ph idx="1"/>
          </p:nvPr>
        </p:nvSpPr>
        <p:spPr>
          <a:xfrm>
            <a:off x="320895" y="1156486"/>
            <a:ext cx="6171065" cy="2502138"/>
          </a:xfrm>
          <a:noFill/>
        </p:spPr>
        <p:txBody>
          <a:bodyPr>
            <a:normAutofit/>
          </a:bodyPr>
          <a:lstStyle/>
          <a:p>
            <a:pPr>
              <a:lnSpc>
                <a:spcPct val="110000"/>
              </a:lnSpc>
            </a:pPr>
            <a:r>
              <a:rPr lang="en-US" sz="2400" dirty="0"/>
              <a:t>Avoid/limit highly processed foods</a:t>
            </a:r>
          </a:p>
          <a:p>
            <a:pPr>
              <a:lnSpc>
                <a:spcPct val="110000"/>
              </a:lnSpc>
            </a:pPr>
            <a:r>
              <a:rPr lang="en-US" sz="2400" dirty="0"/>
              <a:t>Choose &gt; 3 gm fiber per serving</a:t>
            </a:r>
          </a:p>
          <a:p>
            <a:pPr>
              <a:lnSpc>
                <a:spcPct val="110000"/>
              </a:lnSpc>
            </a:pPr>
            <a:r>
              <a:rPr lang="en-US" sz="2400" dirty="0"/>
              <a:t>Choose High Fiber Foods: Whole intact grains, legumes, fruits, veggies, nuts/seeds, avocados</a:t>
            </a:r>
          </a:p>
        </p:txBody>
      </p:sp>
      <p:pic>
        <p:nvPicPr>
          <p:cNvPr id="4" name="Content Placeholder 7" descr="A group of fruits and vegetables&#10;&#10;Description automatically generated">
            <a:extLst>
              <a:ext uri="{FF2B5EF4-FFF2-40B4-BE49-F238E27FC236}">
                <a16:creationId xmlns:a16="http://schemas.microsoft.com/office/drawing/2014/main" id="{F546B483-01C2-AF63-16AD-CBB27E5084A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8310" r="1998" b="19263"/>
          <a:stretch/>
        </p:blipFill>
        <p:spPr>
          <a:xfrm rot="16200000">
            <a:off x="5385384" y="2720218"/>
            <a:ext cx="4890546" cy="2410693"/>
          </a:xfrm>
          <a:prstGeom prst="rect">
            <a:avLst/>
          </a:prstGeom>
        </p:spPr>
      </p:pic>
      <p:sp>
        <p:nvSpPr>
          <p:cNvPr id="8" name="TextBox 7">
            <a:extLst>
              <a:ext uri="{FF2B5EF4-FFF2-40B4-BE49-F238E27FC236}">
                <a16:creationId xmlns:a16="http://schemas.microsoft.com/office/drawing/2014/main" id="{6866550C-9768-8E13-6983-5FC2AAD79A24}"/>
              </a:ext>
            </a:extLst>
          </p:cNvPr>
          <p:cNvSpPr txBox="1"/>
          <p:nvPr/>
        </p:nvSpPr>
        <p:spPr>
          <a:xfrm>
            <a:off x="800494" y="3323621"/>
            <a:ext cx="5953471" cy="3122393"/>
          </a:xfrm>
          <a:prstGeom prst="rect">
            <a:avLst/>
          </a:prstGeom>
          <a:noFill/>
        </p:spPr>
        <p:txBody>
          <a:bodyPr wrap="square">
            <a:spAutoFit/>
          </a:bodyPr>
          <a:lstStyle/>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Choose whole grain-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when culturally appropriate</a:t>
            </a:r>
          </a:p>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Eat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whole fruit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instead of drinking juice</a:t>
            </a:r>
          </a:p>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Include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plant-based proteins-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Substitute beans/lentils for meat in a salad, chili, or soup</a:t>
            </a:r>
          </a:p>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Add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onions, celery, carrots, other veggies when cooking</a:t>
            </a:r>
          </a:p>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Replace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white flour/rice with brown rice/whole grains</a:t>
            </a:r>
          </a:p>
          <a:p>
            <a:pPr marL="257175" marR="0" lvl="0" indent="-257175"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Snack on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nuts, seeds, fruit, or veggies more often</a:t>
            </a:r>
          </a:p>
        </p:txBody>
      </p:sp>
      <p:sp>
        <p:nvSpPr>
          <p:cNvPr id="9" name="Rectangle 8">
            <a:extLst>
              <a:ext uri="{FF2B5EF4-FFF2-40B4-BE49-F238E27FC236}">
                <a16:creationId xmlns:a16="http://schemas.microsoft.com/office/drawing/2014/main" id="{E34048B7-3739-F875-535D-AA86B5EAC37B}"/>
              </a:ext>
            </a:extLst>
          </p:cNvPr>
          <p:cNvSpPr/>
          <p:nvPr/>
        </p:nvSpPr>
        <p:spPr>
          <a:xfrm rot="16200000">
            <a:off x="-183846" y="4329660"/>
            <a:ext cx="1276183" cy="692497"/>
          </a:xfrm>
          <a:prstGeom prst="rect">
            <a:avLst/>
          </a:prstGeom>
          <a:noFill/>
        </p:spPr>
        <p:txBody>
          <a:bodyPr wrap="non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50" b="0" i="0" u="none" strike="noStrike" kern="1200" cap="none" spc="0" normalizeH="0" baseline="0" noProof="0" dirty="0">
                <a:ln w="0"/>
                <a:solidFill>
                  <a:srgbClr val="1D9A78"/>
                </a:solidFill>
                <a:effectLst>
                  <a:outerShdw blurRad="38100" dist="25400" dir="5400000" algn="ctr" rotWithShape="0">
                    <a:srgbClr val="6E747A">
                      <a:alpha val="43000"/>
                    </a:srgbClr>
                  </a:outerShdw>
                </a:effectLst>
                <a:uLnTx/>
                <a:uFillTx/>
                <a:latin typeface="Calibri" panose="020F0502020204030204"/>
                <a:ea typeface="+mn-ea"/>
                <a:cs typeface="+mn-cs"/>
              </a:rPr>
              <a:t>How!</a:t>
            </a:r>
          </a:p>
        </p:txBody>
      </p:sp>
      <p:sp>
        <p:nvSpPr>
          <p:cNvPr id="6" name="TextBox 5">
            <a:extLst>
              <a:ext uri="{FF2B5EF4-FFF2-40B4-BE49-F238E27FC236}">
                <a16:creationId xmlns:a16="http://schemas.microsoft.com/office/drawing/2014/main" id="{715E8EFD-7BCD-9FDD-9999-2E3AE4FF7AE1}"/>
              </a:ext>
            </a:extLst>
          </p:cNvPr>
          <p:cNvSpPr txBox="1"/>
          <p:nvPr/>
        </p:nvSpPr>
        <p:spPr>
          <a:xfrm>
            <a:off x="107996" y="6471923"/>
            <a:ext cx="9036004" cy="43088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1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8821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D85B-BD99-8F47-D78C-52ADBE7DF5B2}"/>
              </a:ext>
            </a:extLst>
          </p:cNvPr>
          <p:cNvSpPr>
            <a:spLocks noGrp="1"/>
          </p:cNvSpPr>
          <p:nvPr>
            <p:ph type="title"/>
          </p:nvPr>
        </p:nvSpPr>
        <p:spPr>
          <a:xfrm>
            <a:off x="628650" y="1108076"/>
            <a:ext cx="7886700" cy="1325563"/>
          </a:xfrm>
          <a:solidFill>
            <a:srgbClr val="92D050"/>
          </a:solidFill>
        </p:spPr>
        <p:txBody>
          <a:bodyPr/>
          <a:lstStyle/>
          <a:p>
            <a:pPr algn="ctr"/>
            <a:r>
              <a:rPr lang="en-US" dirty="0"/>
              <a:t> 100 Trillion Friends</a:t>
            </a:r>
          </a:p>
        </p:txBody>
      </p:sp>
      <p:pic>
        <p:nvPicPr>
          <p:cNvPr id="14" name="Picture 13" descr="A close-up of a human intestine&#10;&#10;AI-generated content may be incorrect.">
            <a:extLst>
              <a:ext uri="{FF2B5EF4-FFF2-40B4-BE49-F238E27FC236}">
                <a16:creationId xmlns:a16="http://schemas.microsoft.com/office/drawing/2014/main" id="{AE54B617-6E34-D3B4-8383-062E8ABFC0E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352675" y="2830512"/>
            <a:ext cx="4781550" cy="3187700"/>
          </a:xfrm>
          <a:prstGeom prst="rect">
            <a:avLst/>
          </a:prstGeom>
        </p:spPr>
      </p:pic>
    </p:spTree>
    <p:extLst>
      <p:ext uri="{BB962C8B-B14F-4D97-AF65-F5344CB8AC3E}">
        <p14:creationId xmlns:p14="http://schemas.microsoft.com/office/powerpoint/2010/main" val="61111939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4308" y="1143000"/>
            <a:ext cx="1296848" cy="121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63269" y="228600"/>
            <a:ext cx="8229600" cy="914400"/>
          </a:xfrm>
        </p:spPr>
        <p:txBody>
          <a:bodyPr>
            <a:normAutofit fontScale="90000"/>
          </a:bodyPr>
          <a:lstStyle/>
          <a:p>
            <a:r>
              <a:rPr lang="en-US" dirty="0"/>
              <a:t>100 Trillion Friends to Call Your Own </a:t>
            </a:r>
          </a:p>
        </p:txBody>
      </p:sp>
      <p:sp>
        <p:nvSpPr>
          <p:cNvPr id="7" name="Content Placeholder 6"/>
          <p:cNvSpPr>
            <a:spLocks noGrp="1"/>
          </p:cNvSpPr>
          <p:nvPr>
            <p:ph sz="quarter" idx="1"/>
          </p:nvPr>
        </p:nvSpPr>
        <p:spPr>
          <a:xfrm>
            <a:off x="463269" y="1143000"/>
            <a:ext cx="4041648" cy="5105400"/>
          </a:xfrm>
        </p:spPr>
        <p:txBody>
          <a:bodyPr>
            <a:noAutofit/>
          </a:bodyPr>
          <a:lstStyle/>
          <a:p>
            <a:pPr marL="0" indent="0">
              <a:buNone/>
            </a:pPr>
            <a:r>
              <a:rPr lang="en-US" sz="1600" dirty="0"/>
              <a:t>From way back when, to current time </a:t>
            </a:r>
            <a:br>
              <a:rPr lang="en-US" sz="1600" dirty="0"/>
            </a:br>
            <a:r>
              <a:rPr lang="en-US" sz="1600" dirty="0"/>
              <a:t>man and bacteria have been intertwined.</a:t>
            </a:r>
            <a:br>
              <a:rPr lang="en-US" sz="1600" dirty="0"/>
            </a:br>
            <a:br>
              <a:rPr lang="en-US" sz="1400" dirty="0"/>
            </a:br>
            <a:r>
              <a:rPr lang="en-US" sz="1600" dirty="0"/>
              <a:t>Start with your head, it's a happening place, </a:t>
            </a:r>
            <a:br>
              <a:rPr lang="en-US" sz="1600" dirty="0"/>
            </a:br>
            <a:r>
              <a:rPr lang="en-US" sz="1600" dirty="0"/>
              <a:t>there's staphylococcus all over your face. </a:t>
            </a:r>
            <a:br>
              <a:rPr lang="en-US" sz="1600" dirty="0"/>
            </a:br>
            <a:br>
              <a:rPr lang="en-US" sz="1600" dirty="0"/>
            </a:br>
            <a:r>
              <a:rPr lang="en-US" sz="1600" dirty="0"/>
              <a:t>Next up is gums, teeth and mouth,  </a:t>
            </a:r>
            <a:br>
              <a:rPr lang="en-US" sz="1600" dirty="0"/>
            </a:br>
            <a:r>
              <a:rPr lang="en-US" sz="1600" dirty="0"/>
              <a:t>You'll find streptococcus inside and out! </a:t>
            </a:r>
            <a:br>
              <a:rPr lang="en-US" sz="1600" dirty="0"/>
            </a:br>
            <a:br>
              <a:rPr lang="en-US" sz="1400" dirty="0"/>
            </a:br>
            <a:r>
              <a:rPr lang="en-US" sz="1600" dirty="0"/>
              <a:t>Now to your stomach, to keep the pH,</a:t>
            </a:r>
            <a:br>
              <a:rPr lang="en-US" sz="1600" dirty="0"/>
            </a:br>
            <a:r>
              <a:rPr lang="en-US" sz="1600" dirty="0"/>
              <a:t>H. pylori is on the case!</a:t>
            </a:r>
            <a:br>
              <a:rPr lang="en-US" sz="1600" dirty="0"/>
            </a:br>
            <a:br>
              <a:rPr lang="en-US" sz="1400" dirty="0"/>
            </a:br>
            <a:r>
              <a:rPr lang="en-US" sz="1600" dirty="0"/>
              <a:t>Inside the intestines, 30 feet of tube,</a:t>
            </a:r>
            <a:br>
              <a:rPr lang="en-US" sz="1600" dirty="0"/>
            </a:br>
            <a:r>
              <a:rPr lang="en-US" sz="1600" dirty="0"/>
              <a:t>3 pounds of bacteria digesting your food. </a:t>
            </a:r>
            <a:br>
              <a:rPr lang="en-US" sz="1600" dirty="0"/>
            </a:br>
            <a:br>
              <a:rPr lang="en-US" sz="1400" dirty="0"/>
            </a:br>
            <a:r>
              <a:rPr lang="en-US" sz="1600" dirty="0"/>
              <a:t>From Bacteroidetes to keep you lean,</a:t>
            </a:r>
            <a:br>
              <a:rPr lang="en-US" sz="1600" dirty="0"/>
            </a:br>
            <a:r>
              <a:rPr lang="en-US" sz="1600" dirty="0"/>
              <a:t>to Firmicutes, a junk food digesting machine!</a:t>
            </a:r>
            <a:br>
              <a:rPr lang="en-US" sz="1600" dirty="0"/>
            </a:br>
            <a:br>
              <a:rPr lang="en-US" sz="1600" dirty="0"/>
            </a:br>
            <a:r>
              <a:rPr lang="en-US" sz="1600" dirty="0"/>
              <a:t>Prevotella another bug on the scene, </a:t>
            </a:r>
            <a:br>
              <a:rPr lang="en-US" sz="1600" dirty="0"/>
            </a:br>
            <a:r>
              <a:rPr lang="en-US" sz="1600" dirty="0"/>
              <a:t>breaks down fiber, veggies and beans! </a:t>
            </a:r>
            <a:br>
              <a:rPr lang="en-US" sz="1600" dirty="0"/>
            </a:br>
            <a:endParaRPr lang="en-US" sz="1400" dirty="0"/>
          </a:p>
        </p:txBody>
      </p:sp>
      <p:sp>
        <p:nvSpPr>
          <p:cNvPr id="8" name="Content Placeholder 7"/>
          <p:cNvSpPr>
            <a:spLocks noGrp="1"/>
          </p:cNvSpPr>
          <p:nvPr>
            <p:ph sz="quarter" idx="2"/>
          </p:nvPr>
        </p:nvSpPr>
        <p:spPr>
          <a:xfrm>
            <a:off x="4419600" y="1219200"/>
            <a:ext cx="4419600" cy="5489448"/>
          </a:xfrm>
        </p:spPr>
        <p:txBody>
          <a:bodyPr>
            <a:normAutofit fontScale="32500" lnSpcReduction="20000"/>
          </a:bodyPr>
          <a:lstStyle/>
          <a:p>
            <a:pPr marL="0" indent="0">
              <a:buNone/>
            </a:pPr>
            <a:r>
              <a:rPr lang="en-US" sz="5400" dirty="0"/>
              <a:t>Lactobacillus is a newborn's friend, </a:t>
            </a:r>
            <a:br>
              <a:rPr lang="en-US" sz="5400" dirty="0"/>
            </a:br>
            <a:r>
              <a:rPr lang="en-US" sz="5400" dirty="0"/>
              <a:t>lining birth canal from tip to end. </a:t>
            </a:r>
          </a:p>
          <a:p>
            <a:pPr marL="0" indent="0">
              <a:buNone/>
            </a:pPr>
            <a:r>
              <a:rPr lang="en-US" sz="4900" dirty="0"/>
              <a:t>Down to your feet, in-between the toes, </a:t>
            </a:r>
            <a:br>
              <a:rPr lang="en-US" sz="4900" dirty="0"/>
            </a:br>
            <a:r>
              <a:rPr lang="en-US" sz="4900" dirty="0"/>
              <a:t>that's where lots of pseudomonas grows!</a:t>
            </a:r>
          </a:p>
          <a:p>
            <a:pPr marL="0" indent="0">
              <a:buNone/>
            </a:pPr>
            <a:br>
              <a:rPr lang="en-US" sz="4900" dirty="0"/>
            </a:br>
            <a:r>
              <a:rPr lang="en-US" sz="4900" dirty="0"/>
              <a:t>Short chain fatty acids, you wanna keep them around</a:t>
            </a:r>
          </a:p>
          <a:p>
            <a:pPr marL="0" indent="0">
              <a:buNone/>
            </a:pPr>
            <a:r>
              <a:rPr lang="en-US" sz="4900" dirty="0"/>
              <a:t>Protects gut mucous lining from breakin’ down</a:t>
            </a:r>
            <a:br>
              <a:rPr lang="en-US" sz="4900" dirty="0"/>
            </a:br>
            <a:endParaRPr lang="en-US" sz="4900" dirty="0"/>
          </a:p>
          <a:p>
            <a:pPr marL="0" indent="0">
              <a:buNone/>
            </a:pPr>
            <a:r>
              <a:rPr lang="en-US" sz="4900" dirty="0"/>
              <a:t>So here’s my message, always nourish your gut</a:t>
            </a:r>
          </a:p>
          <a:p>
            <a:pPr marL="0" indent="0">
              <a:buNone/>
            </a:pPr>
            <a:r>
              <a:rPr lang="en-US" sz="4900" dirty="0"/>
              <a:t>With fresh fruit, </a:t>
            </a:r>
            <a:r>
              <a:rPr lang="en-US" sz="5400" dirty="0"/>
              <a:t>grains, veggies</a:t>
            </a:r>
            <a:r>
              <a:rPr lang="en-US" sz="4900" dirty="0"/>
              <a:t>, beans and nuts</a:t>
            </a:r>
            <a:br>
              <a:rPr lang="en-US" sz="4900" dirty="0"/>
            </a:br>
            <a:endParaRPr lang="en-US" sz="4900" dirty="0"/>
          </a:p>
          <a:p>
            <a:pPr marL="0" indent="0">
              <a:buNone/>
            </a:pPr>
            <a:r>
              <a:rPr lang="en-US" sz="4900" dirty="0"/>
              <a:t>More kefir, miso, sauerkraut, kimchi</a:t>
            </a:r>
          </a:p>
          <a:p>
            <a:pPr marL="0" indent="0">
              <a:buNone/>
            </a:pPr>
            <a:r>
              <a:rPr lang="en-US" sz="4900" dirty="0"/>
              <a:t>Less sugar and fast foods to keep away disease</a:t>
            </a:r>
            <a:br>
              <a:rPr lang="en-US" sz="4900" dirty="0"/>
            </a:br>
            <a:endParaRPr lang="en-US" sz="4900" dirty="0"/>
          </a:p>
          <a:p>
            <a:pPr marL="0" indent="0">
              <a:buNone/>
            </a:pPr>
            <a:r>
              <a:rPr lang="en-US" sz="4900" dirty="0"/>
              <a:t>Breast feed, get dirty, limit antibiotic use</a:t>
            </a:r>
          </a:p>
          <a:p>
            <a:pPr marL="0" indent="0">
              <a:buNone/>
            </a:pPr>
            <a:r>
              <a:rPr lang="en-US" sz="4900" dirty="0"/>
              <a:t>Let newborns come out through the natural shoot</a:t>
            </a:r>
          </a:p>
          <a:p>
            <a:pPr marL="0" indent="0">
              <a:buNone/>
            </a:pPr>
            <a:br>
              <a:rPr lang="en-US" sz="4900" dirty="0"/>
            </a:br>
            <a:r>
              <a:rPr lang="en-US" sz="4900" dirty="0"/>
              <a:t>Be reassured that you're never alone</a:t>
            </a:r>
          </a:p>
          <a:p>
            <a:pPr marL="0" indent="0">
              <a:buNone/>
            </a:pPr>
            <a:r>
              <a:rPr lang="en-US" sz="4900" dirty="0"/>
              <a:t>You've got 100 trillion friends to call your own!</a:t>
            </a:r>
            <a:br>
              <a:rPr lang="en-US" sz="4900" dirty="0"/>
            </a:br>
            <a:br>
              <a:rPr lang="en-US" dirty="0"/>
            </a:br>
            <a:endParaRPr lang="en-US" sz="1200" dirty="0"/>
          </a:p>
        </p:txBody>
      </p:sp>
      <p:sp>
        <p:nvSpPr>
          <p:cNvPr id="9" name="TextBox 8"/>
          <p:cNvSpPr txBox="1"/>
          <p:nvPr/>
        </p:nvSpPr>
        <p:spPr>
          <a:xfrm>
            <a:off x="463269" y="6324600"/>
            <a:ext cx="8534400" cy="461665"/>
          </a:xfrm>
          <a:prstGeom prst="rect">
            <a:avLst/>
          </a:prstGeom>
          <a:solidFill>
            <a:schemeClr val="bg1"/>
          </a:solidFill>
        </p:spPr>
        <p:txBody>
          <a:bodyPr wrap="square" rtlCol="0">
            <a:spAutoFit/>
          </a:bodyPr>
          <a:lstStyle/>
          <a:p>
            <a:pPr algn="ctr"/>
            <a:r>
              <a:rPr lang="en-US" sz="1100" dirty="0"/>
              <a:t>Copyright Diabetes Education Services</a:t>
            </a:r>
            <a:r>
              <a:rPr lang="en-US" sz="1100"/>
              <a:t>©  May </a:t>
            </a:r>
            <a:r>
              <a:rPr lang="en-US" sz="1100" dirty="0"/>
              <a:t>not be used without written permission. </a:t>
            </a:r>
            <a:r>
              <a:rPr lang="en-US" sz="1100" b="1" dirty="0"/>
              <a:t>www.DiabetesEd.net</a:t>
            </a:r>
            <a:endParaRPr lang="en-US" sz="1100" dirty="0"/>
          </a:p>
          <a:p>
            <a:pPr algn="ctr"/>
            <a:r>
              <a:rPr lang="en-US" sz="1100" i="1" dirty="0"/>
              <a:t>100 Trillion Friends to Call Your Own by Beverly Thomassian, RN, MPH, CDE, BC-ADM to the tune “Yeah” in the style of Usher</a:t>
            </a:r>
            <a:r>
              <a:rPr lang="en-US" sz="1200" i="1" dirty="0"/>
              <a:t>.</a:t>
            </a:r>
            <a:endParaRPr lang="en-US" sz="1200" dirty="0"/>
          </a:p>
        </p:txBody>
      </p:sp>
    </p:spTree>
    <p:extLst>
      <p:ext uri="{BB962C8B-B14F-4D97-AF65-F5344CB8AC3E}">
        <p14:creationId xmlns:p14="http://schemas.microsoft.com/office/powerpoint/2010/main" val="37108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AED69-B82C-4B21-915B-42BE31568B2B}"/>
              </a:ext>
            </a:extLst>
          </p:cNvPr>
          <p:cNvSpPr>
            <a:spLocks noGrp="1"/>
          </p:cNvSpPr>
          <p:nvPr>
            <p:ph type="title"/>
          </p:nvPr>
        </p:nvSpPr>
        <p:spPr>
          <a:xfrm>
            <a:off x="0" y="0"/>
            <a:ext cx="9144000" cy="1143000"/>
          </a:xfrm>
          <a:solidFill>
            <a:srgbClr val="92D050"/>
          </a:solidFill>
        </p:spPr>
        <p:txBody>
          <a:bodyPr>
            <a:normAutofit/>
          </a:bodyPr>
          <a:lstStyle/>
          <a:p>
            <a:r>
              <a:rPr lang="en-US" b="1" dirty="0"/>
              <a:t>Knowledge Check: Poll Question #2</a:t>
            </a:r>
          </a:p>
        </p:txBody>
      </p:sp>
      <p:sp>
        <p:nvSpPr>
          <p:cNvPr id="3" name="Content Placeholder 2">
            <a:extLst>
              <a:ext uri="{FF2B5EF4-FFF2-40B4-BE49-F238E27FC236}">
                <a16:creationId xmlns:a16="http://schemas.microsoft.com/office/drawing/2014/main" id="{E52D20A2-E960-4A05-B6D6-C174F649CF47}"/>
              </a:ext>
            </a:extLst>
          </p:cNvPr>
          <p:cNvSpPr>
            <a:spLocks noGrp="1"/>
          </p:cNvSpPr>
          <p:nvPr>
            <p:ph idx="1"/>
          </p:nvPr>
        </p:nvSpPr>
        <p:spPr>
          <a:xfrm>
            <a:off x="317500" y="1352550"/>
            <a:ext cx="8509000" cy="5181600"/>
          </a:xfrm>
        </p:spPr>
        <p:txBody>
          <a:bodyPr>
            <a:normAutofit fontScale="92500"/>
          </a:bodyPr>
          <a:lstStyle/>
          <a:p>
            <a:pPr marL="0" indent="0">
              <a:lnSpc>
                <a:spcPct val="100000"/>
              </a:lnSpc>
              <a:buNone/>
            </a:pPr>
            <a:r>
              <a:rPr lang="en-US" dirty="0"/>
              <a:t>Which of the following is true about sucrose digestion?</a:t>
            </a:r>
          </a:p>
          <a:p>
            <a:pPr marL="600075" indent="-471488">
              <a:lnSpc>
                <a:spcPct val="100000"/>
              </a:lnSpc>
              <a:buFont typeface="+mj-lt"/>
              <a:buAutoNum type="alphaUcPeriod"/>
            </a:pPr>
            <a:r>
              <a:rPr lang="en-US" dirty="0"/>
              <a:t>Sucrose is broken down into glucose &amp; fructose, and the fructose is metabolized almost completely in the liver</a:t>
            </a:r>
          </a:p>
          <a:p>
            <a:pPr marL="600075" indent="-471488">
              <a:lnSpc>
                <a:spcPct val="100000"/>
              </a:lnSpc>
              <a:buFont typeface="+mj-lt"/>
              <a:buAutoNum type="alphaUcPeriod"/>
            </a:pPr>
            <a:r>
              <a:rPr lang="en-US" dirty="0"/>
              <a:t>Sucrose is broken down into glucose &amp; maltose, and the glucose is metabolized almost completely in the liver</a:t>
            </a:r>
          </a:p>
          <a:p>
            <a:pPr marL="600075" indent="-471488">
              <a:lnSpc>
                <a:spcPct val="100000"/>
              </a:lnSpc>
              <a:buFont typeface="+mj-lt"/>
              <a:buAutoNum type="alphaUcPeriod"/>
            </a:pPr>
            <a:r>
              <a:rPr lang="en-US" dirty="0"/>
              <a:t>Sucrose is broken down into glucose &amp; fructose, and the glucose is metabolized almost completely in the liver</a:t>
            </a:r>
          </a:p>
          <a:p>
            <a:pPr marL="600075" indent="-471488">
              <a:lnSpc>
                <a:spcPct val="100000"/>
              </a:lnSpc>
              <a:buFont typeface="+mj-lt"/>
              <a:buAutoNum type="alphaUcPeriod"/>
            </a:pPr>
            <a:r>
              <a:rPr lang="en-US" dirty="0"/>
              <a:t>Sucrose is broken down into glucose &amp; maltose, and the maltose is metabolized almost completely in the liver</a:t>
            </a:r>
          </a:p>
          <a:p>
            <a:endParaRPr lang="en-US" dirty="0"/>
          </a:p>
        </p:txBody>
      </p:sp>
      <p:sp>
        <p:nvSpPr>
          <p:cNvPr id="4" name="Oval 3">
            <a:extLst>
              <a:ext uri="{FF2B5EF4-FFF2-40B4-BE49-F238E27FC236}">
                <a16:creationId xmlns:a16="http://schemas.microsoft.com/office/drawing/2014/main" id="{77EE1D85-DD07-4E4E-9EC1-65C131AE3D97}"/>
              </a:ext>
            </a:extLst>
          </p:cNvPr>
          <p:cNvSpPr/>
          <p:nvPr/>
        </p:nvSpPr>
        <p:spPr>
          <a:xfrm>
            <a:off x="0" y="1828800"/>
            <a:ext cx="9144000" cy="9461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67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404F-80D4-4CA4-ADF0-92B04DD7DC44}"/>
              </a:ext>
            </a:extLst>
          </p:cNvPr>
          <p:cNvSpPr>
            <a:spLocks noGrp="1"/>
          </p:cNvSpPr>
          <p:nvPr>
            <p:ph type="title"/>
          </p:nvPr>
        </p:nvSpPr>
        <p:spPr>
          <a:xfrm>
            <a:off x="0" y="0"/>
            <a:ext cx="9144000" cy="1062138"/>
          </a:xfrm>
          <a:solidFill>
            <a:srgbClr val="92D050"/>
          </a:solidFill>
        </p:spPr>
        <p:txBody>
          <a:bodyPr>
            <a:normAutofit/>
          </a:bodyPr>
          <a:lstStyle/>
          <a:p>
            <a:pPr algn="ctr"/>
            <a:r>
              <a:rPr lang="en-US" b="1" dirty="0"/>
              <a:t>Knowledge Check: Poll Question #3</a:t>
            </a:r>
          </a:p>
        </p:txBody>
      </p:sp>
      <p:sp>
        <p:nvSpPr>
          <p:cNvPr id="3" name="Content Placeholder 2">
            <a:extLst>
              <a:ext uri="{FF2B5EF4-FFF2-40B4-BE49-F238E27FC236}">
                <a16:creationId xmlns:a16="http://schemas.microsoft.com/office/drawing/2014/main" id="{AFF82E7A-3552-4091-9EFF-1C15585705C1}"/>
              </a:ext>
            </a:extLst>
          </p:cNvPr>
          <p:cNvSpPr>
            <a:spLocks noGrp="1"/>
          </p:cNvSpPr>
          <p:nvPr>
            <p:ph idx="1"/>
          </p:nvPr>
        </p:nvSpPr>
        <p:spPr>
          <a:xfrm>
            <a:off x="507381" y="1246090"/>
            <a:ext cx="8401050" cy="5173760"/>
          </a:xfrm>
        </p:spPr>
        <p:txBody>
          <a:bodyPr>
            <a:normAutofit/>
          </a:bodyPr>
          <a:lstStyle/>
          <a:p>
            <a:pPr marL="0" indent="0">
              <a:lnSpc>
                <a:spcPct val="100000"/>
              </a:lnSpc>
              <a:buNone/>
            </a:pPr>
            <a:r>
              <a:rPr lang="en-US" dirty="0"/>
              <a:t>Taylor, who has type 1 diabetes, begins experiencing symptoms of hypoglycemia after a long-day of swimming. When she checks, her blood sugar is 63 mg/dl. What should she do?</a:t>
            </a:r>
          </a:p>
          <a:p>
            <a:pPr marL="728663" lvl="1" indent="-385763">
              <a:lnSpc>
                <a:spcPct val="100000"/>
              </a:lnSpc>
              <a:buFont typeface="+mj-lt"/>
              <a:buAutoNum type="alphaUcPeriod"/>
            </a:pPr>
            <a:r>
              <a:rPr lang="en-US" dirty="0"/>
              <a:t>Drink 8 oz of soda and recheck her glucose level in 15 minutes</a:t>
            </a:r>
          </a:p>
          <a:p>
            <a:pPr marL="728663" lvl="1" indent="-385763">
              <a:lnSpc>
                <a:spcPct val="100000"/>
              </a:lnSpc>
              <a:buFont typeface="+mj-lt"/>
              <a:buAutoNum type="alphaUcPeriod"/>
            </a:pPr>
            <a:r>
              <a:rPr lang="en-US" dirty="0"/>
              <a:t>Eat 4 glucose tablets and recheck her glucose level in 15 minutes</a:t>
            </a:r>
          </a:p>
          <a:p>
            <a:pPr marL="728663" lvl="1" indent="-385763">
              <a:lnSpc>
                <a:spcPct val="100000"/>
              </a:lnSpc>
              <a:buFont typeface="+mj-lt"/>
              <a:buAutoNum type="alphaUcPeriod"/>
            </a:pPr>
            <a:r>
              <a:rPr lang="en-US" dirty="0"/>
              <a:t>Drink 15g of liquid glucose and recheck her glucose level in 30 minutes</a:t>
            </a:r>
          </a:p>
          <a:p>
            <a:pPr marL="728663" lvl="1" indent="-385763">
              <a:lnSpc>
                <a:spcPct val="100000"/>
              </a:lnSpc>
              <a:buFont typeface="+mj-lt"/>
              <a:buAutoNum type="alphaUcPeriod"/>
            </a:pPr>
            <a:r>
              <a:rPr lang="en-US" dirty="0"/>
              <a:t>Eat a piece of fruit and recheck her glucose level in 30 minutes </a:t>
            </a:r>
          </a:p>
          <a:p>
            <a:pPr marL="342900" lvl="1" indent="0">
              <a:buNone/>
            </a:pPr>
            <a:endParaRPr lang="en-US" dirty="0"/>
          </a:p>
        </p:txBody>
      </p:sp>
      <p:sp>
        <p:nvSpPr>
          <p:cNvPr id="4" name="Oval 3">
            <a:extLst>
              <a:ext uri="{FF2B5EF4-FFF2-40B4-BE49-F238E27FC236}">
                <a16:creationId xmlns:a16="http://schemas.microsoft.com/office/drawing/2014/main" id="{10ACEF07-A5B2-489F-9233-48421EC12AE7}"/>
              </a:ext>
            </a:extLst>
          </p:cNvPr>
          <p:cNvSpPr/>
          <p:nvPr/>
        </p:nvSpPr>
        <p:spPr>
          <a:xfrm>
            <a:off x="507381" y="3695700"/>
            <a:ext cx="8401050" cy="1066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71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Food on a cutting board&#10;&#10;Description automatically generated">
            <a:extLst>
              <a:ext uri="{FF2B5EF4-FFF2-40B4-BE49-F238E27FC236}">
                <a16:creationId xmlns:a16="http://schemas.microsoft.com/office/drawing/2014/main" id="{FCCC489E-3516-FD2E-5137-495C6013B3A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200"/>
          <a:stretch/>
        </p:blipFill>
        <p:spPr>
          <a:xfrm>
            <a:off x="0" y="-376167"/>
            <a:ext cx="9144000" cy="7234167"/>
          </a:xfrm>
          <a:prstGeom prst="rect">
            <a:avLst/>
          </a:prstGeom>
        </p:spPr>
      </p:pic>
      <p:sp>
        <p:nvSpPr>
          <p:cNvPr id="5" name="Title 3">
            <a:extLst>
              <a:ext uri="{FF2B5EF4-FFF2-40B4-BE49-F238E27FC236}">
                <a16:creationId xmlns:a16="http://schemas.microsoft.com/office/drawing/2014/main" id="{8FC9A71B-FD04-2E83-53ED-B43933544967}"/>
              </a:ext>
            </a:extLst>
          </p:cNvPr>
          <p:cNvSpPr txBox="1">
            <a:spLocks/>
          </p:cNvSpPr>
          <p:nvPr/>
        </p:nvSpPr>
        <p:spPr>
          <a:xfrm>
            <a:off x="376239" y="3429000"/>
            <a:ext cx="4843462" cy="1390651"/>
          </a:xfrm>
          <a:prstGeom prst="rect">
            <a:avLst/>
          </a:prstGeom>
          <a:solidFill>
            <a:schemeClr val="tx2">
              <a:lumMod val="60000"/>
              <a:lumOff val="40000"/>
              <a:alpha val="64038"/>
            </a:schemeClr>
          </a:solidFill>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200" b="1" i="0" u="none" strike="noStrike" kern="1200" cap="none" spc="0" normalizeH="0" baseline="0" noProof="0" dirty="0">
                <a:ln>
                  <a:noFill/>
                </a:ln>
                <a:solidFill>
                  <a:prstClr val="white"/>
                </a:solidFill>
                <a:effectLst/>
                <a:uLnTx/>
                <a:uFillTx/>
                <a:latin typeface="Calibri Light" panose="020F0302020204030204"/>
                <a:ea typeface="+mj-ea"/>
                <a:cs typeface="+mj-cs"/>
              </a:rPr>
              <a:t>Protein</a:t>
            </a:r>
            <a:endParaRPr kumimoji="0" lang="en-US" sz="44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074897953"/>
      </p:ext>
    </p:extLst>
  </p:cSld>
  <p:clrMapOvr>
    <a:overrideClrMapping bg1="lt1" tx1="dk1" bg2="lt2" tx2="dk2" accent1="accent1" accent2="accent2" accent3="accent3" accent4="accent4" accent5="accent5" accent6="accent6" hlink="hlink" folHlink="folHlink"/>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4413C-8AD3-4C13-BB55-84D9EAAEEC37}"/>
              </a:ext>
            </a:extLst>
          </p:cNvPr>
          <p:cNvSpPr>
            <a:spLocks noGrp="1"/>
          </p:cNvSpPr>
          <p:nvPr>
            <p:ph type="title"/>
          </p:nvPr>
        </p:nvSpPr>
        <p:spPr>
          <a:xfrm>
            <a:off x="0" y="0"/>
            <a:ext cx="9144000" cy="1148810"/>
          </a:xfrm>
          <a:solidFill>
            <a:srgbClr val="92D050"/>
          </a:solidFill>
        </p:spPr>
        <p:txBody>
          <a:bodyPr/>
          <a:lstStyle/>
          <a:p>
            <a:pPr algn="ctr"/>
            <a:r>
              <a:rPr lang="en-US" b="1" dirty="0"/>
              <a:t>Protein: ADA Standard of Care</a:t>
            </a:r>
          </a:p>
        </p:txBody>
      </p:sp>
      <p:sp>
        <p:nvSpPr>
          <p:cNvPr id="3" name="Content Placeholder 2">
            <a:extLst>
              <a:ext uri="{FF2B5EF4-FFF2-40B4-BE49-F238E27FC236}">
                <a16:creationId xmlns:a16="http://schemas.microsoft.com/office/drawing/2014/main" id="{067E413E-B604-491D-B378-A42008134D62}"/>
              </a:ext>
            </a:extLst>
          </p:cNvPr>
          <p:cNvSpPr>
            <a:spLocks noGrp="1"/>
          </p:cNvSpPr>
          <p:nvPr>
            <p:ph idx="1"/>
          </p:nvPr>
        </p:nvSpPr>
        <p:spPr>
          <a:xfrm>
            <a:off x="270683" y="1447800"/>
            <a:ext cx="6511117" cy="4762500"/>
          </a:xfrm>
        </p:spPr>
        <p:txBody>
          <a:bodyPr>
            <a:normAutofit/>
          </a:bodyPr>
          <a:lstStyle/>
          <a:p>
            <a:pPr>
              <a:lnSpc>
                <a:spcPct val="100000"/>
              </a:lnSpc>
            </a:pPr>
            <a:r>
              <a:rPr lang="en-US" sz="2400" dirty="0"/>
              <a:t>Inconclusive: </a:t>
            </a:r>
            <a:r>
              <a:rPr lang="en-US" sz="2400" b="1" dirty="0"/>
              <a:t>No ideal amount of dietary protein to </a:t>
            </a:r>
            <a:r>
              <a:rPr lang="en-US" sz="2600" b="1" dirty="0"/>
              <a:t>optimize</a:t>
            </a:r>
            <a:r>
              <a:rPr lang="en-US" sz="2400" b="1" dirty="0"/>
              <a:t> glycemic management or CVD risk</a:t>
            </a:r>
          </a:p>
          <a:p>
            <a:pPr lvl="1">
              <a:lnSpc>
                <a:spcPct val="100000"/>
              </a:lnSpc>
            </a:pPr>
            <a:r>
              <a:rPr lang="en-US" sz="2200" dirty="0"/>
              <a:t>RDA for Americans: 0.8 gm/kg, newest DG: 1.2-1.6 gm/kg</a:t>
            </a:r>
          </a:p>
          <a:p>
            <a:pPr lvl="1">
              <a:lnSpc>
                <a:spcPct val="100000"/>
              </a:lnSpc>
            </a:pPr>
            <a:r>
              <a:rPr lang="en-US" sz="2200" dirty="0"/>
              <a:t>Typical consumption: 0.8-1.5 gm/kg </a:t>
            </a:r>
          </a:p>
          <a:p>
            <a:pPr lvl="1">
              <a:lnSpc>
                <a:spcPct val="100000"/>
              </a:lnSpc>
            </a:pPr>
            <a:r>
              <a:rPr lang="en-US" sz="2200" dirty="0"/>
              <a:t>Individualize protein goals based on current eating patterns</a:t>
            </a:r>
          </a:p>
          <a:p>
            <a:pPr lvl="1">
              <a:lnSpc>
                <a:spcPct val="100000"/>
              </a:lnSpc>
            </a:pPr>
            <a:endParaRPr lang="en-US" sz="2000" dirty="0"/>
          </a:p>
          <a:p>
            <a:pPr>
              <a:lnSpc>
                <a:spcPct val="100000"/>
              </a:lnSpc>
            </a:pPr>
            <a:r>
              <a:rPr lang="en-US" sz="2400" dirty="0"/>
              <a:t>Increase plant-based protein for people with or at risk of diabetes to reduce CVD</a:t>
            </a:r>
          </a:p>
        </p:txBody>
      </p:sp>
      <p:pic>
        <p:nvPicPr>
          <p:cNvPr id="7" name="Picture 6" descr="A plate of food on a black background&#10;&#10;Description automatically generated">
            <a:extLst>
              <a:ext uri="{FF2B5EF4-FFF2-40B4-BE49-F238E27FC236}">
                <a16:creationId xmlns:a16="http://schemas.microsoft.com/office/drawing/2014/main" id="{9DE93BFE-914B-6836-3A88-3601F91F9585}"/>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3063" t="12364" r="19383" b="46548"/>
          <a:stretch/>
        </p:blipFill>
        <p:spPr>
          <a:xfrm>
            <a:off x="7059472" y="1349781"/>
            <a:ext cx="1983930" cy="2103444"/>
          </a:xfrm>
          <a:prstGeom prst="rect">
            <a:avLst/>
          </a:prstGeom>
        </p:spPr>
      </p:pic>
      <p:sp>
        <p:nvSpPr>
          <p:cNvPr id="11" name="TextBox 10">
            <a:extLst>
              <a:ext uri="{FF2B5EF4-FFF2-40B4-BE49-F238E27FC236}">
                <a16:creationId xmlns:a16="http://schemas.microsoft.com/office/drawing/2014/main" id="{1261EDA3-9ECE-3A52-4A7A-31C5958E4308}"/>
              </a:ext>
            </a:extLst>
          </p:cNvPr>
          <p:cNvSpPr txBox="1"/>
          <p:nvPr/>
        </p:nvSpPr>
        <p:spPr>
          <a:xfrm>
            <a:off x="270683" y="6411271"/>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61807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98795"/>
          </a:xfrm>
          <a:solidFill>
            <a:srgbClr val="92D050"/>
          </a:solidFill>
        </p:spPr>
        <p:txBody>
          <a:bodyPr>
            <a:normAutofit fontScale="90000"/>
          </a:bodyPr>
          <a:lstStyle/>
          <a:p>
            <a:pPr algn="ctr"/>
            <a:r>
              <a:rPr lang="en-US" b="1" dirty="0"/>
              <a:t>Protein &amp; Kidney Disease: </a:t>
            </a:r>
            <a:br>
              <a:rPr lang="en-US" b="1" dirty="0"/>
            </a:br>
            <a:r>
              <a:rPr lang="en-US" b="1" dirty="0"/>
              <a:t>ADA Standard of Care</a:t>
            </a:r>
          </a:p>
        </p:txBody>
      </p:sp>
      <p:sp>
        <p:nvSpPr>
          <p:cNvPr id="3" name="Content Placeholder 2"/>
          <p:cNvSpPr>
            <a:spLocks noGrp="1"/>
          </p:cNvSpPr>
          <p:nvPr>
            <p:ph idx="1"/>
          </p:nvPr>
        </p:nvSpPr>
        <p:spPr>
          <a:xfrm>
            <a:off x="438495" y="1420953"/>
            <a:ext cx="7563544" cy="3836847"/>
          </a:xfrm>
        </p:spPr>
        <p:txBody>
          <a:bodyPr>
            <a:normAutofit/>
          </a:bodyPr>
          <a:lstStyle/>
          <a:p>
            <a:pPr marL="0" indent="0">
              <a:buNone/>
            </a:pPr>
            <a:r>
              <a:rPr lang="en-US" sz="2700" dirty="0"/>
              <a:t>Diabetes &amp; Non-Dialysis CKD</a:t>
            </a:r>
          </a:p>
          <a:p>
            <a:r>
              <a:rPr lang="en-US" sz="2700" dirty="0"/>
              <a:t>Individualize based on eating pattern</a:t>
            </a:r>
          </a:p>
          <a:p>
            <a:pPr lvl="1"/>
            <a:r>
              <a:rPr lang="en-US" sz="2400" dirty="0"/>
              <a:t>0.8 gm/kg/day for </a:t>
            </a:r>
            <a:r>
              <a:rPr lang="en-US" sz="2400" u="sng" dirty="0"/>
              <a:t>&gt; </a:t>
            </a:r>
            <a:r>
              <a:rPr lang="en-US" sz="2400" dirty="0"/>
              <a:t>stage G3</a:t>
            </a:r>
          </a:p>
          <a:p>
            <a:pPr lvl="1"/>
            <a:r>
              <a:rPr lang="en-US" sz="2400" dirty="0"/>
              <a:t>Below this – does not improve BG, CVD or slow kidney disease progression - may increase malnutrition</a:t>
            </a:r>
          </a:p>
          <a:p>
            <a:pPr marL="342900" lvl="1" indent="0">
              <a:buNone/>
            </a:pPr>
            <a:endParaRPr lang="en-US" sz="2400" dirty="0"/>
          </a:p>
          <a:p>
            <a:r>
              <a:rPr lang="en-US" sz="2700" dirty="0"/>
              <a:t>Increase plant-based sources</a:t>
            </a:r>
          </a:p>
          <a:p>
            <a:pPr lvl="1"/>
            <a:r>
              <a:rPr lang="en-US" sz="2400" dirty="0"/>
              <a:t>Lower risk of all cause mortality</a:t>
            </a:r>
            <a:endParaRPr lang="en-US" dirty="0"/>
          </a:p>
          <a:p>
            <a:pPr marL="0" indent="0">
              <a:buNone/>
            </a:pPr>
            <a:endParaRPr lang="en-US" dirty="0"/>
          </a:p>
        </p:txBody>
      </p:sp>
      <p:sp>
        <p:nvSpPr>
          <p:cNvPr id="6" name="TextBox 5">
            <a:extLst>
              <a:ext uri="{FF2B5EF4-FFF2-40B4-BE49-F238E27FC236}">
                <a16:creationId xmlns:a16="http://schemas.microsoft.com/office/drawing/2014/main" id="{FD1DB102-A3C4-A8E9-429B-88797FC7BC69}"/>
              </a:ext>
            </a:extLst>
          </p:cNvPr>
          <p:cNvSpPr txBox="1"/>
          <p:nvPr/>
        </p:nvSpPr>
        <p:spPr>
          <a:xfrm>
            <a:off x="5914504" y="4758331"/>
            <a:ext cx="2990505" cy="1477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Higher plant protein intake is associated with </a:t>
            </a:r>
            <a:r>
              <a:rPr kumimoji="0" lang="en-US" sz="1800" b="1" i="0" u="none" strike="noStrike" kern="1200" cap="none" spc="0" normalizeH="0" baseline="0" noProof="0" dirty="0">
                <a:ln>
                  <a:noFill/>
                </a:ln>
                <a:solidFill>
                  <a:srgbClr val="0070C0"/>
                </a:solidFill>
                <a:effectLst/>
                <a:uLnTx/>
                <a:uFillTx/>
                <a:latin typeface="Calibri" panose="020F0502020204030204"/>
                <a:ea typeface="+mn-ea"/>
                <a:cs typeface="+mn-cs"/>
              </a:rPr>
              <a:t>lower risk of all-cause and CVD mortality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70C0"/>
                </a:solidFill>
                <a:effectLst/>
                <a:uLnTx/>
                <a:uFillTx/>
                <a:latin typeface="Calibri" panose="020F0502020204030204"/>
                <a:ea typeface="+mn-ea"/>
                <a:cs typeface="+mn-cs"/>
              </a:rPr>
              <a:t>Women’s Health Initiative cohort study</a:t>
            </a:r>
          </a:p>
        </p:txBody>
      </p:sp>
      <p:sp>
        <p:nvSpPr>
          <p:cNvPr id="8" name="TextBox 7">
            <a:extLst>
              <a:ext uri="{FF2B5EF4-FFF2-40B4-BE49-F238E27FC236}">
                <a16:creationId xmlns:a16="http://schemas.microsoft.com/office/drawing/2014/main" id="{F1D7F5B3-6CB8-AAF8-490C-0B4B63D705E3}"/>
              </a:ext>
            </a:extLst>
          </p:cNvPr>
          <p:cNvSpPr txBox="1"/>
          <p:nvPr/>
        </p:nvSpPr>
        <p:spPr>
          <a:xfrm>
            <a:off x="238991" y="6316523"/>
            <a:ext cx="866601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11. Chronic Kidney Disease and Risk Management: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S246–S260.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rPr>
              <a:t>https://doi.org/10.2337/dc26-S011</a:t>
            </a:r>
            <a:endParaRPr kumimoji="0" lang="en-US" sz="12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endParaRPr>
          </a:p>
        </p:txBody>
      </p:sp>
      <p:pic>
        <p:nvPicPr>
          <p:cNvPr id="10" name="Picture 9" descr="A close-up of beans and peas&#10;&#10;Description automatically generated">
            <a:extLst>
              <a:ext uri="{FF2B5EF4-FFF2-40B4-BE49-F238E27FC236}">
                <a16:creationId xmlns:a16="http://schemas.microsoft.com/office/drawing/2014/main" id="{63541A48-C30E-D12A-D14F-68BD5114724C}"/>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8691" b="13658"/>
          <a:stretch/>
        </p:blipFill>
        <p:spPr>
          <a:xfrm>
            <a:off x="6352483" y="3643548"/>
            <a:ext cx="2101041" cy="1033919"/>
          </a:xfrm>
          <a:prstGeom prst="rect">
            <a:avLst/>
          </a:prstGeom>
        </p:spPr>
      </p:pic>
    </p:spTree>
    <p:extLst>
      <p:ext uri="{BB962C8B-B14F-4D97-AF65-F5344CB8AC3E}">
        <p14:creationId xmlns:p14="http://schemas.microsoft.com/office/powerpoint/2010/main" val="3357403300"/>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ED88-7AD1-4222-95DD-6DCE9C323092}"/>
              </a:ext>
            </a:extLst>
          </p:cNvPr>
          <p:cNvSpPr>
            <a:spLocks noGrp="1"/>
          </p:cNvSpPr>
          <p:nvPr>
            <p:ph type="title"/>
          </p:nvPr>
        </p:nvSpPr>
        <p:spPr>
          <a:xfrm>
            <a:off x="0" y="0"/>
            <a:ext cx="9144000" cy="1057846"/>
          </a:xfrm>
          <a:solidFill>
            <a:srgbClr val="92D050"/>
          </a:solidFill>
        </p:spPr>
        <p:txBody>
          <a:bodyPr/>
          <a:lstStyle/>
          <a:p>
            <a:pPr algn="ctr"/>
            <a:r>
              <a:rPr lang="en-US" b="1" dirty="0"/>
              <a:t>Protein &amp; Kidney Disease</a:t>
            </a:r>
          </a:p>
        </p:txBody>
      </p:sp>
      <p:sp>
        <p:nvSpPr>
          <p:cNvPr id="3" name="Content Placeholder 2">
            <a:extLst>
              <a:ext uri="{FF2B5EF4-FFF2-40B4-BE49-F238E27FC236}">
                <a16:creationId xmlns:a16="http://schemas.microsoft.com/office/drawing/2014/main" id="{E7AC1A0B-ACC1-4694-818B-FB24C3A71C51}"/>
              </a:ext>
            </a:extLst>
          </p:cNvPr>
          <p:cNvSpPr>
            <a:spLocks noGrp="1"/>
          </p:cNvSpPr>
          <p:nvPr>
            <p:ph idx="1"/>
          </p:nvPr>
        </p:nvSpPr>
        <p:spPr>
          <a:xfrm>
            <a:off x="446809" y="1207424"/>
            <a:ext cx="7886700" cy="3263504"/>
          </a:xfrm>
        </p:spPr>
        <p:txBody>
          <a:bodyPr>
            <a:normAutofit/>
          </a:bodyPr>
          <a:lstStyle/>
          <a:p>
            <a:r>
              <a:rPr lang="en-US" sz="2700" dirty="0"/>
              <a:t>For persons with diabetes on dialysis</a:t>
            </a:r>
          </a:p>
          <a:p>
            <a:pPr lvl="1"/>
            <a:r>
              <a:rPr lang="en-US" sz="2400" dirty="0"/>
              <a:t>Malnutrition is common</a:t>
            </a:r>
          </a:p>
          <a:p>
            <a:pPr lvl="1"/>
            <a:r>
              <a:rPr lang="en-US" sz="2400" dirty="0"/>
              <a:t>1-1.2 gm/kg/day should be considered to reduce risk</a:t>
            </a:r>
          </a:p>
          <a:p>
            <a:pPr lvl="1"/>
            <a:r>
              <a:rPr lang="en-US" sz="2400" dirty="0"/>
              <a:t>Rec Na+, K+, Phos individualized based on comorbid conditions, medications, BP, labs</a:t>
            </a:r>
          </a:p>
        </p:txBody>
      </p:sp>
      <p:pic>
        <p:nvPicPr>
          <p:cNvPr id="7" name="Picture 6" descr="Diagram of a peritoneal fluid&#10;&#10;Description automatically generated">
            <a:extLst>
              <a:ext uri="{FF2B5EF4-FFF2-40B4-BE49-F238E27FC236}">
                <a16:creationId xmlns:a16="http://schemas.microsoft.com/office/drawing/2014/main" id="{901C876F-B04F-0762-0755-B434F90F54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51174" y="3429000"/>
            <a:ext cx="6351302" cy="2696826"/>
          </a:xfrm>
          <a:prstGeom prst="rect">
            <a:avLst/>
          </a:prstGeom>
        </p:spPr>
      </p:pic>
      <p:sp>
        <p:nvSpPr>
          <p:cNvPr id="5" name="TextBox 4">
            <a:extLst>
              <a:ext uri="{FF2B5EF4-FFF2-40B4-BE49-F238E27FC236}">
                <a16:creationId xmlns:a16="http://schemas.microsoft.com/office/drawing/2014/main" id="{747EB0BB-F8DF-D083-FF43-AE42499FC28C}"/>
              </a:ext>
            </a:extLst>
          </p:cNvPr>
          <p:cNvSpPr txBox="1"/>
          <p:nvPr/>
        </p:nvSpPr>
        <p:spPr>
          <a:xfrm>
            <a:off x="446809" y="6323172"/>
            <a:ext cx="856003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11. Chronic Kidney Disease and Risk Management: Standards of Care in Diabetes—2026. </a:t>
            </a:r>
            <a:r>
              <a:rPr kumimoji="0" lang="en-US" sz="9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9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S246–S260. </a:t>
            </a:r>
            <a:r>
              <a:rPr kumimoji="0" lang="en-US" sz="9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5"/>
              </a:rPr>
              <a:t>https://doi.org/10.2337/dc26-S011</a:t>
            </a:r>
            <a:endParaRPr kumimoji="0" lang="en-US" sz="900" b="0" i="0" u="none" strike="noStrike" kern="1200" cap="none" spc="0" normalizeH="0" baseline="0" noProof="0" dirty="0">
              <a:ln>
                <a:noFill/>
              </a:ln>
              <a:solidFill>
                <a:srgbClr val="FF0000"/>
              </a:solidFill>
              <a:effectLst/>
              <a:highlight>
                <a:srgbClr val="FFFFFF"/>
              </a:highlight>
              <a:uLnTx/>
              <a:uFillTx/>
              <a:latin typeface="Calibri" panose="020F0502020204030204"/>
              <a:ea typeface="+mn-ea"/>
              <a:cs typeface="+mn-cs"/>
            </a:endParaRPr>
          </a:p>
        </p:txBody>
      </p:sp>
    </p:spTree>
    <p:extLst>
      <p:ext uri="{BB962C8B-B14F-4D97-AF65-F5344CB8AC3E}">
        <p14:creationId xmlns:p14="http://schemas.microsoft.com/office/powerpoint/2010/main" val="7051871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76DB3B-766C-4D71-9D94-A138296B5962}"/>
              </a:ext>
            </a:extLst>
          </p:cNvPr>
          <p:cNvSpPr>
            <a:spLocks noGrp="1"/>
          </p:cNvSpPr>
          <p:nvPr>
            <p:ph type="title"/>
          </p:nvPr>
        </p:nvSpPr>
        <p:spPr>
          <a:xfrm>
            <a:off x="0" y="-1"/>
            <a:ext cx="9144000" cy="1243315"/>
          </a:xfrm>
          <a:solidFill>
            <a:srgbClr val="92D050"/>
          </a:solidFill>
        </p:spPr>
        <p:txBody>
          <a:bodyPr/>
          <a:lstStyle/>
          <a:p>
            <a:pPr algn="ctr"/>
            <a:r>
              <a:rPr lang="en-US" b="1" dirty="0"/>
              <a:t>Protein Sources</a:t>
            </a:r>
          </a:p>
        </p:txBody>
      </p:sp>
      <p:graphicFrame>
        <p:nvGraphicFramePr>
          <p:cNvPr id="7" name="Content Placeholder 4">
            <a:extLst>
              <a:ext uri="{FF2B5EF4-FFF2-40B4-BE49-F238E27FC236}">
                <a16:creationId xmlns:a16="http://schemas.microsoft.com/office/drawing/2014/main" id="{946A9ED9-57DA-E3F6-A3A7-4B9493B54645}"/>
              </a:ext>
            </a:extLst>
          </p:cNvPr>
          <p:cNvGraphicFramePr>
            <a:graphicFrameLocks noGrp="1"/>
          </p:cNvGraphicFramePr>
          <p:nvPr>
            <p:ph idx="1"/>
          </p:nvPr>
        </p:nvGraphicFramePr>
        <p:xfrm>
          <a:off x="400050" y="1243314"/>
          <a:ext cx="8515350" cy="5252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6423153"/>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le of peanuts&#10;&#10;Description automatically generated with medium confidence">
            <a:extLst>
              <a:ext uri="{FF2B5EF4-FFF2-40B4-BE49-F238E27FC236}">
                <a16:creationId xmlns:a16="http://schemas.microsoft.com/office/drawing/2014/main" id="{7CEFB668-11EE-4413-A162-AEC475A88223}"/>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95" t="71418" r="-1295" b="6804"/>
          <a:stretch>
            <a:fillRect/>
          </a:stretch>
        </p:blipFill>
        <p:spPr>
          <a:xfrm>
            <a:off x="134190" y="5492634"/>
            <a:ext cx="5397500" cy="783634"/>
          </a:xfrm>
          <a:prstGeom prst="rect">
            <a:avLst/>
          </a:prstGeom>
        </p:spPr>
      </p:pic>
      <p:pic>
        <p:nvPicPr>
          <p:cNvPr id="24" name="Picture 23" descr="A picture containing cup, table, coffee, food&#10;&#10;Description automatically generated">
            <a:extLst>
              <a:ext uri="{FF2B5EF4-FFF2-40B4-BE49-F238E27FC236}">
                <a16:creationId xmlns:a16="http://schemas.microsoft.com/office/drawing/2014/main" id="{0D42A124-D543-43D6-8554-DC7AEEBE80D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5518" b="48840"/>
          <a:stretch>
            <a:fillRect/>
          </a:stretch>
        </p:blipFill>
        <p:spPr>
          <a:xfrm>
            <a:off x="7093507" y="4726381"/>
            <a:ext cx="1916615" cy="1558930"/>
          </a:xfrm>
          <a:prstGeom prst="rect">
            <a:avLst/>
          </a:prstGeom>
        </p:spPr>
      </p:pic>
      <p:sp>
        <p:nvSpPr>
          <p:cNvPr id="4" name="Title 1">
            <a:extLst>
              <a:ext uri="{FF2B5EF4-FFF2-40B4-BE49-F238E27FC236}">
                <a16:creationId xmlns:a16="http://schemas.microsoft.com/office/drawing/2014/main" id="{D6BECC17-8197-43E0-B087-F8042FB8296E}"/>
              </a:ext>
            </a:extLst>
          </p:cNvPr>
          <p:cNvSpPr>
            <a:spLocks noGrp="1"/>
          </p:cNvSpPr>
          <p:nvPr>
            <p:ph type="title"/>
          </p:nvPr>
        </p:nvSpPr>
        <p:spPr>
          <a:xfrm>
            <a:off x="0" y="0"/>
            <a:ext cx="9144000" cy="1234550"/>
          </a:xfrm>
          <a:solidFill>
            <a:srgbClr val="92D050"/>
          </a:solidFill>
        </p:spPr>
        <p:txBody>
          <a:bodyPr/>
          <a:lstStyle/>
          <a:p>
            <a:pPr algn="ctr"/>
            <a:r>
              <a:rPr lang="en-US" b="1" dirty="0"/>
              <a:t>Protein &amp; Hypoglycemia</a:t>
            </a:r>
          </a:p>
        </p:txBody>
      </p:sp>
      <p:sp>
        <p:nvSpPr>
          <p:cNvPr id="3" name="Content Placeholder 2">
            <a:extLst>
              <a:ext uri="{FF2B5EF4-FFF2-40B4-BE49-F238E27FC236}">
                <a16:creationId xmlns:a16="http://schemas.microsoft.com/office/drawing/2014/main" id="{15E778FC-81E3-4E7B-BBE1-234B6E1D9797}"/>
              </a:ext>
            </a:extLst>
          </p:cNvPr>
          <p:cNvSpPr>
            <a:spLocks noGrp="1"/>
          </p:cNvSpPr>
          <p:nvPr>
            <p:ph idx="1"/>
          </p:nvPr>
        </p:nvSpPr>
        <p:spPr>
          <a:xfrm>
            <a:off x="476250" y="1352154"/>
            <a:ext cx="8267700" cy="3991135"/>
          </a:xfrm>
        </p:spPr>
        <p:txBody>
          <a:bodyPr>
            <a:normAutofit/>
          </a:bodyPr>
          <a:lstStyle/>
          <a:p>
            <a:pPr>
              <a:lnSpc>
                <a:spcPct val="100000"/>
              </a:lnSpc>
            </a:pPr>
            <a:r>
              <a:rPr lang="en-US" sz="2700" dirty="0"/>
              <a:t>Treatment of hypoglycemia: avoid </a:t>
            </a:r>
            <a:r>
              <a:rPr lang="en-US" sz="2700" b="1" dirty="0"/>
              <a:t>high fat, protein </a:t>
            </a:r>
            <a:r>
              <a:rPr lang="en-US" sz="2700" dirty="0"/>
              <a:t>foods/beverages </a:t>
            </a:r>
          </a:p>
          <a:p>
            <a:pPr lvl="1">
              <a:lnSpc>
                <a:spcPct val="100000"/>
              </a:lnSpc>
            </a:pPr>
            <a:r>
              <a:rPr lang="en-US" sz="2100" dirty="0"/>
              <a:t>Food examples: to avoid are whole milk, nuts, peanut butter</a:t>
            </a:r>
          </a:p>
          <a:p>
            <a:pPr lvl="1">
              <a:lnSpc>
                <a:spcPct val="100000"/>
              </a:lnSpc>
            </a:pPr>
            <a:endParaRPr lang="en-US" sz="1350" dirty="0"/>
          </a:p>
          <a:p>
            <a:pPr>
              <a:lnSpc>
                <a:spcPct val="100000"/>
              </a:lnSpc>
            </a:pPr>
            <a:r>
              <a:rPr lang="en-US" sz="2700" dirty="0"/>
              <a:t>In individuals with T2DM, do not use protein foods to treat/prevent hypoglycemia</a:t>
            </a:r>
          </a:p>
          <a:p>
            <a:pPr lvl="1">
              <a:lnSpc>
                <a:spcPct val="100000"/>
              </a:lnSpc>
            </a:pPr>
            <a:r>
              <a:rPr lang="en-US" sz="2100" dirty="0"/>
              <a:t>Protein intake may stimulate the release of insulin</a:t>
            </a:r>
          </a:p>
        </p:txBody>
      </p:sp>
      <p:pic>
        <p:nvPicPr>
          <p:cNvPr id="29" name="Picture 28" descr="A glass of water&#10;&#10;Description automatically generated with low confidence">
            <a:extLst>
              <a:ext uri="{FF2B5EF4-FFF2-40B4-BE49-F238E27FC236}">
                <a16:creationId xmlns:a16="http://schemas.microsoft.com/office/drawing/2014/main" id="{ECECE066-0DDC-497F-8ED0-B332EA0A1185}"/>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b="67158"/>
          <a:stretch>
            <a:fillRect/>
          </a:stretch>
        </p:blipFill>
        <p:spPr>
          <a:xfrm>
            <a:off x="5531690" y="5343289"/>
            <a:ext cx="1448338" cy="1016231"/>
          </a:xfrm>
          <a:prstGeom prst="rect">
            <a:avLst/>
          </a:prstGeom>
        </p:spPr>
      </p:pic>
      <p:sp>
        <p:nvSpPr>
          <p:cNvPr id="30" name="TextBox 29">
            <a:extLst>
              <a:ext uri="{FF2B5EF4-FFF2-40B4-BE49-F238E27FC236}">
                <a16:creationId xmlns:a16="http://schemas.microsoft.com/office/drawing/2014/main" id="{10B54E5E-4301-4A8E-B6ED-E6F1A63B7CF7}"/>
              </a:ext>
            </a:extLst>
          </p:cNvPr>
          <p:cNvSpPr txBox="1"/>
          <p:nvPr/>
        </p:nvSpPr>
        <p:spPr>
          <a:xfrm>
            <a:off x="6044400" y="8347451"/>
            <a:ext cx="676441" cy="7155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8" tooltip="https://pngimg.com/download/12731"/>
              </a:rPr>
              <a:t>This Photo</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9" tooltip="https://creativecommons.org/licenses/by-nc/3.0/"/>
              </a:rPr>
              <a:t>CC BY-NC</a:t>
            </a:r>
            <a:endParaRPr kumimoji="0" lang="en-US" sz="6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CC827F0-F66D-D0CF-ADAF-F1C8CEFAB806}"/>
              </a:ext>
            </a:extLst>
          </p:cNvPr>
          <p:cNvSpPr txBox="1"/>
          <p:nvPr/>
        </p:nvSpPr>
        <p:spPr>
          <a:xfrm>
            <a:off x="134190" y="6315186"/>
            <a:ext cx="8989411" cy="461665"/>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6. Glycemic Goals, Hypoglycemia, and Hyperglycemic Crises: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S132–S149.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10">
                  <a:extLst>
                    <a:ext uri="{A12FA001-AC4F-418D-AE19-62706E023703}">
                      <ahyp:hlinkClr xmlns:ahyp="http://schemas.microsoft.com/office/drawing/2018/hyperlinkcolor" val="tx"/>
                    </a:ext>
                  </a:extLst>
                </a:hlinkClick>
              </a:rPr>
              <a:t>https://doi.org/10.2337/dc26-S006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83052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6F88-F53D-4159-842E-7B425BEAEE01}"/>
              </a:ext>
            </a:extLst>
          </p:cNvPr>
          <p:cNvSpPr>
            <a:spLocks noGrp="1"/>
          </p:cNvSpPr>
          <p:nvPr>
            <p:ph type="title"/>
          </p:nvPr>
        </p:nvSpPr>
        <p:spPr>
          <a:xfrm>
            <a:off x="0" y="0"/>
            <a:ext cx="9144000" cy="1181100"/>
          </a:xfrm>
          <a:solidFill>
            <a:srgbClr val="92D050"/>
          </a:solidFill>
        </p:spPr>
        <p:txBody>
          <a:bodyPr/>
          <a:lstStyle/>
          <a:p>
            <a:pPr algn="ctr"/>
            <a:r>
              <a:rPr lang="en-US" b="1" dirty="0"/>
              <a:t>Protein: Timing Considerations</a:t>
            </a:r>
          </a:p>
        </p:txBody>
      </p:sp>
      <p:sp>
        <p:nvSpPr>
          <p:cNvPr id="3" name="Content Placeholder 2">
            <a:extLst>
              <a:ext uri="{FF2B5EF4-FFF2-40B4-BE49-F238E27FC236}">
                <a16:creationId xmlns:a16="http://schemas.microsoft.com/office/drawing/2014/main" id="{7CE63B34-A33C-4F72-B48E-D81E4A27C9C8}"/>
              </a:ext>
            </a:extLst>
          </p:cNvPr>
          <p:cNvSpPr>
            <a:spLocks noGrp="1"/>
          </p:cNvSpPr>
          <p:nvPr>
            <p:ph idx="1"/>
          </p:nvPr>
        </p:nvSpPr>
        <p:spPr>
          <a:xfrm>
            <a:off x="476250" y="1797248"/>
            <a:ext cx="5678632" cy="3263504"/>
          </a:xfrm>
        </p:spPr>
        <p:txBody>
          <a:bodyPr/>
          <a:lstStyle/>
          <a:p>
            <a:pPr marL="0" indent="0">
              <a:buNone/>
            </a:pPr>
            <a:r>
              <a:rPr lang="en-US" sz="2700" dirty="0"/>
              <a:t>Individuals with T2DM </a:t>
            </a:r>
          </a:p>
          <a:p>
            <a:pPr marL="0" indent="0">
              <a:buNone/>
            </a:pPr>
            <a:endParaRPr lang="en-US" sz="900" dirty="0"/>
          </a:p>
          <a:p>
            <a:pPr marL="0" indent="0" algn="ctr">
              <a:buNone/>
            </a:pPr>
            <a:r>
              <a:rPr lang="en-US" sz="2700" dirty="0"/>
              <a:t>consuming non-starchy veggie &amp; protein 5-15 minutes before carb foods was shown to </a:t>
            </a:r>
          </a:p>
          <a:p>
            <a:pPr marL="0" indent="0" algn="ctr">
              <a:buNone/>
            </a:pPr>
            <a:r>
              <a:rPr lang="en-US" sz="2700" dirty="0"/>
              <a:t>⬇️ postprandial glucose &amp; insulin excursions</a:t>
            </a:r>
          </a:p>
        </p:txBody>
      </p:sp>
      <p:sp>
        <p:nvSpPr>
          <p:cNvPr id="5" name="TextBox 4">
            <a:extLst>
              <a:ext uri="{FF2B5EF4-FFF2-40B4-BE49-F238E27FC236}">
                <a16:creationId xmlns:a16="http://schemas.microsoft.com/office/drawing/2014/main" id="{851BC311-4B58-D5DA-104B-A40111F73046}"/>
              </a:ext>
            </a:extLst>
          </p:cNvPr>
          <p:cNvSpPr txBox="1"/>
          <p:nvPr/>
        </p:nvSpPr>
        <p:spPr>
          <a:xfrm>
            <a:off x="187037" y="6393538"/>
            <a:ext cx="8769927"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B1B1B"/>
                </a:solidFill>
                <a:effectLst/>
                <a:uLnTx/>
                <a:uFillTx/>
                <a:latin typeface="Calibri" panose="020F0502020204030204"/>
                <a:ea typeface="+mn-ea"/>
                <a:cs typeface="+mn-cs"/>
              </a:rPr>
              <a:t>Shukla AP, </a:t>
            </a:r>
            <a:r>
              <a:rPr kumimoji="0" lang="en-US" sz="1200" b="0" i="0" u="none" strike="noStrike" kern="1200" cap="none" spc="0" normalizeH="0" baseline="0" noProof="0" dirty="0" err="1">
                <a:ln>
                  <a:noFill/>
                </a:ln>
                <a:solidFill>
                  <a:srgbClr val="1B1B1B"/>
                </a:solidFill>
                <a:effectLst/>
                <a:uLnTx/>
                <a:uFillTx/>
                <a:latin typeface="Calibri" panose="020F0502020204030204"/>
                <a:ea typeface="+mn-ea"/>
                <a:cs typeface="+mn-cs"/>
              </a:rPr>
              <a:t>Andono</a:t>
            </a:r>
            <a:r>
              <a:rPr kumimoji="0" lang="en-US" sz="1200" b="0" i="0" u="none" strike="noStrike" kern="1200" cap="none" spc="0" normalizeH="0" baseline="0" noProof="0" dirty="0">
                <a:ln>
                  <a:noFill/>
                </a:ln>
                <a:solidFill>
                  <a:srgbClr val="1B1B1B"/>
                </a:solidFill>
                <a:effectLst/>
                <a:uLnTx/>
                <a:uFillTx/>
                <a:latin typeface="Calibri" panose="020F0502020204030204"/>
                <a:ea typeface="+mn-ea"/>
                <a:cs typeface="+mn-cs"/>
              </a:rPr>
              <a:t> J, </a:t>
            </a:r>
            <a:r>
              <a:rPr kumimoji="0" lang="en-US" sz="1200" b="0" i="0" u="none" strike="noStrike" kern="1200" cap="none" spc="0" normalizeH="0" baseline="0" noProof="0" dirty="0" err="1">
                <a:ln>
                  <a:noFill/>
                </a:ln>
                <a:solidFill>
                  <a:srgbClr val="1B1B1B"/>
                </a:solidFill>
                <a:effectLst/>
                <a:uLnTx/>
                <a:uFillTx/>
                <a:latin typeface="Calibri" panose="020F0502020204030204"/>
                <a:ea typeface="+mn-ea"/>
                <a:cs typeface="+mn-cs"/>
              </a:rPr>
              <a:t>Touhamy</a:t>
            </a:r>
            <a:r>
              <a:rPr kumimoji="0" lang="en-US" sz="1200" b="0" i="0" u="none" strike="noStrike" kern="1200" cap="none" spc="0" normalizeH="0" baseline="0" noProof="0" dirty="0">
                <a:ln>
                  <a:noFill/>
                </a:ln>
                <a:solidFill>
                  <a:srgbClr val="1B1B1B"/>
                </a:solidFill>
                <a:effectLst/>
                <a:uLnTx/>
                <a:uFillTx/>
                <a:latin typeface="Calibri" panose="020F0502020204030204"/>
                <a:ea typeface="+mn-ea"/>
                <a:cs typeface="+mn-cs"/>
              </a:rPr>
              <a:t> SH, Casper A, Iliescu RG, Mauer E, Shan Zhu Y, Ludwig DS, Aronne LJ. Carbohydrate-last meal pattern lowers postprandial glucose and insulin excursions in type 2 diabetes. BMJ Open Diabetes Res Care. 2017 Sep 14;5(1):e000440.</a:t>
            </a:r>
          </a:p>
        </p:txBody>
      </p:sp>
      <p:sp>
        <p:nvSpPr>
          <p:cNvPr id="4" name="AutoShape 2" descr="Generated image: Healthy eating plate guide">
            <a:extLst>
              <a:ext uri="{FF2B5EF4-FFF2-40B4-BE49-F238E27FC236}">
                <a16:creationId xmlns:a16="http://schemas.microsoft.com/office/drawing/2014/main" id="{F1585890-3A37-BFCE-B72A-A60A44A8743D}"/>
              </a:ext>
            </a:extLst>
          </p:cNvPr>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FFE2173-BE50-3088-83E4-5D21973E3A97}"/>
              </a:ext>
            </a:extLst>
          </p:cNvPr>
          <p:cNvPicPr>
            <a:picLocks noChangeAspect="1"/>
          </p:cNvPicPr>
          <p:nvPr/>
        </p:nvPicPr>
        <p:blipFill>
          <a:blip r:embed="rId3"/>
          <a:srcRect t="2341" b="24848"/>
          <a:stretch>
            <a:fillRect/>
          </a:stretch>
        </p:blipFill>
        <p:spPr>
          <a:xfrm>
            <a:off x="6473537" y="3314700"/>
            <a:ext cx="2483427" cy="2712278"/>
          </a:xfrm>
          <a:prstGeom prst="rect">
            <a:avLst/>
          </a:prstGeom>
        </p:spPr>
      </p:pic>
    </p:spTree>
    <p:extLst>
      <p:ext uri="{BB962C8B-B14F-4D97-AF65-F5344CB8AC3E}">
        <p14:creationId xmlns:p14="http://schemas.microsoft.com/office/powerpoint/2010/main" val="105310150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different types of food&#10;&#10;Description automatically generated">
            <a:extLst>
              <a:ext uri="{FF2B5EF4-FFF2-40B4-BE49-F238E27FC236}">
                <a16:creationId xmlns:a16="http://schemas.microsoft.com/office/drawing/2014/main" id="{A871C675-EBF0-DD71-E13E-0BE0D15404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378" t="9091" r="18921"/>
          <a:stretch/>
        </p:blipFill>
        <p:spPr>
          <a:xfrm>
            <a:off x="0" y="-376167"/>
            <a:ext cx="9144000" cy="7234167"/>
          </a:xfrm>
          <a:prstGeom prst="rect">
            <a:avLst/>
          </a:prstGeom>
        </p:spPr>
      </p:pic>
      <p:sp>
        <p:nvSpPr>
          <p:cNvPr id="7" name="Title 3">
            <a:extLst>
              <a:ext uri="{FF2B5EF4-FFF2-40B4-BE49-F238E27FC236}">
                <a16:creationId xmlns:a16="http://schemas.microsoft.com/office/drawing/2014/main" id="{CF6A4F7C-4039-FC8D-C56F-FB97F6FBCB24}"/>
              </a:ext>
            </a:extLst>
          </p:cNvPr>
          <p:cNvSpPr txBox="1">
            <a:spLocks/>
          </p:cNvSpPr>
          <p:nvPr/>
        </p:nvSpPr>
        <p:spPr>
          <a:xfrm>
            <a:off x="453736" y="3240917"/>
            <a:ext cx="5413664" cy="1940684"/>
          </a:xfrm>
          <a:prstGeom prst="rect">
            <a:avLst/>
          </a:prstGeom>
          <a:solidFill>
            <a:schemeClr val="tx2">
              <a:lumMod val="60000"/>
              <a:lumOff val="40000"/>
              <a:alpha val="64038"/>
            </a:schemeClr>
          </a:solidFill>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100" b="1" i="0" u="none" strike="noStrike" kern="1200" cap="none" spc="0" normalizeH="0" baseline="0" noProof="0" dirty="0">
                <a:ln>
                  <a:noFill/>
                </a:ln>
                <a:solidFill>
                  <a:prstClr val="white"/>
                </a:solidFill>
                <a:effectLst/>
                <a:uLnTx/>
                <a:uFillTx/>
                <a:latin typeface="Calibri Light" panose="020F0302020204030204"/>
                <a:ea typeface="+mj-ea"/>
                <a:cs typeface="+mj-cs"/>
              </a:rPr>
              <a:t>Fats: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900" b="0" i="0" u="none" strike="noStrike" kern="1200" cap="none" spc="0" normalizeH="0" baseline="0" noProof="0" dirty="0">
                <a:ln>
                  <a:noFill/>
                </a:ln>
                <a:solidFill>
                  <a:prstClr val="white"/>
                </a:solidFill>
                <a:effectLst/>
                <a:uLnTx/>
                <a:uFillTx/>
                <a:latin typeface="Calibri Light" panose="020F0302020204030204"/>
                <a:ea typeface="+mj-ea"/>
                <a:cs typeface="+mj-cs"/>
              </a:rPr>
              <a:t>Saturated &amp; Unsaturated Fats</a:t>
            </a:r>
          </a:p>
        </p:txBody>
      </p:sp>
    </p:spTree>
    <p:extLst>
      <p:ext uri="{BB962C8B-B14F-4D97-AF65-F5344CB8AC3E}">
        <p14:creationId xmlns:p14="http://schemas.microsoft.com/office/powerpoint/2010/main" val="2992250249"/>
      </p:ext>
    </p:extLst>
  </p:cSld>
  <p:clrMapOvr>
    <a:overrideClrMapping bg1="lt1" tx1="dk1" bg2="lt2" tx2="dk2" accent1="accent1" accent2="accent2" accent3="accent3" accent4="accent4" accent5="accent5" accent6="accent6" hlink="hlink" folHlink="folHlink"/>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17EE-5F5C-4E07-93C3-1BC4CE8A5A85}"/>
              </a:ext>
            </a:extLst>
          </p:cNvPr>
          <p:cNvSpPr>
            <a:spLocks noGrp="1"/>
          </p:cNvSpPr>
          <p:nvPr>
            <p:ph type="title"/>
          </p:nvPr>
        </p:nvSpPr>
        <p:spPr>
          <a:xfrm>
            <a:off x="0" y="0"/>
            <a:ext cx="9144000" cy="1219200"/>
          </a:xfrm>
          <a:solidFill>
            <a:srgbClr val="92D050"/>
          </a:solidFill>
        </p:spPr>
        <p:txBody>
          <a:bodyPr>
            <a:normAutofit/>
          </a:bodyPr>
          <a:lstStyle/>
          <a:p>
            <a:pPr algn="ctr"/>
            <a:r>
              <a:rPr lang="en-US" b="1" dirty="0"/>
              <a:t>Knowledge Check: Poll Question #4</a:t>
            </a:r>
          </a:p>
        </p:txBody>
      </p:sp>
      <p:sp>
        <p:nvSpPr>
          <p:cNvPr id="3" name="Content Placeholder 2">
            <a:extLst>
              <a:ext uri="{FF2B5EF4-FFF2-40B4-BE49-F238E27FC236}">
                <a16:creationId xmlns:a16="http://schemas.microsoft.com/office/drawing/2014/main" id="{B888F659-F5B6-4532-AFCE-B9AD763F11F8}"/>
              </a:ext>
            </a:extLst>
          </p:cNvPr>
          <p:cNvSpPr>
            <a:spLocks noGrp="1"/>
          </p:cNvSpPr>
          <p:nvPr>
            <p:ph idx="1"/>
          </p:nvPr>
        </p:nvSpPr>
        <p:spPr>
          <a:xfrm>
            <a:off x="628650" y="1485900"/>
            <a:ext cx="8305800" cy="4876799"/>
          </a:xfrm>
        </p:spPr>
        <p:txBody>
          <a:bodyPr>
            <a:normAutofit/>
          </a:bodyPr>
          <a:lstStyle/>
          <a:p>
            <a:pPr marL="0" indent="0">
              <a:lnSpc>
                <a:spcPct val="100000"/>
              </a:lnSpc>
              <a:buNone/>
            </a:pPr>
            <a:r>
              <a:rPr lang="en-US" dirty="0"/>
              <a:t>In counseling an individual with prediabetes on improving fat quality in their diet, which of the following is the most appropriate recommendation?</a:t>
            </a:r>
          </a:p>
          <a:p>
            <a:pPr marL="685800" lvl="1" indent="-342900">
              <a:lnSpc>
                <a:spcPct val="100000"/>
              </a:lnSpc>
              <a:buFont typeface="+mj-lt"/>
              <a:buAutoNum type="alphaUcPeriod"/>
            </a:pPr>
            <a:r>
              <a:rPr lang="en-US" sz="2100" dirty="0"/>
              <a:t>Replace olive oil with butter for cooking to increase flavor &amp; satisfaction.</a:t>
            </a:r>
          </a:p>
          <a:p>
            <a:pPr marL="685800" lvl="1" indent="-342900">
              <a:lnSpc>
                <a:spcPct val="100000"/>
              </a:lnSpc>
              <a:buFont typeface="+mj-lt"/>
              <a:buAutoNum type="alphaUcPeriod"/>
            </a:pPr>
            <a:r>
              <a:rPr lang="en-US" sz="2100" dirty="0"/>
              <a:t>Eliminate all fats from the diet to reduce calorie intake.</a:t>
            </a:r>
          </a:p>
          <a:p>
            <a:pPr marL="685800" lvl="1" indent="-342900">
              <a:lnSpc>
                <a:spcPct val="100000"/>
              </a:lnSpc>
              <a:buFont typeface="+mj-lt"/>
              <a:buAutoNum type="alphaUcPeriod"/>
            </a:pPr>
            <a:r>
              <a:rPr lang="en-US" sz="2100" dirty="0"/>
              <a:t>Replace saturated fats with monounsaturated fats reduce CV risk</a:t>
            </a:r>
          </a:p>
          <a:p>
            <a:pPr marL="685800" lvl="1" indent="-342900">
              <a:lnSpc>
                <a:spcPct val="100000"/>
              </a:lnSpc>
              <a:buFont typeface="+mj-lt"/>
              <a:buAutoNum type="alphaUcPeriod"/>
            </a:pPr>
            <a:r>
              <a:rPr lang="en-US" sz="2100" dirty="0"/>
              <a:t>Choose coconut oil as the primary fat source because it is a natural, plant-based fat.</a:t>
            </a:r>
            <a:endParaRPr lang="en-US" sz="2700" dirty="0"/>
          </a:p>
        </p:txBody>
      </p:sp>
      <p:sp>
        <p:nvSpPr>
          <p:cNvPr id="4" name="Oval 3">
            <a:extLst>
              <a:ext uri="{FF2B5EF4-FFF2-40B4-BE49-F238E27FC236}">
                <a16:creationId xmlns:a16="http://schemas.microsoft.com/office/drawing/2014/main" id="{F8BEC031-37C6-4894-BDFE-D0D19DF1414D}"/>
              </a:ext>
            </a:extLst>
          </p:cNvPr>
          <p:cNvSpPr/>
          <p:nvPr/>
        </p:nvSpPr>
        <p:spPr>
          <a:xfrm>
            <a:off x="628650" y="3850361"/>
            <a:ext cx="8054276" cy="6044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908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29D7-7173-4C60-AEBF-E9B89198ED2F}"/>
              </a:ext>
            </a:extLst>
          </p:cNvPr>
          <p:cNvSpPr>
            <a:spLocks noGrp="1"/>
          </p:cNvSpPr>
          <p:nvPr>
            <p:ph type="title"/>
          </p:nvPr>
        </p:nvSpPr>
        <p:spPr>
          <a:xfrm>
            <a:off x="0" y="0"/>
            <a:ext cx="9144000" cy="1236054"/>
          </a:xfrm>
          <a:solidFill>
            <a:srgbClr val="92D050"/>
          </a:solidFill>
        </p:spPr>
        <p:txBody>
          <a:bodyPr/>
          <a:lstStyle/>
          <a:p>
            <a:pPr algn="ctr"/>
            <a:r>
              <a:rPr lang="en-US" b="1" dirty="0"/>
              <a:t>Fats: ADA Standard of Care</a:t>
            </a:r>
          </a:p>
        </p:txBody>
      </p:sp>
      <p:sp>
        <p:nvSpPr>
          <p:cNvPr id="3" name="Content Placeholder 2">
            <a:extLst>
              <a:ext uri="{FF2B5EF4-FFF2-40B4-BE49-F238E27FC236}">
                <a16:creationId xmlns:a16="http://schemas.microsoft.com/office/drawing/2014/main" id="{5685A4E0-A4C2-459B-BC51-69C0882C1E02}"/>
              </a:ext>
            </a:extLst>
          </p:cNvPr>
          <p:cNvSpPr>
            <a:spLocks noGrp="1"/>
          </p:cNvSpPr>
          <p:nvPr>
            <p:ph idx="1"/>
          </p:nvPr>
        </p:nvSpPr>
        <p:spPr>
          <a:xfrm>
            <a:off x="534612" y="1376779"/>
            <a:ext cx="8074775" cy="3674177"/>
          </a:xfrm>
        </p:spPr>
        <p:txBody>
          <a:bodyPr>
            <a:normAutofit/>
          </a:bodyPr>
          <a:lstStyle/>
          <a:p>
            <a:pPr marL="0" indent="0" algn="ctr">
              <a:lnSpc>
                <a:spcPct val="100000"/>
              </a:lnSpc>
              <a:spcBef>
                <a:spcPts val="0"/>
              </a:spcBef>
              <a:buNone/>
            </a:pPr>
            <a:r>
              <a:rPr lang="en-US" sz="3200" b="1" i="1" dirty="0"/>
              <a:t>No optimal amount of fat for </a:t>
            </a:r>
          </a:p>
          <a:p>
            <a:pPr marL="0" indent="0" algn="ctr">
              <a:lnSpc>
                <a:spcPct val="100000"/>
              </a:lnSpc>
              <a:spcBef>
                <a:spcPts val="0"/>
              </a:spcBef>
              <a:buNone/>
            </a:pPr>
            <a:r>
              <a:rPr lang="en-US" sz="3200" b="1" i="1" dirty="0"/>
              <a:t>people with or at risk of diabetes</a:t>
            </a:r>
          </a:p>
          <a:p>
            <a:pPr marL="0" indent="0">
              <a:lnSpc>
                <a:spcPct val="100000"/>
              </a:lnSpc>
              <a:spcBef>
                <a:spcPts val="0"/>
              </a:spcBef>
              <a:buNone/>
            </a:pPr>
            <a:endParaRPr lang="en-US" sz="1000" b="1" i="1" dirty="0"/>
          </a:p>
          <a:p>
            <a:pPr marL="0" indent="0">
              <a:lnSpc>
                <a:spcPct val="100000"/>
              </a:lnSpc>
              <a:spcBef>
                <a:spcPts val="0"/>
              </a:spcBef>
              <a:buNone/>
            </a:pPr>
            <a:r>
              <a:rPr lang="en-US" dirty="0"/>
              <a:t>Goals should be individualized for eating pattern, preferences &amp; metabolic goals</a:t>
            </a:r>
          </a:p>
          <a:p>
            <a:pPr>
              <a:lnSpc>
                <a:spcPct val="100000"/>
              </a:lnSpc>
            </a:pPr>
            <a:r>
              <a:rPr lang="en-US" dirty="0"/>
              <a:t>Type of fat consumed is more important than total fat</a:t>
            </a:r>
          </a:p>
          <a:p>
            <a:pPr lvl="1">
              <a:lnSpc>
                <a:spcPct val="100000"/>
              </a:lnSpc>
            </a:pPr>
            <a:r>
              <a:rPr lang="en-US" b="1" dirty="0"/>
              <a:t>Limit percent of calories from saturated fat</a:t>
            </a:r>
          </a:p>
          <a:p>
            <a:pPr marL="0" indent="0">
              <a:lnSpc>
                <a:spcPct val="100000"/>
              </a:lnSpc>
              <a:buNone/>
            </a:pPr>
            <a:endParaRPr lang="en-US" dirty="0"/>
          </a:p>
          <a:p>
            <a:pPr marL="0" indent="0">
              <a:buNone/>
            </a:pPr>
            <a:endParaRPr lang="en-US" sz="3200" dirty="0"/>
          </a:p>
        </p:txBody>
      </p:sp>
      <p:pic>
        <p:nvPicPr>
          <p:cNvPr id="6" name="Picture 5" descr="A variety of foods on a table&#10;&#10;Description automatically generated">
            <a:extLst>
              <a:ext uri="{FF2B5EF4-FFF2-40B4-BE49-F238E27FC236}">
                <a16:creationId xmlns:a16="http://schemas.microsoft.com/office/drawing/2014/main" id="{6969F2F4-908D-B60E-8FC2-D76657D46938}"/>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0137" b="44533"/>
          <a:stretch/>
        </p:blipFill>
        <p:spPr>
          <a:xfrm>
            <a:off x="79107" y="5191682"/>
            <a:ext cx="9038524" cy="923190"/>
          </a:xfrm>
          <a:prstGeom prst="rect">
            <a:avLst/>
          </a:prstGeom>
        </p:spPr>
      </p:pic>
      <p:sp>
        <p:nvSpPr>
          <p:cNvPr id="5" name="TextBox 4">
            <a:extLst>
              <a:ext uri="{FF2B5EF4-FFF2-40B4-BE49-F238E27FC236}">
                <a16:creationId xmlns:a16="http://schemas.microsoft.com/office/drawing/2014/main" id="{7F15D40C-7648-6178-3B82-6D9FBBE40B7B}"/>
              </a:ext>
            </a:extLst>
          </p:cNvPr>
          <p:cNvSpPr txBox="1"/>
          <p:nvPr/>
        </p:nvSpPr>
        <p:spPr>
          <a:xfrm>
            <a:off x="434730" y="6354271"/>
            <a:ext cx="846261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9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32857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food on a white surface&#10;&#10;Description automatically generated">
            <a:extLst>
              <a:ext uri="{FF2B5EF4-FFF2-40B4-BE49-F238E27FC236}">
                <a16:creationId xmlns:a16="http://schemas.microsoft.com/office/drawing/2014/main" id="{A5AA3315-7085-5EB6-E8FF-2574293012D2}"/>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587" r="6490"/>
          <a:stretch/>
        </p:blipFill>
        <p:spPr>
          <a:xfrm rot="16200000">
            <a:off x="6113675" y="1994481"/>
            <a:ext cx="3162629" cy="2245473"/>
          </a:xfrm>
          <a:prstGeom prst="rect">
            <a:avLst/>
          </a:prstGeom>
        </p:spPr>
      </p:pic>
      <p:sp>
        <p:nvSpPr>
          <p:cNvPr id="2" name="Title 1">
            <a:extLst>
              <a:ext uri="{FF2B5EF4-FFF2-40B4-BE49-F238E27FC236}">
                <a16:creationId xmlns:a16="http://schemas.microsoft.com/office/drawing/2014/main" id="{72F729D7-7173-4C60-AEBF-E9B89198ED2F}"/>
              </a:ext>
            </a:extLst>
          </p:cNvPr>
          <p:cNvSpPr>
            <a:spLocks noGrp="1"/>
          </p:cNvSpPr>
          <p:nvPr>
            <p:ph type="title"/>
          </p:nvPr>
        </p:nvSpPr>
        <p:spPr>
          <a:xfrm>
            <a:off x="0" y="0"/>
            <a:ext cx="9144000" cy="1263501"/>
          </a:xfrm>
          <a:solidFill>
            <a:srgbClr val="92D050"/>
          </a:solidFill>
        </p:spPr>
        <p:txBody>
          <a:bodyPr/>
          <a:lstStyle/>
          <a:p>
            <a:pPr algn="ctr"/>
            <a:r>
              <a:rPr lang="en-US" b="1" dirty="0"/>
              <a:t>Fats: ADA Standard of Care</a:t>
            </a:r>
          </a:p>
        </p:txBody>
      </p:sp>
      <p:sp>
        <p:nvSpPr>
          <p:cNvPr id="3" name="Content Placeholder 2">
            <a:extLst>
              <a:ext uri="{FF2B5EF4-FFF2-40B4-BE49-F238E27FC236}">
                <a16:creationId xmlns:a16="http://schemas.microsoft.com/office/drawing/2014/main" id="{5685A4E0-A4C2-459B-BC51-69C0882C1E02}"/>
              </a:ext>
            </a:extLst>
          </p:cNvPr>
          <p:cNvSpPr>
            <a:spLocks noGrp="1"/>
          </p:cNvSpPr>
          <p:nvPr>
            <p:ph idx="1"/>
          </p:nvPr>
        </p:nvSpPr>
        <p:spPr>
          <a:xfrm>
            <a:off x="326273" y="1462657"/>
            <a:ext cx="6245979" cy="3674177"/>
          </a:xfrm>
        </p:spPr>
        <p:txBody>
          <a:bodyPr>
            <a:normAutofit/>
          </a:bodyPr>
          <a:lstStyle/>
          <a:p>
            <a:r>
              <a:rPr lang="en-US" dirty="0"/>
              <a:t>Mediterranean “like” Patterns</a:t>
            </a:r>
          </a:p>
          <a:p>
            <a:pPr lvl="1"/>
            <a:r>
              <a:rPr lang="en-US" dirty="0"/>
              <a:t>RCT shows improved A1c &amp; Lipids</a:t>
            </a:r>
          </a:p>
          <a:p>
            <a:pPr marL="342900" lvl="1" indent="0">
              <a:buNone/>
            </a:pPr>
            <a:endParaRPr lang="en-US" sz="1100" dirty="0"/>
          </a:p>
          <a:p>
            <a:r>
              <a:rPr lang="en-US" sz="2700" dirty="0"/>
              <a:t>Follow guidelines for general population:</a:t>
            </a:r>
          </a:p>
          <a:p>
            <a:pPr lvl="1"/>
            <a:r>
              <a:rPr lang="en-US" dirty="0"/>
              <a:t>NAM: 20-35% of Kcals from Total Fat  </a:t>
            </a:r>
          </a:p>
          <a:p>
            <a:pPr lvl="1"/>
            <a:r>
              <a:rPr lang="en-US" dirty="0"/>
              <a:t>Cholesterol- "as low as possible” </a:t>
            </a:r>
          </a:p>
          <a:p>
            <a:pPr lvl="2"/>
            <a:r>
              <a:rPr lang="en-US" dirty="0"/>
              <a:t>without nutrient compromise</a:t>
            </a:r>
          </a:p>
          <a:p>
            <a:pPr lvl="1"/>
            <a:r>
              <a:rPr lang="en-US" dirty="0"/>
              <a:t>Saturated fat - &lt; 10% of total kcals </a:t>
            </a:r>
          </a:p>
          <a:p>
            <a:pPr lvl="1"/>
            <a:r>
              <a:rPr lang="en-US" dirty="0"/>
              <a:t>Trans fat: Avoid trans fat</a:t>
            </a:r>
          </a:p>
          <a:p>
            <a:pPr marL="0" indent="0">
              <a:buNone/>
            </a:pPr>
            <a:endParaRPr lang="en-US" dirty="0"/>
          </a:p>
        </p:txBody>
      </p:sp>
      <p:sp>
        <p:nvSpPr>
          <p:cNvPr id="9" name="TextBox 8">
            <a:extLst>
              <a:ext uri="{FF2B5EF4-FFF2-40B4-BE49-F238E27FC236}">
                <a16:creationId xmlns:a16="http://schemas.microsoft.com/office/drawing/2014/main" id="{B2520034-7040-AF96-A6D1-054918171FD3}"/>
              </a:ext>
            </a:extLst>
          </p:cNvPr>
          <p:cNvSpPr txBox="1"/>
          <p:nvPr/>
        </p:nvSpPr>
        <p:spPr>
          <a:xfrm>
            <a:off x="326274" y="6439389"/>
            <a:ext cx="849145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9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0BB1431A-EEBC-7FE6-D0EF-84454B47AB95}"/>
              </a:ext>
            </a:extLst>
          </p:cNvPr>
          <p:cNvSpPr/>
          <p:nvPr/>
        </p:nvSpPr>
        <p:spPr>
          <a:xfrm rot="16200000">
            <a:off x="610197" y="5575771"/>
            <a:ext cx="1117470" cy="438582"/>
          </a:xfrm>
          <a:prstGeom prst="rect">
            <a:avLst/>
          </a:prstGeom>
          <a:noFill/>
        </p:spPr>
        <p:txBody>
          <a:bodyPr wrap="squar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1D9A78"/>
                </a:solidFill>
                <a:effectLst>
                  <a:outerShdw blurRad="38100" dist="25400" dir="5400000" algn="ctr" rotWithShape="0">
                    <a:srgbClr val="6E747A">
                      <a:alpha val="43000"/>
                    </a:srgbClr>
                  </a:outerShdw>
                </a:effectLst>
                <a:uLnTx/>
                <a:uFillTx/>
                <a:latin typeface="Calibri" panose="020F0502020204030204"/>
                <a:ea typeface="+mn-ea"/>
                <a:cs typeface="+mn-cs"/>
              </a:rPr>
              <a:t>How!</a:t>
            </a:r>
          </a:p>
        </p:txBody>
      </p:sp>
      <p:sp>
        <p:nvSpPr>
          <p:cNvPr id="7" name="TextBox 6">
            <a:extLst>
              <a:ext uri="{FF2B5EF4-FFF2-40B4-BE49-F238E27FC236}">
                <a16:creationId xmlns:a16="http://schemas.microsoft.com/office/drawing/2014/main" id="{715668AE-B5B8-BB34-190D-2759BFBE9F8E}"/>
              </a:ext>
            </a:extLst>
          </p:cNvPr>
          <p:cNvSpPr txBox="1"/>
          <p:nvPr/>
        </p:nvSpPr>
        <p:spPr>
          <a:xfrm>
            <a:off x="1466981" y="5437208"/>
            <a:ext cx="6508087"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Cook with vegetable oils (canola, avocado, olive) - instead of butter, coconut oil, lard, shortening. </a:t>
            </a:r>
          </a:p>
        </p:txBody>
      </p:sp>
    </p:spTree>
    <p:extLst>
      <p:ext uri="{BB962C8B-B14F-4D97-AF65-F5344CB8AC3E}">
        <p14:creationId xmlns:p14="http://schemas.microsoft.com/office/powerpoint/2010/main" val="1428772447"/>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AF16F-8DFD-2121-577E-3285B93AD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1D6EF-2808-BDEF-412C-16B1419930BB}"/>
              </a:ext>
            </a:extLst>
          </p:cNvPr>
          <p:cNvSpPr>
            <a:spLocks noGrp="1"/>
          </p:cNvSpPr>
          <p:nvPr>
            <p:ph type="title"/>
          </p:nvPr>
        </p:nvSpPr>
        <p:spPr>
          <a:xfrm>
            <a:off x="0" y="38547"/>
            <a:ext cx="9144000" cy="1130430"/>
          </a:xfrm>
          <a:solidFill>
            <a:srgbClr val="92D050"/>
          </a:solidFill>
        </p:spPr>
        <p:txBody>
          <a:bodyPr/>
          <a:lstStyle/>
          <a:p>
            <a:pPr algn="ctr"/>
            <a:r>
              <a:rPr lang="en-US" b="1" dirty="0"/>
              <a:t>Fats: Functions &amp; Types</a:t>
            </a:r>
          </a:p>
        </p:txBody>
      </p:sp>
      <p:sp>
        <p:nvSpPr>
          <p:cNvPr id="3" name="Content Placeholder 2">
            <a:extLst>
              <a:ext uri="{FF2B5EF4-FFF2-40B4-BE49-F238E27FC236}">
                <a16:creationId xmlns:a16="http://schemas.microsoft.com/office/drawing/2014/main" id="{8C56A4C6-73A8-3928-7B45-9C6E14C8E6B7}"/>
              </a:ext>
            </a:extLst>
          </p:cNvPr>
          <p:cNvSpPr>
            <a:spLocks noGrp="1"/>
          </p:cNvSpPr>
          <p:nvPr>
            <p:ph idx="1"/>
          </p:nvPr>
        </p:nvSpPr>
        <p:spPr>
          <a:xfrm>
            <a:off x="294717" y="1212672"/>
            <a:ext cx="8803849" cy="2108955"/>
          </a:xfrm>
        </p:spPr>
        <p:txBody>
          <a:bodyPr>
            <a:normAutofit/>
          </a:bodyPr>
          <a:lstStyle/>
          <a:p>
            <a:pPr marL="0" indent="0">
              <a:lnSpc>
                <a:spcPct val="100000"/>
              </a:lnSpc>
              <a:buNone/>
            </a:pPr>
            <a:r>
              <a:rPr lang="en-US" b="1" dirty="0"/>
              <a:t>Function:</a:t>
            </a:r>
          </a:p>
          <a:p>
            <a:pPr lvl="1">
              <a:lnSpc>
                <a:spcPct val="100000"/>
              </a:lnSpc>
            </a:pPr>
            <a:r>
              <a:rPr lang="en-US" dirty="0"/>
              <a:t>Provides energy, insulation, absorption of fat-soluble vitamins (A, D, E, and K), nerves/brain </a:t>
            </a:r>
            <a:r>
              <a:rPr lang="en-US" dirty="0" err="1"/>
              <a:t>fxn</a:t>
            </a:r>
            <a:r>
              <a:rPr lang="en-US" dirty="0"/>
              <a:t>, healthy skin, body cell structure, cushion vital organs. </a:t>
            </a:r>
            <a:endParaRPr lang="en-US" sz="2100" dirty="0"/>
          </a:p>
          <a:p>
            <a:pPr marL="0" indent="0">
              <a:buNone/>
            </a:pPr>
            <a:endParaRPr lang="en-US" dirty="0"/>
          </a:p>
        </p:txBody>
      </p:sp>
      <p:graphicFrame>
        <p:nvGraphicFramePr>
          <p:cNvPr id="9" name="Table 8">
            <a:extLst>
              <a:ext uri="{FF2B5EF4-FFF2-40B4-BE49-F238E27FC236}">
                <a16:creationId xmlns:a16="http://schemas.microsoft.com/office/drawing/2014/main" id="{6F94AF4C-C402-A506-C76C-E5E4CD079A8A}"/>
              </a:ext>
            </a:extLst>
          </p:cNvPr>
          <p:cNvGraphicFramePr>
            <a:graphicFrameLocks noGrp="1"/>
          </p:cNvGraphicFramePr>
          <p:nvPr/>
        </p:nvGraphicFramePr>
        <p:xfrm>
          <a:off x="294717" y="3045479"/>
          <a:ext cx="8803848" cy="3347492"/>
        </p:xfrm>
        <a:graphic>
          <a:graphicData uri="http://schemas.openxmlformats.org/drawingml/2006/table">
            <a:tbl>
              <a:tblPr firstRow="1" bandRow="1">
                <a:tableStyleId>{F5AB1C69-6EDB-4FF4-983F-18BD219EF322}</a:tableStyleId>
              </a:tblPr>
              <a:tblGrid>
                <a:gridCol w="2934616">
                  <a:extLst>
                    <a:ext uri="{9D8B030D-6E8A-4147-A177-3AD203B41FA5}">
                      <a16:colId xmlns:a16="http://schemas.microsoft.com/office/drawing/2014/main" val="1750907510"/>
                    </a:ext>
                  </a:extLst>
                </a:gridCol>
                <a:gridCol w="2934616">
                  <a:extLst>
                    <a:ext uri="{9D8B030D-6E8A-4147-A177-3AD203B41FA5}">
                      <a16:colId xmlns:a16="http://schemas.microsoft.com/office/drawing/2014/main" val="1319787694"/>
                    </a:ext>
                  </a:extLst>
                </a:gridCol>
                <a:gridCol w="2934616">
                  <a:extLst>
                    <a:ext uri="{9D8B030D-6E8A-4147-A177-3AD203B41FA5}">
                      <a16:colId xmlns:a16="http://schemas.microsoft.com/office/drawing/2014/main" val="4194581492"/>
                    </a:ext>
                  </a:extLst>
                </a:gridCol>
              </a:tblGrid>
              <a:tr h="478771">
                <a:tc>
                  <a:txBody>
                    <a:bodyPr/>
                    <a:lstStyle/>
                    <a:p>
                      <a:pPr algn="ctr"/>
                      <a:r>
                        <a:rPr lang="en-US" sz="2400" dirty="0"/>
                        <a:t>Monounsaturated Fat</a:t>
                      </a:r>
                    </a:p>
                  </a:txBody>
                  <a:tcPr/>
                </a:tc>
                <a:tc>
                  <a:txBody>
                    <a:bodyPr/>
                    <a:lstStyle/>
                    <a:p>
                      <a:pPr algn="ctr"/>
                      <a:r>
                        <a:rPr lang="en-US" sz="2400" dirty="0"/>
                        <a:t>Polyunsaturated Fat</a:t>
                      </a:r>
                    </a:p>
                  </a:txBody>
                  <a:tcPr/>
                </a:tc>
                <a:tc>
                  <a:txBody>
                    <a:bodyPr/>
                    <a:lstStyle/>
                    <a:p>
                      <a:pPr algn="ctr"/>
                      <a:r>
                        <a:rPr lang="en-US" sz="2400" dirty="0"/>
                        <a:t>Saturated Fat </a:t>
                      </a:r>
                    </a:p>
                  </a:txBody>
                  <a:tcPr/>
                </a:tc>
                <a:extLst>
                  <a:ext uri="{0D108BD9-81ED-4DB2-BD59-A6C34878D82A}">
                    <a16:rowId xmlns:a16="http://schemas.microsoft.com/office/drawing/2014/main" val="1402468755"/>
                  </a:ext>
                </a:extLst>
              </a:tr>
              <a:tr h="1173669">
                <a:tc>
                  <a:txBody>
                    <a:bodyPr/>
                    <a:lstStyle/>
                    <a:p>
                      <a:r>
                        <a:rPr lang="en-US" sz="2200" b="1" dirty="0"/>
                        <a:t>Foods: </a:t>
                      </a:r>
                      <a:r>
                        <a:rPr lang="en-US" sz="2200" dirty="0"/>
                        <a:t>Avocado, Olives, Nuts</a:t>
                      </a:r>
                    </a:p>
                    <a:p>
                      <a:r>
                        <a:rPr lang="en-US" sz="2200" b="1" dirty="0"/>
                        <a:t>Oils: </a:t>
                      </a:r>
                      <a:r>
                        <a:rPr lang="en-US" sz="2200" dirty="0"/>
                        <a:t>Avocado, olive, peanut, canola</a:t>
                      </a:r>
                    </a:p>
                    <a:p>
                      <a:r>
                        <a:rPr lang="en-US" sz="2200" dirty="0"/>
                        <a:t> </a:t>
                      </a:r>
                    </a:p>
                  </a:txBody>
                  <a:tcPr/>
                </a:tc>
                <a:tc>
                  <a:txBody>
                    <a:bodyPr/>
                    <a:lstStyle/>
                    <a:p>
                      <a:pPr marL="0" indent="0">
                        <a:lnSpc>
                          <a:spcPct val="70000"/>
                        </a:lnSpc>
                        <a:buFont typeface="Arial" panose="020B0604020202020204" pitchFamily="34" charset="0"/>
                        <a:buNone/>
                        <a:defRPr/>
                      </a:pPr>
                      <a:r>
                        <a:rPr lang="en-US" sz="2200" b="1" dirty="0"/>
                        <a:t>Foods</a:t>
                      </a:r>
                      <a:r>
                        <a:rPr lang="en-US" sz="2200" dirty="0"/>
                        <a:t>: Walnuts, sesame, flax, sunflower seeds, fish (salmon, albacore tuna)</a:t>
                      </a:r>
                    </a:p>
                    <a:p>
                      <a:pPr marL="0" indent="0">
                        <a:lnSpc>
                          <a:spcPct val="70000"/>
                        </a:lnSpc>
                        <a:buFont typeface="Arial" panose="020B0604020202020204" pitchFamily="34" charset="0"/>
                        <a:buNone/>
                        <a:defRPr/>
                      </a:pPr>
                      <a:endParaRPr lang="en-US" sz="2200" dirty="0"/>
                    </a:p>
                    <a:p>
                      <a:pPr marL="0" indent="0">
                        <a:lnSpc>
                          <a:spcPct val="70000"/>
                        </a:lnSpc>
                        <a:buFont typeface="Arial" panose="020B0604020202020204" pitchFamily="34" charset="0"/>
                        <a:buNone/>
                        <a:defRPr/>
                      </a:pPr>
                      <a:r>
                        <a:rPr lang="en-US" sz="2200" b="1" dirty="0"/>
                        <a:t>Oils: </a:t>
                      </a:r>
                      <a:r>
                        <a:rPr lang="en-US" sz="2200" dirty="0"/>
                        <a:t>corn, soybean, safflower, sesame</a:t>
                      </a:r>
                    </a:p>
                  </a:txBody>
                  <a:tcPr/>
                </a:tc>
                <a:tc>
                  <a:txBody>
                    <a:bodyPr/>
                    <a:lstStyle/>
                    <a:p>
                      <a:pPr marL="0" indent="0">
                        <a:lnSpc>
                          <a:spcPct val="70000"/>
                        </a:lnSpc>
                        <a:buFont typeface="Arial" panose="020B0604020202020204" pitchFamily="34" charset="0"/>
                        <a:buNone/>
                        <a:defRPr/>
                      </a:pPr>
                      <a:r>
                        <a:rPr lang="en-US" sz="2200" b="1" dirty="0"/>
                        <a:t>Animal</a:t>
                      </a:r>
                      <a:r>
                        <a:rPr lang="en-US" sz="2200" dirty="0"/>
                        <a:t>: red meat (beef, lamb, pork), chicken skin, whole fat dairy: milk, cream, cheese, butter, ice cream</a:t>
                      </a:r>
                    </a:p>
                    <a:p>
                      <a:pPr marL="0" indent="0">
                        <a:lnSpc>
                          <a:spcPct val="70000"/>
                        </a:lnSpc>
                        <a:buFont typeface="Arial" panose="020B0604020202020204" pitchFamily="34" charset="0"/>
                        <a:buNone/>
                        <a:defRPr/>
                      </a:pPr>
                      <a:r>
                        <a:rPr lang="en-US" sz="2200" b="1" dirty="0"/>
                        <a:t>Plant: </a:t>
                      </a:r>
                      <a:r>
                        <a:rPr lang="en-US" sz="2200" dirty="0"/>
                        <a:t>palm, coconut, palm kernel oil</a:t>
                      </a:r>
                    </a:p>
                  </a:txBody>
                  <a:tcPr/>
                </a:tc>
                <a:extLst>
                  <a:ext uri="{0D108BD9-81ED-4DB2-BD59-A6C34878D82A}">
                    <a16:rowId xmlns:a16="http://schemas.microsoft.com/office/drawing/2014/main" val="429239689"/>
                  </a:ext>
                </a:extLst>
              </a:tr>
              <a:tr h="1100881">
                <a:tc>
                  <a:txBody>
                    <a:bodyPr/>
                    <a:lstStyle/>
                    <a:p>
                      <a:pPr marL="0" indent="0">
                        <a:lnSpc>
                          <a:spcPct val="70000"/>
                        </a:lnSpc>
                        <a:buNone/>
                        <a:defRPr/>
                      </a:pPr>
                      <a:r>
                        <a:rPr lang="en-US" sz="2400" dirty="0"/>
                        <a:t>↓ TC &amp; LDL</a:t>
                      </a:r>
                    </a:p>
                    <a:p>
                      <a:pPr marL="0" indent="0">
                        <a:lnSpc>
                          <a:spcPct val="70000"/>
                        </a:lnSpc>
                        <a:buNone/>
                        <a:defRPr/>
                      </a:pPr>
                      <a:r>
                        <a:rPr lang="en-US" sz="2400" dirty="0"/>
                        <a:t>↑ HDL</a:t>
                      </a:r>
                    </a:p>
                  </a:txBody>
                  <a:tcPr/>
                </a:tc>
                <a:tc>
                  <a:txBody>
                    <a:bodyPr/>
                    <a:lstStyle/>
                    <a:p>
                      <a:pPr marL="0" indent="0">
                        <a:lnSpc>
                          <a:spcPct val="70000"/>
                        </a:lnSpc>
                        <a:buNone/>
                        <a:defRPr/>
                      </a:pPr>
                      <a:r>
                        <a:rPr lang="en-US" sz="2000" dirty="0"/>
                        <a:t>↓ TC &amp; LDL</a:t>
                      </a:r>
                    </a:p>
                    <a:p>
                      <a:pPr marL="0" indent="0">
                        <a:lnSpc>
                          <a:spcPct val="70000"/>
                        </a:lnSpc>
                        <a:buNone/>
                        <a:defRPr/>
                      </a:pPr>
                      <a:r>
                        <a:rPr lang="en-US" sz="2000" dirty="0"/>
                        <a:t>↓ TG (n-3)</a:t>
                      </a:r>
                    </a:p>
                    <a:p>
                      <a:endParaRPr lang="en-US" sz="2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Solid at room temp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dirty="0"/>
                    </a:p>
                  </a:txBody>
                  <a:tcPr/>
                </a:tc>
                <a:extLst>
                  <a:ext uri="{0D108BD9-81ED-4DB2-BD59-A6C34878D82A}">
                    <a16:rowId xmlns:a16="http://schemas.microsoft.com/office/drawing/2014/main" val="1168682161"/>
                  </a:ext>
                </a:extLst>
              </a:tr>
            </a:tbl>
          </a:graphicData>
        </a:graphic>
      </p:graphicFrame>
      <p:pic>
        <p:nvPicPr>
          <p:cNvPr id="12" name="Picture 11">
            <a:extLst>
              <a:ext uri="{FF2B5EF4-FFF2-40B4-BE49-F238E27FC236}">
                <a16:creationId xmlns:a16="http://schemas.microsoft.com/office/drawing/2014/main" id="{F797FC68-2C49-A598-84E4-FF757FC82E74}"/>
              </a:ext>
            </a:extLst>
          </p:cNvPr>
          <p:cNvPicPr>
            <a:picLocks noChangeAspect="1"/>
          </p:cNvPicPr>
          <p:nvPr/>
        </p:nvPicPr>
        <p:blipFill>
          <a:blip r:embed="rId3"/>
          <a:srcRect l="70090" b="35219"/>
          <a:stretch>
            <a:fillRect/>
          </a:stretch>
        </p:blipFill>
        <p:spPr>
          <a:xfrm>
            <a:off x="2019301" y="5505060"/>
            <a:ext cx="1035596" cy="1121483"/>
          </a:xfrm>
          <a:prstGeom prst="rect">
            <a:avLst/>
          </a:prstGeom>
        </p:spPr>
      </p:pic>
      <p:pic>
        <p:nvPicPr>
          <p:cNvPr id="13" name="Picture 12">
            <a:extLst>
              <a:ext uri="{FF2B5EF4-FFF2-40B4-BE49-F238E27FC236}">
                <a16:creationId xmlns:a16="http://schemas.microsoft.com/office/drawing/2014/main" id="{F3FDB4F0-A85C-2043-EC7C-84FF30CFC7FF}"/>
              </a:ext>
            </a:extLst>
          </p:cNvPr>
          <p:cNvPicPr>
            <a:picLocks noChangeAspect="1"/>
          </p:cNvPicPr>
          <p:nvPr/>
        </p:nvPicPr>
        <p:blipFill>
          <a:blip r:embed="rId3"/>
          <a:srcRect l="54167" t="72880"/>
          <a:stretch>
            <a:fillRect/>
          </a:stretch>
        </p:blipFill>
        <p:spPr>
          <a:xfrm>
            <a:off x="4452721" y="5934451"/>
            <a:ext cx="1549803" cy="458520"/>
          </a:xfrm>
          <a:prstGeom prst="rect">
            <a:avLst/>
          </a:prstGeom>
        </p:spPr>
      </p:pic>
      <p:pic>
        <p:nvPicPr>
          <p:cNvPr id="14" name="Picture 13">
            <a:extLst>
              <a:ext uri="{FF2B5EF4-FFF2-40B4-BE49-F238E27FC236}">
                <a16:creationId xmlns:a16="http://schemas.microsoft.com/office/drawing/2014/main" id="{4E7E8449-DC3C-F3E8-CD67-83DC6B8B4BD2}"/>
              </a:ext>
            </a:extLst>
          </p:cNvPr>
          <p:cNvPicPr>
            <a:picLocks noChangeAspect="1"/>
          </p:cNvPicPr>
          <p:nvPr/>
        </p:nvPicPr>
        <p:blipFill>
          <a:blip r:embed="rId3"/>
          <a:srcRect r="65626" b="49590"/>
          <a:stretch>
            <a:fillRect/>
          </a:stretch>
        </p:blipFill>
        <p:spPr>
          <a:xfrm>
            <a:off x="7455867" y="5702923"/>
            <a:ext cx="1393416" cy="1021725"/>
          </a:xfrm>
          <a:prstGeom prst="rect">
            <a:avLst/>
          </a:prstGeom>
        </p:spPr>
      </p:pic>
    </p:spTree>
    <p:extLst>
      <p:ext uri="{BB962C8B-B14F-4D97-AF65-F5344CB8AC3E}">
        <p14:creationId xmlns:p14="http://schemas.microsoft.com/office/powerpoint/2010/main" val="229878161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8B1E-C5DF-40CC-9A40-F784D490AC17}"/>
              </a:ext>
            </a:extLst>
          </p:cNvPr>
          <p:cNvSpPr>
            <a:spLocks noGrp="1"/>
          </p:cNvSpPr>
          <p:nvPr>
            <p:ph type="title"/>
          </p:nvPr>
        </p:nvSpPr>
        <p:spPr>
          <a:xfrm>
            <a:off x="0" y="0"/>
            <a:ext cx="9144000" cy="1065347"/>
          </a:xfrm>
          <a:solidFill>
            <a:srgbClr val="92D050"/>
          </a:solidFill>
        </p:spPr>
        <p:txBody>
          <a:bodyPr>
            <a:normAutofit/>
          </a:bodyPr>
          <a:lstStyle/>
          <a:p>
            <a:pPr algn="ctr"/>
            <a:r>
              <a:rPr lang="en-US" b="1" dirty="0"/>
              <a:t>Saturated Fat: ADA Standard of Care</a:t>
            </a:r>
          </a:p>
        </p:txBody>
      </p:sp>
      <p:sp>
        <p:nvSpPr>
          <p:cNvPr id="3" name="Content Placeholder 2">
            <a:extLst>
              <a:ext uri="{FF2B5EF4-FFF2-40B4-BE49-F238E27FC236}">
                <a16:creationId xmlns:a16="http://schemas.microsoft.com/office/drawing/2014/main" id="{E6017864-2DD5-4F3F-B62F-4DAA14948A12}"/>
              </a:ext>
            </a:extLst>
          </p:cNvPr>
          <p:cNvSpPr>
            <a:spLocks noGrp="1"/>
          </p:cNvSpPr>
          <p:nvPr>
            <p:ph idx="1"/>
          </p:nvPr>
        </p:nvSpPr>
        <p:spPr>
          <a:xfrm>
            <a:off x="571500" y="1249727"/>
            <a:ext cx="8001000" cy="3484900"/>
          </a:xfrm>
        </p:spPr>
        <p:txBody>
          <a:bodyPr>
            <a:normAutofit lnSpcReduction="10000"/>
          </a:bodyPr>
          <a:lstStyle/>
          <a:p>
            <a:pPr marL="0" indent="0">
              <a:lnSpc>
                <a:spcPct val="100000"/>
              </a:lnSpc>
              <a:buNone/>
            </a:pPr>
            <a:r>
              <a:rPr lang="en-US" dirty="0"/>
              <a:t>Limit foods high in saturated fat to reduce CVD risk</a:t>
            </a:r>
          </a:p>
          <a:p>
            <a:pPr lvl="1">
              <a:lnSpc>
                <a:spcPct val="100000"/>
              </a:lnSpc>
            </a:pPr>
            <a:r>
              <a:rPr lang="en-US" sz="2800" dirty="0"/>
              <a:t>Quality more important than quantity</a:t>
            </a:r>
          </a:p>
          <a:p>
            <a:pPr lvl="1">
              <a:lnSpc>
                <a:spcPct val="100000"/>
              </a:lnSpc>
            </a:pPr>
            <a:r>
              <a:rPr lang="en-US" sz="2800" dirty="0"/>
              <a:t>Replace saturated with unsaturated; not refined carb</a:t>
            </a:r>
          </a:p>
          <a:p>
            <a:pPr marL="342900" lvl="1" indent="0">
              <a:lnSpc>
                <a:spcPct val="100000"/>
              </a:lnSpc>
              <a:buNone/>
            </a:pPr>
            <a:endParaRPr lang="en-US" sz="1000" b="1" dirty="0"/>
          </a:p>
          <a:p>
            <a:pPr marL="342900" lvl="1" indent="0">
              <a:lnSpc>
                <a:spcPct val="100000"/>
              </a:lnSpc>
              <a:buNone/>
            </a:pPr>
            <a:r>
              <a:rPr lang="en-US" sz="2800" b="1" dirty="0"/>
              <a:t>Why: </a:t>
            </a:r>
            <a:r>
              <a:rPr lang="en-US" dirty="0"/>
              <a:t>⬇️ total cholesterol, LDL &amp; CVD risk</a:t>
            </a:r>
          </a:p>
          <a:p>
            <a:pPr marL="1028700" lvl="3" indent="0">
              <a:lnSpc>
                <a:spcPct val="100000"/>
              </a:lnSpc>
              <a:buNone/>
            </a:pPr>
            <a:r>
              <a:rPr lang="en-US" sz="2400" dirty="0"/>
              <a:t>Refined carbs may increase triglycerides &amp; reduce HDL</a:t>
            </a:r>
          </a:p>
          <a:p>
            <a:pPr marL="1028700" lvl="3" indent="0">
              <a:lnSpc>
                <a:spcPct val="100000"/>
              </a:lnSpc>
              <a:buNone/>
            </a:pPr>
            <a:r>
              <a:rPr lang="en-US" sz="2400" dirty="0"/>
              <a:t>Higher saturated fat → increased liver fat deposition</a:t>
            </a:r>
          </a:p>
        </p:txBody>
      </p:sp>
      <p:pic>
        <p:nvPicPr>
          <p:cNvPr id="8" name="Picture 7" descr="A collage of different foods&#10;&#10;Description automatically generated with low confidence">
            <a:extLst>
              <a:ext uri="{FF2B5EF4-FFF2-40B4-BE49-F238E27FC236}">
                <a16:creationId xmlns:a16="http://schemas.microsoft.com/office/drawing/2014/main" id="{F2DC8579-DB59-5848-853B-203EE4C037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 t="1" r="-4837" b="-5612"/>
          <a:stretch>
            <a:fillRect/>
          </a:stretch>
        </p:blipFill>
        <p:spPr>
          <a:xfrm>
            <a:off x="5281678" y="4919008"/>
            <a:ext cx="3862322" cy="1435181"/>
          </a:xfrm>
          <a:prstGeom prst="rect">
            <a:avLst/>
          </a:prstGeom>
        </p:spPr>
      </p:pic>
      <p:sp>
        <p:nvSpPr>
          <p:cNvPr id="4" name="TextBox 3">
            <a:extLst>
              <a:ext uri="{FF2B5EF4-FFF2-40B4-BE49-F238E27FC236}">
                <a16:creationId xmlns:a16="http://schemas.microsoft.com/office/drawing/2014/main" id="{FD10CAE1-D5B8-0E70-2E8B-A31A4A148520}"/>
              </a:ext>
            </a:extLst>
          </p:cNvPr>
          <p:cNvSpPr txBox="1"/>
          <p:nvPr/>
        </p:nvSpPr>
        <p:spPr>
          <a:xfrm>
            <a:off x="178183" y="4919008"/>
            <a:ext cx="5103495" cy="1938992"/>
          </a:xfrm>
          <a:prstGeom prst="rect">
            <a:avLst/>
          </a:prstGeom>
          <a:noFill/>
        </p:spPr>
        <p:txBody>
          <a:bodyPr wrap="square">
            <a:spAutoFit/>
          </a:bodyPr>
          <a:lstStyle/>
          <a:p>
            <a:pPr marL="128588" marR="0" lvl="0" indent="-128588"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128588" marR="0" lvl="0" indent="-128588"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786725156"/>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C985-60D8-4CF5-A416-C761E0363170}"/>
              </a:ext>
            </a:extLst>
          </p:cNvPr>
          <p:cNvSpPr>
            <a:spLocks noGrp="1"/>
          </p:cNvSpPr>
          <p:nvPr>
            <p:ph type="title"/>
          </p:nvPr>
        </p:nvSpPr>
        <p:spPr>
          <a:xfrm>
            <a:off x="12468" y="-15508"/>
            <a:ext cx="9143999" cy="1159070"/>
          </a:xfrm>
          <a:solidFill>
            <a:srgbClr val="92D050"/>
          </a:solidFill>
        </p:spPr>
        <p:txBody>
          <a:bodyPr/>
          <a:lstStyle/>
          <a:p>
            <a:pPr algn="ctr">
              <a:lnSpc>
                <a:spcPct val="100000"/>
              </a:lnSpc>
            </a:pPr>
            <a:r>
              <a:rPr lang="en-US" b="1" dirty="0"/>
              <a:t>Polyunsaturated Fats</a:t>
            </a:r>
          </a:p>
        </p:txBody>
      </p:sp>
      <p:sp>
        <p:nvSpPr>
          <p:cNvPr id="3" name="Content Placeholder 2">
            <a:extLst>
              <a:ext uri="{FF2B5EF4-FFF2-40B4-BE49-F238E27FC236}">
                <a16:creationId xmlns:a16="http://schemas.microsoft.com/office/drawing/2014/main" id="{88BB6307-271C-437D-9ABE-A2E81D12BC33}"/>
              </a:ext>
            </a:extLst>
          </p:cNvPr>
          <p:cNvSpPr>
            <a:spLocks noGrp="1"/>
          </p:cNvSpPr>
          <p:nvPr>
            <p:ph idx="1"/>
          </p:nvPr>
        </p:nvSpPr>
        <p:spPr>
          <a:xfrm>
            <a:off x="628650" y="1211878"/>
            <a:ext cx="7886700" cy="3500438"/>
          </a:xfrm>
        </p:spPr>
        <p:txBody>
          <a:bodyPr>
            <a:normAutofit/>
          </a:bodyPr>
          <a:lstStyle/>
          <a:p>
            <a:pPr>
              <a:lnSpc>
                <a:spcPct val="120000"/>
              </a:lnSpc>
              <a:spcBef>
                <a:spcPts val="0"/>
              </a:spcBef>
            </a:pPr>
            <a:r>
              <a:rPr lang="en-US" dirty="0">
                <a:solidFill>
                  <a:srgbClr val="000000"/>
                </a:solidFill>
              </a:rPr>
              <a:t>Consumption associated with lower risk of T2DM. </a:t>
            </a:r>
          </a:p>
          <a:p>
            <a:pPr>
              <a:lnSpc>
                <a:spcPct val="120000"/>
              </a:lnSpc>
              <a:spcBef>
                <a:spcPts val="0"/>
              </a:spcBef>
            </a:pPr>
            <a:r>
              <a:rPr lang="en-US" dirty="0">
                <a:solidFill>
                  <a:srgbClr val="000000"/>
                </a:solidFill>
              </a:rPr>
              <a:t>Increasing foods with the long-chain omega-3 fatty acids (EPA and DHA) is recommended for prevention of CVD</a:t>
            </a:r>
            <a:endParaRPr lang="en-US" dirty="0"/>
          </a:p>
        </p:txBody>
      </p:sp>
      <p:pic>
        <p:nvPicPr>
          <p:cNvPr id="8" name="Picture 7">
            <a:extLst>
              <a:ext uri="{FF2B5EF4-FFF2-40B4-BE49-F238E27FC236}">
                <a16:creationId xmlns:a16="http://schemas.microsoft.com/office/drawing/2014/main" id="{D6C16488-44C1-4351-8EBA-218FBEF04DCB}"/>
              </a:ext>
            </a:extLst>
          </p:cNvPr>
          <p:cNvPicPr>
            <a:picLocks noChangeAspect="1"/>
          </p:cNvPicPr>
          <p:nvPr/>
        </p:nvPicPr>
        <p:blipFill rotWithShape="1">
          <a:blip r:embed="rId3"/>
          <a:srcRect t="9195" b="65611"/>
          <a:stretch/>
        </p:blipFill>
        <p:spPr>
          <a:xfrm>
            <a:off x="12468" y="5643091"/>
            <a:ext cx="9144000" cy="542882"/>
          </a:xfrm>
          <a:prstGeom prst="rect">
            <a:avLst/>
          </a:prstGeom>
        </p:spPr>
      </p:pic>
      <p:sp>
        <p:nvSpPr>
          <p:cNvPr id="5" name="TextBox 4">
            <a:extLst>
              <a:ext uri="{FF2B5EF4-FFF2-40B4-BE49-F238E27FC236}">
                <a16:creationId xmlns:a16="http://schemas.microsoft.com/office/drawing/2014/main" id="{D446BB7D-6BA2-2699-5DF9-5D7E34001B89}"/>
              </a:ext>
            </a:extLst>
          </p:cNvPr>
          <p:cNvSpPr txBox="1"/>
          <p:nvPr/>
        </p:nvSpPr>
        <p:spPr>
          <a:xfrm>
            <a:off x="319346" y="3383737"/>
            <a:ext cx="4531129" cy="1545038"/>
          </a:xfrm>
          <a:prstGeom prst="rect">
            <a:avLst/>
          </a:prstGeom>
          <a:noFill/>
        </p:spPr>
        <p:txBody>
          <a:bodyPr wrap="squar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mn-cs"/>
              </a:rPr>
              <a:t>Have two servings of fatty fish per week </a:t>
            </a:r>
          </a:p>
          <a:p>
            <a:pPr marL="600075" marR="0" lvl="1" indent="-257175"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Wild salmon, mackerel, herring, anchovies, tuna </a:t>
            </a:r>
          </a:p>
          <a:p>
            <a:pPr marL="457200" marR="0" lvl="1" indent="0" algn="l" defTabSz="4572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NOT commercially fried fish filets</a:t>
            </a:r>
          </a:p>
        </p:txBody>
      </p:sp>
      <p:sp>
        <p:nvSpPr>
          <p:cNvPr id="7" name="TextBox 6">
            <a:extLst>
              <a:ext uri="{FF2B5EF4-FFF2-40B4-BE49-F238E27FC236}">
                <a16:creationId xmlns:a16="http://schemas.microsoft.com/office/drawing/2014/main" id="{DD41657D-35EF-021F-0CF6-6EEF3FDCCD58}"/>
              </a:ext>
            </a:extLst>
          </p:cNvPr>
          <p:cNvSpPr txBox="1"/>
          <p:nvPr/>
        </p:nvSpPr>
        <p:spPr>
          <a:xfrm>
            <a:off x="4850475" y="3334013"/>
            <a:ext cx="4305992" cy="2283382"/>
          </a:xfrm>
          <a:prstGeom prst="rect">
            <a:avLst/>
          </a:prstGeom>
          <a:noFill/>
        </p:spPr>
        <p:txBody>
          <a:bodyPr wrap="square">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Plant sources for vegetarian/vegan eating patterns (ALA)</a:t>
            </a:r>
          </a:p>
          <a:p>
            <a:pPr marL="257175" marR="0" lvl="0" indent="-257175"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Ground flaxseed/flax meal, chia seeds, walnuts, soybeans, mung beans, green leafy vegetables, whole grains,  beans</a:t>
            </a:r>
            <a:endParaRPr kumimoji="0" lang="en-US" sz="20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0" name="TextBox 9">
            <a:extLst>
              <a:ext uri="{FF2B5EF4-FFF2-40B4-BE49-F238E27FC236}">
                <a16:creationId xmlns:a16="http://schemas.microsoft.com/office/drawing/2014/main" id="{8EF06A96-DF02-E378-CA92-31FAB087453A}"/>
              </a:ext>
            </a:extLst>
          </p:cNvPr>
          <p:cNvSpPr txBox="1"/>
          <p:nvPr/>
        </p:nvSpPr>
        <p:spPr>
          <a:xfrm>
            <a:off x="12468" y="6211669"/>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163857982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D4BCE-5DC4-4690-AAF6-9FD696C13F37}"/>
              </a:ext>
            </a:extLst>
          </p:cNvPr>
          <p:cNvSpPr>
            <a:spLocks noGrp="1"/>
          </p:cNvSpPr>
          <p:nvPr>
            <p:ph type="title"/>
          </p:nvPr>
        </p:nvSpPr>
        <p:spPr>
          <a:xfrm>
            <a:off x="0" y="-8731"/>
            <a:ext cx="9144000" cy="1220125"/>
          </a:xfrm>
          <a:solidFill>
            <a:srgbClr val="92D050"/>
          </a:solidFill>
        </p:spPr>
        <p:txBody>
          <a:bodyPr/>
          <a:lstStyle/>
          <a:p>
            <a:pPr algn="ctr">
              <a:lnSpc>
                <a:spcPct val="100000"/>
              </a:lnSpc>
            </a:pPr>
            <a:r>
              <a:rPr lang="en-US" b="1" dirty="0"/>
              <a:t>Polyunsaturated Fats</a:t>
            </a:r>
          </a:p>
        </p:txBody>
      </p:sp>
      <p:sp>
        <p:nvSpPr>
          <p:cNvPr id="3" name="Content Placeholder 2">
            <a:extLst>
              <a:ext uri="{FF2B5EF4-FFF2-40B4-BE49-F238E27FC236}">
                <a16:creationId xmlns:a16="http://schemas.microsoft.com/office/drawing/2014/main" id="{421B5B9A-0CEC-431A-8982-7A2B6A5BA60D}"/>
              </a:ext>
            </a:extLst>
          </p:cNvPr>
          <p:cNvSpPr>
            <a:spLocks noGrp="1"/>
          </p:cNvSpPr>
          <p:nvPr>
            <p:ph idx="1"/>
          </p:nvPr>
        </p:nvSpPr>
        <p:spPr>
          <a:xfrm>
            <a:off x="628650" y="1499702"/>
            <a:ext cx="8191500" cy="3263504"/>
          </a:xfrm>
        </p:spPr>
        <p:txBody>
          <a:bodyPr>
            <a:normAutofit/>
          </a:bodyPr>
          <a:lstStyle/>
          <a:p>
            <a:pPr>
              <a:lnSpc>
                <a:spcPct val="100000"/>
              </a:lnSpc>
            </a:pPr>
            <a:r>
              <a:rPr lang="en-US" dirty="0">
                <a:solidFill>
                  <a:srgbClr val="000000"/>
                </a:solidFill>
              </a:rPr>
              <a:t>Evidence </a:t>
            </a:r>
            <a:r>
              <a:rPr lang="en-US" b="1" u="sng" dirty="0">
                <a:solidFill>
                  <a:srgbClr val="000000"/>
                </a:solidFill>
              </a:rPr>
              <a:t>does not </a:t>
            </a:r>
            <a:r>
              <a:rPr lang="en-US" dirty="0">
                <a:solidFill>
                  <a:srgbClr val="000000"/>
                </a:solidFill>
              </a:rPr>
              <a:t>conclusively support omega-3 (EPA and DHA) supplements for all people with DM for the </a:t>
            </a:r>
            <a:r>
              <a:rPr lang="en-US" dirty="0"/>
              <a:t>prevention/treatment of CV events. </a:t>
            </a:r>
          </a:p>
          <a:p>
            <a:pPr>
              <a:lnSpc>
                <a:spcPct val="100000"/>
              </a:lnSpc>
            </a:pPr>
            <a:r>
              <a:rPr lang="en-US" dirty="0"/>
              <a:t>May benefit individuals needing TG reduction.</a:t>
            </a:r>
          </a:p>
        </p:txBody>
      </p:sp>
      <p:pic>
        <p:nvPicPr>
          <p:cNvPr id="10" name="Picture 9" descr="A picture containing plate, indoor, set, sliced&#10;&#10;Description automatically generated">
            <a:extLst>
              <a:ext uri="{FF2B5EF4-FFF2-40B4-BE49-F238E27FC236}">
                <a16:creationId xmlns:a16="http://schemas.microsoft.com/office/drawing/2014/main" id="{D995C306-6EBC-4FE3-A147-9D8DA3AAE679}"/>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325" t="22058" r="6601" b="59980"/>
          <a:stretch/>
        </p:blipFill>
        <p:spPr>
          <a:xfrm>
            <a:off x="0" y="5328269"/>
            <a:ext cx="9144000" cy="883400"/>
          </a:xfrm>
          <a:prstGeom prst="rect">
            <a:avLst/>
          </a:prstGeom>
        </p:spPr>
      </p:pic>
      <p:sp>
        <p:nvSpPr>
          <p:cNvPr id="4" name="TextBox 3">
            <a:extLst>
              <a:ext uri="{FF2B5EF4-FFF2-40B4-BE49-F238E27FC236}">
                <a16:creationId xmlns:a16="http://schemas.microsoft.com/office/drawing/2014/main" id="{99F16BE8-AB1A-7BE6-8555-A73BC2416445}"/>
              </a:ext>
            </a:extLst>
          </p:cNvPr>
          <p:cNvSpPr txBox="1"/>
          <p:nvPr/>
        </p:nvSpPr>
        <p:spPr>
          <a:xfrm>
            <a:off x="0" y="6211669"/>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292111526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0243-FCFC-47D4-97D0-1BCDAE4D799D}"/>
              </a:ext>
            </a:extLst>
          </p:cNvPr>
          <p:cNvSpPr>
            <a:spLocks noGrp="1"/>
          </p:cNvSpPr>
          <p:nvPr>
            <p:ph type="title"/>
          </p:nvPr>
        </p:nvSpPr>
        <p:spPr>
          <a:xfrm>
            <a:off x="0" y="0"/>
            <a:ext cx="9144000" cy="1257300"/>
          </a:xfrm>
          <a:solidFill>
            <a:srgbClr val="92D050"/>
          </a:solidFill>
        </p:spPr>
        <p:txBody>
          <a:bodyPr>
            <a:normAutofit/>
          </a:bodyPr>
          <a:lstStyle/>
          <a:p>
            <a:r>
              <a:rPr lang="en-US" b="1" dirty="0"/>
              <a:t>Knowledge Check: Poll Question #5</a:t>
            </a:r>
          </a:p>
        </p:txBody>
      </p:sp>
      <p:sp>
        <p:nvSpPr>
          <p:cNvPr id="3" name="Content Placeholder 2">
            <a:extLst>
              <a:ext uri="{FF2B5EF4-FFF2-40B4-BE49-F238E27FC236}">
                <a16:creationId xmlns:a16="http://schemas.microsoft.com/office/drawing/2014/main" id="{5FA7843B-918C-449A-9503-3724B00A07A3}"/>
              </a:ext>
            </a:extLst>
          </p:cNvPr>
          <p:cNvSpPr>
            <a:spLocks noGrp="1"/>
          </p:cNvSpPr>
          <p:nvPr>
            <p:ph idx="1"/>
          </p:nvPr>
        </p:nvSpPr>
        <p:spPr>
          <a:xfrm>
            <a:off x="469900" y="1515730"/>
            <a:ext cx="8502650" cy="4446920"/>
          </a:xfrm>
        </p:spPr>
        <p:txBody>
          <a:bodyPr/>
          <a:lstStyle/>
          <a:p>
            <a:pPr marL="0" indent="0">
              <a:lnSpc>
                <a:spcPct val="100000"/>
              </a:lnSpc>
              <a:buNone/>
            </a:pPr>
            <a:r>
              <a:rPr lang="en-US" sz="3600" dirty="0"/>
              <a:t>Olive oil and canola oil are good sources of:</a:t>
            </a:r>
          </a:p>
          <a:p>
            <a:pPr marL="1028700" indent="-469106">
              <a:lnSpc>
                <a:spcPct val="100000"/>
              </a:lnSpc>
              <a:buFont typeface="+mj-lt"/>
              <a:buAutoNum type="alphaUcPeriod"/>
            </a:pPr>
            <a:r>
              <a:rPr lang="en-US" sz="3600" dirty="0"/>
              <a:t>Monounsaturated fats</a:t>
            </a:r>
          </a:p>
          <a:p>
            <a:pPr marL="1028700" indent="-469106">
              <a:lnSpc>
                <a:spcPct val="100000"/>
              </a:lnSpc>
              <a:buFont typeface="+mj-lt"/>
              <a:buAutoNum type="alphaUcPeriod"/>
            </a:pPr>
            <a:r>
              <a:rPr lang="en-US" sz="3600" dirty="0"/>
              <a:t>Polyunsaturated fats</a:t>
            </a:r>
          </a:p>
          <a:p>
            <a:pPr marL="1028700" indent="-469106">
              <a:lnSpc>
                <a:spcPct val="100000"/>
              </a:lnSpc>
              <a:buFont typeface="+mj-lt"/>
              <a:buAutoNum type="alphaUcPeriod"/>
            </a:pPr>
            <a:r>
              <a:rPr lang="en-US" sz="3600" dirty="0"/>
              <a:t>Saturated fats</a:t>
            </a:r>
          </a:p>
          <a:p>
            <a:pPr marL="1028700" indent="-469106">
              <a:lnSpc>
                <a:spcPct val="100000"/>
              </a:lnSpc>
              <a:buFont typeface="+mj-lt"/>
              <a:buAutoNum type="alphaUcPeriod"/>
            </a:pPr>
            <a:r>
              <a:rPr lang="en-US" sz="3600" dirty="0"/>
              <a:t>Trans fats</a:t>
            </a:r>
          </a:p>
          <a:p>
            <a:endParaRPr lang="en-US" dirty="0"/>
          </a:p>
        </p:txBody>
      </p:sp>
      <p:sp>
        <p:nvSpPr>
          <p:cNvPr id="4" name="Oval 3">
            <a:extLst>
              <a:ext uri="{FF2B5EF4-FFF2-40B4-BE49-F238E27FC236}">
                <a16:creationId xmlns:a16="http://schemas.microsoft.com/office/drawing/2014/main" id="{7C0EB4D2-E04A-440E-923A-DD8D775BED6A}"/>
              </a:ext>
            </a:extLst>
          </p:cNvPr>
          <p:cNvSpPr/>
          <p:nvPr/>
        </p:nvSpPr>
        <p:spPr>
          <a:xfrm>
            <a:off x="825500" y="2171701"/>
            <a:ext cx="5461000" cy="8572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73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wooden spoons with different pills&#10;&#10;Description automatically generated">
            <a:extLst>
              <a:ext uri="{FF2B5EF4-FFF2-40B4-BE49-F238E27FC236}">
                <a16:creationId xmlns:a16="http://schemas.microsoft.com/office/drawing/2014/main" id="{DD067958-965B-3F01-E303-DC0F5C0E8F5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979" t="1370" r="31686" b="-1"/>
          <a:stretch/>
        </p:blipFill>
        <p:spPr>
          <a:xfrm>
            <a:off x="0" y="-376167"/>
            <a:ext cx="9144000" cy="7234167"/>
          </a:xfrm>
          <a:prstGeom prst="rect">
            <a:avLst/>
          </a:prstGeom>
        </p:spPr>
      </p:pic>
      <p:sp>
        <p:nvSpPr>
          <p:cNvPr id="7" name="Title 3">
            <a:extLst>
              <a:ext uri="{FF2B5EF4-FFF2-40B4-BE49-F238E27FC236}">
                <a16:creationId xmlns:a16="http://schemas.microsoft.com/office/drawing/2014/main" id="{C3909B86-B3F5-8795-ED8C-0760B06A6F62}"/>
              </a:ext>
            </a:extLst>
          </p:cNvPr>
          <p:cNvSpPr txBox="1">
            <a:spLocks/>
          </p:cNvSpPr>
          <p:nvPr/>
        </p:nvSpPr>
        <p:spPr>
          <a:xfrm>
            <a:off x="739486" y="3240916"/>
            <a:ext cx="5413664" cy="1940684"/>
          </a:xfrm>
          <a:prstGeom prst="rect">
            <a:avLst/>
          </a:prstGeom>
          <a:solidFill>
            <a:schemeClr val="tx2">
              <a:lumMod val="60000"/>
              <a:lumOff val="40000"/>
              <a:alpha val="64038"/>
            </a:schemeClr>
          </a:solidFill>
        </p:spPr>
        <p:txBody>
          <a:bodyPr vert="horz" lIns="68580" tIns="34290" rIns="68580" bIns="3429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800" b="1" i="0" u="none" strike="noStrike" kern="1200" cap="none" spc="0" normalizeH="0" baseline="0" noProof="0" dirty="0">
                <a:ln>
                  <a:noFill/>
                </a:ln>
                <a:solidFill>
                  <a:prstClr val="white"/>
                </a:solidFill>
                <a:effectLst/>
                <a:uLnTx/>
                <a:uFillTx/>
                <a:latin typeface="Calibri Light" panose="020F0302020204030204"/>
                <a:ea typeface="+mj-ea"/>
                <a:cs typeface="+mj-cs"/>
              </a:rPr>
              <a:t>Micronutrients &amp; Supplements</a:t>
            </a:r>
            <a:endParaRPr kumimoji="0" lang="en-US" sz="5800" b="0"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843808513"/>
      </p:ext>
    </p:extLst>
  </p:cSld>
  <p:clrMapOvr>
    <a:overrideClrMapping bg1="lt1" tx1="dk1" bg2="lt2" tx2="dk2" accent1="accent1" accent2="accent2" accent3="accent3" accent4="accent4" accent5="accent5" accent6="accent6" hlink="hlink" folHlink="folHlink"/>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C318-F8F9-4F35-BCB0-646B5D398578}"/>
              </a:ext>
            </a:extLst>
          </p:cNvPr>
          <p:cNvSpPr>
            <a:spLocks noGrp="1"/>
          </p:cNvSpPr>
          <p:nvPr>
            <p:ph type="title"/>
          </p:nvPr>
        </p:nvSpPr>
        <p:spPr>
          <a:xfrm>
            <a:off x="0" y="36183"/>
            <a:ext cx="9144000" cy="1068717"/>
          </a:xfrm>
          <a:solidFill>
            <a:srgbClr val="92D050"/>
          </a:solidFill>
        </p:spPr>
        <p:txBody>
          <a:bodyPr/>
          <a:lstStyle/>
          <a:p>
            <a:pPr algn="ctr"/>
            <a:r>
              <a:rPr lang="en-US" b="1" dirty="0"/>
              <a:t>Sodium</a:t>
            </a:r>
          </a:p>
        </p:txBody>
      </p:sp>
      <p:sp>
        <p:nvSpPr>
          <p:cNvPr id="3" name="Content Placeholder 2">
            <a:extLst>
              <a:ext uri="{FF2B5EF4-FFF2-40B4-BE49-F238E27FC236}">
                <a16:creationId xmlns:a16="http://schemas.microsoft.com/office/drawing/2014/main" id="{3E2C254F-450D-428E-8B13-76325D11E799}"/>
              </a:ext>
            </a:extLst>
          </p:cNvPr>
          <p:cNvSpPr>
            <a:spLocks noGrp="1"/>
          </p:cNvSpPr>
          <p:nvPr>
            <p:ph idx="1"/>
          </p:nvPr>
        </p:nvSpPr>
        <p:spPr>
          <a:xfrm>
            <a:off x="525780" y="1501335"/>
            <a:ext cx="7822985" cy="3263504"/>
          </a:xfrm>
        </p:spPr>
        <p:txBody>
          <a:bodyPr>
            <a:normAutofit/>
          </a:bodyPr>
          <a:lstStyle/>
          <a:p>
            <a:pPr>
              <a:lnSpc>
                <a:spcPct val="100000"/>
              </a:lnSpc>
            </a:pPr>
            <a:r>
              <a:rPr lang="en-US" dirty="0"/>
              <a:t>Limit sodium intake to less than 2300 mg/day</a:t>
            </a:r>
          </a:p>
          <a:p>
            <a:pPr>
              <a:lnSpc>
                <a:spcPct val="100000"/>
              </a:lnSpc>
            </a:pPr>
            <a:endParaRPr lang="en-US" dirty="0"/>
          </a:p>
          <a:p>
            <a:pPr>
              <a:lnSpc>
                <a:spcPct val="100000"/>
              </a:lnSpc>
            </a:pPr>
            <a:r>
              <a:rPr lang="en-US" dirty="0"/>
              <a:t>Consider palatability, availability, affordability, &amp; difficulty of achieving low-sodium recommendations in a nutritionally adequate diet. </a:t>
            </a:r>
          </a:p>
        </p:txBody>
      </p:sp>
      <p:pic>
        <p:nvPicPr>
          <p:cNvPr id="7" name="Picture 6" descr="A glass jar with white salt&#10;&#10;Description automatically generated">
            <a:extLst>
              <a:ext uri="{FF2B5EF4-FFF2-40B4-BE49-F238E27FC236}">
                <a16:creationId xmlns:a16="http://schemas.microsoft.com/office/drawing/2014/main" id="{D9968826-9E38-4DA1-4EAD-7571D1079C0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48648" y="4585919"/>
            <a:ext cx="2055322" cy="1541492"/>
          </a:xfrm>
          <a:prstGeom prst="rect">
            <a:avLst/>
          </a:prstGeom>
        </p:spPr>
      </p:pic>
      <p:sp>
        <p:nvSpPr>
          <p:cNvPr id="9" name="TextBox 8">
            <a:extLst>
              <a:ext uri="{FF2B5EF4-FFF2-40B4-BE49-F238E27FC236}">
                <a16:creationId xmlns:a16="http://schemas.microsoft.com/office/drawing/2014/main" id="{4AA9BCA0-5A50-CE67-0CFC-28A13763BA40}"/>
              </a:ext>
            </a:extLst>
          </p:cNvPr>
          <p:cNvSpPr txBox="1"/>
          <p:nvPr/>
        </p:nvSpPr>
        <p:spPr>
          <a:xfrm>
            <a:off x="191546" y="6362023"/>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34332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0E163-357B-F3C0-4790-272BFACF2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D7CF0-8D24-702F-A09F-6B2CB50F418F}"/>
              </a:ext>
            </a:extLst>
          </p:cNvPr>
          <p:cNvSpPr>
            <a:spLocks noGrp="1"/>
          </p:cNvSpPr>
          <p:nvPr>
            <p:ph type="title"/>
          </p:nvPr>
        </p:nvSpPr>
        <p:spPr>
          <a:xfrm>
            <a:off x="1" y="0"/>
            <a:ext cx="3953442" cy="1134250"/>
          </a:xfrm>
          <a:solidFill>
            <a:srgbClr val="92D050"/>
          </a:solidFill>
        </p:spPr>
        <p:txBody>
          <a:bodyPr/>
          <a:lstStyle/>
          <a:p>
            <a:r>
              <a:rPr lang="en-US" b="1" dirty="0"/>
              <a:t>  Sodium</a:t>
            </a:r>
          </a:p>
        </p:txBody>
      </p:sp>
      <p:sp>
        <p:nvSpPr>
          <p:cNvPr id="4" name="TextBox 3">
            <a:extLst>
              <a:ext uri="{FF2B5EF4-FFF2-40B4-BE49-F238E27FC236}">
                <a16:creationId xmlns:a16="http://schemas.microsoft.com/office/drawing/2014/main" id="{9240C75D-7D39-58B0-45E1-4E9104CACE83}"/>
              </a:ext>
            </a:extLst>
          </p:cNvPr>
          <p:cNvSpPr txBox="1"/>
          <p:nvPr/>
        </p:nvSpPr>
        <p:spPr>
          <a:xfrm>
            <a:off x="710660" y="5264139"/>
            <a:ext cx="5007369" cy="1200329"/>
          </a:xfrm>
          <a:prstGeom prst="rect">
            <a:avLst/>
          </a:prstGeom>
          <a:noFill/>
        </p:spPr>
        <p:txBody>
          <a:bodyPr wrap="square" rtlCol="0">
            <a:spAutoFit/>
          </a:bodyPr>
          <a:lstStyle/>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Focus on whole, fresh foods. </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Reduce consumption of processed/ultra processed foods.</a:t>
            </a:r>
          </a:p>
        </p:txBody>
      </p:sp>
      <p:sp>
        <p:nvSpPr>
          <p:cNvPr id="9" name="Rectangle 8">
            <a:extLst>
              <a:ext uri="{FF2B5EF4-FFF2-40B4-BE49-F238E27FC236}">
                <a16:creationId xmlns:a16="http://schemas.microsoft.com/office/drawing/2014/main" id="{7F7578BA-8D7C-EE5B-475D-2CC09421B2B2}"/>
              </a:ext>
            </a:extLst>
          </p:cNvPr>
          <p:cNvSpPr/>
          <p:nvPr/>
        </p:nvSpPr>
        <p:spPr>
          <a:xfrm>
            <a:off x="710660" y="4687057"/>
            <a:ext cx="1276183" cy="692497"/>
          </a:xfrm>
          <a:prstGeom prst="rect">
            <a:avLst/>
          </a:prstGeom>
          <a:noFill/>
        </p:spPr>
        <p:txBody>
          <a:bodyPr wrap="none" lIns="68580" tIns="34290" rIns="68580" bIns="3429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50" b="0" i="0" u="none" strike="noStrike" kern="1200" cap="none" spc="0" normalizeH="0" baseline="0" noProof="0" dirty="0">
                <a:ln w="0"/>
                <a:solidFill>
                  <a:srgbClr val="1D9A78"/>
                </a:solidFill>
                <a:effectLst>
                  <a:outerShdw blurRad="38100" dist="25400" dir="5400000" algn="ctr" rotWithShape="0">
                    <a:srgbClr val="6E747A">
                      <a:alpha val="43000"/>
                    </a:srgbClr>
                  </a:outerShdw>
                </a:effectLst>
                <a:uLnTx/>
                <a:uFillTx/>
                <a:latin typeface="Calibri" panose="020F0502020204030204"/>
                <a:ea typeface="+mn-ea"/>
                <a:cs typeface="+mn-cs"/>
              </a:rPr>
              <a:t>How!</a:t>
            </a:r>
          </a:p>
        </p:txBody>
      </p:sp>
      <p:pic>
        <p:nvPicPr>
          <p:cNvPr id="7" name="Picture 6">
            <a:extLst>
              <a:ext uri="{FF2B5EF4-FFF2-40B4-BE49-F238E27FC236}">
                <a16:creationId xmlns:a16="http://schemas.microsoft.com/office/drawing/2014/main" id="{0F3F155C-3EE9-4288-3E05-6BD90F23663C}"/>
              </a:ext>
            </a:extLst>
          </p:cNvPr>
          <p:cNvPicPr>
            <a:picLocks noChangeAspect="1"/>
          </p:cNvPicPr>
          <p:nvPr/>
        </p:nvPicPr>
        <p:blipFill>
          <a:blip r:embed="rId3"/>
          <a:stretch>
            <a:fillRect/>
          </a:stretch>
        </p:blipFill>
        <p:spPr>
          <a:xfrm>
            <a:off x="2386385" y="506807"/>
            <a:ext cx="6757615" cy="4526499"/>
          </a:xfrm>
          <a:prstGeom prst="rect">
            <a:avLst/>
          </a:prstGeom>
        </p:spPr>
      </p:pic>
      <p:sp>
        <p:nvSpPr>
          <p:cNvPr id="10" name="TextBox 9">
            <a:extLst>
              <a:ext uri="{FF2B5EF4-FFF2-40B4-BE49-F238E27FC236}">
                <a16:creationId xmlns:a16="http://schemas.microsoft.com/office/drawing/2014/main" id="{4295D303-CAED-A116-CCA8-891E494AFD23}"/>
              </a:ext>
            </a:extLst>
          </p:cNvPr>
          <p:cNvSpPr txBox="1"/>
          <p:nvPr/>
        </p:nvSpPr>
        <p:spPr>
          <a:xfrm>
            <a:off x="5765192" y="5264139"/>
            <a:ext cx="5007369" cy="830997"/>
          </a:xfrm>
          <a:prstGeom prst="rect">
            <a:avLst/>
          </a:prstGeom>
          <a:noFill/>
        </p:spPr>
        <p:txBody>
          <a:bodyPr wrap="square" rtlCol="0">
            <a:spAutoFit/>
          </a:bodyPr>
          <a:lstStyle/>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Avoid adding salt</a:t>
            </a:r>
          </a:p>
          <a:p>
            <a:pPr marL="214313" marR="0" lvl="0" indent="-2143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Use herbs and spices</a:t>
            </a:r>
          </a:p>
        </p:txBody>
      </p:sp>
      <p:sp>
        <p:nvSpPr>
          <p:cNvPr id="12" name="TextBox 11">
            <a:extLst>
              <a:ext uri="{FF2B5EF4-FFF2-40B4-BE49-F238E27FC236}">
                <a16:creationId xmlns:a16="http://schemas.microsoft.com/office/drawing/2014/main" id="{F2835EDA-5798-8530-62B0-2904FAB49D62}"/>
              </a:ext>
            </a:extLst>
          </p:cNvPr>
          <p:cNvSpPr txBox="1"/>
          <p:nvPr/>
        </p:nvSpPr>
        <p:spPr>
          <a:xfrm>
            <a:off x="0" y="6418600"/>
            <a:ext cx="914400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Koyama AK, Woodruff RC, Jackson SL, Gunn JP, Self JL. Top Food Contributors of Sodium Intake in US Children and Adults Aged 1 Year or Older, National Health and Nutrition Examination Survey, August 2021–August 2023. Prev Chronic Dis 2026;23:260054.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303794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4802-4862-4846-BA97-965886A8030C}"/>
              </a:ext>
            </a:extLst>
          </p:cNvPr>
          <p:cNvSpPr>
            <a:spLocks noGrp="1"/>
          </p:cNvSpPr>
          <p:nvPr>
            <p:ph type="title"/>
          </p:nvPr>
        </p:nvSpPr>
        <p:spPr>
          <a:xfrm>
            <a:off x="-1" y="-1"/>
            <a:ext cx="9143999" cy="1179095"/>
          </a:xfrm>
          <a:solidFill>
            <a:srgbClr val="92D050"/>
          </a:solidFill>
        </p:spPr>
        <p:txBody>
          <a:bodyPr/>
          <a:lstStyle/>
          <a:p>
            <a:pPr algn="ctr"/>
            <a:r>
              <a:rPr lang="en-US" b="1" dirty="0"/>
              <a:t>Micronutrients &amp; Supplements</a:t>
            </a:r>
          </a:p>
        </p:txBody>
      </p:sp>
      <p:sp>
        <p:nvSpPr>
          <p:cNvPr id="3" name="Content Placeholder 2">
            <a:extLst>
              <a:ext uri="{FF2B5EF4-FFF2-40B4-BE49-F238E27FC236}">
                <a16:creationId xmlns:a16="http://schemas.microsoft.com/office/drawing/2014/main" id="{64DFCA5E-9036-4F45-A515-4E60320C1EBC}"/>
              </a:ext>
            </a:extLst>
          </p:cNvPr>
          <p:cNvSpPr>
            <a:spLocks noGrp="1"/>
          </p:cNvSpPr>
          <p:nvPr>
            <p:ph idx="1"/>
          </p:nvPr>
        </p:nvSpPr>
        <p:spPr>
          <a:xfrm>
            <a:off x="724903" y="1521238"/>
            <a:ext cx="8150967" cy="1554098"/>
          </a:xfrm>
        </p:spPr>
        <p:txBody>
          <a:bodyPr>
            <a:normAutofit lnSpcReduction="10000"/>
          </a:bodyPr>
          <a:lstStyle/>
          <a:p>
            <a:pPr marL="0" indent="0">
              <a:lnSpc>
                <a:spcPct val="100000"/>
              </a:lnSpc>
              <a:buNone/>
            </a:pPr>
            <a:r>
              <a:rPr lang="en-US" sz="3200" dirty="0"/>
              <a:t>Nutrition therapy should educate on how to acquire adequate amounts of vitamins &amp; minerals from food</a:t>
            </a:r>
          </a:p>
        </p:txBody>
      </p:sp>
      <p:pic>
        <p:nvPicPr>
          <p:cNvPr id="8" name="Picture 7" descr="A picture containing food, plate, table, fruit&#10;&#10;Description automatically generated">
            <a:extLst>
              <a:ext uri="{FF2B5EF4-FFF2-40B4-BE49-F238E27FC236}">
                <a16:creationId xmlns:a16="http://schemas.microsoft.com/office/drawing/2014/main" id="{0792486D-178B-4AB2-B212-83FC4C77BF2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3009977"/>
            <a:ext cx="4701456" cy="3201692"/>
          </a:xfrm>
          <a:prstGeom prst="rect">
            <a:avLst/>
          </a:prstGeom>
        </p:spPr>
      </p:pic>
      <p:sp>
        <p:nvSpPr>
          <p:cNvPr id="4" name="TextBox 3">
            <a:extLst>
              <a:ext uri="{FF2B5EF4-FFF2-40B4-BE49-F238E27FC236}">
                <a16:creationId xmlns:a16="http://schemas.microsoft.com/office/drawing/2014/main" id="{3CE60E7F-6AD8-C5A8-58B0-43CD772F3362}"/>
              </a:ext>
            </a:extLst>
          </p:cNvPr>
          <p:cNvSpPr txBox="1"/>
          <p:nvPr/>
        </p:nvSpPr>
        <p:spPr>
          <a:xfrm>
            <a:off x="0" y="6211669"/>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
        <p:nvSpPr>
          <p:cNvPr id="6" name="TextBox 5">
            <a:extLst>
              <a:ext uri="{FF2B5EF4-FFF2-40B4-BE49-F238E27FC236}">
                <a16:creationId xmlns:a16="http://schemas.microsoft.com/office/drawing/2014/main" id="{520ED007-4D84-D273-8C4A-B7434010C2A1}"/>
              </a:ext>
            </a:extLst>
          </p:cNvPr>
          <p:cNvSpPr txBox="1"/>
          <p:nvPr/>
        </p:nvSpPr>
        <p:spPr>
          <a:xfrm>
            <a:off x="4630715" y="3594579"/>
            <a:ext cx="4513285"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Unless specific deficiency noted, scientific evidence does not support use of vit/min supplements for all people with diabetes or prediabetes.</a:t>
            </a:r>
          </a:p>
        </p:txBody>
      </p:sp>
    </p:spTree>
    <p:extLst>
      <p:ext uri="{BB962C8B-B14F-4D97-AF65-F5344CB8AC3E}">
        <p14:creationId xmlns:p14="http://schemas.microsoft.com/office/powerpoint/2010/main" val="231692081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3A1A9-5540-4301-8E9A-5D640B2D3C79}"/>
              </a:ext>
            </a:extLst>
          </p:cNvPr>
          <p:cNvSpPr>
            <a:spLocks noGrp="1"/>
          </p:cNvSpPr>
          <p:nvPr>
            <p:ph type="title"/>
          </p:nvPr>
        </p:nvSpPr>
        <p:spPr>
          <a:xfrm>
            <a:off x="0" y="0"/>
            <a:ext cx="9144000" cy="1371600"/>
          </a:xfrm>
          <a:solidFill>
            <a:srgbClr val="92D050"/>
          </a:solidFill>
        </p:spPr>
        <p:txBody>
          <a:bodyPr>
            <a:normAutofit/>
          </a:bodyPr>
          <a:lstStyle/>
          <a:p>
            <a:pPr algn="ctr"/>
            <a:r>
              <a:rPr lang="en-US" b="1" dirty="0"/>
              <a:t>Micronutrients &amp; Supplements: </a:t>
            </a:r>
            <a:br>
              <a:rPr lang="en-US" b="1" dirty="0"/>
            </a:br>
            <a:r>
              <a:rPr lang="en-US" b="1" dirty="0"/>
              <a:t>At Risk Groups</a:t>
            </a:r>
          </a:p>
        </p:txBody>
      </p:sp>
      <p:sp>
        <p:nvSpPr>
          <p:cNvPr id="3" name="Content Placeholder 2">
            <a:extLst>
              <a:ext uri="{FF2B5EF4-FFF2-40B4-BE49-F238E27FC236}">
                <a16:creationId xmlns:a16="http://schemas.microsoft.com/office/drawing/2014/main" id="{2D8BB3E0-7125-4A97-ABAD-F632292477D8}"/>
              </a:ext>
            </a:extLst>
          </p:cNvPr>
          <p:cNvSpPr>
            <a:spLocks noGrp="1"/>
          </p:cNvSpPr>
          <p:nvPr>
            <p:ph idx="1"/>
          </p:nvPr>
        </p:nvSpPr>
        <p:spPr>
          <a:xfrm>
            <a:off x="460208" y="1577102"/>
            <a:ext cx="7886700" cy="835905"/>
          </a:xfrm>
        </p:spPr>
        <p:txBody>
          <a:bodyPr>
            <a:normAutofit fontScale="92500"/>
          </a:bodyPr>
          <a:lstStyle/>
          <a:p>
            <a:pPr marL="0" indent="0">
              <a:lnSpc>
                <a:spcPct val="100000"/>
              </a:lnSpc>
              <a:buNone/>
            </a:pPr>
            <a:r>
              <a:rPr lang="en-US" dirty="0"/>
              <a:t>Select groups with may need a multivitamin supplement</a:t>
            </a:r>
          </a:p>
          <a:p>
            <a:pPr marL="0" indent="0">
              <a:buNone/>
            </a:pPr>
            <a:endParaRPr lang="en-US" dirty="0"/>
          </a:p>
        </p:txBody>
      </p:sp>
      <p:pic>
        <p:nvPicPr>
          <p:cNvPr id="5" name="Picture 4">
            <a:extLst>
              <a:ext uri="{FF2B5EF4-FFF2-40B4-BE49-F238E27FC236}">
                <a16:creationId xmlns:a16="http://schemas.microsoft.com/office/drawing/2014/main" id="{08A768A9-D818-4C54-901E-A4AA0F40CBE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941411" y="4727257"/>
            <a:ext cx="3202589" cy="1681359"/>
          </a:xfrm>
          <a:prstGeom prst="rect">
            <a:avLst/>
          </a:prstGeom>
        </p:spPr>
      </p:pic>
      <p:sp>
        <p:nvSpPr>
          <p:cNvPr id="4" name="Content Placeholder 2">
            <a:extLst>
              <a:ext uri="{FF2B5EF4-FFF2-40B4-BE49-F238E27FC236}">
                <a16:creationId xmlns:a16="http://schemas.microsoft.com/office/drawing/2014/main" id="{13BC0858-49B6-0CE9-2461-74C8EA05618E}"/>
              </a:ext>
            </a:extLst>
          </p:cNvPr>
          <p:cNvSpPr txBox="1">
            <a:spLocks/>
          </p:cNvSpPr>
          <p:nvPr/>
        </p:nvSpPr>
        <p:spPr>
          <a:xfrm>
            <a:off x="460208" y="2165686"/>
            <a:ext cx="7449568" cy="422173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Elderly</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Women planning pregnancy, currently pregnant, lactating</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Strict vegetarians/vegans</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People with celiac disease</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Increased risk of malabsorption</a:t>
            </a:r>
          </a:p>
          <a:p>
            <a:pPr marL="685800" marR="0" lvl="1" indent="-2286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People on calorie or carb-restricted diets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4378637-A746-5A2F-9F7B-CE726155FAC0}"/>
              </a:ext>
            </a:extLst>
          </p:cNvPr>
          <p:cNvSpPr txBox="1"/>
          <p:nvPr/>
        </p:nvSpPr>
        <p:spPr>
          <a:xfrm>
            <a:off x="191546" y="6362023"/>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75150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C318-F8F9-4F35-BCB0-646B5D398578}"/>
              </a:ext>
            </a:extLst>
          </p:cNvPr>
          <p:cNvSpPr>
            <a:spLocks noGrp="1"/>
          </p:cNvSpPr>
          <p:nvPr>
            <p:ph type="title"/>
          </p:nvPr>
        </p:nvSpPr>
        <p:spPr>
          <a:xfrm>
            <a:off x="0" y="-1"/>
            <a:ext cx="9144000" cy="1275347"/>
          </a:xfrm>
          <a:solidFill>
            <a:srgbClr val="92D050"/>
          </a:solidFill>
        </p:spPr>
        <p:txBody>
          <a:bodyPr/>
          <a:lstStyle/>
          <a:p>
            <a:pPr algn="ctr"/>
            <a:r>
              <a:rPr lang="en-US" b="1" dirty="0"/>
              <a:t>Calcium &amp; Vitamin D</a:t>
            </a:r>
          </a:p>
        </p:txBody>
      </p:sp>
      <p:sp>
        <p:nvSpPr>
          <p:cNvPr id="3" name="Content Placeholder 2">
            <a:extLst>
              <a:ext uri="{FF2B5EF4-FFF2-40B4-BE49-F238E27FC236}">
                <a16:creationId xmlns:a16="http://schemas.microsoft.com/office/drawing/2014/main" id="{3E2C254F-450D-428E-8B13-76325D11E799}"/>
              </a:ext>
            </a:extLst>
          </p:cNvPr>
          <p:cNvSpPr>
            <a:spLocks noGrp="1"/>
          </p:cNvSpPr>
          <p:nvPr>
            <p:ph idx="1"/>
          </p:nvPr>
        </p:nvSpPr>
        <p:spPr>
          <a:xfrm>
            <a:off x="412080" y="1522245"/>
            <a:ext cx="8549040" cy="4298147"/>
          </a:xfrm>
        </p:spPr>
        <p:txBody>
          <a:bodyPr>
            <a:normAutofit lnSpcReduction="10000"/>
          </a:bodyPr>
          <a:lstStyle/>
          <a:p>
            <a:pPr>
              <a:lnSpc>
                <a:spcPct val="100000"/>
              </a:lnSpc>
            </a:pPr>
            <a:r>
              <a:rPr lang="en-US" sz="3200" dirty="0"/>
              <a:t>Fracture risk is 34% higher in people with diabetes</a:t>
            </a:r>
          </a:p>
          <a:p>
            <a:pPr>
              <a:lnSpc>
                <a:spcPct val="100000"/>
              </a:lnSpc>
            </a:pPr>
            <a:r>
              <a:rPr lang="en-US" sz="3200" dirty="0"/>
              <a:t>Advise those with </a:t>
            </a:r>
            <a:r>
              <a:rPr lang="en-US" sz="3200" b="1" dirty="0"/>
              <a:t>diabetes on dietary or supplemental intake of intake of Calcium and Vitamin D</a:t>
            </a:r>
            <a:endParaRPr lang="en-US" sz="3600" b="1" dirty="0"/>
          </a:p>
          <a:p>
            <a:pPr lvl="1">
              <a:lnSpc>
                <a:spcPct val="100000"/>
              </a:lnSpc>
            </a:pPr>
            <a:r>
              <a:rPr lang="en-US" sz="2800" dirty="0"/>
              <a:t>Calcium – meet age specific recommendations for intake (1000-1300 mg)</a:t>
            </a:r>
          </a:p>
          <a:p>
            <a:pPr lvl="1">
              <a:lnSpc>
                <a:spcPct val="100000"/>
              </a:lnSpc>
            </a:pPr>
            <a:r>
              <a:rPr lang="en-US" sz="2800" dirty="0"/>
              <a:t>Vitamin D – RDA (600-800 IU)</a:t>
            </a:r>
          </a:p>
          <a:p>
            <a:pPr lvl="2">
              <a:lnSpc>
                <a:spcPct val="100000"/>
              </a:lnSpc>
            </a:pPr>
            <a:r>
              <a:rPr lang="en-US" sz="2400" dirty="0"/>
              <a:t>Aim for serum levels ≥20 or &gt;30 ng/mL</a:t>
            </a:r>
          </a:p>
        </p:txBody>
      </p:sp>
      <p:sp>
        <p:nvSpPr>
          <p:cNvPr id="5" name="TextBox 4">
            <a:extLst>
              <a:ext uri="{FF2B5EF4-FFF2-40B4-BE49-F238E27FC236}">
                <a16:creationId xmlns:a16="http://schemas.microsoft.com/office/drawing/2014/main" id="{85215F40-FA3B-C280-15BE-F36A6535EE16}"/>
              </a:ext>
            </a:extLst>
          </p:cNvPr>
          <p:cNvSpPr txBox="1"/>
          <p:nvPr/>
        </p:nvSpPr>
        <p:spPr>
          <a:xfrm>
            <a:off x="182880" y="6211669"/>
            <a:ext cx="877824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4. Comprehensive Medical Evaluation and Assessment of Comorbidities: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S61–S88.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https://doi.org/10.2337/dc26-S004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743719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14960"/>
          </a:xfrm>
          <a:solidFill>
            <a:srgbClr val="92D050"/>
          </a:solidFill>
        </p:spPr>
        <p:txBody>
          <a:bodyPr/>
          <a:lstStyle/>
          <a:p>
            <a:pPr algn="ctr"/>
            <a:r>
              <a:rPr lang="en-US" b="1" dirty="0"/>
              <a:t>Vitamin B12</a:t>
            </a:r>
          </a:p>
        </p:txBody>
      </p:sp>
      <p:sp>
        <p:nvSpPr>
          <p:cNvPr id="3" name="Content Placeholder 2"/>
          <p:cNvSpPr>
            <a:spLocks noGrp="1"/>
          </p:cNvSpPr>
          <p:nvPr>
            <p:ph idx="1"/>
          </p:nvPr>
        </p:nvSpPr>
        <p:spPr>
          <a:xfrm>
            <a:off x="484736" y="1378056"/>
            <a:ext cx="8174529" cy="4101887"/>
          </a:xfrm>
        </p:spPr>
        <p:txBody>
          <a:bodyPr>
            <a:normAutofit/>
          </a:bodyPr>
          <a:lstStyle/>
          <a:p>
            <a:pPr>
              <a:lnSpc>
                <a:spcPct val="100000"/>
              </a:lnSpc>
            </a:pPr>
            <a:r>
              <a:rPr lang="en-US" sz="3200" dirty="0"/>
              <a:t>Long-term metformin use may be associated with vitamin B12 deficiency </a:t>
            </a:r>
          </a:p>
          <a:p>
            <a:pPr lvl="1">
              <a:lnSpc>
                <a:spcPct val="100000"/>
              </a:lnSpc>
            </a:pPr>
            <a:r>
              <a:rPr lang="en-US" sz="2800" dirty="0"/>
              <a:t>Check B-12 if taking metformin &gt; 5 years. </a:t>
            </a:r>
          </a:p>
          <a:p>
            <a:pPr lvl="1">
              <a:lnSpc>
                <a:spcPct val="100000"/>
              </a:lnSpc>
            </a:pPr>
            <a:r>
              <a:rPr lang="en-US" sz="2800" dirty="0"/>
              <a:t>Consider periodic testing if taking Metformin chronically, especially for those with anemia or peripheral neuropathy</a:t>
            </a:r>
          </a:p>
          <a:p>
            <a:pPr>
              <a:lnSpc>
                <a:spcPct val="100000"/>
              </a:lnSpc>
            </a:pPr>
            <a:r>
              <a:rPr lang="en-US" sz="3200" dirty="0"/>
              <a:t>T1DM: measure in individuals with peripheral neuropathy or unexplained anemia</a:t>
            </a:r>
          </a:p>
          <a:p>
            <a:endParaRPr lang="en-US" dirty="0"/>
          </a:p>
        </p:txBody>
      </p:sp>
      <p:pic>
        <p:nvPicPr>
          <p:cNvPr id="5" name="Picture 4" descr="A bottle of pills and a number of pills&#10;&#10;Description automatically generated with medium confidence">
            <a:extLst>
              <a:ext uri="{FF2B5EF4-FFF2-40B4-BE49-F238E27FC236}">
                <a16:creationId xmlns:a16="http://schemas.microsoft.com/office/drawing/2014/main" id="{37B29D7E-51D0-6B7A-15C3-D98290FD982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80830" y="5193615"/>
            <a:ext cx="1678434" cy="1114959"/>
          </a:xfrm>
          <a:prstGeom prst="rect">
            <a:avLst/>
          </a:prstGeom>
        </p:spPr>
      </p:pic>
      <p:sp>
        <p:nvSpPr>
          <p:cNvPr id="7" name="TextBox 6">
            <a:extLst>
              <a:ext uri="{FF2B5EF4-FFF2-40B4-BE49-F238E27FC236}">
                <a16:creationId xmlns:a16="http://schemas.microsoft.com/office/drawing/2014/main" id="{9B66FC75-E174-97BC-286D-287F2632C85C}"/>
              </a:ext>
            </a:extLst>
          </p:cNvPr>
          <p:cNvSpPr txBox="1"/>
          <p:nvPr/>
        </p:nvSpPr>
        <p:spPr>
          <a:xfrm>
            <a:off x="371208" y="6367018"/>
            <a:ext cx="877279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DAD29-3C4C-41A3-9F9F-2075A1605B21}"/>
              </a:ext>
            </a:extLst>
          </p:cNvPr>
          <p:cNvSpPr>
            <a:spLocks noGrp="1"/>
          </p:cNvSpPr>
          <p:nvPr>
            <p:ph type="title"/>
          </p:nvPr>
        </p:nvSpPr>
        <p:spPr>
          <a:xfrm>
            <a:off x="0" y="1"/>
            <a:ext cx="9144000" cy="1203498"/>
          </a:xfrm>
          <a:solidFill>
            <a:srgbClr val="92D050"/>
          </a:solidFill>
        </p:spPr>
        <p:txBody>
          <a:bodyPr>
            <a:normAutofit/>
          </a:bodyPr>
          <a:lstStyle/>
          <a:p>
            <a:pPr algn="ctr"/>
            <a:r>
              <a:rPr lang="en-US" b="1" dirty="0"/>
              <a:t>Supplements: ADA Standards of Care</a:t>
            </a:r>
          </a:p>
        </p:txBody>
      </p:sp>
      <p:sp>
        <p:nvSpPr>
          <p:cNvPr id="3" name="Content Placeholder 2">
            <a:extLst>
              <a:ext uri="{FF2B5EF4-FFF2-40B4-BE49-F238E27FC236}">
                <a16:creationId xmlns:a16="http://schemas.microsoft.com/office/drawing/2014/main" id="{09483E23-1A8D-40B4-AADC-6A9B07D30E30}"/>
              </a:ext>
            </a:extLst>
          </p:cNvPr>
          <p:cNvSpPr>
            <a:spLocks noGrp="1"/>
          </p:cNvSpPr>
          <p:nvPr>
            <p:ph idx="1"/>
          </p:nvPr>
        </p:nvSpPr>
        <p:spPr>
          <a:xfrm>
            <a:off x="270683" y="1440123"/>
            <a:ext cx="8491451" cy="2746748"/>
          </a:xfrm>
        </p:spPr>
        <p:txBody>
          <a:bodyPr>
            <a:normAutofit lnSpcReduction="10000"/>
          </a:bodyPr>
          <a:lstStyle/>
          <a:p>
            <a:pPr>
              <a:lnSpc>
                <a:spcPct val="100000"/>
              </a:lnSpc>
            </a:pPr>
            <a:r>
              <a:rPr lang="en-US" dirty="0"/>
              <a:t>Ask about supplement use, counsel as needed. </a:t>
            </a:r>
          </a:p>
          <a:p>
            <a:pPr>
              <a:lnSpc>
                <a:spcPct val="100000"/>
              </a:lnSpc>
            </a:pPr>
            <a:r>
              <a:rPr lang="en-US" dirty="0"/>
              <a:t>Routine antioxidant supplements (Vit E, C, </a:t>
            </a:r>
            <a:r>
              <a:rPr lang="en-US" i="1" dirty="0"/>
              <a:t>B</a:t>
            </a:r>
            <a:r>
              <a:rPr lang="en-US" dirty="0"/>
              <a:t>-carotene) not recommended. </a:t>
            </a:r>
          </a:p>
          <a:p>
            <a:pPr lvl="1">
              <a:lnSpc>
                <a:spcPct val="100000"/>
              </a:lnSpc>
            </a:pPr>
            <a:r>
              <a:rPr lang="en-US" i="1" dirty="0"/>
              <a:t>B</a:t>
            </a:r>
            <a:r>
              <a:rPr lang="en-US" dirty="0"/>
              <a:t>-carotene may increase harm.</a:t>
            </a:r>
          </a:p>
          <a:p>
            <a:pPr>
              <a:lnSpc>
                <a:spcPct val="100000"/>
              </a:lnSpc>
            </a:pPr>
            <a:r>
              <a:rPr lang="en-US" dirty="0"/>
              <a:t>Limited evidence for BG benefit unless deficiency is present. </a:t>
            </a:r>
          </a:p>
        </p:txBody>
      </p:sp>
      <p:pic>
        <p:nvPicPr>
          <p:cNvPr id="6" name="Picture 5" descr="A picture containing food, indoor, cluttered, arranged&#10;&#10;Description automatically generated">
            <a:extLst>
              <a:ext uri="{FF2B5EF4-FFF2-40B4-BE49-F238E27FC236}">
                <a16:creationId xmlns:a16="http://schemas.microsoft.com/office/drawing/2014/main" id="{A9D22B39-6791-40B5-A459-BF32AE317289}"/>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2500" b="39626"/>
          <a:stretch/>
        </p:blipFill>
        <p:spPr>
          <a:xfrm rot="10800000">
            <a:off x="4245725" y="5610677"/>
            <a:ext cx="4202980" cy="498626"/>
          </a:xfrm>
          <a:prstGeom prst="rect">
            <a:avLst/>
          </a:prstGeom>
        </p:spPr>
      </p:pic>
      <p:sp>
        <p:nvSpPr>
          <p:cNvPr id="4" name="TextBox 3">
            <a:extLst>
              <a:ext uri="{FF2B5EF4-FFF2-40B4-BE49-F238E27FC236}">
                <a16:creationId xmlns:a16="http://schemas.microsoft.com/office/drawing/2014/main" id="{5F0C4979-BE50-74E9-3C20-276F104D6D58}"/>
              </a:ext>
            </a:extLst>
          </p:cNvPr>
          <p:cNvSpPr txBox="1"/>
          <p:nvPr/>
        </p:nvSpPr>
        <p:spPr>
          <a:xfrm>
            <a:off x="326274" y="6317977"/>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3F66C2E-5D75-6CF8-C403-0E37F5920477}"/>
              </a:ext>
            </a:extLst>
          </p:cNvPr>
          <p:cNvPicPr>
            <a:picLocks noChangeAspect="1"/>
          </p:cNvPicPr>
          <p:nvPr/>
        </p:nvPicPr>
        <p:blipFill>
          <a:blip r:embed="rId5"/>
          <a:stretch>
            <a:fillRect/>
          </a:stretch>
        </p:blipFill>
        <p:spPr>
          <a:xfrm>
            <a:off x="568277" y="4968883"/>
            <a:ext cx="2664375" cy="742951"/>
          </a:xfrm>
          <a:prstGeom prst="rect">
            <a:avLst/>
          </a:prstGeom>
        </p:spPr>
      </p:pic>
      <p:pic>
        <p:nvPicPr>
          <p:cNvPr id="8" name="Picture 7">
            <a:extLst>
              <a:ext uri="{FF2B5EF4-FFF2-40B4-BE49-F238E27FC236}">
                <a16:creationId xmlns:a16="http://schemas.microsoft.com/office/drawing/2014/main" id="{12B688E4-E570-AA3A-3837-4BC9270BAEFA}"/>
              </a:ext>
            </a:extLst>
          </p:cNvPr>
          <p:cNvPicPr>
            <a:picLocks noChangeAspect="1"/>
          </p:cNvPicPr>
          <p:nvPr/>
        </p:nvPicPr>
        <p:blipFill>
          <a:blip r:embed="rId6"/>
          <a:stretch>
            <a:fillRect/>
          </a:stretch>
        </p:blipFill>
        <p:spPr>
          <a:xfrm>
            <a:off x="568277" y="5720567"/>
            <a:ext cx="3148383" cy="388737"/>
          </a:xfrm>
          <a:prstGeom prst="rect">
            <a:avLst/>
          </a:prstGeom>
        </p:spPr>
      </p:pic>
      <p:sp>
        <p:nvSpPr>
          <p:cNvPr id="10" name="TextBox 9">
            <a:extLst>
              <a:ext uri="{FF2B5EF4-FFF2-40B4-BE49-F238E27FC236}">
                <a16:creationId xmlns:a16="http://schemas.microsoft.com/office/drawing/2014/main" id="{635BFCE6-5868-A427-5AD9-907EE6F7C089}"/>
              </a:ext>
            </a:extLst>
          </p:cNvPr>
          <p:cNvSpPr txBox="1"/>
          <p:nvPr/>
        </p:nvSpPr>
        <p:spPr>
          <a:xfrm>
            <a:off x="4245725" y="4968883"/>
            <a:ext cx="4572000" cy="71558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https://www.nccih.nih.gov/health/diabetes-and-dietary-supplements-what-you-need-to-know</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59076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glasses with liquid in them&#10;&#10;Description automatically generated with medium confidence">
            <a:extLst>
              <a:ext uri="{FF2B5EF4-FFF2-40B4-BE49-F238E27FC236}">
                <a16:creationId xmlns:a16="http://schemas.microsoft.com/office/drawing/2014/main" id="{06F04F48-81B2-43C3-89CC-193302039C5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9091" r="23298"/>
          <a:stretch/>
        </p:blipFill>
        <p:spPr>
          <a:xfrm>
            <a:off x="0" y="-188084"/>
            <a:ext cx="9144000" cy="7234167"/>
          </a:xfrm>
          <a:prstGeom prst="rect">
            <a:avLst/>
          </a:prstGeom>
        </p:spPr>
      </p:pic>
      <p:sp>
        <p:nvSpPr>
          <p:cNvPr id="6" name="Title 5">
            <a:extLst>
              <a:ext uri="{FF2B5EF4-FFF2-40B4-BE49-F238E27FC236}">
                <a16:creationId xmlns:a16="http://schemas.microsoft.com/office/drawing/2014/main" id="{03C1E8A9-81E8-4DBA-BC54-DD825CDFEB74}"/>
              </a:ext>
            </a:extLst>
          </p:cNvPr>
          <p:cNvSpPr>
            <a:spLocks noGrp="1"/>
          </p:cNvSpPr>
          <p:nvPr>
            <p:ph type="title"/>
          </p:nvPr>
        </p:nvSpPr>
        <p:spPr>
          <a:xfrm>
            <a:off x="358486" y="1699022"/>
            <a:ext cx="3017520" cy="2403101"/>
          </a:xfrm>
        </p:spPr>
        <p:txBody>
          <a:bodyPr vert="horz" lIns="68580" tIns="34290" rIns="68580" bIns="34290" rtlCol="0" anchor="b">
            <a:normAutofit/>
          </a:bodyPr>
          <a:lstStyle/>
          <a:p>
            <a:r>
              <a:rPr lang="en-US" sz="3600" b="1" dirty="0">
                <a:solidFill>
                  <a:schemeClr val="bg1"/>
                </a:solidFill>
              </a:rPr>
              <a:t>Alcohol &amp; Glycemia</a:t>
            </a:r>
          </a:p>
        </p:txBody>
      </p:sp>
    </p:spTree>
    <p:extLst>
      <p:ext uri="{BB962C8B-B14F-4D97-AF65-F5344CB8AC3E}">
        <p14:creationId xmlns:p14="http://schemas.microsoft.com/office/powerpoint/2010/main" val="2861669584"/>
      </p:ext>
    </p:extLst>
  </p:cSld>
  <p:clrMapOvr>
    <a:overrideClrMapping bg1="lt1" tx1="dk1" bg2="lt2" tx2="dk2" accent1="accent1" accent2="accent2" accent3="accent3" accent4="accent4" accent5="accent5" accent6="accent6" hlink="hlink" folHlink="folHlink"/>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77396-8135-4CAD-B519-65F8699561EA}"/>
              </a:ext>
            </a:extLst>
          </p:cNvPr>
          <p:cNvSpPr>
            <a:spLocks noGrp="1"/>
          </p:cNvSpPr>
          <p:nvPr>
            <p:ph type="title"/>
          </p:nvPr>
        </p:nvSpPr>
        <p:spPr>
          <a:xfrm>
            <a:off x="0" y="35146"/>
            <a:ext cx="9144000" cy="1200329"/>
          </a:xfrm>
          <a:solidFill>
            <a:srgbClr val="92D050"/>
          </a:solidFill>
        </p:spPr>
        <p:txBody>
          <a:bodyPr/>
          <a:lstStyle/>
          <a:p>
            <a:pPr algn="ctr"/>
            <a:r>
              <a:rPr lang="en-US" b="1" dirty="0"/>
              <a:t>Alcohol: ADA Standards of Care</a:t>
            </a:r>
          </a:p>
        </p:txBody>
      </p:sp>
      <p:sp>
        <p:nvSpPr>
          <p:cNvPr id="3" name="Content Placeholder 2">
            <a:extLst>
              <a:ext uri="{FF2B5EF4-FFF2-40B4-BE49-F238E27FC236}">
                <a16:creationId xmlns:a16="http://schemas.microsoft.com/office/drawing/2014/main" id="{413F7039-57EC-4894-BF4D-5395EAC96695}"/>
              </a:ext>
            </a:extLst>
          </p:cNvPr>
          <p:cNvSpPr>
            <a:spLocks noGrp="1"/>
          </p:cNvSpPr>
          <p:nvPr>
            <p:ph idx="1"/>
          </p:nvPr>
        </p:nvSpPr>
        <p:spPr>
          <a:xfrm>
            <a:off x="303489" y="1807813"/>
            <a:ext cx="8014310" cy="4949768"/>
          </a:xfrm>
        </p:spPr>
        <p:txBody>
          <a:bodyPr>
            <a:normAutofit/>
          </a:bodyPr>
          <a:lstStyle/>
          <a:p>
            <a:r>
              <a:rPr lang="en-US" dirty="0"/>
              <a:t>No benefit for those who do not drink</a:t>
            </a:r>
          </a:p>
          <a:p>
            <a:pPr lvl="1"/>
            <a:r>
              <a:rPr lang="en-US" dirty="0"/>
              <a:t>Risks: hypoglycemia, delayed hypoglycemia, hyperglycemia, </a:t>
            </a:r>
            <a:r>
              <a:rPr lang="en-US" dirty="0" err="1"/>
              <a:t>wt</a:t>
            </a:r>
            <a:r>
              <a:rPr lang="en-US" dirty="0"/>
              <a:t> gain</a:t>
            </a:r>
          </a:p>
          <a:p>
            <a:endParaRPr lang="en-US" sz="1800" dirty="0"/>
          </a:p>
          <a:p>
            <a:r>
              <a:rPr lang="en-US" dirty="0"/>
              <a:t>To reduce risk of harm: consume in moderation &amp; with food</a:t>
            </a:r>
          </a:p>
          <a:p>
            <a:pPr lvl="1"/>
            <a:r>
              <a:rPr lang="en-US" dirty="0"/>
              <a:t>Women: &lt; 1 drink per day</a:t>
            </a:r>
          </a:p>
          <a:p>
            <a:pPr lvl="1"/>
            <a:r>
              <a:rPr lang="en-US" dirty="0"/>
              <a:t>Men: &lt; 2 drinks a day</a:t>
            </a:r>
          </a:p>
          <a:p>
            <a:pPr lvl="1"/>
            <a:endParaRPr lang="en-US" dirty="0"/>
          </a:p>
          <a:p>
            <a:pPr eaLnBrk="1" hangingPunct="1">
              <a:lnSpc>
                <a:spcPct val="100000"/>
              </a:lnSpc>
            </a:pPr>
            <a:r>
              <a:rPr lang="en-US" dirty="0"/>
              <a:t>1 gram of alcohol = 7 calories</a:t>
            </a:r>
          </a:p>
          <a:p>
            <a:pPr lvl="1">
              <a:lnSpc>
                <a:spcPct val="100000"/>
              </a:lnSpc>
            </a:pPr>
            <a:r>
              <a:rPr lang="en-US" dirty="0"/>
              <a:t>Consider when discussing wt. management</a:t>
            </a:r>
            <a:endParaRPr lang="en-US" sz="2800" dirty="0"/>
          </a:p>
          <a:p>
            <a:pPr marL="342900" lvl="1" indent="0">
              <a:buNone/>
            </a:pPr>
            <a:endParaRPr lang="en-US" dirty="0"/>
          </a:p>
        </p:txBody>
      </p:sp>
      <p:pic>
        <p:nvPicPr>
          <p:cNvPr id="11" name="Picture 10" descr="A picture containing cup, table, glass, food&#10;&#10;Description automatically generated">
            <a:extLst>
              <a:ext uri="{FF2B5EF4-FFF2-40B4-BE49-F238E27FC236}">
                <a16:creationId xmlns:a16="http://schemas.microsoft.com/office/drawing/2014/main" id="{F9AAC60B-DF9B-4AC1-B268-8983653237B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43011" y="5274812"/>
            <a:ext cx="1018928" cy="1079030"/>
          </a:xfrm>
          <a:prstGeom prst="rect">
            <a:avLst/>
          </a:prstGeom>
        </p:spPr>
      </p:pic>
      <p:sp>
        <p:nvSpPr>
          <p:cNvPr id="4" name="TextBox 3">
            <a:extLst>
              <a:ext uri="{FF2B5EF4-FFF2-40B4-BE49-F238E27FC236}">
                <a16:creationId xmlns:a16="http://schemas.microsoft.com/office/drawing/2014/main" id="{0621474C-FF8B-341A-C649-60D92E380861}"/>
              </a:ext>
            </a:extLst>
          </p:cNvPr>
          <p:cNvSpPr txBox="1"/>
          <p:nvPr/>
        </p:nvSpPr>
        <p:spPr>
          <a:xfrm>
            <a:off x="6259593" y="1358997"/>
            <a:ext cx="2830870" cy="1938992"/>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libri" panose="020F0502020204030204"/>
                <a:ea typeface="+mn-ea"/>
                <a:cs typeface="+mn-cs"/>
              </a:rPr>
              <a:t>1 drink equals:</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70C0"/>
                </a:solidFill>
                <a:effectLst/>
                <a:uLnTx/>
                <a:uFillTx/>
                <a:latin typeface="Calibri" panose="020F0502020204030204"/>
                <a:ea typeface="+mn-ea"/>
                <a:cs typeface="+mn-cs"/>
              </a:rPr>
              <a:t>12 oz beer, 5 oz glass of wine, or  1.5 oz distilled spirits (vodka, gin, whiskey, </a:t>
            </a:r>
            <a:r>
              <a:rPr kumimoji="0" lang="en-US" sz="2000" b="0" i="1" u="none" strike="noStrike" kern="1200" cap="none" spc="0" normalizeH="0" baseline="0" noProof="0" dirty="0" err="1">
                <a:ln>
                  <a:noFill/>
                </a:ln>
                <a:solidFill>
                  <a:srgbClr val="0070C0"/>
                </a:solidFill>
                <a:effectLst/>
                <a:uLnTx/>
                <a:uFillTx/>
                <a:latin typeface="Calibri" panose="020F0502020204030204"/>
                <a:ea typeface="+mn-ea"/>
                <a:cs typeface="+mn-cs"/>
              </a:rPr>
              <a:t>etc</a:t>
            </a:r>
            <a:r>
              <a:rPr kumimoji="0" lang="en-US" sz="2000" b="0" i="1" u="none" strike="noStrike" kern="1200" cap="none" spc="0" normalizeH="0" baseline="0" noProof="0" dirty="0">
                <a:ln>
                  <a:noFill/>
                </a:ln>
                <a:solidFill>
                  <a:srgbClr val="0070C0"/>
                </a:solidFill>
                <a:effectLst/>
                <a:uLnTx/>
                <a:uFillTx/>
                <a:latin typeface="Calibri" panose="020F0502020204030204"/>
                <a:ea typeface="+mn-ea"/>
                <a:cs typeface="+mn-cs"/>
              </a:rPr>
              <a:t>)</a:t>
            </a:r>
          </a:p>
        </p:txBody>
      </p:sp>
      <p:pic>
        <p:nvPicPr>
          <p:cNvPr id="5" name="Picture 4" descr="A picture containing container, indoor, glass&#10;&#10;Description automatically generated">
            <a:extLst>
              <a:ext uri="{FF2B5EF4-FFF2-40B4-BE49-F238E27FC236}">
                <a16:creationId xmlns:a16="http://schemas.microsoft.com/office/drawing/2014/main" id="{087E2F3C-E428-D770-236C-0E5B7E72CB1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675028" y="5063291"/>
            <a:ext cx="1285542" cy="1290551"/>
          </a:xfrm>
          <a:prstGeom prst="rect">
            <a:avLst/>
          </a:prstGeom>
        </p:spPr>
      </p:pic>
    </p:spTree>
    <p:extLst>
      <p:ext uri="{BB962C8B-B14F-4D97-AF65-F5344CB8AC3E}">
        <p14:creationId xmlns:p14="http://schemas.microsoft.com/office/powerpoint/2010/main" val="13675824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ottle, food, beverage, alcohol&#10;&#10;Description automatically generated">
            <a:extLst>
              <a:ext uri="{FF2B5EF4-FFF2-40B4-BE49-F238E27FC236}">
                <a16:creationId xmlns:a16="http://schemas.microsoft.com/office/drawing/2014/main" id="{044769C8-F80D-0A44-B3CD-934B1F9E8FB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09968" y="1712880"/>
            <a:ext cx="2022057" cy="3028285"/>
          </a:xfrm>
          <a:prstGeom prst="rect">
            <a:avLst/>
          </a:prstGeom>
        </p:spPr>
      </p:pic>
      <p:sp>
        <p:nvSpPr>
          <p:cNvPr id="2" name="Title 1">
            <a:extLst>
              <a:ext uri="{FF2B5EF4-FFF2-40B4-BE49-F238E27FC236}">
                <a16:creationId xmlns:a16="http://schemas.microsoft.com/office/drawing/2014/main" id="{CC2A365D-C2CF-4271-92FE-C3ADF58F9C91}"/>
              </a:ext>
            </a:extLst>
          </p:cNvPr>
          <p:cNvSpPr>
            <a:spLocks noGrp="1"/>
          </p:cNvSpPr>
          <p:nvPr>
            <p:ph type="title"/>
          </p:nvPr>
        </p:nvSpPr>
        <p:spPr>
          <a:xfrm>
            <a:off x="0" y="0"/>
            <a:ext cx="9144000" cy="1242405"/>
          </a:xfrm>
          <a:solidFill>
            <a:srgbClr val="92D050"/>
          </a:solidFill>
        </p:spPr>
        <p:txBody>
          <a:bodyPr/>
          <a:lstStyle/>
          <a:p>
            <a:pPr algn="ctr"/>
            <a:r>
              <a:rPr lang="en-US" b="1" dirty="0"/>
              <a:t>Alcohol &amp; Glycemia</a:t>
            </a:r>
          </a:p>
        </p:txBody>
      </p:sp>
      <p:sp>
        <p:nvSpPr>
          <p:cNvPr id="3" name="Content Placeholder 2">
            <a:extLst>
              <a:ext uri="{FF2B5EF4-FFF2-40B4-BE49-F238E27FC236}">
                <a16:creationId xmlns:a16="http://schemas.microsoft.com/office/drawing/2014/main" id="{14E5040E-8086-413A-9C5B-4405C859464E}"/>
              </a:ext>
            </a:extLst>
          </p:cNvPr>
          <p:cNvSpPr>
            <a:spLocks noGrp="1"/>
          </p:cNvSpPr>
          <p:nvPr>
            <p:ph idx="1"/>
          </p:nvPr>
        </p:nvSpPr>
        <p:spPr>
          <a:xfrm>
            <a:off x="211975" y="1477661"/>
            <a:ext cx="6697993" cy="3263504"/>
          </a:xfrm>
        </p:spPr>
        <p:txBody>
          <a:bodyPr>
            <a:normAutofit lnSpcReduction="10000"/>
          </a:bodyPr>
          <a:lstStyle/>
          <a:p>
            <a:pPr marL="0" indent="0">
              <a:lnSpc>
                <a:spcPct val="100000"/>
              </a:lnSpc>
              <a:buNone/>
            </a:pPr>
            <a:r>
              <a:rPr lang="en-US" dirty="0"/>
              <a:t>Risk of hypoglycemia:</a:t>
            </a:r>
          </a:p>
          <a:p>
            <a:pPr lvl="1">
              <a:lnSpc>
                <a:spcPct val="100000"/>
              </a:lnSpc>
            </a:pPr>
            <a:r>
              <a:rPr lang="en-US" sz="2800" dirty="0"/>
              <a:t>Higher risk with Insulin or secretagogues</a:t>
            </a:r>
          </a:p>
          <a:p>
            <a:pPr lvl="2">
              <a:lnSpc>
                <a:spcPct val="100000"/>
              </a:lnSpc>
            </a:pPr>
            <a:r>
              <a:rPr lang="en-US" sz="2400" dirty="0"/>
              <a:t>Evening alcohol → increased risk of overnight/fasting hypoglycemia.</a:t>
            </a:r>
          </a:p>
          <a:p>
            <a:pPr lvl="2">
              <a:lnSpc>
                <a:spcPct val="100000"/>
              </a:lnSpc>
            </a:pPr>
            <a:endParaRPr lang="en-US" sz="1000" dirty="0"/>
          </a:p>
          <a:p>
            <a:pPr lvl="1">
              <a:lnSpc>
                <a:spcPct val="100000"/>
              </a:lnSpc>
            </a:pPr>
            <a:r>
              <a:rPr lang="en-US" sz="2800" dirty="0"/>
              <a:t>Pair alcohol with food to reduce risk.</a:t>
            </a:r>
          </a:p>
          <a:p>
            <a:pPr lvl="1">
              <a:lnSpc>
                <a:spcPct val="100000"/>
              </a:lnSpc>
            </a:pPr>
            <a:r>
              <a:rPr lang="en-US" sz="2800" dirty="0"/>
              <a:t>Monitor glucose frequently</a:t>
            </a:r>
            <a:endParaRPr lang="en-US" sz="1600" dirty="0"/>
          </a:p>
        </p:txBody>
      </p:sp>
      <p:sp>
        <p:nvSpPr>
          <p:cNvPr id="4" name="TextBox 3">
            <a:extLst>
              <a:ext uri="{FF2B5EF4-FFF2-40B4-BE49-F238E27FC236}">
                <a16:creationId xmlns:a16="http://schemas.microsoft.com/office/drawing/2014/main" id="{C3CF7706-4038-A255-663A-9403A96BC161}"/>
              </a:ext>
            </a:extLst>
          </p:cNvPr>
          <p:cNvSpPr txBox="1"/>
          <p:nvPr/>
        </p:nvSpPr>
        <p:spPr>
          <a:xfrm>
            <a:off x="17148" y="6211669"/>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
        <p:nvSpPr>
          <p:cNvPr id="6" name="TextBox 5">
            <a:extLst>
              <a:ext uri="{FF2B5EF4-FFF2-40B4-BE49-F238E27FC236}">
                <a16:creationId xmlns:a16="http://schemas.microsoft.com/office/drawing/2014/main" id="{67EED846-767B-73F9-88C1-CCE5949029BC}"/>
              </a:ext>
            </a:extLst>
          </p:cNvPr>
          <p:cNvSpPr txBox="1"/>
          <p:nvPr/>
        </p:nvSpPr>
        <p:spPr>
          <a:xfrm>
            <a:off x="802178" y="5168206"/>
            <a:ext cx="8129847"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a:ea typeface="+mn-ea"/>
                <a:cs typeface="+mn-cs"/>
              </a:rPr>
              <a:t>Educate on recognition and management of delayed hypoglycemia is essential!</a:t>
            </a:r>
          </a:p>
        </p:txBody>
      </p:sp>
    </p:spTree>
    <p:extLst>
      <p:ext uri="{BB962C8B-B14F-4D97-AF65-F5344CB8AC3E}">
        <p14:creationId xmlns:p14="http://schemas.microsoft.com/office/powerpoint/2010/main" val="321924180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indoor, beverage, alcohol, fruit drink&#10;&#10;Description automatically generated">
            <a:extLst>
              <a:ext uri="{FF2B5EF4-FFF2-40B4-BE49-F238E27FC236}">
                <a16:creationId xmlns:a16="http://schemas.microsoft.com/office/drawing/2014/main" id="{A8F6B9AF-9D16-43AA-8475-2C539CC0123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95831" y="4257320"/>
            <a:ext cx="1420925" cy="1795955"/>
          </a:xfrm>
          <a:prstGeom prst="rect">
            <a:avLst/>
          </a:prstGeom>
        </p:spPr>
      </p:pic>
      <p:pic>
        <p:nvPicPr>
          <p:cNvPr id="6" name="Picture 5" descr="Two glasses of red wine&#10;&#10;Description automatically generated with medium confidence">
            <a:extLst>
              <a:ext uri="{FF2B5EF4-FFF2-40B4-BE49-F238E27FC236}">
                <a16:creationId xmlns:a16="http://schemas.microsoft.com/office/drawing/2014/main" id="{7D5CAB95-BE6E-4967-B570-F8E84580E97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908311" y="4070462"/>
            <a:ext cx="2974220" cy="1982813"/>
          </a:xfrm>
          <a:prstGeom prst="rect">
            <a:avLst/>
          </a:prstGeom>
        </p:spPr>
      </p:pic>
      <p:sp>
        <p:nvSpPr>
          <p:cNvPr id="2" name="Title 1">
            <a:extLst>
              <a:ext uri="{FF2B5EF4-FFF2-40B4-BE49-F238E27FC236}">
                <a16:creationId xmlns:a16="http://schemas.microsoft.com/office/drawing/2014/main" id="{0BD07F13-97C0-453F-84E9-5542FA3184DB}"/>
              </a:ext>
            </a:extLst>
          </p:cNvPr>
          <p:cNvSpPr>
            <a:spLocks noGrp="1"/>
          </p:cNvSpPr>
          <p:nvPr>
            <p:ph type="title"/>
          </p:nvPr>
        </p:nvSpPr>
        <p:spPr>
          <a:xfrm>
            <a:off x="1" y="-18558"/>
            <a:ext cx="9143999" cy="1137959"/>
          </a:xfrm>
          <a:solidFill>
            <a:srgbClr val="92D050"/>
          </a:solidFill>
        </p:spPr>
        <p:txBody>
          <a:bodyPr/>
          <a:lstStyle/>
          <a:p>
            <a:pPr algn="ctr"/>
            <a:r>
              <a:rPr lang="en-US" b="1" dirty="0"/>
              <a:t>Alcohol &amp; Glycemia</a:t>
            </a:r>
          </a:p>
        </p:txBody>
      </p:sp>
      <p:sp>
        <p:nvSpPr>
          <p:cNvPr id="3" name="Content Placeholder 2">
            <a:extLst>
              <a:ext uri="{FF2B5EF4-FFF2-40B4-BE49-F238E27FC236}">
                <a16:creationId xmlns:a16="http://schemas.microsoft.com/office/drawing/2014/main" id="{84DEE0FE-BBD8-4694-87BE-52C90960E382}"/>
              </a:ext>
            </a:extLst>
          </p:cNvPr>
          <p:cNvSpPr>
            <a:spLocks noGrp="1"/>
          </p:cNvSpPr>
          <p:nvPr>
            <p:ph idx="1"/>
          </p:nvPr>
        </p:nvSpPr>
        <p:spPr>
          <a:xfrm>
            <a:off x="569850" y="1471308"/>
            <a:ext cx="7886700" cy="2786012"/>
          </a:xfrm>
        </p:spPr>
        <p:txBody>
          <a:bodyPr>
            <a:normAutofit/>
          </a:bodyPr>
          <a:lstStyle/>
          <a:p>
            <a:pPr marL="0" indent="0">
              <a:lnSpc>
                <a:spcPct val="100000"/>
              </a:lnSpc>
              <a:buNone/>
            </a:pPr>
            <a:r>
              <a:rPr lang="en-US" sz="3200" dirty="0"/>
              <a:t>Risk of hyperglycemia:</a:t>
            </a:r>
          </a:p>
          <a:p>
            <a:pPr lvl="1">
              <a:lnSpc>
                <a:spcPct val="100000"/>
              </a:lnSpc>
            </a:pPr>
            <a:r>
              <a:rPr lang="en-US" sz="3200" dirty="0"/>
              <a:t>Consistently having 3+ drinks/day can contribute to hyperglycemia</a:t>
            </a:r>
          </a:p>
          <a:p>
            <a:pPr lvl="1">
              <a:lnSpc>
                <a:spcPct val="100000"/>
              </a:lnSpc>
            </a:pPr>
            <a:r>
              <a:rPr lang="en-US" sz="3200" dirty="0"/>
              <a:t>Carb containing alcohol (e.g. mixed drink, beer, wine) may </a:t>
            </a:r>
            <a:r>
              <a:rPr lang="en-US" sz="3200" b="1" u="sng" dirty="0"/>
              <a:t>acutely</a:t>
            </a:r>
            <a:r>
              <a:rPr lang="en-US" sz="3200" dirty="0"/>
              <a:t> raise BG</a:t>
            </a:r>
          </a:p>
        </p:txBody>
      </p:sp>
      <p:pic>
        <p:nvPicPr>
          <p:cNvPr id="4" name="Picture 3" descr="A picture containing cup, table, glass, food&#10;&#10;Description automatically generated">
            <a:extLst>
              <a:ext uri="{FF2B5EF4-FFF2-40B4-BE49-F238E27FC236}">
                <a16:creationId xmlns:a16="http://schemas.microsoft.com/office/drawing/2014/main" id="{457B4646-EBB3-4AAC-8BA1-51DBA9864F2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724841" y="4584375"/>
            <a:ext cx="1280117" cy="1435936"/>
          </a:xfrm>
          <a:prstGeom prst="rect">
            <a:avLst/>
          </a:prstGeom>
        </p:spPr>
      </p:pic>
      <p:sp>
        <p:nvSpPr>
          <p:cNvPr id="5" name="TextBox 4">
            <a:extLst>
              <a:ext uri="{FF2B5EF4-FFF2-40B4-BE49-F238E27FC236}">
                <a16:creationId xmlns:a16="http://schemas.microsoft.com/office/drawing/2014/main" id="{AAE2B1A8-703E-26A1-A820-7C2EF8669EB2}"/>
              </a:ext>
            </a:extLst>
          </p:cNvPr>
          <p:cNvSpPr txBox="1"/>
          <p:nvPr/>
        </p:nvSpPr>
        <p:spPr>
          <a:xfrm>
            <a:off x="143263" y="6152875"/>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2088890514"/>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BFCA-ABE9-4DEC-BBF9-00FD6595A1CF}"/>
              </a:ext>
            </a:extLst>
          </p:cNvPr>
          <p:cNvSpPr>
            <a:spLocks noGrp="1"/>
          </p:cNvSpPr>
          <p:nvPr>
            <p:ph type="title"/>
          </p:nvPr>
        </p:nvSpPr>
        <p:spPr>
          <a:xfrm>
            <a:off x="0" y="0"/>
            <a:ext cx="9144000" cy="1130968"/>
          </a:xfrm>
          <a:solidFill>
            <a:srgbClr val="92D050"/>
          </a:solidFill>
        </p:spPr>
        <p:txBody>
          <a:bodyPr>
            <a:normAutofit/>
          </a:bodyPr>
          <a:lstStyle/>
          <a:p>
            <a:pPr algn="ctr"/>
            <a:r>
              <a:rPr lang="en-US" b="1" dirty="0"/>
              <a:t>Knowledge Check: Poll Question #6</a:t>
            </a:r>
          </a:p>
        </p:txBody>
      </p:sp>
      <p:sp>
        <p:nvSpPr>
          <p:cNvPr id="3" name="Content Placeholder 2">
            <a:extLst>
              <a:ext uri="{FF2B5EF4-FFF2-40B4-BE49-F238E27FC236}">
                <a16:creationId xmlns:a16="http://schemas.microsoft.com/office/drawing/2014/main" id="{7192B3C6-05F5-42AF-AB8E-7DC6F7F4C627}"/>
              </a:ext>
            </a:extLst>
          </p:cNvPr>
          <p:cNvSpPr>
            <a:spLocks noGrp="1"/>
          </p:cNvSpPr>
          <p:nvPr>
            <p:ph idx="1"/>
          </p:nvPr>
        </p:nvSpPr>
        <p:spPr>
          <a:xfrm>
            <a:off x="550229" y="1536469"/>
            <a:ext cx="8141426" cy="4936520"/>
          </a:xfrm>
        </p:spPr>
        <p:txBody>
          <a:bodyPr>
            <a:normAutofit/>
          </a:bodyPr>
          <a:lstStyle/>
          <a:p>
            <a:pPr marL="0" indent="0">
              <a:lnSpc>
                <a:spcPct val="100000"/>
              </a:lnSpc>
              <a:buNone/>
            </a:pPr>
            <a:r>
              <a:rPr lang="en-US" dirty="0"/>
              <a:t>Chris has had T1D for 30 years. They use MDI and wear a CGM. Out celebrating they have 4 rum and cokes and appetizers and take insulin for carbs consumed. Now at home before bed, Dexcom shows glucose at 162 mg/dl. Drinking alcohol puts Chris at risk for:</a:t>
            </a:r>
          </a:p>
          <a:p>
            <a:pPr marL="685800" lvl="1" indent="-342900">
              <a:lnSpc>
                <a:spcPct val="100000"/>
              </a:lnSpc>
              <a:buFont typeface="+mj-lt"/>
              <a:buAutoNum type="alphaUcPeriod"/>
            </a:pPr>
            <a:r>
              <a:rPr lang="en-US" dirty="0"/>
              <a:t>Hyperglycemia through the night due to gluconeogenesis</a:t>
            </a:r>
          </a:p>
          <a:p>
            <a:pPr marL="685800" lvl="1" indent="-342900">
              <a:lnSpc>
                <a:spcPct val="100000"/>
              </a:lnSpc>
              <a:buFont typeface="+mj-lt"/>
              <a:buAutoNum type="alphaUcPeriod"/>
            </a:pPr>
            <a:r>
              <a:rPr lang="en-US" dirty="0"/>
              <a:t>Hyperglycemia through the next day</a:t>
            </a:r>
          </a:p>
          <a:p>
            <a:pPr marL="685800" lvl="1" indent="-342900">
              <a:lnSpc>
                <a:spcPct val="100000"/>
              </a:lnSpc>
              <a:buFont typeface="+mj-lt"/>
              <a:buAutoNum type="alphaUcPeriod"/>
            </a:pPr>
            <a:r>
              <a:rPr lang="en-US" dirty="0"/>
              <a:t>DKA due to ketone production associated with excessive alcohol consumption</a:t>
            </a:r>
          </a:p>
          <a:p>
            <a:pPr marL="685800" lvl="1" indent="-342900">
              <a:lnSpc>
                <a:spcPct val="100000"/>
              </a:lnSpc>
              <a:buFont typeface="+mj-lt"/>
              <a:buAutoNum type="alphaUcPeriod"/>
            </a:pPr>
            <a:r>
              <a:rPr lang="en-US" dirty="0"/>
              <a:t>Hypoglycemia due to inhibition of gluconeogenesis in the liver</a:t>
            </a:r>
          </a:p>
        </p:txBody>
      </p:sp>
      <p:sp>
        <p:nvSpPr>
          <p:cNvPr id="4" name="Oval 3">
            <a:extLst>
              <a:ext uri="{FF2B5EF4-FFF2-40B4-BE49-F238E27FC236}">
                <a16:creationId xmlns:a16="http://schemas.microsoft.com/office/drawing/2014/main" id="{77EE1D85-DD07-4E4E-9EC1-65C131AE3D97}"/>
              </a:ext>
            </a:extLst>
          </p:cNvPr>
          <p:cNvSpPr/>
          <p:nvPr/>
        </p:nvSpPr>
        <p:spPr>
          <a:xfrm>
            <a:off x="460466" y="5173579"/>
            <a:ext cx="8320953" cy="113096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919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n early morning coffee with bread and a newspaper on top of the table">
            <a:extLst>
              <a:ext uri="{FF2B5EF4-FFF2-40B4-BE49-F238E27FC236}">
                <a16:creationId xmlns:a16="http://schemas.microsoft.com/office/drawing/2014/main" id="{9C425C6E-95DC-F138-3608-607C67BE1E63}"/>
              </a:ext>
            </a:extLst>
          </p:cNvPr>
          <p:cNvPicPr>
            <a:picLocks noChangeAspect="1"/>
          </p:cNvPicPr>
          <p:nvPr/>
        </p:nvPicPr>
        <p:blipFill>
          <a:blip r:embed="rId2">
            <a:alphaModFix amt="50000"/>
          </a:blip>
          <a:srcRect l="1133" r="9865" b="-2"/>
          <a:stretch>
            <a:fillRect/>
          </a:stretch>
        </p:blipFill>
        <p:spPr>
          <a:xfrm>
            <a:off x="20" y="1"/>
            <a:ext cx="9143980" cy="6857999"/>
          </a:xfrm>
          <a:prstGeom prst="rect">
            <a:avLst/>
          </a:prstGeom>
        </p:spPr>
      </p:pic>
      <p:sp>
        <p:nvSpPr>
          <p:cNvPr id="2" name="TextBox 1">
            <a:extLst>
              <a:ext uri="{FF2B5EF4-FFF2-40B4-BE49-F238E27FC236}">
                <a16:creationId xmlns:a16="http://schemas.microsoft.com/office/drawing/2014/main" id="{13844CBD-12E9-2CD4-157D-E74FDEF50029}"/>
              </a:ext>
            </a:extLst>
          </p:cNvPr>
          <p:cNvSpPr txBox="1"/>
          <p:nvPr/>
        </p:nvSpPr>
        <p:spPr>
          <a:xfrm>
            <a:off x="1143000" y="1122362"/>
            <a:ext cx="6858000" cy="2900518"/>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0" i="0" u="none" strike="noStrike" kern="1200" cap="none" spc="0" normalizeH="0" baseline="0" noProof="0">
                <a:ln>
                  <a:noFill/>
                </a:ln>
                <a:solidFill>
                  <a:srgbClr val="FFFFFF"/>
                </a:solidFill>
                <a:effectLst/>
                <a:uLnTx/>
                <a:uFillTx/>
                <a:latin typeface="Calibri Light" panose="020F0302020204030204"/>
                <a:ea typeface="+mn-ea"/>
                <a:cs typeface="+mn-cs"/>
              </a:rPr>
              <a:t>Break</a:t>
            </a:r>
          </a:p>
        </p:txBody>
      </p:sp>
    </p:spTree>
    <p:extLst>
      <p:ext uri="{BB962C8B-B14F-4D97-AF65-F5344CB8AC3E}">
        <p14:creationId xmlns:p14="http://schemas.microsoft.com/office/powerpoint/2010/main" val="258563139"/>
      </p:ext>
    </p:extLst>
  </p:cSld>
  <p:clrMapOvr>
    <a:overrideClrMapping bg1="dk1" tx1="lt1" bg2="dk2" tx2="lt2" accent1="accent1" accent2="accent2" accent3="accent3" accent4="accent4" accent5="accent5" accent6="accent6" hlink="hlink" folHlink="folHlink"/>
  </p:clrMapOvr>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F4C22F-318D-C27A-776B-3DFCA9C86CB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CCCA72-A6E1-1ADB-91AD-B8B3834D0DDC}"/>
              </a:ext>
            </a:extLst>
          </p:cNvPr>
          <p:cNvSpPr>
            <a:spLocks noGrp="1"/>
          </p:cNvSpPr>
          <p:nvPr>
            <p:ph type="ctrTitle"/>
          </p:nvPr>
        </p:nvSpPr>
        <p:spPr>
          <a:xfrm>
            <a:off x="3028950" y="1939159"/>
            <a:ext cx="5733470" cy="2751086"/>
          </a:xfrm>
        </p:spPr>
        <p:txBody>
          <a:bodyPr>
            <a:normAutofit fontScale="90000"/>
          </a:bodyPr>
          <a:lstStyle/>
          <a:p>
            <a:pPr algn="r"/>
            <a:r>
              <a:rPr lang="en-US" sz="4400" b="1" dirty="0"/>
              <a:t>Special Populations: </a:t>
            </a:r>
            <a:br>
              <a:rPr lang="en-US" sz="4400" dirty="0"/>
            </a:br>
            <a:r>
              <a:rPr lang="en-US" sz="4400" dirty="0"/>
              <a:t>Nutrition Considerations, Lifting People Up through Person-Centered Care</a:t>
            </a:r>
            <a:endParaRPr lang="en-US" sz="4200" dirty="0"/>
          </a:p>
        </p:txBody>
      </p:sp>
    </p:spTree>
    <p:extLst>
      <p:ext uri="{BB962C8B-B14F-4D97-AF65-F5344CB8AC3E}">
        <p14:creationId xmlns:p14="http://schemas.microsoft.com/office/powerpoint/2010/main" val="186939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EEE66-6DF9-4EFF-B0C2-D509AC966DE2}"/>
              </a:ext>
            </a:extLst>
          </p:cNvPr>
          <p:cNvSpPr>
            <a:spLocks noGrp="1"/>
          </p:cNvSpPr>
          <p:nvPr>
            <p:ph type="title"/>
          </p:nvPr>
        </p:nvSpPr>
        <p:spPr>
          <a:xfrm>
            <a:off x="0" y="0"/>
            <a:ext cx="9144000" cy="1130968"/>
          </a:xfrm>
          <a:solidFill>
            <a:schemeClr val="accent2"/>
          </a:solidFill>
        </p:spPr>
        <p:txBody>
          <a:bodyPr/>
          <a:lstStyle/>
          <a:p>
            <a:pPr algn="ctr"/>
            <a:r>
              <a:rPr lang="en-US" b="1" dirty="0"/>
              <a:t>Youth with Diabetes</a:t>
            </a:r>
          </a:p>
        </p:txBody>
      </p:sp>
      <p:sp>
        <p:nvSpPr>
          <p:cNvPr id="3" name="Content Placeholder 2">
            <a:extLst>
              <a:ext uri="{FF2B5EF4-FFF2-40B4-BE49-F238E27FC236}">
                <a16:creationId xmlns:a16="http://schemas.microsoft.com/office/drawing/2014/main" id="{83078960-C2BD-4455-80A2-AD0AC4A40691}"/>
              </a:ext>
            </a:extLst>
          </p:cNvPr>
          <p:cNvSpPr>
            <a:spLocks noGrp="1"/>
          </p:cNvSpPr>
          <p:nvPr>
            <p:ph idx="1"/>
          </p:nvPr>
        </p:nvSpPr>
        <p:spPr>
          <a:xfrm>
            <a:off x="339892" y="1472691"/>
            <a:ext cx="5698097" cy="4711541"/>
          </a:xfrm>
        </p:spPr>
        <p:txBody>
          <a:bodyPr>
            <a:normAutofit/>
          </a:bodyPr>
          <a:lstStyle/>
          <a:p>
            <a:pPr marL="0" indent="0">
              <a:lnSpc>
                <a:spcPct val="100000"/>
              </a:lnSpc>
              <a:buNone/>
            </a:pPr>
            <a:r>
              <a:rPr lang="en-US" sz="3200" dirty="0"/>
              <a:t>Key concepts for youth with all types of diabetes</a:t>
            </a:r>
          </a:p>
          <a:p>
            <a:pPr lvl="1">
              <a:lnSpc>
                <a:spcPct val="100000"/>
              </a:lnSpc>
            </a:pPr>
            <a:r>
              <a:rPr lang="en-US" sz="2800" dirty="0"/>
              <a:t>Meet energy requirements for growth and activity</a:t>
            </a:r>
          </a:p>
          <a:p>
            <a:pPr lvl="1">
              <a:lnSpc>
                <a:spcPct val="100000"/>
              </a:lnSpc>
            </a:pPr>
            <a:r>
              <a:rPr lang="en-US" sz="2800" dirty="0"/>
              <a:t>Use </a:t>
            </a:r>
            <a:r>
              <a:rPr lang="en-US" sz="2800" i="1" dirty="0"/>
              <a:t>food plan </a:t>
            </a:r>
            <a:r>
              <a:rPr lang="en-US" sz="2800" dirty="0"/>
              <a:t>or </a:t>
            </a:r>
            <a:r>
              <a:rPr lang="en-US" sz="2800" i="1" dirty="0"/>
              <a:t>meal plan </a:t>
            </a:r>
            <a:r>
              <a:rPr lang="en-US" sz="2800" dirty="0"/>
              <a:t>not </a:t>
            </a:r>
            <a:r>
              <a:rPr lang="en-US" sz="2800" i="1" dirty="0"/>
              <a:t>diet</a:t>
            </a:r>
          </a:p>
          <a:p>
            <a:pPr lvl="2">
              <a:lnSpc>
                <a:spcPct val="100000"/>
              </a:lnSpc>
            </a:pPr>
            <a:r>
              <a:rPr lang="en-US" sz="2400" i="1" dirty="0"/>
              <a:t>Emphasize key nutrition principles</a:t>
            </a:r>
          </a:p>
          <a:p>
            <a:pPr lvl="1">
              <a:lnSpc>
                <a:spcPct val="100000"/>
              </a:lnSpc>
            </a:pPr>
            <a:r>
              <a:rPr lang="en-US" sz="2800" dirty="0"/>
              <a:t>Engage youth in planning, shopping, preparing meals for </a:t>
            </a:r>
            <a:r>
              <a:rPr lang="en-US" sz="2800" u="sng" dirty="0"/>
              <a:t>entire family</a:t>
            </a:r>
            <a:endParaRPr lang="en-US" sz="2800" dirty="0"/>
          </a:p>
          <a:p>
            <a:endParaRPr lang="en-US" dirty="0"/>
          </a:p>
        </p:txBody>
      </p:sp>
      <p:pic>
        <p:nvPicPr>
          <p:cNvPr id="6" name="Picture 5" descr="A group of hands holding each other&#10;&#10;AI-generated content may be incorrect.">
            <a:extLst>
              <a:ext uri="{FF2B5EF4-FFF2-40B4-BE49-F238E27FC236}">
                <a16:creationId xmlns:a16="http://schemas.microsoft.com/office/drawing/2014/main" id="{0FC51BA4-28D7-8F8C-9E9A-9CF5570AEF3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418" r="18268"/>
          <a:stretch>
            <a:fillRect/>
          </a:stretch>
        </p:blipFill>
        <p:spPr>
          <a:xfrm>
            <a:off x="6090956" y="1472691"/>
            <a:ext cx="2713152" cy="2810363"/>
          </a:xfrm>
          <a:prstGeom prst="rect">
            <a:avLst/>
          </a:prstGeom>
        </p:spPr>
      </p:pic>
    </p:spTree>
    <p:extLst>
      <p:ext uri="{BB962C8B-B14F-4D97-AF65-F5344CB8AC3E}">
        <p14:creationId xmlns:p14="http://schemas.microsoft.com/office/powerpoint/2010/main" val="119750305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holding&#10;&#10;Description automatically generated">
            <a:extLst>
              <a:ext uri="{FF2B5EF4-FFF2-40B4-BE49-F238E27FC236}">
                <a16:creationId xmlns:a16="http://schemas.microsoft.com/office/drawing/2014/main" id="{B5939E11-CA5C-1546-9720-524A358B3B0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379" r="39304"/>
          <a:stretch/>
        </p:blipFill>
        <p:spPr>
          <a:xfrm>
            <a:off x="6640830" y="2612782"/>
            <a:ext cx="2294827" cy="3531870"/>
          </a:xfrm>
          <a:prstGeom prst="rect">
            <a:avLst/>
          </a:prstGeom>
          <a:blipFill>
            <a:blip r:embed="rId5"/>
            <a:tile tx="0" ty="0" sx="100000" sy="100000" flip="none" algn="tl"/>
          </a:blipFill>
        </p:spPr>
      </p:pic>
      <p:sp>
        <p:nvSpPr>
          <p:cNvPr id="2" name="Title 1">
            <a:extLst>
              <a:ext uri="{FF2B5EF4-FFF2-40B4-BE49-F238E27FC236}">
                <a16:creationId xmlns:a16="http://schemas.microsoft.com/office/drawing/2014/main" id="{0E0577B9-8A0B-4486-A66B-0B62C7A15C3A}"/>
              </a:ext>
            </a:extLst>
          </p:cNvPr>
          <p:cNvSpPr>
            <a:spLocks noGrp="1"/>
          </p:cNvSpPr>
          <p:nvPr>
            <p:ph type="title"/>
          </p:nvPr>
        </p:nvSpPr>
        <p:spPr>
          <a:xfrm>
            <a:off x="0" y="9764"/>
            <a:ext cx="9143999" cy="1121329"/>
          </a:xfrm>
          <a:solidFill>
            <a:srgbClr val="92D050"/>
          </a:solidFill>
        </p:spPr>
        <p:txBody>
          <a:bodyPr>
            <a:normAutofit/>
          </a:bodyPr>
          <a:lstStyle/>
          <a:p>
            <a:pPr algn="ctr"/>
            <a:r>
              <a:rPr lang="en-US" b="1" dirty="0"/>
              <a:t>Youth with T1D: ADA Standards of Care</a:t>
            </a:r>
          </a:p>
        </p:txBody>
      </p:sp>
      <p:sp>
        <p:nvSpPr>
          <p:cNvPr id="3" name="Content Placeholder 2">
            <a:extLst>
              <a:ext uri="{FF2B5EF4-FFF2-40B4-BE49-F238E27FC236}">
                <a16:creationId xmlns:a16="http://schemas.microsoft.com/office/drawing/2014/main" id="{D5145A12-B958-4CF3-BA8D-EEF14790367D}"/>
              </a:ext>
            </a:extLst>
          </p:cNvPr>
          <p:cNvSpPr>
            <a:spLocks noGrp="1"/>
          </p:cNvSpPr>
          <p:nvPr>
            <p:ph idx="1"/>
          </p:nvPr>
        </p:nvSpPr>
        <p:spPr>
          <a:xfrm>
            <a:off x="308610" y="1491915"/>
            <a:ext cx="6332220" cy="4652737"/>
          </a:xfrm>
        </p:spPr>
        <p:txBody>
          <a:bodyPr>
            <a:normAutofit/>
          </a:bodyPr>
          <a:lstStyle/>
          <a:p>
            <a:pPr>
              <a:lnSpc>
                <a:spcPct val="100000"/>
              </a:lnSpc>
            </a:pPr>
            <a:r>
              <a:rPr lang="en-US" sz="2700" dirty="0"/>
              <a:t>Refer to RD, individualized MNT essential in treatment plan. </a:t>
            </a:r>
          </a:p>
          <a:p>
            <a:pPr>
              <a:lnSpc>
                <a:spcPct val="100000"/>
              </a:lnSpc>
            </a:pPr>
            <a:r>
              <a:rPr lang="en-US" sz="2700" dirty="0"/>
              <a:t>Monitor carb intake and insulin dosing </a:t>
            </a:r>
          </a:p>
          <a:p>
            <a:pPr lvl="1">
              <a:lnSpc>
                <a:spcPct val="100000"/>
              </a:lnSpc>
            </a:pPr>
            <a:r>
              <a:rPr lang="en-US" sz="2400" dirty="0"/>
              <a:t>Carb counting/Experienced-based estimation</a:t>
            </a:r>
          </a:p>
          <a:p>
            <a:pPr lvl="1">
              <a:lnSpc>
                <a:spcPct val="100000"/>
              </a:lnSpc>
            </a:pPr>
            <a:r>
              <a:rPr lang="en-US" sz="2400" dirty="0"/>
              <a:t>Integrate insulin regimen into lifestyle</a:t>
            </a:r>
          </a:p>
          <a:p>
            <a:pPr>
              <a:lnSpc>
                <a:spcPct val="100000"/>
              </a:lnSpc>
            </a:pPr>
            <a:r>
              <a:rPr lang="en-US" sz="2700" dirty="0"/>
              <a:t>Educate on potential need to adjust for high-fat/protein</a:t>
            </a:r>
          </a:p>
          <a:p>
            <a:pPr lvl="1">
              <a:lnSpc>
                <a:spcPct val="100000"/>
              </a:lnSpc>
            </a:pPr>
            <a:r>
              <a:rPr lang="en-US" sz="2400" dirty="0"/>
              <a:t>Meal composition affects post-prandial glucose</a:t>
            </a:r>
          </a:p>
        </p:txBody>
      </p:sp>
      <p:sp>
        <p:nvSpPr>
          <p:cNvPr id="7" name="TextBox 6">
            <a:extLst>
              <a:ext uri="{FF2B5EF4-FFF2-40B4-BE49-F238E27FC236}">
                <a16:creationId xmlns:a16="http://schemas.microsoft.com/office/drawing/2014/main" id="{62C1427B-DEEE-6443-8A2D-B60E2D8C4835}"/>
              </a:ext>
            </a:extLst>
          </p:cNvPr>
          <p:cNvSpPr txBox="1"/>
          <p:nvPr/>
        </p:nvSpPr>
        <p:spPr>
          <a:xfrm>
            <a:off x="12184912" y="-1483243"/>
            <a:ext cx="184731" cy="30008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9FA8B56-0C88-39B1-A6F6-6EF39F60CD83}"/>
              </a:ext>
            </a:extLst>
          </p:cNvPr>
          <p:cNvSpPr txBox="1"/>
          <p:nvPr/>
        </p:nvSpPr>
        <p:spPr>
          <a:xfrm>
            <a:off x="308610" y="6328611"/>
            <a:ext cx="852256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14. Children and Adolescents: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S297–S320.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6"/>
              </a:rPr>
              <a:t>https://doi.org/10.2337/dc26-S014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04738"/>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5783-928E-4527-8320-6FB14E59BD05}"/>
              </a:ext>
            </a:extLst>
          </p:cNvPr>
          <p:cNvSpPr>
            <a:spLocks noGrp="1"/>
          </p:cNvSpPr>
          <p:nvPr>
            <p:ph type="title"/>
          </p:nvPr>
        </p:nvSpPr>
        <p:spPr>
          <a:xfrm>
            <a:off x="0" y="0"/>
            <a:ext cx="9144000" cy="1106905"/>
          </a:xfrm>
          <a:solidFill>
            <a:srgbClr val="92D050"/>
          </a:solidFill>
        </p:spPr>
        <p:txBody>
          <a:bodyPr/>
          <a:lstStyle/>
          <a:p>
            <a:pPr algn="ctr"/>
            <a:r>
              <a:rPr lang="en-US" b="1" dirty="0"/>
              <a:t>Youth with T2D</a:t>
            </a:r>
          </a:p>
        </p:txBody>
      </p:sp>
      <p:sp>
        <p:nvSpPr>
          <p:cNvPr id="3" name="Content Placeholder 2">
            <a:extLst>
              <a:ext uri="{FF2B5EF4-FFF2-40B4-BE49-F238E27FC236}">
                <a16:creationId xmlns:a16="http://schemas.microsoft.com/office/drawing/2014/main" id="{E32C70AA-D724-420F-B7F2-AD82058327BB}"/>
              </a:ext>
            </a:extLst>
          </p:cNvPr>
          <p:cNvSpPr>
            <a:spLocks noGrp="1"/>
          </p:cNvSpPr>
          <p:nvPr>
            <p:ph idx="1"/>
          </p:nvPr>
        </p:nvSpPr>
        <p:spPr>
          <a:xfrm>
            <a:off x="305162" y="1288727"/>
            <a:ext cx="8790709" cy="4951713"/>
          </a:xfrm>
        </p:spPr>
        <p:txBody>
          <a:bodyPr>
            <a:normAutofit/>
          </a:bodyPr>
          <a:lstStyle/>
          <a:p>
            <a:pPr>
              <a:lnSpc>
                <a:spcPct val="110000"/>
              </a:lnSpc>
            </a:pPr>
            <a:r>
              <a:rPr lang="en-US" dirty="0"/>
              <a:t>Provide </a:t>
            </a:r>
            <a:r>
              <a:rPr lang="en-US" u="sng" dirty="0"/>
              <a:t>family-based</a:t>
            </a:r>
            <a:r>
              <a:rPr lang="en-US" dirty="0"/>
              <a:t> culturally &amp; developmentally appropriate programs</a:t>
            </a:r>
          </a:p>
          <a:p>
            <a:pPr>
              <a:lnSpc>
                <a:spcPct val="110000"/>
              </a:lnSpc>
            </a:pPr>
            <a:r>
              <a:rPr lang="en-US" dirty="0"/>
              <a:t>Integrate lifestyle changes with diabetes care </a:t>
            </a:r>
          </a:p>
          <a:p>
            <a:pPr>
              <a:lnSpc>
                <a:spcPct val="110000"/>
              </a:lnSpc>
            </a:pPr>
            <a:r>
              <a:rPr lang="en-US" dirty="0"/>
              <a:t>Goal: &gt; 7-10% </a:t>
            </a:r>
            <a:r>
              <a:rPr lang="en-US" dirty="0" err="1"/>
              <a:t>wt</a:t>
            </a:r>
            <a:r>
              <a:rPr lang="en-US" dirty="0"/>
              <a:t> reduction in youth with </a:t>
            </a:r>
            <a:r>
              <a:rPr lang="en-US" dirty="0" err="1"/>
              <a:t>overwt</a:t>
            </a:r>
            <a:r>
              <a:rPr lang="en-US" dirty="0"/>
              <a:t>/obesity</a:t>
            </a:r>
          </a:p>
          <a:p>
            <a:pPr lvl="1">
              <a:lnSpc>
                <a:spcPct val="110000"/>
              </a:lnSpc>
            </a:pPr>
            <a:r>
              <a:rPr lang="en-US" sz="2100" dirty="0"/>
              <a:t>Consider behavior strategies focus.  </a:t>
            </a:r>
          </a:p>
          <a:p>
            <a:pPr>
              <a:lnSpc>
                <a:spcPct val="110000"/>
              </a:lnSpc>
            </a:pPr>
            <a:r>
              <a:rPr lang="en-US" dirty="0"/>
              <a:t>Use chronic care approach, ongoing support</a:t>
            </a:r>
          </a:p>
          <a:p>
            <a:pPr>
              <a:lnSpc>
                <a:spcPct val="110000"/>
              </a:lnSpc>
            </a:pPr>
            <a:r>
              <a:rPr lang="en-US" dirty="0"/>
              <a:t>Integrate of early pharmacological interventions</a:t>
            </a:r>
          </a:p>
          <a:p>
            <a:pPr>
              <a:lnSpc>
                <a:spcPct val="110000"/>
              </a:lnSpc>
            </a:pPr>
            <a:r>
              <a:rPr lang="en-US" dirty="0"/>
              <a:t>Include 60 min moderate-vigorous exercise daily</a:t>
            </a:r>
          </a:p>
        </p:txBody>
      </p:sp>
      <p:sp>
        <p:nvSpPr>
          <p:cNvPr id="4" name="TextBox 3">
            <a:extLst>
              <a:ext uri="{FF2B5EF4-FFF2-40B4-BE49-F238E27FC236}">
                <a16:creationId xmlns:a16="http://schemas.microsoft.com/office/drawing/2014/main" id="{F6064198-F2C8-D188-8F7A-A43361090FCB}"/>
              </a:ext>
            </a:extLst>
          </p:cNvPr>
          <p:cNvSpPr txBox="1"/>
          <p:nvPr/>
        </p:nvSpPr>
        <p:spPr>
          <a:xfrm>
            <a:off x="353290" y="6336693"/>
            <a:ext cx="879071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14. Children and Adolescents: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S297–S320.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https://doi.org/10.2337/dc26-S014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40092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food, indoor, vegetable, arranged&#10;&#10;Description automatically generated">
            <a:extLst>
              <a:ext uri="{FF2B5EF4-FFF2-40B4-BE49-F238E27FC236}">
                <a16:creationId xmlns:a16="http://schemas.microsoft.com/office/drawing/2014/main" id="{A1254B59-A631-8F4F-BEAA-AEBA900948F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8460" y="2884201"/>
            <a:ext cx="2047521" cy="1711862"/>
          </a:xfrm>
          <a:prstGeom prst="rect">
            <a:avLst/>
          </a:prstGeom>
        </p:spPr>
      </p:pic>
      <p:sp>
        <p:nvSpPr>
          <p:cNvPr id="2" name="Title 1">
            <a:extLst>
              <a:ext uri="{FF2B5EF4-FFF2-40B4-BE49-F238E27FC236}">
                <a16:creationId xmlns:a16="http://schemas.microsoft.com/office/drawing/2014/main" id="{F4356282-7C5C-4BD8-86E7-43EBB60BB349}"/>
              </a:ext>
            </a:extLst>
          </p:cNvPr>
          <p:cNvSpPr>
            <a:spLocks noGrp="1"/>
          </p:cNvSpPr>
          <p:nvPr>
            <p:ph type="title"/>
          </p:nvPr>
        </p:nvSpPr>
        <p:spPr>
          <a:xfrm>
            <a:off x="0" y="0"/>
            <a:ext cx="9144000" cy="1155032"/>
          </a:xfrm>
          <a:solidFill>
            <a:srgbClr val="92D050"/>
          </a:solidFill>
        </p:spPr>
        <p:txBody>
          <a:bodyPr/>
          <a:lstStyle/>
          <a:p>
            <a:pPr algn="ctr"/>
            <a:r>
              <a:rPr lang="en-US" b="1" dirty="0"/>
              <a:t>Youth with T2D &amp; Dyslipidemia</a:t>
            </a:r>
          </a:p>
        </p:txBody>
      </p:sp>
      <p:sp>
        <p:nvSpPr>
          <p:cNvPr id="3" name="Content Placeholder 2">
            <a:extLst>
              <a:ext uri="{FF2B5EF4-FFF2-40B4-BE49-F238E27FC236}">
                <a16:creationId xmlns:a16="http://schemas.microsoft.com/office/drawing/2014/main" id="{B3BF88E5-3301-485D-B07D-00B504F6F5BB}"/>
              </a:ext>
            </a:extLst>
          </p:cNvPr>
          <p:cNvSpPr>
            <a:spLocks noGrp="1"/>
          </p:cNvSpPr>
          <p:nvPr>
            <p:ph idx="1"/>
          </p:nvPr>
        </p:nvSpPr>
        <p:spPr>
          <a:xfrm>
            <a:off x="388018" y="1423059"/>
            <a:ext cx="8154403" cy="4568667"/>
          </a:xfrm>
        </p:spPr>
        <p:txBody>
          <a:bodyPr>
            <a:normAutofit lnSpcReduction="10000"/>
          </a:bodyPr>
          <a:lstStyle/>
          <a:p>
            <a:pPr marL="0" indent="0">
              <a:buNone/>
            </a:pPr>
            <a:r>
              <a:rPr lang="en-US" sz="3200" dirty="0"/>
              <a:t>Use MNT to support:</a:t>
            </a:r>
          </a:p>
          <a:p>
            <a:pPr lvl="1"/>
            <a:r>
              <a:rPr lang="en-US" sz="3200" dirty="0"/>
              <a:t>Limit calories from fat: 25-30%</a:t>
            </a:r>
          </a:p>
          <a:p>
            <a:pPr lvl="1"/>
            <a:r>
              <a:rPr lang="en-US" sz="3200" dirty="0"/>
              <a:t>Limit calories from saturated fat: &lt;7%</a:t>
            </a:r>
          </a:p>
          <a:p>
            <a:pPr lvl="1"/>
            <a:r>
              <a:rPr lang="en-US" sz="3200" dirty="0"/>
              <a:t>Limit cholesterol: &lt;200 mg/day</a:t>
            </a:r>
          </a:p>
          <a:p>
            <a:pPr lvl="1"/>
            <a:r>
              <a:rPr lang="en-US" sz="3200" dirty="0"/>
              <a:t>Avoid trans fat</a:t>
            </a:r>
          </a:p>
          <a:p>
            <a:pPr lvl="1"/>
            <a:r>
              <a:rPr lang="en-US" sz="3200" dirty="0"/>
              <a:t>Aim for ~10% of calories from monounsaturated fat</a:t>
            </a:r>
          </a:p>
          <a:p>
            <a:pPr lvl="1"/>
            <a:r>
              <a:rPr lang="en-US" sz="3200" dirty="0"/>
              <a:t>For elevated triglycerides</a:t>
            </a:r>
          </a:p>
          <a:p>
            <a:pPr lvl="2"/>
            <a:r>
              <a:rPr lang="en-US" sz="2800" dirty="0"/>
              <a:t>↓ carb intake, ↓ simple sugar, ↑ dietary omega-3s </a:t>
            </a:r>
          </a:p>
        </p:txBody>
      </p:sp>
      <p:sp>
        <p:nvSpPr>
          <p:cNvPr id="4" name="TextBox 3">
            <a:extLst>
              <a:ext uri="{FF2B5EF4-FFF2-40B4-BE49-F238E27FC236}">
                <a16:creationId xmlns:a16="http://schemas.microsoft.com/office/drawing/2014/main" id="{6CCC5CF1-F197-2CD4-A970-5CE1C57B7DAD}"/>
              </a:ext>
            </a:extLst>
          </p:cNvPr>
          <p:cNvSpPr txBox="1"/>
          <p:nvPr/>
        </p:nvSpPr>
        <p:spPr>
          <a:xfrm>
            <a:off x="89308" y="6396335"/>
            <a:ext cx="905469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14. Children and Adolescents: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S297–S320.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https://doi.org/10.2337/dc26-S014</a:t>
            </a: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Tree>
    <p:extLst>
      <p:ext uri="{BB962C8B-B14F-4D97-AF65-F5344CB8AC3E}">
        <p14:creationId xmlns:p14="http://schemas.microsoft.com/office/powerpoint/2010/main" val="2892868091"/>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3413-7AD6-40C3-8BFF-5D032D39D505}"/>
              </a:ext>
            </a:extLst>
          </p:cNvPr>
          <p:cNvSpPr>
            <a:spLocks noGrp="1"/>
          </p:cNvSpPr>
          <p:nvPr>
            <p:ph type="title"/>
          </p:nvPr>
        </p:nvSpPr>
        <p:spPr>
          <a:xfrm>
            <a:off x="0" y="0"/>
            <a:ext cx="9144000" cy="1155032"/>
          </a:xfrm>
          <a:solidFill>
            <a:srgbClr val="92D050"/>
          </a:solidFill>
        </p:spPr>
        <p:txBody>
          <a:bodyPr/>
          <a:lstStyle/>
          <a:p>
            <a:pPr algn="ctr"/>
            <a:r>
              <a:rPr lang="en-US" b="1" dirty="0"/>
              <a:t>Diabetes in Pregnancy</a:t>
            </a:r>
          </a:p>
        </p:txBody>
      </p:sp>
      <p:sp>
        <p:nvSpPr>
          <p:cNvPr id="3" name="Content Placeholder 2">
            <a:extLst>
              <a:ext uri="{FF2B5EF4-FFF2-40B4-BE49-F238E27FC236}">
                <a16:creationId xmlns:a16="http://schemas.microsoft.com/office/drawing/2014/main" id="{3D247A9F-8C1D-4E77-AD6E-B41E01339FBF}"/>
              </a:ext>
            </a:extLst>
          </p:cNvPr>
          <p:cNvSpPr>
            <a:spLocks noGrp="1"/>
          </p:cNvSpPr>
          <p:nvPr>
            <p:ph idx="1"/>
          </p:nvPr>
        </p:nvSpPr>
        <p:spPr>
          <a:xfrm>
            <a:off x="285601" y="1535856"/>
            <a:ext cx="5780463" cy="4696502"/>
          </a:xfrm>
        </p:spPr>
        <p:txBody>
          <a:bodyPr>
            <a:normAutofit fontScale="92500"/>
          </a:bodyPr>
          <a:lstStyle/>
          <a:p>
            <a:pPr>
              <a:lnSpc>
                <a:spcPct val="110000"/>
              </a:lnSpc>
            </a:pPr>
            <a:r>
              <a:rPr lang="en-US" sz="3200" dirty="0"/>
              <a:t>With pre-existing diabetes refer to RDN </a:t>
            </a:r>
            <a:r>
              <a:rPr lang="en-US" sz="3200" b="1" dirty="0"/>
              <a:t>before &amp; during </a:t>
            </a:r>
            <a:r>
              <a:rPr lang="en-US" sz="3200" dirty="0"/>
              <a:t>pregnancy </a:t>
            </a:r>
          </a:p>
          <a:p>
            <a:pPr>
              <a:lnSpc>
                <a:spcPct val="110000"/>
              </a:lnSpc>
            </a:pPr>
            <a:r>
              <a:rPr lang="en-US" sz="3200" dirty="0"/>
              <a:t>Prenatal vitamins:</a:t>
            </a:r>
          </a:p>
          <a:p>
            <a:pPr lvl="1">
              <a:lnSpc>
                <a:spcPct val="110000"/>
              </a:lnSpc>
            </a:pPr>
            <a:r>
              <a:rPr lang="en-US" sz="3200" dirty="0"/>
              <a:t>Key Nutrients: </a:t>
            </a:r>
            <a:r>
              <a:rPr lang="en-US" sz="2800" dirty="0">
                <a:solidFill>
                  <a:srgbClr val="2F2F2F"/>
                </a:solidFill>
                <a:highlight>
                  <a:srgbClr val="FFFFFF"/>
                </a:highlight>
              </a:rPr>
              <a:t>iron, calcium, vitamin D, choline, omega-3, B vitamins, vitamin C</a:t>
            </a:r>
            <a:endParaRPr lang="en-US" sz="3600" dirty="0"/>
          </a:p>
          <a:p>
            <a:pPr lvl="1">
              <a:lnSpc>
                <a:spcPct val="110000"/>
              </a:lnSpc>
            </a:pPr>
            <a:r>
              <a:rPr lang="en-US" sz="3200" dirty="0"/>
              <a:t>Pre-Conception Pre-natal:     </a:t>
            </a:r>
            <a:r>
              <a:rPr lang="en-US" sz="2800" dirty="0"/>
              <a:t>400-800 ug of Folic Acid &amp; 150 mg potassium iodide</a:t>
            </a:r>
          </a:p>
        </p:txBody>
      </p:sp>
      <p:pic>
        <p:nvPicPr>
          <p:cNvPr id="7" name="Picture 6" descr="A picture containing person, person, indoor&#10;&#10;Description automatically generated">
            <a:extLst>
              <a:ext uri="{FF2B5EF4-FFF2-40B4-BE49-F238E27FC236}">
                <a16:creationId xmlns:a16="http://schemas.microsoft.com/office/drawing/2014/main" id="{6B12183F-0699-4390-8023-39787885A8D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09113" y="2713416"/>
            <a:ext cx="2449286" cy="2743200"/>
          </a:xfrm>
          <a:prstGeom prst="rect">
            <a:avLst/>
          </a:prstGeom>
        </p:spPr>
      </p:pic>
    </p:spTree>
    <p:extLst>
      <p:ext uri="{BB962C8B-B14F-4D97-AF65-F5344CB8AC3E}">
        <p14:creationId xmlns:p14="http://schemas.microsoft.com/office/powerpoint/2010/main" val="304735937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3413-7AD6-40C3-8BFF-5D032D39D505}"/>
              </a:ext>
            </a:extLst>
          </p:cNvPr>
          <p:cNvSpPr>
            <a:spLocks noGrp="1"/>
          </p:cNvSpPr>
          <p:nvPr>
            <p:ph type="title"/>
          </p:nvPr>
        </p:nvSpPr>
        <p:spPr>
          <a:xfrm>
            <a:off x="0" y="0"/>
            <a:ext cx="9144000" cy="1345683"/>
          </a:xfrm>
          <a:solidFill>
            <a:srgbClr val="92D050"/>
          </a:solidFill>
        </p:spPr>
        <p:txBody>
          <a:bodyPr>
            <a:normAutofit/>
          </a:bodyPr>
          <a:lstStyle/>
          <a:p>
            <a:pPr algn="ctr"/>
            <a:r>
              <a:rPr lang="en-US" b="1" dirty="0"/>
              <a:t>Pregnancy: Diabetes in </a:t>
            </a:r>
            <a:br>
              <a:rPr lang="en-US" b="1" dirty="0"/>
            </a:br>
            <a:r>
              <a:rPr lang="en-US" b="1" dirty="0"/>
              <a:t>Pregnancy or GDM</a:t>
            </a:r>
          </a:p>
        </p:txBody>
      </p:sp>
      <p:sp>
        <p:nvSpPr>
          <p:cNvPr id="3" name="Content Placeholder 2">
            <a:extLst>
              <a:ext uri="{FF2B5EF4-FFF2-40B4-BE49-F238E27FC236}">
                <a16:creationId xmlns:a16="http://schemas.microsoft.com/office/drawing/2014/main" id="{3D247A9F-8C1D-4E77-AD6E-B41E01339FBF}"/>
              </a:ext>
            </a:extLst>
          </p:cNvPr>
          <p:cNvSpPr>
            <a:spLocks noGrp="1"/>
          </p:cNvSpPr>
          <p:nvPr>
            <p:ph idx="1"/>
          </p:nvPr>
        </p:nvSpPr>
        <p:spPr>
          <a:xfrm>
            <a:off x="206779" y="1621265"/>
            <a:ext cx="5669966" cy="4545654"/>
          </a:xfrm>
        </p:spPr>
        <p:txBody>
          <a:bodyPr>
            <a:normAutofit fontScale="92500"/>
          </a:bodyPr>
          <a:lstStyle/>
          <a:p>
            <a:pPr marL="0" indent="0">
              <a:lnSpc>
                <a:spcPct val="110000"/>
              </a:lnSpc>
              <a:buNone/>
            </a:pPr>
            <a:r>
              <a:rPr lang="en-US" sz="2700" b="1" dirty="0"/>
              <a:t>Food Plan Focus</a:t>
            </a:r>
            <a:r>
              <a:rPr lang="en-US" sz="2700" dirty="0"/>
              <a:t>:</a:t>
            </a:r>
          </a:p>
          <a:p>
            <a:pPr lvl="1">
              <a:lnSpc>
                <a:spcPct val="110000"/>
              </a:lnSpc>
            </a:pPr>
            <a:r>
              <a:rPr lang="en-US" sz="2625" dirty="0"/>
              <a:t>Refer to RDN for meal plan &amp; </a:t>
            </a:r>
            <a:r>
              <a:rPr lang="en-US" sz="2625" dirty="0" err="1"/>
              <a:t>wt</a:t>
            </a:r>
            <a:r>
              <a:rPr lang="en-US" sz="2625" dirty="0"/>
              <a:t> gain goals</a:t>
            </a:r>
          </a:p>
          <a:p>
            <a:pPr lvl="1">
              <a:lnSpc>
                <a:spcPct val="110000"/>
              </a:lnSpc>
            </a:pPr>
            <a:r>
              <a:rPr lang="en-US" sz="2625" dirty="0"/>
              <a:t>Modify for glycemic goals &amp; minimize blood glucose excursions </a:t>
            </a:r>
          </a:p>
          <a:p>
            <a:pPr lvl="1">
              <a:lnSpc>
                <a:spcPct val="110000"/>
              </a:lnSpc>
            </a:pPr>
            <a:r>
              <a:rPr lang="en-US" sz="2625" dirty="0"/>
              <a:t>Focus on carbohydrate quality</a:t>
            </a:r>
          </a:p>
          <a:p>
            <a:pPr lvl="1">
              <a:lnSpc>
                <a:spcPct val="110000"/>
              </a:lnSpc>
            </a:pPr>
            <a:r>
              <a:rPr lang="en-US" sz="2625" dirty="0"/>
              <a:t>Common gaps: high fat, low fiber, low quality carbs</a:t>
            </a:r>
          </a:p>
          <a:p>
            <a:pPr lvl="1">
              <a:lnSpc>
                <a:spcPct val="110000"/>
              </a:lnSpc>
            </a:pPr>
            <a:r>
              <a:rPr lang="en-US" sz="2625" dirty="0"/>
              <a:t>Ensure nutrient-dense, safe nutrition</a:t>
            </a:r>
          </a:p>
          <a:p>
            <a:pPr lvl="1">
              <a:lnSpc>
                <a:spcPct val="110000"/>
              </a:lnSpc>
            </a:pPr>
            <a:r>
              <a:rPr lang="en-US" sz="2625" dirty="0"/>
              <a:t>Meet nutrition needs</a:t>
            </a:r>
          </a:p>
        </p:txBody>
      </p:sp>
      <p:pic>
        <p:nvPicPr>
          <p:cNvPr id="5" name="Picture 4" descr="A pregnant person in a blue dress&#10;&#10;Description automatically generated">
            <a:extLst>
              <a:ext uri="{FF2B5EF4-FFF2-40B4-BE49-F238E27FC236}">
                <a16:creationId xmlns:a16="http://schemas.microsoft.com/office/drawing/2014/main" id="{11811D9D-4C65-BBEB-3BF8-AF1C77A9609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536921" y="2319122"/>
            <a:ext cx="2400300" cy="3695700"/>
          </a:xfrm>
          <a:prstGeom prst="rect">
            <a:avLst/>
          </a:prstGeom>
        </p:spPr>
      </p:pic>
      <p:sp>
        <p:nvSpPr>
          <p:cNvPr id="9" name="TextBox 8">
            <a:extLst>
              <a:ext uri="{FF2B5EF4-FFF2-40B4-BE49-F238E27FC236}">
                <a16:creationId xmlns:a16="http://schemas.microsoft.com/office/drawing/2014/main" id="{80710616-DB5D-82C0-F3B6-1126FF66AC9A}"/>
              </a:ext>
            </a:extLst>
          </p:cNvPr>
          <p:cNvSpPr txBox="1"/>
          <p:nvPr/>
        </p:nvSpPr>
        <p:spPr>
          <a:xfrm>
            <a:off x="206779" y="6396335"/>
            <a:ext cx="873044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15. Management of Diabetes in Pregnancy: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S321–S338.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https://doi.org/10.2337/dc26-S015</a:t>
            </a: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Tree>
    <p:extLst>
      <p:ext uri="{BB962C8B-B14F-4D97-AF65-F5344CB8AC3E}">
        <p14:creationId xmlns:p14="http://schemas.microsoft.com/office/powerpoint/2010/main" val="1890211012"/>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5FB3-863B-46D5-8941-CF84F589ED89}"/>
              </a:ext>
            </a:extLst>
          </p:cNvPr>
          <p:cNvSpPr>
            <a:spLocks noGrp="1"/>
          </p:cNvSpPr>
          <p:nvPr>
            <p:ph type="title"/>
          </p:nvPr>
        </p:nvSpPr>
        <p:spPr>
          <a:xfrm>
            <a:off x="0" y="0"/>
            <a:ext cx="9144000" cy="1203158"/>
          </a:xfrm>
          <a:solidFill>
            <a:srgbClr val="92D050"/>
          </a:solidFill>
        </p:spPr>
        <p:txBody>
          <a:bodyPr>
            <a:normAutofit/>
          </a:bodyPr>
          <a:lstStyle/>
          <a:p>
            <a:pPr algn="ctr"/>
            <a:r>
              <a:rPr lang="en-US" b="1" dirty="0"/>
              <a:t>Pre-pregnancy BMI and Weight Gain</a:t>
            </a:r>
          </a:p>
        </p:txBody>
      </p:sp>
      <p:graphicFrame>
        <p:nvGraphicFramePr>
          <p:cNvPr id="10" name="Table 9">
            <a:extLst>
              <a:ext uri="{FF2B5EF4-FFF2-40B4-BE49-F238E27FC236}">
                <a16:creationId xmlns:a16="http://schemas.microsoft.com/office/drawing/2014/main" id="{B7976858-408B-4A2B-B3C6-A4CEC87E715E}"/>
              </a:ext>
            </a:extLst>
          </p:cNvPr>
          <p:cNvGraphicFramePr>
            <a:graphicFrameLocks noGrp="1"/>
          </p:cNvGraphicFramePr>
          <p:nvPr/>
        </p:nvGraphicFramePr>
        <p:xfrm>
          <a:off x="682510" y="1909880"/>
          <a:ext cx="7778980" cy="3038240"/>
        </p:xfrm>
        <a:graphic>
          <a:graphicData uri="http://schemas.openxmlformats.org/drawingml/2006/table">
            <a:tbl>
              <a:tblPr firstRow="1" firstCol="1" bandRow="1">
                <a:tableStyleId>{F5AB1C69-6EDB-4FF4-983F-18BD219EF322}</a:tableStyleId>
              </a:tblPr>
              <a:tblGrid>
                <a:gridCol w="3830781">
                  <a:extLst>
                    <a:ext uri="{9D8B030D-6E8A-4147-A177-3AD203B41FA5}">
                      <a16:colId xmlns:a16="http://schemas.microsoft.com/office/drawing/2014/main" val="1155279649"/>
                    </a:ext>
                  </a:extLst>
                </a:gridCol>
                <a:gridCol w="3948199">
                  <a:extLst>
                    <a:ext uri="{9D8B030D-6E8A-4147-A177-3AD203B41FA5}">
                      <a16:colId xmlns:a16="http://schemas.microsoft.com/office/drawing/2014/main" val="899153597"/>
                    </a:ext>
                  </a:extLst>
                </a:gridCol>
              </a:tblGrid>
              <a:tr h="731924">
                <a:tc>
                  <a:txBody>
                    <a:bodyPr/>
                    <a:lstStyle/>
                    <a:p>
                      <a:pPr marL="0" marR="0" algn="ctr">
                        <a:lnSpc>
                          <a:spcPct val="107000"/>
                        </a:lnSpc>
                        <a:spcBef>
                          <a:spcPts val="0"/>
                        </a:spcBef>
                        <a:spcAft>
                          <a:spcPts val="0"/>
                        </a:spcAft>
                      </a:pPr>
                      <a:r>
                        <a:rPr lang="en-US" sz="2100" b="1" dirty="0">
                          <a:solidFill>
                            <a:schemeClr val="tx1"/>
                          </a:solidFill>
                          <a:effectLst/>
                          <a:latin typeface="Calibri" panose="020F0502020204030204" pitchFamily="34" charset="0"/>
                          <a:cs typeface="Calibri" panose="020F0502020204030204" pitchFamily="34" charset="0"/>
                        </a:rPr>
                        <a:t>Weight-for-Height Category</a:t>
                      </a:r>
                      <a:endParaRPr lang="en-US" sz="21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100" b="1" dirty="0">
                          <a:solidFill>
                            <a:schemeClr val="tx1"/>
                          </a:solidFill>
                          <a:effectLst/>
                          <a:latin typeface="Calibri" panose="020F0502020204030204" pitchFamily="34" charset="0"/>
                          <a:cs typeface="Calibri" panose="020F0502020204030204" pitchFamily="34" charset="0"/>
                        </a:rPr>
                        <a:t>Recommended Total Weight Gain</a:t>
                      </a:r>
                    </a:p>
                    <a:p>
                      <a:pPr marL="0" marR="0" algn="ctr">
                        <a:lnSpc>
                          <a:spcPct val="107000"/>
                        </a:lnSpc>
                        <a:spcBef>
                          <a:spcPts val="0"/>
                        </a:spcBef>
                        <a:spcAft>
                          <a:spcPts val="0"/>
                        </a:spcAft>
                      </a:pPr>
                      <a:r>
                        <a:rPr lang="en-US" sz="21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(Singleton Gestation)</a:t>
                      </a: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0111639"/>
                  </a:ext>
                </a:extLst>
              </a:tr>
              <a:tr h="576579">
                <a:tc>
                  <a:txBody>
                    <a:bodyPr/>
                    <a:lstStyle/>
                    <a:p>
                      <a:pPr marL="0" marR="0">
                        <a:lnSpc>
                          <a:spcPct val="107000"/>
                        </a:lnSpc>
                        <a:spcBef>
                          <a:spcPts val="0"/>
                        </a:spcBef>
                        <a:spcAft>
                          <a:spcPts val="0"/>
                        </a:spcAft>
                      </a:pPr>
                      <a:r>
                        <a:rPr lang="en-US" sz="2000" b="0" dirty="0">
                          <a:solidFill>
                            <a:schemeClr val="tx1"/>
                          </a:solidFill>
                          <a:effectLst/>
                          <a:latin typeface="Calibri" panose="020F0502020204030204" pitchFamily="34" charset="0"/>
                          <a:cs typeface="Calibri" panose="020F0502020204030204" pitchFamily="34" charset="0"/>
                        </a:rPr>
                        <a:t>With Underweight (BMI ≤18.5)</a:t>
                      </a:r>
                      <a:endPar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28-40 </a:t>
                      </a:r>
                      <a:r>
                        <a:rPr lang="en-US" sz="2100" b="0" dirty="0" err="1">
                          <a:solidFill>
                            <a:schemeClr val="tx1"/>
                          </a:solidFill>
                          <a:effectLst/>
                          <a:latin typeface="Calibri" panose="020F0502020204030204" pitchFamily="34" charset="0"/>
                          <a:cs typeface="Calibri" panose="020F0502020204030204" pitchFamily="34" charset="0"/>
                        </a:rPr>
                        <a:t>lbs</a:t>
                      </a:r>
                      <a:endParaRPr lang="en-US" sz="21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0230736"/>
                  </a:ext>
                </a:extLst>
              </a:tr>
              <a:tr h="576579">
                <a:tc>
                  <a:txBody>
                    <a:bodyPr/>
                    <a:lstStyle/>
                    <a:p>
                      <a:pPr marL="0" marR="0">
                        <a:lnSpc>
                          <a:spcPct val="107000"/>
                        </a:lnSpc>
                        <a:spcBef>
                          <a:spcPts val="0"/>
                        </a:spcBef>
                        <a:spcAft>
                          <a:spcPts val="0"/>
                        </a:spcAft>
                      </a:pPr>
                      <a:r>
                        <a:rPr lang="en-US" sz="2000" b="0" dirty="0">
                          <a:solidFill>
                            <a:schemeClr val="tx1"/>
                          </a:solidFill>
                          <a:effectLst/>
                          <a:latin typeface="Calibri" panose="020F0502020204030204" pitchFamily="34" charset="0"/>
                          <a:cs typeface="Calibri" panose="020F0502020204030204" pitchFamily="34" charset="0"/>
                        </a:rPr>
                        <a:t>Healthy Weight (BMI 18.6 – 24.9)</a:t>
                      </a:r>
                      <a:endPar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25-35 </a:t>
                      </a:r>
                      <a:r>
                        <a:rPr lang="en-US" sz="2100" b="0" dirty="0" err="1">
                          <a:solidFill>
                            <a:schemeClr val="tx1"/>
                          </a:solidFill>
                          <a:effectLst/>
                          <a:latin typeface="Calibri" panose="020F0502020204030204" pitchFamily="34" charset="0"/>
                          <a:cs typeface="Calibri" panose="020F0502020204030204" pitchFamily="34" charset="0"/>
                        </a:rPr>
                        <a:t>lbs</a:t>
                      </a:r>
                      <a:endParaRPr lang="en-US" sz="21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66625497"/>
                  </a:ext>
                </a:extLst>
              </a:tr>
              <a:tr h="576579">
                <a:tc>
                  <a:txBody>
                    <a:bodyPr/>
                    <a:lstStyle/>
                    <a:p>
                      <a:pPr marL="0" marR="0">
                        <a:lnSpc>
                          <a:spcPct val="107000"/>
                        </a:lnSpc>
                        <a:spcBef>
                          <a:spcPts val="0"/>
                        </a:spcBef>
                        <a:spcAft>
                          <a:spcPts val="0"/>
                        </a:spcAft>
                      </a:pPr>
                      <a:r>
                        <a:rPr lang="en-US" sz="2000" b="0" dirty="0">
                          <a:solidFill>
                            <a:schemeClr val="tx1"/>
                          </a:solidFill>
                          <a:effectLst/>
                          <a:latin typeface="Calibri" panose="020F0502020204030204" pitchFamily="34" charset="0"/>
                          <a:cs typeface="Calibri" panose="020F0502020204030204" pitchFamily="34" charset="0"/>
                        </a:rPr>
                        <a:t>With Overweight (BMI 25.0 – 29.9)</a:t>
                      </a:r>
                      <a:endPar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15-25 </a:t>
                      </a:r>
                      <a:r>
                        <a:rPr lang="en-US" sz="2100" b="0" dirty="0" err="1">
                          <a:solidFill>
                            <a:schemeClr val="tx1"/>
                          </a:solidFill>
                          <a:effectLst/>
                          <a:latin typeface="Calibri" panose="020F0502020204030204" pitchFamily="34" charset="0"/>
                          <a:cs typeface="Calibri" panose="020F0502020204030204" pitchFamily="34" charset="0"/>
                        </a:rPr>
                        <a:t>lbs</a:t>
                      </a:r>
                      <a:endParaRPr lang="en-US" sz="21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6612710"/>
                  </a:ext>
                </a:extLst>
              </a:tr>
              <a:tr h="576579">
                <a:tc>
                  <a:txBody>
                    <a:bodyPr/>
                    <a:lstStyle/>
                    <a:p>
                      <a:pPr marL="0" marR="0">
                        <a:lnSpc>
                          <a:spcPct val="107000"/>
                        </a:lnSpc>
                        <a:spcBef>
                          <a:spcPts val="0"/>
                        </a:spcBef>
                        <a:spcAft>
                          <a:spcPts val="0"/>
                        </a:spcAft>
                      </a:pPr>
                      <a:r>
                        <a:rPr lang="en-US" sz="2000" b="0" dirty="0">
                          <a:solidFill>
                            <a:schemeClr val="tx1"/>
                          </a:solidFill>
                          <a:effectLst/>
                          <a:latin typeface="Calibri" panose="020F0502020204030204" pitchFamily="34" charset="0"/>
                          <a:cs typeface="Calibri" panose="020F0502020204030204" pitchFamily="34" charset="0"/>
                        </a:rPr>
                        <a:t>With Obesity (BMI ≥ 30)</a:t>
                      </a:r>
                      <a:endParaRPr lang="en-US" sz="20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11-20 </a:t>
                      </a:r>
                      <a:r>
                        <a:rPr lang="en-US" sz="2100" b="0" dirty="0" err="1">
                          <a:solidFill>
                            <a:schemeClr val="tx1"/>
                          </a:solidFill>
                          <a:effectLst/>
                          <a:latin typeface="Calibri" panose="020F0502020204030204" pitchFamily="34" charset="0"/>
                          <a:cs typeface="Calibri" panose="020F0502020204030204" pitchFamily="34" charset="0"/>
                        </a:rPr>
                        <a:t>lbs</a:t>
                      </a:r>
                      <a:endParaRPr lang="en-US" sz="21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01175449"/>
                  </a:ext>
                </a:extLst>
              </a:tr>
            </a:tbl>
          </a:graphicData>
        </a:graphic>
      </p:graphicFrame>
      <p:sp>
        <p:nvSpPr>
          <p:cNvPr id="5" name="Rectangle 2">
            <a:extLst>
              <a:ext uri="{FF2B5EF4-FFF2-40B4-BE49-F238E27FC236}">
                <a16:creationId xmlns:a16="http://schemas.microsoft.com/office/drawing/2014/main" id="{229FCECB-DDC6-8DA4-D9CD-580438F49562}"/>
              </a:ext>
            </a:extLst>
          </p:cNvPr>
          <p:cNvSpPr>
            <a:spLocks noChangeArrowheads="1"/>
          </p:cNvSpPr>
          <p:nvPr/>
        </p:nvSpPr>
        <p:spPr bwMode="auto">
          <a:xfrm>
            <a:off x="0" y="6211669"/>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College of Obstetricians and Gynecologists. Weight gain during pregnancy. </a:t>
            </a:r>
            <a:r>
              <a:rPr kumimoji="0" lang="en-US" altLang="en-US" sz="1200" b="0" i="1" u="none" strike="noStrike" kern="1200" cap="none" spc="0" normalizeH="0" baseline="0" noProof="0" dirty="0" err="1">
                <a:ln>
                  <a:noFill/>
                </a:ln>
                <a:solidFill>
                  <a:prstClr val="black"/>
                </a:solidFill>
                <a:effectLst/>
                <a:uLnTx/>
                <a:uFillTx/>
                <a:latin typeface="Calibri" panose="020F0502020204030204"/>
                <a:ea typeface="+mn-ea"/>
                <a:cs typeface="+mn-cs"/>
              </a:rPr>
              <a:t>Obstet</a:t>
            </a:r>
            <a:r>
              <a:rPr kumimoji="0" lang="en-US" altLang="en-US" sz="1200" b="0" i="1" u="none" strike="noStrike" kern="1200" cap="none" spc="0" normalizeH="0" baseline="0" noProof="0" dirty="0">
                <a:ln>
                  <a:noFill/>
                </a:ln>
                <a:solidFill>
                  <a:prstClr val="black"/>
                </a:solidFill>
                <a:effectLst/>
                <a:uLnTx/>
                <a:uFillTx/>
                <a:latin typeface="Calibri" panose="020F0502020204030204"/>
                <a:ea typeface="+mn-ea"/>
                <a:cs typeface="+mn-cs"/>
              </a:rPr>
              <a:t> Gynecol</a:t>
            </a:r>
            <a:r>
              <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 2013;121(1):210-212.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Moore Simas TA, Waring ME, Sullivan GM, Liao X, Rosal MC, Hardy JR, Berry RE Jr. Institute of Medicine 2009 gestational weight gain guideline knowledge: survey of obstetrics/gynecology and family medicine residents of the United States. </a:t>
            </a:r>
            <a:r>
              <a:rPr kumimoji="0" lang="en-US" altLang="en-US" sz="1200" b="0" i="1" u="none" strike="noStrike" kern="1200" cap="none" spc="0" normalizeH="0" baseline="0" noProof="0" dirty="0">
                <a:ln>
                  <a:noFill/>
                </a:ln>
                <a:solidFill>
                  <a:prstClr val="black"/>
                </a:solidFill>
                <a:effectLst/>
                <a:uLnTx/>
                <a:uFillTx/>
                <a:latin typeface="Calibri" panose="020F0502020204030204"/>
                <a:ea typeface="+mn-ea"/>
                <a:cs typeface="+mn-cs"/>
              </a:rPr>
              <a:t>Birth</a:t>
            </a:r>
            <a:r>
              <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rPr>
              <a:t>. 2013;40(4):237-246.</a:t>
            </a:r>
          </a:p>
        </p:txBody>
      </p:sp>
    </p:spTree>
    <p:extLst>
      <p:ext uri="{BB962C8B-B14F-4D97-AF65-F5344CB8AC3E}">
        <p14:creationId xmlns:p14="http://schemas.microsoft.com/office/powerpoint/2010/main" val="232414567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D752-C4B6-499D-9B84-3291F0322527}"/>
              </a:ext>
            </a:extLst>
          </p:cNvPr>
          <p:cNvSpPr>
            <a:spLocks noGrp="1"/>
          </p:cNvSpPr>
          <p:nvPr>
            <p:ph type="title"/>
          </p:nvPr>
        </p:nvSpPr>
        <p:spPr>
          <a:xfrm>
            <a:off x="0" y="-1"/>
            <a:ext cx="9144000" cy="996043"/>
          </a:xfrm>
          <a:solidFill>
            <a:srgbClr val="92D050"/>
          </a:solidFill>
        </p:spPr>
        <p:txBody>
          <a:bodyPr/>
          <a:lstStyle/>
          <a:p>
            <a:pPr algn="ctr"/>
            <a:r>
              <a:rPr lang="en-US" b="1" dirty="0"/>
              <a:t>DRIs &amp; Pregnancy</a:t>
            </a:r>
          </a:p>
        </p:txBody>
      </p:sp>
      <p:sp>
        <p:nvSpPr>
          <p:cNvPr id="3" name="Content Placeholder 2">
            <a:extLst>
              <a:ext uri="{FF2B5EF4-FFF2-40B4-BE49-F238E27FC236}">
                <a16:creationId xmlns:a16="http://schemas.microsoft.com/office/drawing/2014/main" id="{45C26332-BC75-42C1-92F5-AB1216A94837}"/>
              </a:ext>
            </a:extLst>
          </p:cNvPr>
          <p:cNvSpPr>
            <a:spLocks noGrp="1"/>
          </p:cNvSpPr>
          <p:nvPr>
            <p:ph idx="1"/>
          </p:nvPr>
        </p:nvSpPr>
        <p:spPr>
          <a:xfrm>
            <a:off x="281910" y="1250267"/>
            <a:ext cx="6918990" cy="4872947"/>
          </a:xfrm>
        </p:spPr>
        <p:txBody>
          <a:bodyPr>
            <a:normAutofit lnSpcReduction="10000"/>
          </a:bodyPr>
          <a:lstStyle/>
          <a:p>
            <a:r>
              <a:rPr lang="en-US" sz="2400" b="1" dirty="0"/>
              <a:t>Dietary Reference Intake </a:t>
            </a:r>
            <a:r>
              <a:rPr lang="en-US" sz="2400" dirty="0"/>
              <a:t>- </a:t>
            </a:r>
            <a:r>
              <a:rPr lang="en-US" sz="2400" u="sng" dirty="0"/>
              <a:t>a minimum of</a:t>
            </a:r>
            <a:r>
              <a:rPr lang="en-US" sz="2400" dirty="0"/>
              <a:t>:</a:t>
            </a:r>
          </a:p>
          <a:p>
            <a:pPr lvl="1"/>
            <a:r>
              <a:rPr lang="en-US" dirty="0"/>
              <a:t>175 grams/day of carbohydrates</a:t>
            </a:r>
          </a:p>
          <a:p>
            <a:pPr lvl="1"/>
            <a:r>
              <a:rPr lang="en-US" dirty="0"/>
              <a:t>71 grams/day of protein</a:t>
            </a:r>
          </a:p>
          <a:p>
            <a:pPr lvl="1"/>
            <a:r>
              <a:rPr lang="en-US" dirty="0"/>
              <a:t>28 grams/day of fiber</a:t>
            </a:r>
          </a:p>
          <a:p>
            <a:r>
              <a:rPr lang="en-US" sz="2400" b="1" dirty="0"/>
              <a:t>Amount/Type of Carb </a:t>
            </a:r>
            <a:r>
              <a:rPr lang="en-US" sz="2400" dirty="0"/>
              <a:t>impacts glucose values</a:t>
            </a:r>
          </a:p>
          <a:p>
            <a:pPr lvl="1"/>
            <a:r>
              <a:rPr lang="en-US" sz="2000" dirty="0"/>
              <a:t>emphasize nutrient-dense to promote –</a:t>
            </a:r>
          </a:p>
          <a:p>
            <a:pPr marL="457200" lvl="1" indent="0">
              <a:buNone/>
            </a:pPr>
            <a:r>
              <a:rPr lang="en-US" sz="2000" dirty="0"/>
              <a:t>fasting + post-meal glucose goals, ↓ FFA, ↑ insulin action, vascular benefits</a:t>
            </a:r>
          </a:p>
          <a:p>
            <a:r>
              <a:rPr lang="en-US" sz="2400" b="1" dirty="0"/>
              <a:t>Consider ketone testing</a:t>
            </a:r>
            <a:r>
              <a:rPr lang="en-US" sz="2400" dirty="0"/>
              <a:t>, </a:t>
            </a:r>
            <a:r>
              <a:rPr lang="en-US" sz="2400" dirty="0" err="1"/>
              <a:t>esp</a:t>
            </a:r>
            <a:r>
              <a:rPr lang="en-US" sz="2400" dirty="0"/>
              <a:t> in individuals with lower carb consumption</a:t>
            </a:r>
          </a:p>
          <a:p>
            <a:pPr lvl="1"/>
            <a:r>
              <a:rPr lang="en-US" sz="2000" dirty="0"/>
              <a:t>Higher fat diets may – </a:t>
            </a:r>
          </a:p>
          <a:p>
            <a:pPr marL="457200" lvl="1" indent="0">
              <a:buNone/>
            </a:pPr>
            <a:r>
              <a:rPr lang="en-US" sz="2000" dirty="0"/>
              <a:t>↑ lipolysis, ↑ FFA, promote insulin resistance, fetal overgrowth</a:t>
            </a:r>
          </a:p>
          <a:p>
            <a:r>
              <a:rPr lang="en-US" sz="2400" dirty="0"/>
              <a:t>Emphasize </a:t>
            </a:r>
            <a:r>
              <a:rPr lang="en-US" sz="2400" b="1" dirty="0"/>
              <a:t>key nutrition principles</a:t>
            </a:r>
          </a:p>
        </p:txBody>
      </p:sp>
      <p:pic>
        <p:nvPicPr>
          <p:cNvPr id="8" name="Picture 7" descr="pregnanacy_3453430"/>
          <p:cNvPicPr>
            <a:picLocks noChangeAspect="1" noChangeArrowheads="1"/>
          </p:cNvPicPr>
          <p:nvPr/>
        </p:nvPicPr>
        <p:blipFill>
          <a:blip r:embed="rId3" cstate="print"/>
          <a:srcRect/>
          <a:stretch>
            <a:fillRect/>
          </a:stretch>
        </p:blipFill>
        <p:spPr bwMode="auto">
          <a:xfrm>
            <a:off x="7020732" y="1904654"/>
            <a:ext cx="2123268" cy="4089175"/>
          </a:xfrm>
          <a:prstGeom prst="rect">
            <a:avLst/>
          </a:prstGeom>
          <a:noFill/>
          <a:ln w="9525">
            <a:noFill/>
            <a:miter lim="800000"/>
            <a:headEnd/>
            <a:tailEnd/>
          </a:ln>
        </p:spPr>
      </p:pic>
      <p:sp>
        <p:nvSpPr>
          <p:cNvPr id="5" name="TextBox 4">
            <a:extLst>
              <a:ext uri="{FF2B5EF4-FFF2-40B4-BE49-F238E27FC236}">
                <a16:creationId xmlns:a16="http://schemas.microsoft.com/office/drawing/2014/main" id="{C3821A4D-2A86-F87F-2C50-B916C5E5B73D}"/>
              </a:ext>
            </a:extLst>
          </p:cNvPr>
          <p:cNvSpPr txBox="1"/>
          <p:nvPr/>
        </p:nvSpPr>
        <p:spPr>
          <a:xfrm>
            <a:off x="115339" y="6422800"/>
            <a:ext cx="891436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15. Management of Diabetes in Pregnancy: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S321–S338.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https://doi.org/10.2337/dc26-S015</a:t>
            </a: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Tree>
    <p:extLst>
      <p:ext uri="{BB962C8B-B14F-4D97-AF65-F5344CB8AC3E}">
        <p14:creationId xmlns:p14="http://schemas.microsoft.com/office/powerpoint/2010/main" val="1860368520"/>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953D8-0327-711E-8113-107B2085D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F5CAC-CD60-9190-60E6-E9428AE4CD50}"/>
              </a:ext>
            </a:extLst>
          </p:cNvPr>
          <p:cNvSpPr>
            <a:spLocks noGrp="1"/>
          </p:cNvSpPr>
          <p:nvPr>
            <p:ph type="title"/>
          </p:nvPr>
        </p:nvSpPr>
        <p:spPr>
          <a:xfrm>
            <a:off x="0" y="0"/>
            <a:ext cx="9144000" cy="1026942"/>
          </a:xfrm>
          <a:solidFill>
            <a:srgbClr val="92D050"/>
          </a:solidFill>
        </p:spPr>
        <p:txBody>
          <a:bodyPr/>
          <a:lstStyle/>
          <a:p>
            <a:pPr algn="ctr"/>
            <a:r>
              <a:rPr lang="en-US" b="1" dirty="0"/>
              <a:t>Diabetes in Older Adults</a:t>
            </a:r>
          </a:p>
        </p:txBody>
      </p:sp>
      <p:sp>
        <p:nvSpPr>
          <p:cNvPr id="9" name="TextBox 8">
            <a:extLst>
              <a:ext uri="{FF2B5EF4-FFF2-40B4-BE49-F238E27FC236}">
                <a16:creationId xmlns:a16="http://schemas.microsoft.com/office/drawing/2014/main" id="{B93B5FB5-5153-4DCD-AF40-A20A5AAA33B6}"/>
              </a:ext>
            </a:extLst>
          </p:cNvPr>
          <p:cNvSpPr txBox="1"/>
          <p:nvPr/>
        </p:nvSpPr>
        <p:spPr>
          <a:xfrm>
            <a:off x="379828" y="1230093"/>
            <a:ext cx="8384343" cy="526297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Tailor to frailty status</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not just age: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Frail older adults</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 focus on optimal nutrition + structured exercise (aerobic/resistance/flexibility/balance) to reduce sedentary time, prevent mobility disability, and improve function - </a:t>
            </a:r>
            <a:r>
              <a:rPr kumimoji="0" lang="en-US" altLang="en-US" sz="2400" b="0" i="1" u="none" strike="noStrike" kern="1200" cap="none" spc="0" normalizeH="0" baseline="0" noProof="0" dirty="0">
                <a:ln>
                  <a:noFill/>
                </a:ln>
                <a:solidFill>
                  <a:prstClr val="black"/>
                </a:solidFill>
                <a:effectLst/>
                <a:uLnTx/>
                <a:uFillTx/>
                <a:latin typeface="Calibri" panose="020F0502020204030204"/>
                <a:ea typeface="+mn-ea"/>
                <a:cs typeface="+mn-cs"/>
              </a:rPr>
              <a:t>not</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weight loss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Non-frail older adults with overweight/obesity</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 consider intensive lifestyle intervention (diet + activity + modest 5–7% weight loss) for benefits in quality of life, mobility, and cardiometabolic risk</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Recommend healthful eating patterns, adequate protein</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counter sarcopenia/</a:t>
            </a:r>
            <a:r>
              <a:rPr kumimoji="0" lang="en-US" alt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dynapenia</a:t>
            </a:r>
            <a:r>
              <a:rPr kumimoji="0" lang="en-US"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 risk</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Screen for Malnutrition </a:t>
            </a:r>
          </a:p>
        </p:txBody>
      </p:sp>
      <p:sp>
        <p:nvSpPr>
          <p:cNvPr id="13" name="TextBox 12">
            <a:extLst>
              <a:ext uri="{FF2B5EF4-FFF2-40B4-BE49-F238E27FC236}">
                <a16:creationId xmlns:a16="http://schemas.microsoft.com/office/drawing/2014/main" id="{960156DD-CD87-840A-7CAC-33B9376CEA5F}"/>
              </a:ext>
            </a:extLst>
          </p:cNvPr>
          <p:cNvSpPr txBox="1"/>
          <p:nvPr/>
        </p:nvSpPr>
        <p:spPr>
          <a:xfrm>
            <a:off x="98474" y="6406018"/>
            <a:ext cx="914400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American Diabetes Association Professional Practice Committee; 13. Older Adults: Standards of Care in Diabetes—2025. </a:t>
            </a:r>
            <a:r>
              <a:rPr kumimoji="0" 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 January 2025; 48 (Supplement_1): S266–S282.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https://doi.org/10.2337/dc25-S013</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8488730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EE86-4907-4E70-B467-11EE3F9CBA11}"/>
              </a:ext>
            </a:extLst>
          </p:cNvPr>
          <p:cNvSpPr>
            <a:spLocks noGrp="1"/>
          </p:cNvSpPr>
          <p:nvPr>
            <p:ph type="title"/>
          </p:nvPr>
        </p:nvSpPr>
        <p:spPr>
          <a:xfrm>
            <a:off x="0" y="0"/>
            <a:ext cx="9144000" cy="1045029"/>
          </a:xfrm>
          <a:solidFill>
            <a:srgbClr val="92D050"/>
          </a:solidFill>
        </p:spPr>
        <p:txBody>
          <a:bodyPr/>
          <a:lstStyle/>
          <a:p>
            <a:pPr algn="ctr"/>
            <a:r>
              <a:rPr lang="en-US" b="1" dirty="0"/>
              <a:t>Celiac Disease</a:t>
            </a:r>
          </a:p>
        </p:txBody>
      </p:sp>
      <p:sp>
        <p:nvSpPr>
          <p:cNvPr id="3" name="Content Placeholder 2">
            <a:extLst>
              <a:ext uri="{FF2B5EF4-FFF2-40B4-BE49-F238E27FC236}">
                <a16:creationId xmlns:a16="http://schemas.microsoft.com/office/drawing/2014/main" id="{9B2546D2-F91E-455C-8A52-8836331037C0}"/>
              </a:ext>
            </a:extLst>
          </p:cNvPr>
          <p:cNvSpPr>
            <a:spLocks noGrp="1"/>
          </p:cNvSpPr>
          <p:nvPr>
            <p:ph idx="1"/>
          </p:nvPr>
        </p:nvSpPr>
        <p:spPr>
          <a:xfrm>
            <a:off x="470708" y="1209617"/>
            <a:ext cx="7886700" cy="3263504"/>
          </a:xfrm>
        </p:spPr>
        <p:txBody>
          <a:bodyPr>
            <a:normAutofit/>
          </a:bodyPr>
          <a:lstStyle/>
          <a:p>
            <a:pPr>
              <a:lnSpc>
                <a:spcPct val="100000"/>
              </a:lnSpc>
            </a:pPr>
            <a:r>
              <a:rPr lang="en-US" dirty="0"/>
              <a:t>Immune-mediated disorder where destruction of the small intestine villi occurs following exposure to gluten</a:t>
            </a:r>
            <a:endParaRPr lang="en-US" sz="3200" dirty="0"/>
          </a:p>
          <a:p>
            <a:pPr>
              <a:lnSpc>
                <a:spcPct val="100000"/>
              </a:lnSpc>
            </a:pPr>
            <a:r>
              <a:rPr lang="en-US" dirty="0"/>
              <a:t>Occurs more often in people with T1D</a:t>
            </a:r>
          </a:p>
          <a:p>
            <a:pPr lvl="1">
              <a:lnSpc>
                <a:spcPct val="100000"/>
              </a:lnSpc>
            </a:pPr>
            <a:r>
              <a:rPr lang="en-US" dirty="0"/>
              <a:t>1%-16% of individuals compared to 0.3%-1% in general population</a:t>
            </a:r>
          </a:p>
        </p:txBody>
      </p:sp>
      <p:pic>
        <p:nvPicPr>
          <p:cNvPr id="6" name="Picture 11" descr="celiac-disease_figure-1">
            <a:extLst>
              <a:ext uri="{FF2B5EF4-FFF2-40B4-BE49-F238E27FC236}">
                <a16:creationId xmlns:a16="http://schemas.microsoft.com/office/drawing/2014/main" id="{FB6CD145-B4C6-C47C-06DF-7A4181370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278016"/>
            <a:ext cx="4486599" cy="1814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F91E6F00-6C9A-03AA-100E-E557BF0BEFA1}"/>
              </a:ext>
            </a:extLst>
          </p:cNvPr>
          <p:cNvSpPr txBox="1"/>
          <p:nvPr/>
        </p:nvSpPr>
        <p:spPr>
          <a:xfrm>
            <a:off x="369864" y="4369535"/>
            <a:ext cx="4044194" cy="1631216"/>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Signs/Symptoms: </a:t>
            </a: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Diarrhea, malabsorption/ fatty stools,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abd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bloating or pain,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wt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loss, muscle tenderness, failure to thrive, signs of deficiencies</a:t>
            </a:r>
          </a:p>
        </p:txBody>
      </p:sp>
    </p:spTree>
    <p:extLst>
      <p:ext uri="{BB962C8B-B14F-4D97-AF65-F5344CB8AC3E}">
        <p14:creationId xmlns:p14="http://schemas.microsoft.com/office/powerpoint/2010/main" val="4278313397"/>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AEE86-4907-4E70-B467-11EE3F9CBA11}"/>
              </a:ext>
            </a:extLst>
          </p:cNvPr>
          <p:cNvSpPr>
            <a:spLocks noGrp="1"/>
          </p:cNvSpPr>
          <p:nvPr>
            <p:ph type="title"/>
          </p:nvPr>
        </p:nvSpPr>
        <p:spPr>
          <a:xfrm>
            <a:off x="0" y="0"/>
            <a:ext cx="9144000" cy="1028700"/>
          </a:xfrm>
          <a:solidFill>
            <a:srgbClr val="92D050"/>
          </a:solidFill>
        </p:spPr>
        <p:txBody>
          <a:bodyPr/>
          <a:lstStyle/>
          <a:p>
            <a:pPr algn="ctr"/>
            <a:r>
              <a:rPr lang="en-US" b="1" dirty="0"/>
              <a:t>Celiac Disease</a:t>
            </a:r>
          </a:p>
        </p:txBody>
      </p:sp>
      <p:graphicFrame>
        <p:nvGraphicFramePr>
          <p:cNvPr id="6" name="Content Placeholder 5"/>
          <p:cNvGraphicFramePr>
            <a:graphicFrameLocks noGrp="1"/>
          </p:cNvGraphicFramePr>
          <p:nvPr>
            <p:ph idx="1"/>
          </p:nvPr>
        </p:nvGraphicFramePr>
        <p:xfrm>
          <a:off x="604157" y="1485901"/>
          <a:ext cx="7952014" cy="4016828"/>
        </p:xfrm>
        <a:graphic>
          <a:graphicData uri="http://schemas.openxmlformats.org/drawingml/2006/table">
            <a:tbl>
              <a:tblPr firstRow="1" bandRow="1">
                <a:tableStyleId>{F5AB1C69-6EDB-4FF4-983F-18BD219EF322}</a:tableStyleId>
              </a:tblPr>
              <a:tblGrid>
                <a:gridCol w="3976007">
                  <a:extLst>
                    <a:ext uri="{9D8B030D-6E8A-4147-A177-3AD203B41FA5}">
                      <a16:colId xmlns:a16="http://schemas.microsoft.com/office/drawing/2014/main" val="3367483878"/>
                    </a:ext>
                  </a:extLst>
                </a:gridCol>
                <a:gridCol w="3976007">
                  <a:extLst>
                    <a:ext uri="{9D8B030D-6E8A-4147-A177-3AD203B41FA5}">
                      <a16:colId xmlns:a16="http://schemas.microsoft.com/office/drawing/2014/main" val="3718014208"/>
                    </a:ext>
                  </a:extLst>
                </a:gridCol>
              </a:tblGrid>
              <a:tr h="590299">
                <a:tc gridSpan="2">
                  <a:txBody>
                    <a:bodyPr/>
                    <a:lstStyle/>
                    <a:p>
                      <a:pPr algn="ctr"/>
                      <a:r>
                        <a:rPr lang="en-US" sz="2800" dirty="0">
                          <a:solidFill>
                            <a:schemeClr val="tx1"/>
                          </a:solidFill>
                        </a:rPr>
                        <a:t>When</a:t>
                      </a:r>
                      <a:r>
                        <a:rPr lang="en-US" sz="2800" baseline="0" dirty="0">
                          <a:solidFill>
                            <a:schemeClr val="tx1"/>
                          </a:solidFill>
                        </a:rPr>
                        <a:t> to Screen for Celiac Disease</a:t>
                      </a:r>
                      <a:endParaRPr lang="en-US" sz="2800" dirty="0">
                        <a:solidFill>
                          <a:schemeClr val="tx1"/>
                        </a:solidFill>
                      </a:endParaRPr>
                    </a:p>
                  </a:txBody>
                  <a:tcPr marL="68580" marR="68580" marT="34290" marB="34290"/>
                </a:tc>
                <a:tc hMerge="1">
                  <a:txBody>
                    <a:bodyPr/>
                    <a:lstStyle/>
                    <a:p>
                      <a:endParaRPr lang="en-US" dirty="0"/>
                    </a:p>
                  </a:txBody>
                  <a:tcPr/>
                </a:tc>
                <a:extLst>
                  <a:ext uri="{0D108BD9-81ED-4DB2-BD59-A6C34878D82A}">
                    <a16:rowId xmlns:a16="http://schemas.microsoft.com/office/drawing/2014/main" val="4127045865"/>
                  </a:ext>
                </a:extLst>
              </a:tr>
              <a:tr h="517647">
                <a:tc>
                  <a:txBody>
                    <a:bodyPr/>
                    <a:lstStyle/>
                    <a:p>
                      <a:pPr algn="ctr"/>
                      <a:r>
                        <a:rPr lang="en-US" sz="2400" b="1" dirty="0"/>
                        <a:t>Pediatrics with T1D</a:t>
                      </a:r>
                    </a:p>
                  </a:txBody>
                  <a:tcPr marL="68580" marR="68580" marT="34290" marB="34290"/>
                </a:tc>
                <a:tc>
                  <a:txBody>
                    <a:bodyPr/>
                    <a:lstStyle/>
                    <a:p>
                      <a:pPr algn="ctr"/>
                      <a:r>
                        <a:rPr lang="en-US" sz="2400" b="1" dirty="0"/>
                        <a:t>Adults</a:t>
                      </a:r>
                      <a:r>
                        <a:rPr lang="en-US" sz="2400" b="1" baseline="0" dirty="0"/>
                        <a:t> with T1D</a:t>
                      </a:r>
                      <a:endParaRPr lang="en-US" sz="2400" b="1" dirty="0"/>
                    </a:p>
                  </a:txBody>
                  <a:tcPr marL="68580" marR="68580" marT="34290" marB="34290"/>
                </a:tc>
                <a:extLst>
                  <a:ext uri="{0D108BD9-81ED-4DB2-BD59-A6C34878D82A}">
                    <a16:rowId xmlns:a16="http://schemas.microsoft.com/office/drawing/2014/main" val="4259580286"/>
                  </a:ext>
                </a:extLst>
              </a:tr>
              <a:tr h="2908882">
                <a:tc>
                  <a:txBody>
                    <a:bodyPr/>
                    <a:lstStyle/>
                    <a:p>
                      <a:pPr marL="342900" indent="-342900">
                        <a:buFont typeface="Arial" panose="020B0604020202020204" pitchFamily="34" charset="0"/>
                        <a:buChar char="•"/>
                      </a:pPr>
                      <a:r>
                        <a:rPr lang="en-US" sz="2200" dirty="0"/>
                        <a:t>Measure soon after diagnosis</a:t>
                      </a:r>
                    </a:p>
                    <a:p>
                      <a:pPr marL="342900" indent="-342900">
                        <a:buFont typeface="Arial" panose="020B0604020202020204" pitchFamily="34" charset="0"/>
                        <a:buChar char="•"/>
                      </a:pPr>
                      <a:r>
                        <a:rPr lang="en-US" sz="2200" dirty="0"/>
                        <a:t>Repeat within 2 years of diagnosis</a:t>
                      </a:r>
                      <a:endParaRPr lang="en-US" sz="2200" baseline="0" dirty="0"/>
                    </a:p>
                    <a:p>
                      <a:pPr marL="342900" indent="-342900">
                        <a:buFont typeface="Arial" panose="020B0604020202020204" pitchFamily="34" charset="0"/>
                        <a:buChar char="•"/>
                      </a:pPr>
                      <a:r>
                        <a:rPr lang="en-US" sz="2200" baseline="0" dirty="0"/>
                        <a:t>Again 5 years after diagnosis, or sooner if symptoms present</a:t>
                      </a:r>
                    </a:p>
                    <a:p>
                      <a:pPr marL="342900" indent="-342900">
                        <a:buFont typeface="Arial" panose="020B0604020202020204" pitchFamily="34" charset="0"/>
                        <a:buChar char="•"/>
                      </a:pPr>
                      <a:r>
                        <a:rPr lang="en-US" sz="2200" baseline="0" dirty="0"/>
                        <a:t>Consider increased screening if relative with celiac relative</a:t>
                      </a:r>
                    </a:p>
                  </a:txBody>
                  <a:tcPr marL="68580" marR="68580" marT="34290" marB="34290"/>
                </a:tc>
                <a:tc>
                  <a:txBody>
                    <a:bodyPr/>
                    <a:lstStyle/>
                    <a:p>
                      <a:r>
                        <a:rPr lang="en-US" sz="2200" dirty="0"/>
                        <a:t>With suggestive</a:t>
                      </a:r>
                    </a:p>
                    <a:p>
                      <a:pPr marL="285750" indent="-285750">
                        <a:buFont typeface="Arial" panose="020B0604020202020204" pitchFamily="34" charset="0"/>
                        <a:buChar char="•"/>
                      </a:pPr>
                      <a:r>
                        <a:rPr lang="en-US" sz="2200" dirty="0"/>
                        <a:t>GI</a:t>
                      </a:r>
                      <a:r>
                        <a:rPr lang="en-US" sz="2200" baseline="0" dirty="0"/>
                        <a:t> symptoms (diarrhea, malabsorption, abdominal pain)</a:t>
                      </a:r>
                    </a:p>
                    <a:p>
                      <a:pPr marL="285750" indent="-285750">
                        <a:buFont typeface="Arial" panose="020B0604020202020204" pitchFamily="34" charset="0"/>
                        <a:buChar char="•"/>
                      </a:pPr>
                      <a:r>
                        <a:rPr lang="en-US" sz="2200" baseline="0" dirty="0"/>
                        <a:t>Signs (Osteoporosis, vitamin deficiency, iron deficiency anemia)</a:t>
                      </a:r>
                    </a:p>
                    <a:p>
                      <a:pPr marL="0" indent="0">
                        <a:buFont typeface="Arial" panose="020B0604020202020204" pitchFamily="34" charset="0"/>
                        <a:buNone/>
                      </a:pPr>
                      <a:endParaRPr lang="en-US" sz="2200" baseline="0" dirty="0"/>
                    </a:p>
                  </a:txBody>
                  <a:tcPr marL="68580" marR="68580" marT="34290" marB="34290"/>
                </a:tc>
                <a:extLst>
                  <a:ext uri="{0D108BD9-81ED-4DB2-BD59-A6C34878D82A}">
                    <a16:rowId xmlns:a16="http://schemas.microsoft.com/office/drawing/2014/main" val="3114139954"/>
                  </a:ext>
                </a:extLst>
              </a:tr>
            </a:tbl>
          </a:graphicData>
        </a:graphic>
      </p:graphicFrame>
    </p:spTree>
    <p:extLst>
      <p:ext uri="{BB962C8B-B14F-4D97-AF65-F5344CB8AC3E}">
        <p14:creationId xmlns:p14="http://schemas.microsoft.com/office/powerpoint/2010/main" val="4082978714"/>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85B7-A23A-4D58-AD6A-A02BAC6C45A6}"/>
              </a:ext>
            </a:extLst>
          </p:cNvPr>
          <p:cNvSpPr>
            <a:spLocks noGrp="1"/>
          </p:cNvSpPr>
          <p:nvPr>
            <p:ph type="title"/>
          </p:nvPr>
        </p:nvSpPr>
        <p:spPr>
          <a:xfrm>
            <a:off x="0" y="0"/>
            <a:ext cx="9144000" cy="1061357"/>
          </a:xfrm>
          <a:solidFill>
            <a:srgbClr val="92D050"/>
          </a:solidFill>
        </p:spPr>
        <p:txBody>
          <a:bodyPr/>
          <a:lstStyle/>
          <a:p>
            <a:pPr algn="ctr"/>
            <a:r>
              <a:rPr lang="en-US" b="1" dirty="0"/>
              <a:t>Celiac Disease- Diagnosis</a:t>
            </a:r>
          </a:p>
        </p:txBody>
      </p:sp>
      <p:sp>
        <p:nvSpPr>
          <p:cNvPr id="3" name="Content Placeholder 2">
            <a:extLst>
              <a:ext uri="{FF2B5EF4-FFF2-40B4-BE49-F238E27FC236}">
                <a16:creationId xmlns:a16="http://schemas.microsoft.com/office/drawing/2014/main" id="{753EBF54-9666-44F9-957A-956CD6365E1E}"/>
              </a:ext>
            </a:extLst>
          </p:cNvPr>
          <p:cNvSpPr>
            <a:spLocks noGrp="1"/>
          </p:cNvSpPr>
          <p:nvPr>
            <p:ph idx="1"/>
          </p:nvPr>
        </p:nvSpPr>
        <p:spPr>
          <a:xfrm>
            <a:off x="400050" y="1463279"/>
            <a:ext cx="8099065" cy="3263504"/>
          </a:xfrm>
        </p:spPr>
        <p:txBody>
          <a:bodyPr>
            <a:noAutofit/>
          </a:bodyPr>
          <a:lstStyle/>
          <a:p>
            <a:pPr marL="0" indent="0">
              <a:lnSpc>
                <a:spcPct val="100000"/>
              </a:lnSpc>
              <a:spcAft>
                <a:spcPts val="450"/>
              </a:spcAft>
              <a:buNone/>
            </a:pPr>
            <a:r>
              <a:rPr lang="en-US" sz="2400" dirty="0"/>
              <a:t>Diagnosis via blood tests and a small intestine biopsy</a:t>
            </a:r>
          </a:p>
          <a:p>
            <a:pPr lvl="1">
              <a:lnSpc>
                <a:spcPct val="100000"/>
              </a:lnSpc>
              <a:spcBef>
                <a:spcPts val="0"/>
              </a:spcBef>
            </a:pPr>
            <a:r>
              <a:rPr lang="en-US" sz="2100" dirty="0"/>
              <a:t>Screen for celiac by testing IgA:</a:t>
            </a:r>
          </a:p>
          <a:p>
            <a:pPr lvl="2">
              <a:lnSpc>
                <a:spcPct val="100000"/>
              </a:lnSpc>
              <a:spcBef>
                <a:spcPts val="0"/>
              </a:spcBef>
            </a:pPr>
            <a:r>
              <a:rPr lang="en-US" sz="2100" dirty="0"/>
              <a:t>If normal serum IgA, measure IgA-</a:t>
            </a:r>
            <a:r>
              <a:rPr lang="en-US" sz="2100" dirty="0" err="1"/>
              <a:t>tTG</a:t>
            </a:r>
            <a:r>
              <a:rPr lang="en-US" sz="2100" dirty="0"/>
              <a:t> antibodies</a:t>
            </a:r>
          </a:p>
          <a:p>
            <a:pPr lvl="2">
              <a:lnSpc>
                <a:spcPct val="100000"/>
              </a:lnSpc>
              <a:spcBef>
                <a:spcPts val="0"/>
              </a:spcBef>
            </a:pPr>
            <a:r>
              <a:rPr lang="en-US" sz="2100" dirty="0"/>
              <a:t>If IgA deficient, measure IgG </a:t>
            </a:r>
            <a:r>
              <a:rPr lang="en-US" sz="2100" dirty="0" err="1"/>
              <a:t>tTg</a:t>
            </a:r>
            <a:r>
              <a:rPr lang="en-US" sz="2100" dirty="0"/>
              <a:t> and IgG DGA</a:t>
            </a:r>
          </a:p>
          <a:p>
            <a:pPr>
              <a:lnSpc>
                <a:spcPct val="100000"/>
              </a:lnSpc>
              <a:spcAft>
                <a:spcPts val="450"/>
              </a:spcAft>
            </a:pPr>
            <a:r>
              <a:rPr lang="en-US" sz="2400" dirty="0"/>
              <a:t>Small bowel biopsy confirms diagnosis if antibody positive</a:t>
            </a:r>
          </a:p>
          <a:p>
            <a:pPr>
              <a:lnSpc>
                <a:spcPct val="100000"/>
              </a:lnSpc>
              <a:spcAft>
                <a:spcPts val="450"/>
              </a:spcAft>
            </a:pPr>
            <a:r>
              <a:rPr lang="en-US" sz="2400" dirty="0"/>
              <a:t>Child Gastroenterology guidelines: biopsy may not be needed if symptomatic + high titers.</a:t>
            </a:r>
          </a:p>
        </p:txBody>
      </p:sp>
      <p:sp>
        <p:nvSpPr>
          <p:cNvPr id="4" name="TextBox 3">
            <a:extLst>
              <a:ext uri="{FF2B5EF4-FFF2-40B4-BE49-F238E27FC236}">
                <a16:creationId xmlns:a16="http://schemas.microsoft.com/office/drawing/2014/main" id="{2FFA131F-7FDE-4678-8243-3CE2541919C3}"/>
              </a:ext>
            </a:extLst>
          </p:cNvPr>
          <p:cNvSpPr txBox="1"/>
          <p:nvPr/>
        </p:nvSpPr>
        <p:spPr>
          <a:xfrm>
            <a:off x="4963886" y="4466985"/>
            <a:ext cx="4065814" cy="1323439"/>
          </a:xfrm>
          <a:prstGeom prst="rect">
            <a:avLst/>
          </a:prstGeom>
          <a:no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IgA: immunoglobulin 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IgG: immunoglobulin 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tTG</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tissue transglutaminase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DGA: deaminated gliadin antibodies</a:t>
            </a:r>
          </a:p>
        </p:txBody>
      </p:sp>
      <p:sp>
        <p:nvSpPr>
          <p:cNvPr id="6" name="TextBox 5">
            <a:extLst>
              <a:ext uri="{FF2B5EF4-FFF2-40B4-BE49-F238E27FC236}">
                <a16:creationId xmlns:a16="http://schemas.microsoft.com/office/drawing/2014/main" id="{381C3CD7-4319-6EE9-34D8-66CB2DE6BFD5}"/>
              </a:ext>
            </a:extLst>
          </p:cNvPr>
          <p:cNvSpPr txBox="1"/>
          <p:nvPr/>
        </p:nvSpPr>
        <p:spPr>
          <a:xfrm>
            <a:off x="248252" y="6396335"/>
            <a:ext cx="889574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14. Children and Adolescents: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S297–S320.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https://doi.org/10.2337/dc26-S014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570213"/>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F8FAC-8B73-4E0C-9653-E9571C9B2E82}"/>
              </a:ext>
            </a:extLst>
          </p:cNvPr>
          <p:cNvSpPr>
            <a:spLocks noGrp="1"/>
          </p:cNvSpPr>
          <p:nvPr>
            <p:ph type="title"/>
          </p:nvPr>
        </p:nvSpPr>
        <p:spPr>
          <a:xfrm>
            <a:off x="0" y="0"/>
            <a:ext cx="9144000" cy="1108010"/>
          </a:xfrm>
          <a:solidFill>
            <a:srgbClr val="92D050"/>
          </a:solidFill>
        </p:spPr>
        <p:txBody>
          <a:bodyPr/>
          <a:lstStyle/>
          <a:p>
            <a:pPr algn="ctr"/>
            <a:r>
              <a:rPr lang="en-US" b="1" dirty="0"/>
              <a:t>Celiac Disease- Treatment </a:t>
            </a:r>
          </a:p>
        </p:txBody>
      </p:sp>
      <p:sp>
        <p:nvSpPr>
          <p:cNvPr id="3" name="Content Placeholder 2">
            <a:extLst>
              <a:ext uri="{FF2B5EF4-FFF2-40B4-BE49-F238E27FC236}">
                <a16:creationId xmlns:a16="http://schemas.microsoft.com/office/drawing/2014/main" id="{90B289CD-BFB7-46B7-AACD-905DBED30705}"/>
              </a:ext>
            </a:extLst>
          </p:cNvPr>
          <p:cNvSpPr>
            <a:spLocks noGrp="1"/>
          </p:cNvSpPr>
          <p:nvPr>
            <p:ph idx="1"/>
          </p:nvPr>
        </p:nvSpPr>
        <p:spPr>
          <a:xfrm>
            <a:off x="481693" y="1394324"/>
            <a:ext cx="8237764" cy="3520575"/>
          </a:xfrm>
        </p:spPr>
        <p:txBody>
          <a:bodyPr>
            <a:normAutofit fontScale="92500" lnSpcReduction="10000"/>
          </a:bodyPr>
          <a:lstStyle/>
          <a:p>
            <a:pPr>
              <a:lnSpc>
                <a:spcPct val="100000"/>
              </a:lnSpc>
            </a:pPr>
            <a:r>
              <a:rPr lang="en-US" dirty="0"/>
              <a:t>Treatment: </a:t>
            </a:r>
            <a:r>
              <a:rPr lang="en-US" b="1" dirty="0"/>
              <a:t>lifetime gluten-free diet</a:t>
            </a:r>
          </a:p>
          <a:p>
            <a:pPr lvl="1">
              <a:lnSpc>
                <a:spcPct val="100000"/>
              </a:lnSpc>
            </a:pPr>
            <a:r>
              <a:rPr lang="en-US" sz="2800" dirty="0"/>
              <a:t>Eliminate all </a:t>
            </a:r>
            <a:r>
              <a:rPr lang="en-US" sz="2800" b="1" dirty="0"/>
              <a:t>wheat </a:t>
            </a:r>
            <a:r>
              <a:rPr lang="en-US" sz="2800" dirty="0"/>
              <a:t>(including durum, semolina, spelt, and farro) and the related grains of </a:t>
            </a:r>
            <a:r>
              <a:rPr lang="en-US" sz="2800" b="1" dirty="0"/>
              <a:t>rye, barley, and triticale</a:t>
            </a:r>
            <a:r>
              <a:rPr lang="en-US" sz="2800" dirty="0"/>
              <a:t>. </a:t>
            </a:r>
          </a:p>
          <a:p>
            <a:pPr marL="0" indent="0">
              <a:lnSpc>
                <a:spcPct val="100000"/>
              </a:lnSpc>
              <a:buNone/>
            </a:pPr>
            <a:endParaRPr lang="en-US" sz="1000" dirty="0"/>
          </a:p>
          <a:p>
            <a:pPr marL="0" indent="0">
              <a:lnSpc>
                <a:spcPct val="100000"/>
              </a:lnSpc>
              <a:buNone/>
            </a:pPr>
            <a:endParaRPr lang="en-US" sz="1000" dirty="0"/>
          </a:p>
          <a:p>
            <a:pPr>
              <a:lnSpc>
                <a:spcPct val="100000"/>
              </a:lnSpc>
            </a:pPr>
            <a:r>
              <a:rPr lang="en-US" dirty="0"/>
              <a:t>Refer to a RDN for nutrition assessment &amp; education </a:t>
            </a:r>
          </a:p>
          <a:p>
            <a:pPr lvl="1">
              <a:lnSpc>
                <a:spcPct val="100000"/>
              </a:lnSpc>
            </a:pPr>
            <a:r>
              <a:rPr lang="en-US" dirty="0"/>
              <a:t>food selection, label reading, understanding cross contamination, other suspects</a:t>
            </a:r>
          </a:p>
        </p:txBody>
      </p:sp>
      <p:sp>
        <p:nvSpPr>
          <p:cNvPr id="9" name="TextBox 8">
            <a:extLst>
              <a:ext uri="{FF2B5EF4-FFF2-40B4-BE49-F238E27FC236}">
                <a16:creationId xmlns:a16="http://schemas.microsoft.com/office/drawing/2014/main" id="{67D624F7-9983-EB15-E82F-E5FC1024E051}"/>
              </a:ext>
            </a:extLst>
          </p:cNvPr>
          <p:cNvSpPr txBox="1"/>
          <p:nvPr/>
        </p:nvSpPr>
        <p:spPr>
          <a:xfrm>
            <a:off x="3997383" y="5425568"/>
            <a:ext cx="5146617"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highlight>
                  <a:srgbClr val="FEFEFE"/>
                </a:highlight>
                <a:uLnTx/>
                <a:uFillTx/>
                <a:latin typeface="Calibri" panose="020F0502020204030204"/>
                <a:ea typeface="+mn-ea"/>
                <a:cs typeface="+mn-cs"/>
              </a:rPr>
              <a:t>Products may be labeled gluten-free if they contain less than 20 parts per million (ppm) of gluten</a:t>
            </a:r>
            <a:endPar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8" name="Picture 7" descr="A green logo with a leaf in the middle&#10;&#10;AI-generated content may be incorrect.">
            <a:extLst>
              <a:ext uri="{FF2B5EF4-FFF2-40B4-BE49-F238E27FC236}">
                <a16:creationId xmlns:a16="http://schemas.microsoft.com/office/drawing/2014/main" id="{DC92254A-140F-4608-A61F-AD99C73B3D3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320983" y="4914899"/>
            <a:ext cx="1676400" cy="1667669"/>
          </a:xfrm>
          <a:prstGeom prst="rect">
            <a:avLst/>
          </a:prstGeom>
        </p:spPr>
      </p:pic>
    </p:spTree>
    <p:extLst>
      <p:ext uri="{BB962C8B-B14F-4D97-AF65-F5344CB8AC3E}">
        <p14:creationId xmlns:p14="http://schemas.microsoft.com/office/powerpoint/2010/main" val="204919221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A487-841A-4568-9823-1968CA86B8DF}"/>
              </a:ext>
            </a:extLst>
          </p:cNvPr>
          <p:cNvSpPr>
            <a:spLocks noGrp="1"/>
          </p:cNvSpPr>
          <p:nvPr>
            <p:ph type="title"/>
          </p:nvPr>
        </p:nvSpPr>
        <p:spPr>
          <a:xfrm>
            <a:off x="0" y="0"/>
            <a:ext cx="9144000" cy="1094854"/>
          </a:xfrm>
          <a:solidFill>
            <a:srgbClr val="92D050"/>
          </a:solidFill>
        </p:spPr>
        <p:txBody>
          <a:bodyPr>
            <a:normAutofit/>
          </a:bodyPr>
          <a:lstStyle/>
          <a:p>
            <a:pPr algn="ctr"/>
            <a:r>
              <a:rPr lang="en-US" b="1" dirty="0"/>
              <a:t>Nutrition Interventions: Celiac Disease</a:t>
            </a:r>
          </a:p>
        </p:txBody>
      </p:sp>
      <p:sp>
        <p:nvSpPr>
          <p:cNvPr id="4" name="Text Placeholder 3">
            <a:extLst>
              <a:ext uri="{FF2B5EF4-FFF2-40B4-BE49-F238E27FC236}">
                <a16:creationId xmlns:a16="http://schemas.microsoft.com/office/drawing/2014/main" id="{AD8751F0-7686-4878-8945-D3E30A966916}"/>
              </a:ext>
            </a:extLst>
          </p:cNvPr>
          <p:cNvSpPr>
            <a:spLocks noGrp="1"/>
          </p:cNvSpPr>
          <p:nvPr>
            <p:ph type="body" idx="1"/>
          </p:nvPr>
        </p:nvSpPr>
        <p:spPr>
          <a:xfrm>
            <a:off x="629841" y="1211748"/>
            <a:ext cx="7884318" cy="617934"/>
          </a:xfrm>
        </p:spPr>
        <p:txBody>
          <a:bodyPr>
            <a:normAutofit/>
          </a:bodyPr>
          <a:lstStyle/>
          <a:p>
            <a:r>
              <a:rPr lang="en-US" sz="2800" dirty="0"/>
              <a:t>Gluten Free Whole Grains &amp; Starches include:</a:t>
            </a:r>
          </a:p>
        </p:txBody>
      </p:sp>
      <p:sp>
        <p:nvSpPr>
          <p:cNvPr id="7" name="TextBox 6">
            <a:extLst>
              <a:ext uri="{FF2B5EF4-FFF2-40B4-BE49-F238E27FC236}">
                <a16:creationId xmlns:a16="http://schemas.microsoft.com/office/drawing/2014/main" id="{8C823231-1FFB-55DB-D667-06DF61809FF9}"/>
              </a:ext>
            </a:extLst>
          </p:cNvPr>
          <p:cNvSpPr txBox="1"/>
          <p:nvPr/>
        </p:nvSpPr>
        <p:spPr>
          <a:xfrm>
            <a:off x="1154649" y="5028318"/>
            <a:ext cx="6547758" cy="707886"/>
          </a:xfrm>
          <a:prstGeom prst="rect">
            <a:avLst/>
          </a:prstGeom>
          <a:noFill/>
        </p:spPr>
        <p:txBody>
          <a:bodyPr wrap="square">
            <a:spAutoFit/>
          </a:bodyPr>
          <a:lstStyle/>
          <a:p>
            <a:pPr marL="342900" marR="0" lvl="1"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*Oats are inherently gluten-free but may be contaminated with wheat during growing or processing.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5B66E54F-A0E4-E0E9-7493-779D4D4B53FE}"/>
              </a:ext>
            </a:extLst>
          </p:cNvPr>
          <p:cNvGraphicFramePr>
            <a:graphicFrameLocks noGrp="1"/>
          </p:cNvGraphicFramePr>
          <p:nvPr/>
        </p:nvGraphicFramePr>
        <p:xfrm>
          <a:off x="947056" y="2042160"/>
          <a:ext cx="6962945" cy="2773680"/>
        </p:xfrm>
        <a:graphic>
          <a:graphicData uri="http://schemas.openxmlformats.org/drawingml/2006/table">
            <a:tbl>
              <a:tblPr firstRow="1" bandRow="1">
                <a:tableStyleId>{D7AC3CCA-C797-4891-BE02-D94E43425B78}</a:tableStyleId>
              </a:tblPr>
              <a:tblGrid>
                <a:gridCol w="3242203">
                  <a:extLst>
                    <a:ext uri="{9D8B030D-6E8A-4147-A177-3AD203B41FA5}">
                      <a16:colId xmlns:a16="http://schemas.microsoft.com/office/drawing/2014/main" val="329458991"/>
                    </a:ext>
                  </a:extLst>
                </a:gridCol>
                <a:gridCol w="3720742">
                  <a:extLst>
                    <a:ext uri="{9D8B030D-6E8A-4147-A177-3AD203B41FA5}">
                      <a16:colId xmlns:a16="http://schemas.microsoft.com/office/drawing/2014/main" val="3549521316"/>
                    </a:ext>
                  </a:extLst>
                </a:gridCol>
              </a:tblGrid>
              <a:tr h="224971">
                <a:tc>
                  <a:txBody>
                    <a:bodyPr/>
                    <a:lstStyle/>
                    <a:p>
                      <a:pPr marL="342900" lvl="0" indent="-342900">
                        <a:buFont typeface="Arial" panose="020B0604020202020204" pitchFamily="34" charset="0"/>
                        <a:buChar char="•"/>
                      </a:pPr>
                      <a:r>
                        <a:rPr lang="en-US" sz="2200" dirty="0"/>
                        <a:t>Quinoa</a:t>
                      </a:r>
                    </a:p>
                    <a:p>
                      <a:pPr marL="342900" lvl="0" indent="-342900">
                        <a:buFont typeface="Arial" panose="020B0604020202020204" pitchFamily="34" charset="0"/>
                        <a:buChar char="•"/>
                      </a:pPr>
                      <a:r>
                        <a:rPr lang="en-US" sz="2200" dirty="0"/>
                        <a:t>Potatoes</a:t>
                      </a:r>
                    </a:p>
                    <a:p>
                      <a:pPr marL="342900" lvl="0" indent="-342900">
                        <a:buFont typeface="Arial" panose="020B0604020202020204" pitchFamily="34" charset="0"/>
                        <a:buChar char="•"/>
                      </a:pPr>
                      <a:r>
                        <a:rPr lang="en-US" sz="2200" dirty="0"/>
                        <a:t>Beans &amp; Peas</a:t>
                      </a:r>
                    </a:p>
                    <a:p>
                      <a:pPr marL="342900" lvl="0" indent="-342900">
                        <a:buFont typeface="Arial" panose="020B0604020202020204" pitchFamily="34" charset="0"/>
                        <a:buChar char="•"/>
                      </a:pPr>
                      <a:r>
                        <a:rPr lang="en-US" sz="2200" dirty="0"/>
                        <a:t>Cassava</a:t>
                      </a:r>
                    </a:p>
                    <a:p>
                      <a:pPr marL="342900" lvl="0" indent="-342900">
                        <a:buFont typeface="Arial" panose="020B0604020202020204" pitchFamily="34" charset="0"/>
                        <a:buChar char="•"/>
                      </a:pPr>
                      <a:r>
                        <a:rPr lang="en-US" sz="2200" dirty="0"/>
                        <a:t>Corn</a:t>
                      </a:r>
                    </a:p>
                    <a:p>
                      <a:pPr marL="342900" lvl="0" indent="-342900">
                        <a:buFont typeface="Arial" panose="020B0604020202020204" pitchFamily="34" charset="0"/>
                        <a:buChar char="•"/>
                      </a:pPr>
                      <a:r>
                        <a:rPr lang="en-US" sz="2200" dirty="0"/>
                        <a:t>Oats*</a:t>
                      </a:r>
                    </a:p>
                    <a:p>
                      <a:pPr marL="342900" lvl="0" indent="-342900">
                        <a:buFont typeface="Arial" panose="020B0604020202020204" pitchFamily="34" charset="0"/>
                        <a:buChar char="•"/>
                      </a:pPr>
                      <a:r>
                        <a:rPr lang="en-US" sz="2200" dirty="0"/>
                        <a:t>Flax</a:t>
                      </a:r>
                    </a:p>
                    <a:p>
                      <a:pPr marL="342900" lvl="0" indent="-342900">
                        <a:buFont typeface="Arial" panose="020B0604020202020204" pitchFamily="34" charset="0"/>
                        <a:buChar char="•"/>
                      </a:pPr>
                      <a:r>
                        <a:rPr lang="en-US" sz="2200" dirty="0"/>
                        <a:t>Amaranth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t>Millet</a:t>
                      </a:r>
                    </a:p>
                    <a:p>
                      <a:pPr marL="342900" lvl="0" indent="-342900">
                        <a:buFont typeface="Arial" panose="020B0604020202020204" pitchFamily="34" charset="0"/>
                        <a:buChar char="•"/>
                      </a:pPr>
                      <a:r>
                        <a:rPr lang="en-US" sz="2200" dirty="0"/>
                        <a:t>Rice</a:t>
                      </a:r>
                    </a:p>
                    <a:p>
                      <a:pPr marL="342900" lvl="0" indent="-342900">
                        <a:buFont typeface="Arial" panose="020B0604020202020204" pitchFamily="34" charset="0"/>
                        <a:buChar char="•"/>
                      </a:pPr>
                      <a:r>
                        <a:rPr lang="en-US" sz="2200" dirty="0"/>
                        <a:t>Wild rice</a:t>
                      </a:r>
                    </a:p>
                    <a:p>
                      <a:pPr marL="342900" lvl="0" indent="-342900">
                        <a:buFont typeface="Arial" panose="020B0604020202020204" pitchFamily="34" charset="0"/>
                        <a:buChar char="•"/>
                      </a:pPr>
                      <a:r>
                        <a:rPr lang="en-US" sz="2200" dirty="0"/>
                        <a:t>Buckwheat</a:t>
                      </a:r>
                    </a:p>
                    <a:p>
                      <a:pPr marL="342900" lvl="0" indent="-342900">
                        <a:buFont typeface="Arial" panose="020B0604020202020204" pitchFamily="34" charset="0"/>
                        <a:buChar char="•"/>
                      </a:pPr>
                      <a:r>
                        <a:rPr lang="en-US" sz="2200" dirty="0"/>
                        <a:t>Job’s Tears (Hato Mugi)</a:t>
                      </a:r>
                    </a:p>
                    <a:p>
                      <a:pPr marL="342900" lvl="0" indent="-342900">
                        <a:buFont typeface="Arial" panose="020B0604020202020204" pitchFamily="34" charset="0"/>
                        <a:buChar char="•"/>
                      </a:pPr>
                      <a:r>
                        <a:rPr lang="en-US" sz="2200" dirty="0"/>
                        <a:t>Montina (Indian rice grass)</a:t>
                      </a:r>
                    </a:p>
                    <a:p>
                      <a:pPr marL="342900" lvl="0" indent="-342900">
                        <a:buFont typeface="Arial" panose="020B0604020202020204" pitchFamily="34" charset="0"/>
                        <a:buChar char="•"/>
                      </a:pPr>
                      <a:r>
                        <a:rPr lang="en-US" sz="2200" dirty="0"/>
                        <a:t>Sorghum</a:t>
                      </a:r>
                    </a:p>
                    <a:p>
                      <a:pPr marL="342900" lvl="0" indent="-342900">
                        <a:buFont typeface="Arial" panose="020B0604020202020204" pitchFamily="34" charset="0"/>
                        <a:buChar char="•"/>
                      </a:pPr>
                      <a:r>
                        <a:rPr lang="en-US" sz="2200" dirty="0"/>
                        <a:t>Teff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95221965"/>
                  </a:ext>
                </a:extLst>
              </a:tr>
            </a:tbl>
          </a:graphicData>
        </a:graphic>
      </p:graphicFrame>
    </p:spTree>
    <p:extLst>
      <p:ext uri="{BB962C8B-B14F-4D97-AF65-F5344CB8AC3E}">
        <p14:creationId xmlns:p14="http://schemas.microsoft.com/office/powerpoint/2010/main" val="315802191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2A2E-1019-4931-9416-F504BEBB8A34}"/>
              </a:ext>
            </a:extLst>
          </p:cNvPr>
          <p:cNvSpPr>
            <a:spLocks noGrp="1"/>
          </p:cNvSpPr>
          <p:nvPr>
            <p:ph type="title"/>
          </p:nvPr>
        </p:nvSpPr>
        <p:spPr>
          <a:xfrm>
            <a:off x="0" y="0"/>
            <a:ext cx="9144000" cy="1110343"/>
          </a:xfrm>
          <a:solidFill>
            <a:srgbClr val="92D050"/>
          </a:solidFill>
        </p:spPr>
        <p:txBody>
          <a:bodyPr/>
          <a:lstStyle/>
          <a:p>
            <a:r>
              <a:rPr lang="en-US" b="1" dirty="0"/>
              <a:t>Disordered Eating Behaviors</a:t>
            </a:r>
          </a:p>
        </p:txBody>
      </p:sp>
      <p:sp>
        <p:nvSpPr>
          <p:cNvPr id="3" name="Content Placeholder 2">
            <a:extLst>
              <a:ext uri="{FF2B5EF4-FFF2-40B4-BE49-F238E27FC236}">
                <a16:creationId xmlns:a16="http://schemas.microsoft.com/office/drawing/2014/main" id="{639DBF1A-C207-40C8-81B8-C6C0FE006623}"/>
              </a:ext>
            </a:extLst>
          </p:cNvPr>
          <p:cNvSpPr>
            <a:spLocks noGrp="1"/>
          </p:cNvSpPr>
          <p:nvPr>
            <p:ph idx="1"/>
          </p:nvPr>
        </p:nvSpPr>
        <p:spPr>
          <a:xfrm>
            <a:off x="270683" y="1354368"/>
            <a:ext cx="7886700" cy="1486204"/>
          </a:xfrm>
        </p:spPr>
        <p:txBody>
          <a:bodyPr>
            <a:normAutofit/>
          </a:bodyPr>
          <a:lstStyle/>
          <a:p>
            <a:pPr>
              <a:lnSpc>
                <a:spcPct val="110000"/>
              </a:lnSpc>
            </a:pPr>
            <a:r>
              <a:rPr lang="en-US" sz="2400" dirty="0"/>
              <a:t>Estimated prevalence varies in people with diabetes</a:t>
            </a:r>
          </a:p>
          <a:p>
            <a:pPr>
              <a:lnSpc>
                <a:spcPct val="110000"/>
              </a:lnSpc>
            </a:pPr>
            <a:r>
              <a:rPr lang="en-US" sz="2400" dirty="0"/>
              <a:t>Most reported disordered eating behaviors: </a:t>
            </a:r>
          </a:p>
        </p:txBody>
      </p:sp>
      <p:sp>
        <p:nvSpPr>
          <p:cNvPr id="4" name="TextBox 3">
            <a:extLst>
              <a:ext uri="{FF2B5EF4-FFF2-40B4-BE49-F238E27FC236}">
                <a16:creationId xmlns:a16="http://schemas.microsoft.com/office/drawing/2014/main" id="{3362E8C5-FA4F-6C74-4A12-61143F83D7F0}"/>
              </a:ext>
            </a:extLst>
          </p:cNvPr>
          <p:cNvSpPr txBox="1"/>
          <p:nvPr/>
        </p:nvSpPr>
        <p:spPr>
          <a:xfrm>
            <a:off x="270682" y="6316856"/>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aphicFrame>
        <p:nvGraphicFramePr>
          <p:cNvPr id="8" name="Diagram 7">
            <a:extLst>
              <a:ext uri="{FF2B5EF4-FFF2-40B4-BE49-F238E27FC236}">
                <a16:creationId xmlns:a16="http://schemas.microsoft.com/office/drawing/2014/main" id="{8031B6AC-698A-225E-80B5-F11C0C5F7A24}"/>
              </a:ext>
            </a:extLst>
          </p:cNvPr>
          <p:cNvGraphicFramePr/>
          <p:nvPr/>
        </p:nvGraphicFramePr>
        <p:xfrm>
          <a:off x="326274" y="2694214"/>
          <a:ext cx="8491451" cy="332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222721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B52BA-49A0-4356-8985-34B3DB0DB5B6}"/>
              </a:ext>
            </a:extLst>
          </p:cNvPr>
          <p:cNvSpPr>
            <a:spLocks noGrp="1"/>
          </p:cNvSpPr>
          <p:nvPr>
            <p:ph type="title"/>
          </p:nvPr>
        </p:nvSpPr>
        <p:spPr>
          <a:xfrm>
            <a:off x="0" y="1"/>
            <a:ext cx="9144000" cy="1013276"/>
          </a:xfrm>
          <a:solidFill>
            <a:srgbClr val="92D050"/>
          </a:solidFill>
        </p:spPr>
        <p:txBody>
          <a:bodyPr>
            <a:normAutofit/>
          </a:bodyPr>
          <a:lstStyle/>
          <a:p>
            <a:pPr algn="ctr"/>
            <a:r>
              <a:rPr lang="en-US" b="1" dirty="0"/>
              <a:t>Disordered Eating Patterns</a:t>
            </a:r>
          </a:p>
        </p:txBody>
      </p:sp>
      <p:sp>
        <p:nvSpPr>
          <p:cNvPr id="3" name="Content Placeholder 2">
            <a:extLst>
              <a:ext uri="{FF2B5EF4-FFF2-40B4-BE49-F238E27FC236}">
                <a16:creationId xmlns:a16="http://schemas.microsoft.com/office/drawing/2014/main" id="{D6BD8AB8-269C-4251-A585-831B7C5063B7}"/>
              </a:ext>
            </a:extLst>
          </p:cNvPr>
          <p:cNvSpPr>
            <a:spLocks noGrp="1"/>
          </p:cNvSpPr>
          <p:nvPr>
            <p:ph idx="1"/>
          </p:nvPr>
        </p:nvSpPr>
        <p:spPr>
          <a:xfrm>
            <a:off x="300636" y="1183686"/>
            <a:ext cx="8542726" cy="2896971"/>
          </a:xfrm>
        </p:spPr>
        <p:txBody>
          <a:bodyPr>
            <a:normAutofit lnSpcReduction="10000"/>
          </a:bodyPr>
          <a:lstStyle/>
          <a:p>
            <a:r>
              <a:rPr lang="en-US" b="1" dirty="0"/>
              <a:t>Screen</a:t>
            </a:r>
            <a:r>
              <a:rPr lang="en-US" dirty="0"/>
              <a:t> for disordered/disrupted eating using validated tools</a:t>
            </a:r>
          </a:p>
          <a:p>
            <a:r>
              <a:rPr lang="en-US" b="1" dirty="0"/>
              <a:t>Re-evaluate treatment plan </a:t>
            </a:r>
            <a:r>
              <a:rPr lang="en-US" dirty="0"/>
              <a:t>- with disordered eating behaviors, an eating disorder, or disrupted patterns </a:t>
            </a:r>
            <a:endParaRPr lang="en-US" sz="3200" dirty="0"/>
          </a:p>
          <a:p>
            <a:r>
              <a:rPr lang="en-US" b="1" dirty="0"/>
              <a:t>Consult</a:t>
            </a:r>
            <a:r>
              <a:rPr lang="en-US" dirty="0"/>
              <a:t> with qualified professional - </a:t>
            </a:r>
          </a:p>
          <a:p>
            <a:pPr lvl="1"/>
            <a:r>
              <a:rPr lang="en-US" dirty="0"/>
              <a:t>Multidisciplinary team approach to treatment is the standard of care</a:t>
            </a:r>
          </a:p>
        </p:txBody>
      </p:sp>
      <p:pic>
        <p:nvPicPr>
          <p:cNvPr id="5" name="Picture 4" descr="A couple of women sitting at a table&#10;&#10;Description automatically generated with low confidence">
            <a:extLst>
              <a:ext uri="{FF2B5EF4-FFF2-40B4-BE49-F238E27FC236}">
                <a16:creationId xmlns:a16="http://schemas.microsoft.com/office/drawing/2014/main" id="{410B5E5B-08A5-4939-A4E2-5B74E02BE357}"/>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511" b="-2"/>
          <a:stretch/>
        </p:blipFill>
        <p:spPr>
          <a:xfrm>
            <a:off x="5965954" y="4194052"/>
            <a:ext cx="2801921" cy="1918478"/>
          </a:xfrm>
          <a:prstGeom prst="rect">
            <a:avLst/>
          </a:prstGeom>
        </p:spPr>
      </p:pic>
      <p:sp>
        <p:nvSpPr>
          <p:cNvPr id="4" name="TextBox 3">
            <a:extLst>
              <a:ext uri="{FF2B5EF4-FFF2-40B4-BE49-F238E27FC236}">
                <a16:creationId xmlns:a16="http://schemas.microsoft.com/office/drawing/2014/main" id="{562780BA-7D1B-114B-B215-1C25A3313EE8}"/>
              </a:ext>
            </a:extLst>
          </p:cNvPr>
          <p:cNvSpPr txBox="1"/>
          <p:nvPr/>
        </p:nvSpPr>
        <p:spPr>
          <a:xfrm>
            <a:off x="225148" y="6396335"/>
            <a:ext cx="8693703"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C7FA901-915B-0953-61D7-A5C70EDF78B9}"/>
              </a:ext>
            </a:extLst>
          </p:cNvPr>
          <p:cNvSpPr txBox="1"/>
          <p:nvPr/>
        </p:nvSpPr>
        <p:spPr>
          <a:xfrm>
            <a:off x="376125" y="4080657"/>
            <a:ext cx="5084779" cy="2145268"/>
          </a:xfrm>
          <a:prstGeom prst="roundRect">
            <a:avLst/>
          </a:prstGeom>
          <a:solidFill>
            <a:srgbClr val="96DFC9"/>
          </a:solidFill>
          <a:ln>
            <a:solidFill>
              <a:schemeClr val="accent1">
                <a:lumMod val="60000"/>
                <a:lumOff val="40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Example Screening Tools: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T1D: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Diabetes Eating Problem Survey-revised (DEPS-R),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mSCOFF</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T2 D: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Questionnaire on Eating and Weight Patterns, the binge eating scale, Night eating Questionaries</a:t>
            </a:r>
          </a:p>
        </p:txBody>
      </p:sp>
    </p:spTree>
    <p:extLst>
      <p:ext uri="{BB962C8B-B14F-4D97-AF65-F5344CB8AC3E}">
        <p14:creationId xmlns:p14="http://schemas.microsoft.com/office/powerpoint/2010/main" val="243683863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D309BBC-E41B-F133-2EF4-56B6EE4E60D7}"/>
              </a:ext>
            </a:extLst>
          </p:cNvPr>
          <p:cNvSpPr>
            <a:spLocks noGrp="1"/>
          </p:cNvSpPr>
          <p:nvPr>
            <p:ph type="title"/>
          </p:nvPr>
        </p:nvSpPr>
        <p:spPr>
          <a:xfrm>
            <a:off x="0" y="0"/>
            <a:ext cx="9144000" cy="982504"/>
          </a:xfrm>
          <a:solidFill>
            <a:srgbClr val="92D050"/>
          </a:solidFill>
        </p:spPr>
        <p:txBody>
          <a:bodyPr/>
          <a:lstStyle/>
          <a:p>
            <a:pPr algn="ctr"/>
            <a:r>
              <a:rPr lang="en-US" b="1" dirty="0"/>
              <a:t>Disordered Eating Patterns</a:t>
            </a:r>
          </a:p>
        </p:txBody>
      </p:sp>
      <p:graphicFrame>
        <p:nvGraphicFramePr>
          <p:cNvPr id="4" name="Content Placeholder 3">
            <a:extLst>
              <a:ext uri="{FF2B5EF4-FFF2-40B4-BE49-F238E27FC236}">
                <a16:creationId xmlns:a16="http://schemas.microsoft.com/office/drawing/2014/main" id="{0D5D3699-E2B4-62DB-6CA3-44AC1EEF52B0}"/>
              </a:ext>
            </a:extLst>
          </p:cNvPr>
          <p:cNvGraphicFramePr>
            <a:graphicFrameLocks noGrp="1"/>
          </p:cNvGraphicFramePr>
          <p:nvPr>
            <p:ph idx="1"/>
          </p:nvPr>
        </p:nvGraphicFramePr>
        <p:xfrm>
          <a:off x="636102" y="1411355"/>
          <a:ext cx="8209722" cy="4711150"/>
        </p:xfrm>
        <a:graphic>
          <a:graphicData uri="http://schemas.openxmlformats.org/drawingml/2006/table">
            <a:tbl>
              <a:tblPr firstRow="1" bandRow="1">
                <a:tableStyleId>{0505E3EF-67EA-436B-97B2-0124C06EBD24}</a:tableStyleId>
              </a:tblPr>
              <a:tblGrid>
                <a:gridCol w="4104861">
                  <a:extLst>
                    <a:ext uri="{9D8B030D-6E8A-4147-A177-3AD203B41FA5}">
                      <a16:colId xmlns:a16="http://schemas.microsoft.com/office/drawing/2014/main" val="1628500490"/>
                    </a:ext>
                  </a:extLst>
                </a:gridCol>
                <a:gridCol w="4104861">
                  <a:extLst>
                    <a:ext uri="{9D8B030D-6E8A-4147-A177-3AD203B41FA5}">
                      <a16:colId xmlns:a16="http://schemas.microsoft.com/office/drawing/2014/main" val="3911077882"/>
                    </a:ext>
                  </a:extLst>
                </a:gridCol>
              </a:tblGrid>
              <a:tr h="2355575">
                <a:tc>
                  <a:txBody>
                    <a:bodyPr/>
                    <a:lstStyle/>
                    <a:p>
                      <a:r>
                        <a:rPr lang="en-US" sz="2000" b="1" dirty="0"/>
                        <a:t>Anorexia nervosa</a:t>
                      </a:r>
                    </a:p>
                    <a:p>
                      <a:pPr>
                        <a:lnSpc>
                          <a:spcPct val="100000"/>
                        </a:lnSpc>
                      </a:pPr>
                      <a:r>
                        <a:rPr lang="en-US" sz="1800" b="0" dirty="0"/>
                        <a:t>restricted energy intake relative to need</a:t>
                      </a:r>
                    </a:p>
                    <a:p>
                      <a:pPr lvl="1">
                        <a:lnSpc>
                          <a:spcPct val="100000"/>
                        </a:lnSpc>
                      </a:pPr>
                      <a:endParaRPr lang="en-US" sz="1800" b="0" dirty="0"/>
                    </a:p>
                    <a:p>
                      <a:pPr lvl="1">
                        <a:lnSpc>
                          <a:spcPct val="100000"/>
                        </a:lnSpc>
                      </a:pPr>
                      <a:r>
                        <a:rPr lang="en-US" sz="1800" b="0" dirty="0"/>
                        <a:t>Marked by low body weight, fear of weight gain, and disturbance in the way in which one’s body weight or shape is experienced</a:t>
                      </a:r>
                    </a:p>
                  </a:txBody>
                  <a:tcPr marL="68580" marR="68580" marT="34290" marB="34290"/>
                </a:tc>
                <a:tc>
                  <a:txBody>
                    <a:bodyPr/>
                    <a:lstStyle/>
                    <a:p>
                      <a:pPr>
                        <a:lnSpc>
                          <a:spcPct val="100000"/>
                        </a:lnSpc>
                      </a:pPr>
                      <a:r>
                        <a:rPr lang="en-US" sz="2000" b="1" dirty="0"/>
                        <a:t>Bulimia nervosa</a:t>
                      </a:r>
                      <a:endParaRPr lang="en-US" sz="2000" dirty="0"/>
                    </a:p>
                    <a:p>
                      <a:pPr>
                        <a:lnSpc>
                          <a:spcPct val="100000"/>
                        </a:lnSpc>
                      </a:pPr>
                      <a:r>
                        <a:rPr lang="en-US" sz="1800" b="0" dirty="0"/>
                        <a:t>recurring binge eating and compensatory behavior</a:t>
                      </a:r>
                    </a:p>
                    <a:p>
                      <a:pPr lvl="1">
                        <a:lnSpc>
                          <a:spcPct val="100000"/>
                        </a:lnSpc>
                      </a:pPr>
                      <a:endParaRPr lang="en-US" sz="1800" b="0" dirty="0"/>
                    </a:p>
                    <a:p>
                      <a:pPr lvl="1">
                        <a:lnSpc>
                          <a:spcPct val="100000"/>
                        </a:lnSpc>
                      </a:pPr>
                      <a:r>
                        <a:rPr lang="en-US" sz="1800" b="0" dirty="0"/>
                        <a:t>Binging characterized by a sense of a lack in control. </a:t>
                      </a:r>
                    </a:p>
                    <a:p>
                      <a:pPr lvl="1">
                        <a:lnSpc>
                          <a:spcPct val="100000"/>
                        </a:lnSpc>
                      </a:pPr>
                      <a:r>
                        <a:rPr lang="en-US" sz="1800" b="0" dirty="0"/>
                        <a:t>Compensatory behaviors vary</a:t>
                      </a:r>
                    </a:p>
                  </a:txBody>
                  <a:tcPr marL="68580" marR="68580" marT="34290" marB="34290"/>
                </a:tc>
                <a:extLst>
                  <a:ext uri="{0D108BD9-81ED-4DB2-BD59-A6C34878D82A}">
                    <a16:rowId xmlns:a16="http://schemas.microsoft.com/office/drawing/2014/main" val="3201303351"/>
                  </a:ext>
                </a:extLst>
              </a:tr>
              <a:tr h="2355575">
                <a:tc>
                  <a:txBody>
                    <a:bodyPr/>
                    <a:lstStyle/>
                    <a:p>
                      <a:pPr>
                        <a:lnSpc>
                          <a:spcPct val="100000"/>
                        </a:lnSpc>
                      </a:pPr>
                      <a:r>
                        <a:rPr lang="en-US" sz="2000" b="1" dirty="0"/>
                        <a:t>Binge Eating Disorder</a:t>
                      </a:r>
                    </a:p>
                    <a:p>
                      <a:pPr>
                        <a:lnSpc>
                          <a:spcPct val="100000"/>
                        </a:lnSpc>
                      </a:pPr>
                      <a:r>
                        <a:rPr lang="en-US" sz="1800" dirty="0"/>
                        <a:t>overeating in a short period</a:t>
                      </a:r>
                    </a:p>
                    <a:p>
                      <a:pPr lvl="1">
                        <a:lnSpc>
                          <a:spcPct val="100000"/>
                        </a:lnSpc>
                      </a:pPr>
                      <a:endParaRPr lang="en-US" sz="1800" dirty="0"/>
                    </a:p>
                    <a:p>
                      <a:pPr lvl="1">
                        <a:lnSpc>
                          <a:spcPct val="100000"/>
                        </a:lnSpc>
                      </a:pPr>
                      <a:r>
                        <a:rPr lang="en-US" sz="1800" dirty="0"/>
                        <a:t>30-40% of those seeking weight loss treatment. </a:t>
                      </a:r>
                    </a:p>
                    <a:p>
                      <a:pPr>
                        <a:lnSpc>
                          <a:spcPct val="100000"/>
                        </a:lnSpc>
                      </a:pPr>
                      <a:endParaRPr lang="en-US" sz="1800" dirty="0"/>
                    </a:p>
                  </a:txBody>
                  <a:tcPr marL="68580" marR="68580" marT="34290" marB="34290"/>
                </a:tc>
                <a:tc>
                  <a:txBody>
                    <a:bodyPr/>
                    <a:lstStyle/>
                    <a:p>
                      <a:pPr>
                        <a:lnSpc>
                          <a:spcPct val="100000"/>
                        </a:lnSpc>
                      </a:pPr>
                      <a:r>
                        <a:rPr lang="en-US" sz="2000" b="1" dirty="0"/>
                        <a:t>Diabulimia</a:t>
                      </a:r>
                      <a:r>
                        <a:rPr lang="en-US" sz="2000" dirty="0"/>
                        <a:t> </a:t>
                      </a:r>
                    </a:p>
                    <a:p>
                      <a:pPr>
                        <a:lnSpc>
                          <a:spcPct val="100000"/>
                        </a:lnSpc>
                      </a:pPr>
                      <a:r>
                        <a:rPr lang="en-US" sz="1800" dirty="0"/>
                        <a:t>unofficial diagnostic term,</a:t>
                      </a:r>
                      <a:r>
                        <a:rPr lang="en-US" sz="1800" dirty="0">
                          <a:solidFill>
                            <a:srgbClr val="1A223D"/>
                          </a:solidFill>
                        </a:rPr>
                        <a:t> DSM-V</a:t>
                      </a:r>
                    </a:p>
                    <a:p>
                      <a:pPr>
                        <a:lnSpc>
                          <a:spcPct val="100000"/>
                        </a:lnSpc>
                      </a:pPr>
                      <a:r>
                        <a:rPr lang="en-US" sz="1800" dirty="0">
                          <a:solidFill>
                            <a:srgbClr val="1A223D"/>
                          </a:solidFill>
                        </a:rPr>
                        <a:t>Falls under purging behavior</a:t>
                      </a:r>
                      <a:r>
                        <a:rPr lang="en-US" sz="1800" dirty="0"/>
                        <a:t>: reduction/omission of insulin doses </a:t>
                      </a:r>
                    </a:p>
                    <a:p>
                      <a:pPr lvl="1">
                        <a:lnSpc>
                          <a:spcPct val="100000"/>
                        </a:lnSpc>
                      </a:pPr>
                      <a:endParaRPr lang="en-US" sz="1800" dirty="0"/>
                    </a:p>
                    <a:p>
                      <a:pPr lvl="1">
                        <a:lnSpc>
                          <a:spcPct val="100000"/>
                        </a:lnSpc>
                      </a:pPr>
                      <a:r>
                        <a:rPr lang="en-US" sz="1800" dirty="0"/>
                        <a:t>This causes hyperglycemia and loss of glucose calories through the urine.</a:t>
                      </a:r>
                    </a:p>
                  </a:txBody>
                  <a:tcPr marL="68580" marR="68580" marT="34290" marB="34290"/>
                </a:tc>
                <a:extLst>
                  <a:ext uri="{0D108BD9-81ED-4DB2-BD59-A6C34878D82A}">
                    <a16:rowId xmlns:a16="http://schemas.microsoft.com/office/drawing/2014/main" val="3202658821"/>
                  </a:ext>
                </a:extLst>
              </a:tr>
            </a:tbl>
          </a:graphicData>
        </a:graphic>
      </p:graphicFrame>
    </p:spTree>
    <p:extLst>
      <p:ext uri="{BB962C8B-B14F-4D97-AF65-F5344CB8AC3E}">
        <p14:creationId xmlns:p14="http://schemas.microsoft.com/office/powerpoint/2010/main" val="177199088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9067-A575-3FCB-4422-8AB432F2ED3E}"/>
              </a:ext>
            </a:extLst>
          </p:cNvPr>
          <p:cNvSpPr>
            <a:spLocks noGrp="1"/>
          </p:cNvSpPr>
          <p:nvPr>
            <p:ph type="title"/>
          </p:nvPr>
        </p:nvSpPr>
        <p:spPr>
          <a:xfrm>
            <a:off x="0" y="0"/>
            <a:ext cx="9144000" cy="941856"/>
          </a:xfrm>
          <a:solidFill>
            <a:srgbClr val="92D050"/>
          </a:solidFill>
        </p:spPr>
        <p:txBody>
          <a:bodyPr/>
          <a:lstStyle/>
          <a:p>
            <a:pPr algn="ctr"/>
            <a:r>
              <a:rPr lang="en-US" b="1" dirty="0"/>
              <a:t>Monitor Nutrition Intake</a:t>
            </a:r>
          </a:p>
        </p:txBody>
      </p:sp>
      <p:sp>
        <p:nvSpPr>
          <p:cNvPr id="3" name="Content Placeholder 2">
            <a:extLst>
              <a:ext uri="{FF2B5EF4-FFF2-40B4-BE49-F238E27FC236}">
                <a16:creationId xmlns:a16="http://schemas.microsoft.com/office/drawing/2014/main" id="{ABF46A2B-6AE6-4B40-6FF9-25F1AD7AD701}"/>
              </a:ext>
            </a:extLst>
          </p:cNvPr>
          <p:cNvSpPr>
            <a:spLocks noGrp="1"/>
          </p:cNvSpPr>
          <p:nvPr>
            <p:ph idx="1"/>
          </p:nvPr>
        </p:nvSpPr>
        <p:spPr>
          <a:xfrm>
            <a:off x="502920" y="1179148"/>
            <a:ext cx="8641080" cy="5519825"/>
          </a:xfrm>
        </p:spPr>
        <p:txBody>
          <a:bodyPr>
            <a:normAutofit lnSpcReduction="10000"/>
          </a:bodyPr>
          <a:lstStyle/>
          <a:p>
            <a:pPr marL="0" indent="0">
              <a:buNone/>
            </a:pPr>
            <a:r>
              <a:rPr lang="en-US" b="1" dirty="0">
                <a:latin typeface="Calibri" panose="020F0502020204030204" pitchFamily="34" charset="0"/>
                <a:cs typeface="Calibri" panose="020F0502020204030204" pitchFamily="34" charset="0"/>
              </a:rPr>
              <a:t>At Risks Groups: </a:t>
            </a:r>
          </a:p>
          <a:p>
            <a:pPr lvl="1"/>
            <a:r>
              <a:rPr lang="en-US" sz="2800" dirty="0">
                <a:latin typeface="Calibri" panose="020F0502020204030204" pitchFamily="34" charset="0"/>
                <a:cs typeface="Calibri" panose="020F0502020204030204" pitchFamily="34" charset="0"/>
              </a:rPr>
              <a:t>Individuals on GLP-1 or GIP RA or s/p metabolic surgery </a:t>
            </a:r>
          </a:p>
          <a:p>
            <a:pPr lvl="1"/>
            <a:r>
              <a:rPr lang="en-US" sz="2800" dirty="0">
                <a:latin typeface="Calibri" panose="020F0502020204030204" pitchFamily="34" charset="0"/>
                <a:cs typeface="Calibri" panose="020F0502020204030204" pitchFamily="34" charset="0"/>
              </a:rPr>
              <a:t>Individuals with multiple chronic conditions </a:t>
            </a:r>
          </a:p>
          <a:p>
            <a:pPr lvl="1"/>
            <a:r>
              <a:rPr lang="en-US" sz="2800" dirty="0">
                <a:latin typeface="Calibri" panose="020F0502020204030204" pitchFamily="34" charset="0"/>
                <a:cs typeface="Calibri" panose="020F0502020204030204" pitchFamily="34" charset="0"/>
              </a:rPr>
              <a:t>Older age groups </a:t>
            </a:r>
          </a:p>
          <a:p>
            <a:pPr lvl="1"/>
            <a:r>
              <a:rPr lang="en-US" sz="2800" dirty="0">
                <a:latin typeface="Calibri" panose="020F0502020204030204" pitchFamily="34" charset="0"/>
                <a:cs typeface="Calibri" panose="020F0502020204030204" pitchFamily="34" charset="0"/>
              </a:rPr>
              <a:t>Food insecurity and poverty </a:t>
            </a:r>
          </a:p>
          <a:p>
            <a:pPr marL="0" indent="0">
              <a:buNone/>
            </a:pPr>
            <a:r>
              <a:rPr lang="en-US" b="1" dirty="0">
                <a:latin typeface="Calibri" panose="020F0502020204030204" pitchFamily="34" charset="0"/>
                <a:cs typeface="Calibri" panose="020F0502020204030204" pitchFamily="34" charset="0"/>
              </a:rPr>
              <a:t>Screen: </a:t>
            </a:r>
          </a:p>
          <a:p>
            <a:pPr lvl="1"/>
            <a:r>
              <a:rPr lang="en-US" sz="2800" dirty="0">
                <a:latin typeface="Calibri" panose="020F0502020204030204" pitchFamily="34" charset="0"/>
                <a:cs typeface="Calibri" panose="020F0502020204030204" pitchFamily="34" charset="0"/>
              </a:rPr>
              <a:t>Monitor individuals pursing intentional </a:t>
            </a:r>
            <a:r>
              <a:rPr lang="en-US" sz="2800" dirty="0" err="1">
                <a:latin typeface="Calibri" panose="020F0502020204030204" pitchFamily="34" charset="0"/>
                <a:cs typeface="Calibri" panose="020F0502020204030204" pitchFamily="34" charset="0"/>
              </a:rPr>
              <a:t>wt</a:t>
            </a:r>
            <a:r>
              <a:rPr lang="en-US" sz="2800" dirty="0">
                <a:latin typeface="Calibri" panose="020F0502020204030204" pitchFamily="34" charset="0"/>
                <a:cs typeface="Calibri" panose="020F0502020204030204" pitchFamily="34" charset="0"/>
              </a:rPr>
              <a:t> loss- </a:t>
            </a:r>
          </a:p>
          <a:p>
            <a:pPr lvl="2"/>
            <a:r>
              <a:rPr lang="en-US" sz="2400" dirty="0">
                <a:latin typeface="Calibri" panose="020F0502020204030204" pitchFamily="34" charset="0"/>
                <a:cs typeface="Calibri" panose="020F0502020204030204" pitchFamily="34" charset="0"/>
              </a:rPr>
              <a:t>adequate intake- protein, fluid, and micronutrients.  </a:t>
            </a:r>
            <a:endParaRPr lang="en-US" sz="2800" b="1" dirty="0">
              <a:latin typeface="Calibri" panose="020F0502020204030204" pitchFamily="34" charset="0"/>
              <a:cs typeface="Calibri" panose="020F0502020204030204" pitchFamily="34" charset="0"/>
            </a:endParaRPr>
          </a:p>
          <a:p>
            <a:pPr marL="0" indent="-137160">
              <a:buNone/>
            </a:pPr>
            <a:r>
              <a:rPr lang="en-US" b="1" dirty="0">
                <a:latin typeface="Calibri" panose="020F0502020204030204" pitchFamily="34" charset="0"/>
                <a:cs typeface="Calibri" panose="020F0502020204030204" pitchFamily="34" charset="0"/>
              </a:rPr>
              <a:t>Goals: </a:t>
            </a:r>
          </a:p>
          <a:p>
            <a:pPr lvl="1"/>
            <a:r>
              <a:rPr lang="en-US" sz="2800" dirty="0">
                <a:latin typeface="Calibri" panose="020F0502020204030204" pitchFamily="34" charset="0"/>
                <a:cs typeface="Calibri" panose="020F0502020204030204" pitchFamily="34" charset="0"/>
              </a:rPr>
              <a:t>Ensure adequacy of nutrient intake</a:t>
            </a:r>
          </a:p>
          <a:p>
            <a:pPr lvl="1"/>
            <a:r>
              <a:rPr lang="en-US" sz="2800" dirty="0">
                <a:latin typeface="Calibri" panose="020F0502020204030204" pitchFamily="34" charset="0"/>
                <a:cs typeface="Calibri" panose="020F0502020204030204" pitchFamily="34" charset="0"/>
              </a:rPr>
              <a:t>Prevent deficiencies</a:t>
            </a:r>
          </a:p>
          <a:p>
            <a:pPr lvl="1"/>
            <a:r>
              <a:rPr lang="en-US" sz="2800" dirty="0">
                <a:latin typeface="Calibri" panose="020F0502020204030204" pitchFamily="34" charset="0"/>
                <a:cs typeface="Calibri" panose="020F0502020204030204" pitchFamily="34" charset="0"/>
              </a:rPr>
              <a:t>Individualize dose titration in GLP-1 or GIP RA </a:t>
            </a:r>
          </a:p>
        </p:txBody>
      </p:sp>
      <p:pic>
        <p:nvPicPr>
          <p:cNvPr id="6" name="Picture 5" descr="A person holding a paper&#10;&#10;Description automatically generated">
            <a:extLst>
              <a:ext uri="{FF2B5EF4-FFF2-40B4-BE49-F238E27FC236}">
                <a16:creationId xmlns:a16="http://schemas.microsoft.com/office/drawing/2014/main" id="{78B5CB6D-0FF9-0224-4839-FDBA5DCF3CD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13837" y="4988624"/>
            <a:ext cx="1674410" cy="941856"/>
          </a:xfrm>
          <a:prstGeom prst="rect">
            <a:avLst/>
          </a:prstGeom>
        </p:spPr>
      </p:pic>
    </p:spTree>
    <p:extLst>
      <p:ext uri="{BB962C8B-B14F-4D97-AF65-F5344CB8AC3E}">
        <p14:creationId xmlns:p14="http://schemas.microsoft.com/office/powerpoint/2010/main" val="638947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3E4EF-D167-B2DC-855A-04082BD081AE}"/>
              </a:ext>
            </a:extLst>
          </p:cNvPr>
          <p:cNvSpPr>
            <a:spLocks noGrp="1"/>
          </p:cNvSpPr>
          <p:nvPr>
            <p:ph type="title"/>
          </p:nvPr>
        </p:nvSpPr>
        <p:spPr>
          <a:xfrm>
            <a:off x="0" y="0"/>
            <a:ext cx="9144000" cy="1212574"/>
          </a:xfrm>
          <a:solidFill>
            <a:srgbClr val="92D050"/>
          </a:solidFill>
        </p:spPr>
        <p:txBody>
          <a:bodyPr>
            <a:normAutofit/>
          </a:bodyPr>
          <a:lstStyle/>
          <a:p>
            <a:pPr algn="ctr"/>
            <a:r>
              <a:rPr lang="en-US" b="1" dirty="0"/>
              <a:t>Incretin Therapy: Nutrition Strategies</a:t>
            </a:r>
          </a:p>
        </p:txBody>
      </p:sp>
      <p:graphicFrame>
        <p:nvGraphicFramePr>
          <p:cNvPr id="6" name="Content Placeholder 5">
            <a:extLst>
              <a:ext uri="{FF2B5EF4-FFF2-40B4-BE49-F238E27FC236}">
                <a16:creationId xmlns:a16="http://schemas.microsoft.com/office/drawing/2014/main" id="{52B3F4AD-A989-DD45-AAEA-1A0AD1603AD3}"/>
              </a:ext>
            </a:extLst>
          </p:cNvPr>
          <p:cNvGraphicFramePr>
            <a:graphicFrameLocks noGrp="1"/>
          </p:cNvGraphicFramePr>
          <p:nvPr>
            <p:ph sz="half" idx="1"/>
          </p:nvPr>
        </p:nvGraphicFramePr>
        <p:xfrm>
          <a:off x="715617" y="1318380"/>
          <a:ext cx="8030818" cy="4418150"/>
        </p:xfrm>
        <a:graphic>
          <a:graphicData uri="http://schemas.openxmlformats.org/drawingml/2006/table">
            <a:tbl>
              <a:tblPr firstRow="1" bandRow="1">
                <a:tableStyleId>{F5AB1C69-6EDB-4FF4-983F-18BD219EF322}</a:tableStyleId>
              </a:tblPr>
              <a:tblGrid>
                <a:gridCol w="2222577">
                  <a:extLst>
                    <a:ext uri="{9D8B030D-6E8A-4147-A177-3AD203B41FA5}">
                      <a16:colId xmlns:a16="http://schemas.microsoft.com/office/drawing/2014/main" val="3530316615"/>
                    </a:ext>
                  </a:extLst>
                </a:gridCol>
                <a:gridCol w="5808241">
                  <a:extLst>
                    <a:ext uri="{9D8B030D-6E8A-4147-A177-3AD203B41FA5}">
                      <a16:colId xmlns:a16="http://schemas.microsoft.com/office/drawing/2014/main" val="909392143"/>
                    </a:ext>
                  </a:extLst>
                </a:gridCol>
              </a:tblGrid>
              <a:tr h="558906">
                <a:tc>
                  <a:txBody>
                    <a:bodyPr/>
                    <a:lstStyle/>
                    <a:p>
                      <a:r>
                        <a:rPr lang="en-US" sz="1800" dirty="0"/>
                        <a:t>Adverse Effect</a:t>
                      </a:r>
                    </a:p>
                  </a:txBody>
                  <a:tcPr marL="68580" marR="68580" marT="34290" marB="34290"/>
                </a:tc>
                <a:tc>
                  <a:txBody>
                    <a:bodyPr/>
                    <a:lstStyle/>
                    <a:p>
                      <a:r>
                        <a:rPr lang="en-US" sz="2100" dirty="0"/>
                        <a:t>Nutrition Intervention</a:t>
                      </a:r>
                    </a:p>
                  </a:txBody>
                  <a:tcPr marL="68580" marR="68580" marT="34290" marB="34290"/>
                </a:tc>
                <a:extLst>
                  <a:ext uri="{0D108BD9-81ED-4DB2-BD59-A6C34878D82A}">
                    <a16:rowId xmlns:a16="http://schemas.microsoft.com/office/drawing/2014/main" val="2390110330"/>
                  </a:ext>
                </a:extLst>
              </a:tr>
              <a:tr h="1068327">
                <a:tc>
                  <a:txBody>
                    <a:bodyPr/>
                    <a:lstStyle/>
                    <a:p>
                      <a:r>
                        <a:rPr lang="en-US" sz="2000" b="1" dirty="0"/>
                        <a:t>Malnutrition &amp; Sarcopenia</a:t>
                      </a:r>
                    </a:p>
                  </a:txBody>
                  <a:tcPr marL="68580" marR="68580" marT="34290" marB="34290"/>
                </a:tc>
                <a:tc>
                  <a:txBody>
                    <a:bodyPr/>
                    <a:lstStyle/>
                    <a:p>
                      <a:r>
                        <a:rPr lang="en-US" sz="2000" dirty="0"/>
                        <a:t>Sufficient protein (min. 60 gm, up to 1.2-1.5 gm/kg)</a:t>
                      </a:r>
                    </a:p>
                    <a:p>
                      <a:r>
                        <a:rPr lang="en-US" sz="2000" dirty="0"/>
                        <a:t>Nutrient-dense foods eating pattern to support needs</a:t>
                      </a:r>
                    </a:p>
                    <a:p>
                      <a:r>
                        <a:rPr lang="en-US" sz="2000" dirty="0"/>
                        <a:t>Encourage resistance training</a:t>
                      </a:r>
                    </a:p>
                  </a:txBody>
                  <a:tcPr marL="68580" marR="68580" marT="34290" marB="34290"/>
                </a:tc>
                <a:extLst>
                  <a:ext uri="{0D108BD9-81ED-4DB2-BD59-A6C34878D82A}">
                    <a16:rowId xmlns:a16="http://schemas.microsoft.com/office/drawing/2014/main" val="619972670"/>
                  </a:ext>
                </a:extLst>
              </a:tr>
              <a:tr h="1068327">
                <a:tc>
                  <a:txBody>
                    <a:bodyPr/>
                    <a:lstStyle/>
                    <a:p>
                      <a:r>
                        <a:rPr lang="en-US" sz="2000" b="1" dirty="0"/>
                        <a:t>Nausea</a:t>
                      </a:r>
                    </a:p>
                  </a:txBody>
                  <a:tcPr marL="68580" marR="68580" marT="34290" marB="34290"/>
                </a:tc>
                <a:tc>
                  <a:txBody>
                    <a:bodyPr/>
                    <a:lstStyle/>
                    <a:p>
                      <a:r>
                        <a:rPr lang="en-US" sz="2000" dirty="0"/>
                        <a:t>Small frequent meals</a:t>
                      </a:r>
                    </a:p>
                    <a:p>
                      <a:r>
                        <a:rPr lang="en-US" sz="2000" dirty="0"/>
                        <a:t>Limit high fat foods</a:t>
                      </a:r>
                    </a:p>
                    <a:p>
                      <a:r>
                        <a:rPr lang="en-US" sz="2000" dirty="0"/>
                        <a:t>Stay hydrated, limit carbonation</a:t>
                      </a:r>
                    </a:p>
                  </a:txBody>
                  <a:tcPr marL="68580" marR="68580" marT="34290" marB="34290"/>
                </a:tc>
                <a:extLst>
                  <a:ext uri="{0D108BD9-81ED-4DB2-BD59-A6C34878D82A}">
                    <a16:rowId xmlns:a16="http://schemas.microsoft.com/office/drawing/2014/main" val="3702376405"/>
                  </a:ext>
                </a:extLst>
              </a:tr>
              <a:tr h="739610">
                <a:tc>
                  <a:txBody>
                    <a:bodyPr/>
                    <a:lstStyle/>
                    <a:p>
                      <a:r>
                        <a:rPr lang="en-US" sz="2000" b="1" dirty="0"/>
                        <a:t>Constipation</a:t>
                      </a:r>
                    </a:p>
                  </a:txBody>
                  <a:tcPr marL="68580" marR="68580" marT="34290" marB="34290"/>
                </a:tc>
                <a:tc>
                  <a:txBody>
                    <a:bodyPr/>
                    <a:lstStyle/>
                    <a:p>
                      <a:r>
                        <a:rPr lang="en-US" sz="2000" dirty="0"/>
                        <a:t>Fiber, Fluids, &amp; Movement</a:t>
                      </a:r>
                    </a:p>
                    <a:p>
                      <a:r>
                        <a:rPr lang="en-US" sz="2000" dirty="0"/>
                        <a:t>Consider stool softener as needed.</a:t>
                      </a:r>
                    </a:p>
                  </a:txBody>
                  <a:tcPr marL="68580" marR="68580" marT="34290" marB="34290"/>
                </a:tc>
                <a:extLst>
                  <a:ext uri="{0D108BD9-81ED-4DB2-BD59-A6C34878D82A}">
                    <a16:rowId xmlns:a16="http://schemas.microsoft.com/office/drawing/2014/main" val="2111649485"/>
                  </a:ext>
                </a:extLst>
              </a:tr>
              <a:tr h="818778">
                <a:tc>
                  <a:txBody>
                    <a:bodyPr/>
                    <a:lstStyle/>
                    <a:p>
                      <a:r>
                        <a:rPr lang="en-US" sz="2000" b="1" dirty="0"/>
                        <a:t>Diarrhea</a:t>
                      </a:r>
                    </a:p>
                  </a:txBody>
                  <a:tcPr marL="68580" marR="68580" marT="34290" marB="34290"/>
                </a:tc>
                <a:tc>
                  <a:txBody>
                    <a:bodyPr/>
                    <a:lstStyle/>
                    <a:p>
                      <a:r>
                        <a:rPr lang="en-US" sz="2000" dirty="0"/>
                        <a:t>Fiber &amp; Fluids</a:t>
                      </a:r>
                    </a:p>
                    <a:p>
                      <a:r>
                        <a:rPr lang="en-US" sz="2000" dirty="0"/>
                        <a:t>Limit sugar alcohols, coffee, dairy, alcohol and carbonation</a:t>
                      </a:r>
                    </a:p>
                  </a:txBody>
                  <a:tcPr marL="68580" marR="68580" marT="34290" marB="34290"/>
                </a:tc>
                <a:extLst>
                  <a:ext uri="{0D108BD9-81ED-4DB2-BD59-A6C34878D82A}">
                    <a16:rowId xmlns:a16="http://schemas.microsoft.com/office/drawing/2014/main" val="108902919"/>
                  </a:ext>
                </a:extLst>
              </a:tr>
            </a:tbl>
          </a:graphicData>
        </a:graphic>
      </p:graphicFrame>
      <p:sp>
        <p:nvSpPr>
          <p:cNvPr id="10" name="TextBox 9">
            <a:extLst>
              <a:ext uri="{FF2B5EF4-FFF2-40B4-BE49-F238E27FC236}">
                <a16:creationId xmlns:a16="http://schemas.microsoft.com/office/drawing/2014/main" id="{76FCB519-F66A-C9BE-CE95-94741CA67CAF}"/>
              </a:ext>
            </a:extLst>
          </p:cNvPr>
          <p:cNvSpPr txBox="1"/>
          <p:nvPr/>
        </p:nvSpPr>
        <p:spPr>
          <a:xfrm>
            <a:off x="0" y="5842337"/>
            <a:ext cx="9144000"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Calibri" panose="020F0502020204030204" pitchFamily="34" charset="0"/>
              </a:rPr>
              <a:t>-  Gigliotti, Linda et al. Incretin-Based Therapies and Lifestyle Interventions: The Evolving Role of Registered Dietitian Nutritionists in Obesity Care.  Journal of the Academy of Nutrition and Dietetics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 Pamela Kushner, Carlos Campos, Aaron King, Davida F. Kruger, Javier Morales; Clinician Guidance on the Benefits of Healthy Nutrition and Increased Physical Activity for People With Type 2 Diabetes Following Glucagon-Like Peptide 1 Receptor Agonist Initiation.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Clin Diabetes</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15 December 2025; 43 (5): 681–695.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https://doi.org/10.2337/cd25-0037</a:t>
            </a: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332316426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4A61-CDF4-481D-AD5D-6F4B715FE903}"/>
              </a:ext>
            </a:extLst>
          </p:cNvPr>
          <p:cNvSpPr>
            <a:spLocks noGrp="1"/>
          </p:cNvSpPr>
          <p:nvPr>
            <p:ph type="title"/>
          </p:nvPr>
        </p:nvSpPr>
        <p:spPr>
          <a:xfrm>
            <a:off x="0" y="0"/>
            <a:ext cx="9144000" cy="1217612"/>
          </a:xfrm>
          <a:solidFill>
            <a:srgbClr val="92D050"/>
          </a:solidFill>
        </p:spPr>
        <p:txBody>
          <a:bodyPr>
            <a:normAutofit/>
          </a:bodyPr>
          <a:lstStyle/>
          <a:p>
            <a:pPr algn="ctr"/>
            <a:r>
              <a:rPr lang="en-US" b="1" dirty="0"/>
              <a:t>Knowledge Check: Poll Question #7</a:t>
            </a:r>
          </a:p>
        </p:txBody>
      </p:sp>
      <p:sp>
        <p:nvSpPr>
          <p:cNvPr id="3" name="Content Placeholder 2">
            <a:extLst>
              <a:ext uri="{FF2B5EF4-FFF2-40B4-BE49-F238E27FC236}">
                <a16:creationId xmlns:a16="http://schemas.microsoft.com/office/drawing/2014/main" id="{6BCB0210-061E-46E1-96F1-05CED51D38D9}"/>
              </a:ext>
            </a:extLst>
          </p:cNvPr>
          <p:cNvSpPr>
            <a:spLocks noGrp="1"/>
          </p:cNvSpPr>
          <p:nvPr>
            <p:ph idx="1"/>
          </p:nvPr>
        </p:nvSpPr>
        <p:spPr>
          <a:xfrm>
            <a:off x="508000" y="1660526"/>
            <a:ext cx="8337826" cy="4124048"/>
          </a:xfrm>
        </p:spPr>
        <p:txBody>
          <a:bodyPr>
            <a:normAutofit/>
          </a:bodyPr>
          <a:lstStyle/>
          <a:p>
            <a:pPr marL="0" indent="0">
              <a:lnSpc>
                <a:spcPct val="100000"/>
              </a:lnSpc>
              <a:buNone/>
            </a:pPr>
            <a:r>
              <a:rPr lang="en-US" sz="2700" dirty="0"/>
              <a:t>Sara has just been diagnosed with gestational diabetes.  Her current weight is 176 lbs. and her pre-pregnancy BMI was 28. What is the total recommended weight gain for Sara’s pregnancy?</a:t>
            </a:r>
          </a:p>
          <a:p>
            <a:pPr marL="728663" lvl="1" indent="-385763">
              <a:lnSpc>
                <a:spcPct val="100000"/>
              </a:lnSpc>
              <a:buFont typeface="+mj-lt"/>
              <a:buAutoNum type="alphaUcPeriod"/>
            </a:pPr>
            <a:r>
              <a:rPr lang="en-US" sz="2700" dirty="0"/>
              <a:t>15 pounds</a:t>
            </a:r>
          </a:p>
          <a:p>
            <a:pPr marL="728663" lvl="1" indent="-385763">
              <a:lnSpc>
                <a:spcPct val="100000"/>
              </a:lnSpc>
              <a:buFont typeface="+mj-lt"/>
              <a:buAutoNum type="alphaUcPeriod"/>
            </a:pPr>
            <a:r>
              <a:rPr lang="en-US" sz="2700" dirty="0"/>
              <a:t>15-25 pounds</a:t>
            </a:r>
          </a:p>
          <a:p>
            <a:pPr marL="728663" lvl="1" indent="-385763">
              <a:lnSpc>
                <a:spcPct val="100000"/>
              </a:lnSpc>
              <a:buFont typeface="+mj-lt"/>
              <a:buAutoNum type="alphaUcPeriod"/>
            </a:pPr>
            <a:r>
              <a:rPr lang="en-US" sz="2700" dirty="0"/>
              <a:t>25-35 pounds</a:t>
            </a:r>
          </a:p>
          <a:p>
            <a:pPr marL="728663" lvl="1" indent="-385763">
              <a:lnSpc>
                <a:spcPct val="100000"/>
              </a:lnSpc>
              <a:buFont typeface="+mj-lt"/>
              <a:buAutoNum type="alphaUcPeriod"/>
            </a:pPr>
            <a:r>
              <a:rPr lang="en-US" sz="2700" dirty="0"/>
              <a:t>28-40 pounds</a:t>
            </a:r>
          </a:p>
        </p:txBody>
      </p:sp>
      <p:sp>
        <p:nvSpPr>
          <p:cNvPr id="4" name="Oval 3">
            <a:extLst>
              <a:ext uri="{FF2B5EF4-FFF2-40B4-BE49-F238E27FC236}">
                <a16:creationId xmlns:a16="http://schemas.microsoft.com/office/drawing/2014/main" id="{27DC985C-729B-426D-B89A-778A3F818461}"/>
              </a:ext>
            </a:extLst>
          </p:cNvPr>
          <p:cNvSpPr/>
          <p:nvPr/>
        </p:nvSpPr>
        <p:spPr>
          <a:xfrm>
            <a:off x="649908" y="3722550"/>
            <a:ext cx="2933700" cy="6095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06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F9B5-F2FC-45CB-A9FE-BA185E30C997}"/>
              </a:ext>
            </a:extLst>
          </p:cNvPr>
          <p:cNvSpPr>
            <a:spLocks noGrp="1"/>
          </p:cNvSpPr>
          <p:nvPr>
            <p:ph type="title"/>
          </p:nvPr>
        </p:nvSpPr>
        <p:spPr>
          <a:xfrm>
            <a:off x="0" y="0"/>
            <a:ext cx="9144000" cy="1083072"/>
          </a:xfrm>
          <a:solidFill>
            <a:srgbClr val="92D050"/>
          </a:solidFill>
        </p:spPr>
        <p:txBody>
          <a:bodyPr>
            <a:normAutofit/>
          </a:bodyPr>
          <a:lstStyle/>
          <a:p>
            <a:pPr algn="ctr"/>
            <a:r>
              <a:rPr lang="en-US" b="1" dirty="0"/>
              <a:t>Knowledge Check: Poll Question #8</a:t>
            </a:r>
          </a:p>
        </p:txBody>
      </p:sp>
      <p:sp>
        <p:nvSpPr>
          <p:cNvPr id="3" name="Content Placeholder 2">
            <a:extLst>
              <a:ext uri="{FF2B5EF4-FFF2-40B4-BE49-F238E27FC236}">
                <a16:creationId xmlns:a16="http://schemas.microsoft.com/office/drawing/2014/main" id="{C605CFA1-D0DE-4557-8C73-575E6D3A6F49}"/>
              </a:ext>
            </a:extLst>
          </p:cNvPr>
          <p:cNvSpPr>
            <a:spLocks noGrp="1"/>
          </p:cNvSpPr>
          <p:nvPr>
            <p:ph idx="1"/>
          </p:nvPr>
        </p:nvSpPr>
        <p:spPr>
          <a:xfrm>
            <a:off x="596348" y="1431236"/>
            <a:ext cx="7911548" cy="4333460"/>
          </a:xfrm>
        </p:spPr>
        <p:txBody>
          <a:bodyPr>
            <a:normAutofit/>
          </a:bodyPr>
          <a:lstStyle/>
          <a:p>
            <a:pPr marL="0" indent="0">
              <a:lnSpc>
                <a:spcPct val="100000"/>
              </a:lnSpc>
              <a:buNone/>
            </a:pPr>
            <a:r>
              <a:rPr lang="en-US" dirty="0"/>
              <a:t>What are the nutrient goals for pregnant women?</a:t>
            </a:r>
          </a:p>
          <a:p>
            <a:pPr marL="728663" lvl="1" indent="-385763">
              <a:lnSpc>
                <a:spcPct val="100000"/>
              </a:lnSpc>
              <a:buFont typeface="+mj-lt"/>
              <a:buAutoNum type="alphaUcPeriod"/>
            </a:pPr>
            <a:r>
              <a:rPr lang="en-US" dirty="0"/>
              <a:t>130 grams of carbohydrate/day, 71 grams of protein/day, 14 grams of fiber/day</a:t>
            </a:r>
          </a:p>
          <a:p>
            <a:pPr marL="728663" lvl="1" indent="-385763">
              <a:lnSpc>
                <a:spcPct val="100000"/>
              </a:lnSpc>
              <a:buFont typeface="+mj-lt"/>
              <a:buAutoNum type="alphaUcPeriod"/>
            </a:pPr>
            <a:r>
              <a:rPr lang="en-US" dirty="0"/>
              <a:t>130 grams of carbohydrate/day, 90 grams of protein/day, 28 grams of fiber/day</a:t>
            </a:r>
          </a:p>
          <a:p>
            <a:pPr marL="728663" lvl="1" indent="-385763">
              <a:lnSpc>
                <a:spcPct val="100000"/>
              </a:lnSpc>
              <a:buFont typeface="+mj-lt"/>
              <a:buAutoNum type="alphaUcPeriod"/>
            </a:pPr>
            <a:r>
              <a:rPr lang="en-US" dirty="0"/>
              <a:t>175 grams of carbohydrate/day, 90 grams of protein/day, 14 grams of fiber/day</a:t>
            </a:r>
          </a:p>
          <a:p>
            <a:pPr marL="728663" lvl="1" indent="-385763">
              <a:lnSpc>
                <a:spcPct val="100000"/>
              </a:lnSpc>
              <a:buFont typeface="+mj-lt"/>
              <a:buAutoNum type="alphaUcPeriod"/>
            </a:pPr>
            <a:r>
              <a:rPr lang="en-US" dirty="0"/>
              <a:t>175 grams of carbohydrate/day, 71 grams of protein/day, 28 grams of fiber/day</a:t>
            </a:r>
          </a:p>
        </p:txBody>
      </p:sp>
      <p:sp>
        <p:nvSpPr>
          <p:cNvPr id="4" name="Oval 3">
            <a:extLst>
              <a:ext uri="{FF2B5EF4-FFF2-40B4-BE49-F238E27FC236}">
                <a16:creationId xmlns:a16="http://schemas.microsoft.com/office/drawing/2014/main" id="{CD7B791F-4261-40C7-82B6-B1DB675948F4}"/>
              </a:ext>
            </a:extLst>
          </p:cNvPr>
          <p:cNvSpPr/>
          <p:nvPr/>
        </p:nvSpPr>
        <p:spPr>
          <a:xfrm>
            <a:off x="0" y="4195289"/>
            <a:ext cx="8559800" cy="10830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5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152400"/>
            <a:ext cx="8229600" cy="1371600"/>
          </a:xfrm>
        </p:spPr>
        <p:txBody>
          <a:bodyPr>
            <a:normAutofit/>
          </a:bodyPr>
          <a:lstStyle/>
          <a:p>
            <a:pPr eaLnBrk="1" hangingPunct="1"/>
            <a:r>
              <a:rPr lang="en-US" sz="3600" b="1" dirty="0"/>
              <a:t>Diabetes Bingo “</a:t>
            </a:r>
            <a:r>
              <a:rPr lang="en-US" sz="3600" b="1" dirty="0" err="1"/>
              <a:t>DiaBingo</a:t>
            </a:r>
            <a:r>
              <a:rPr lang="en-US" sz="3600" b="1" dirty="0"/>
              <a:t>”</a:t>
            </a:r>
            <a:br>
              <a:rPr lang="en-US" sz="3600" b="1" dirty="0"/>
            </a:br>
            <a:r>
              <a:rPr lang="en-US" sz="3600" b="1" dirty="0"/>
              <a:t>Shout out Right Answer</a:t>
            </a:r>
          </a:p>
        </p:txBody>
      </p:sp>
      <p:pic>
        <p:nvPicPr>
          <p:cNvPr id="72708" name="Picture 4" descr="MCj0336154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981200"/>
            <a:ext cx="5105400" cy="397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0684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026"/>
          <p:cNvSpPr>
            <a:spLocks noGrp="1" noChangeArrowheads="1"/>
          </p:cNvSpPr>
          <p:nvPr>
            <p:ph type="title"/>
          </p:nvPr>
        </p:nvSpPr>
        <p:spPr>
          <a:xfrm>
            <a:off x="311989" y="76200"/>
            <a:ext cx="8305800" cy="609600"/>
          </a:xfrm>
          <a:solidFill>
            <a:srgbClr val="92D050"/>
          </a:solidFill>
        </p:spPr>
        <p:txBody>
          <a:bodyPr>
            <a:normAutofit fontScale="90000"/>
          </a:bodyPr>
          <a:lstStyle/>
          <a:p>
            <a:pPr eaLnBrk="1" hangingPunct="1"/>
            <a:r>
              <a:rPr lang="en-US" dirty="0" err="1"/>
              <a:t>DiaBingo</a:t>
            </a:r>
            <a:r>
              <a:rPr lang="en-US" dirty="0"/>
              <a:t> - N</a:t>
            </a:r>
          </a:p>
        </p:txBody>
      </p:sp>
      <p:sp>
        <p:nvSpPr>
          <p:cNvPr id="1734659" name="Rectangle 1027"/>
          <p:cNvSpPr>
            <a:spLocks noGrp="1" noChangeArrowheads="1"/>
          </p:cNvSpPr>
          <p:nvPr>
            <p:ph type="body" idx="1"/>
          </p:nvPr>
        </p:nvSpPr>
        <p:spPr>
          <a:xfrm>
            <a:off x="304800" y="838200"/>
            <a:ext cx="8839200" cy="5524500"/>
          </a:xfrm>
        </p:spPr>
        <p:txBody>
          <a:bodyPr>
            <a:noAutofit/>
          </a:bodyPr>
          <a:lstStyle/>
          <a:p>
            <a:pPr marL="609600" indent="-609600" eaLnBrk="1" hangingPunct="1">
              <a:buFont typeface="Wingdings" pitchFamily="2" charset="2"/>
              <a:buNone/>
              <a:defRPr/>
            </a:pPr>
            <a:r>
              <a:rPr lang="en-US" sz="2200" b="1" dirty="0"/>
              <a:t>N</a:t>
            </a:r>
            <a:r>
              <a:rPr lang="en-US" sz="2200" dirty="0"/>
              <a:t> </a:t>
            </a:r>
            <a:r>
              <a:rPr lang="en-US" sz="2400" dirty="0"/>
              <a:t>DPP demonstrated that exercise and diet reduced risk of DM by__%</a:t>
            </a:r>
          </a:p>
          <a:p>
            <a:pPr marL="609600" indent="-609600">
              <a:buNone/>
              <a:defRPr/>
            </a:pPr>
            <a:r>
              <a:rPr lang="en-US" sz="2400" dirty="0"/>
              <a:t>N Average A1c of 7% = </a:t>
            </a:r>
            <a:r>
              <a:rPr lang="en-US" sz="2400" dirty="0" err="1"/>
              <a:t>Avg</a:t>
            </a:r>
            <a:r>
              <a:rPr lang="en-US" sz="2400" dirty="0"/>
              <a:t> BG of ____	 </a:t>
            </a:r>
            <a:endParaRPr lang="en-US" sz="2400" b="1" dirty="0"/>
          </a:p>
          <a:p>
            <a:pPr marL="0" indent="0">
              <a:buNone/>
              <a:defRPr/>
            </a:pPr>
            <a:r>
              <a:rPr lang="en-US" sz="2400" b="1" dirty="0"/>
              <a:t>N</a:t>
            </a:r>
            <a:r>
              <a:rPr lang="en-US" sz="2400" dirty="0"/>
              <a:t> The goal is to eat 14 </a:t>
            </a:r>
            <a:r>
              <a:rPr lang="en-US" sz="2400" dirty="0" err="1"/>
              <a:t>gms</a:t>
            </a:r>
            <a:r>
              <a:rPr lang="en-US" sz="2400" dirty="0"/>
              <a:t> per 1000 </a:t>
            </a:r>
            <a:r>
              <a:rPr lang="en-US" sz="2400" dirty="0" err="1"/>
              <a:t>cals</a:t>
            </a:r>
            <a:r>
              <a:rPr lang="en-US" sz="2400" dirty="0"/>
              <a:t> of this nutrient a day and it can impact the glycemic effect of food.	</a:t>
            </a:r>
          </a:p>
          <a:p>
            <a:pPr marL="609600" indent="-609600" eaLnBrk="1" hangingPunct="1">
              <a:buFont typeface="Wingdings" pitchFamily="2" charset="2"/>
              <a:buNone/>
              <a:defRPr/>
            </a:pPr>
            <a:r>
              <a:rPr lang="en-US" sz="2400" b="1" dirty="0"/>
              <a:t>N</a:t>
            </a:r>
            <a:r>
              <a:rPr lang="en-US" sz="2400" dirty="0"/>
              <a:t> 1 serving of alcohol has ____ kcals			 </a:t>
            </a:r>
            <a:endParaRPr lang="en-US" sz="2400" b="1" dirty="0"/>
          </a:p>
          <a:p>
            <a:pPr marL="609600" indent="-609600" eaLnBrk="1" hangingPunct="1">
              <a:buFont typeface="Wingdings" pitchFamily="2" charset="2"/>
              <a:buNone/>
              <a:defRPr/>
            </a:pPr>
            <a:r>
              <a:rPr lang="en-US" sz="2400" b="1" dirty="0"/>
              <a:t>N</a:t>
            </a:r>
            <a:r>
              <a:rPr lang="en-US" sz="2400" dirty="0"/>
              <a:t> Individuals taking Metformin can be a risk for _____ deficiency</a:t>
            </a:r>
            <a:endParaRPr lang="en-US" sz="2400" b="1" dirty="0"/>
          </a:p>
          <a:p>
            <a:pPr marL="609600" indent="-609600" eaLnBrk="1" hangingPunct="1">
              <a:buFont typeface="Wingdings" pitchFamily="2" charset="2"/>
              <a:buNone/>
              <a:defRPr/>
            </a:pPr>
            <a:r>
              <a:rPr lang="en-US" sz="2400" b="1" dirty="0"/>
              <a:t>N</a:t>
            </a:r>
            <a:r>
              <a:rPr lang="en-US" sz="2400" dirty="0"/>
              <a:t>  Get LDL less than ____for most people with diabetes 40 years+</a:t>
            </a:r>
            <a:endParaRPr lang="en-US" sz="2400" b="1" dirty="0"/>
          </a:p>
          <a:p>
            <a:pPr marL="609600" indent="-609600" eaLnBrk="1" hangingPunct="1">
              <a:buFont typeface="Wingdings" pitchFamily="2" charset="2"/>
              <a:buNone/>
              <a:defRPr/>
            </a:pPr>
            <a:r>
              <a:rPr lang="en-US" sz="2400" b="1" dirty="0"/>
              <a:t>N</a:t>
            </a:r>
            <a:r>
              <a:rPr lang="en-US" sz="2400" dirty="0"/>
              <a:t> This diet pattern is associated with reduced CVD risk.	  </a:t>
            </a:r>
            <a:endParaRPr lang="en-US" sz="2400" b="1" dirty="0"/>
          </a:p>
          <a:p>
            <a:pPr marL="609600" indent="-609600" eaLnBrk="1" hangingPunct="1">
              <a:buFont typeface="Wingdings" pitchFamily="2" charset="2"/>
              <a:buNone/>
              <a:defRPr/>
            </a:pPr>
            <a:r>
              <a:rPr lang="en-US" sz="2400" b="1" dirty="0"/>
              <a:t>N</a:t>
            </a:r>
            <a:r>
              <a:rPr lang="en-US" sz="2400" dirty="0"/>
              <a:t> 2/3 cups of rice equals ______ serving carbohydrate		 </a:t>
            </a:r>
            <a:endParaRPr lang="en-US" sz="2400" b="1" dirty="0"/>
          </a:p>
          <a:p>
            <a:pPr marL="609600" indent="-609600" eaLnBrk="1" hangingPunct="1">
              <a:buFont typeface="Wingdings" pitchFamily="2" charset="2"/>
              <a:buNone/>
              <a:defRPr/>
            </a:pPr>
            <a:r>
              <a:rPr lang="en-US" sz="2400" b="1" dirty="0"/>
              <a:t>N</a:t>
            </a:r>
            <a:r>
              <a:rPr lang="en-US" sz="2400" dirty="0"/>
              <a:t> Couscous is safe to consume on a gluten-free diet. Yes/No	</a:t>
            </a:r>
          </a:p>
          <a:p>
            <a:pPr marL="609600" indent="-609600" eaLnBrk="1" hangingPunct="1">
              <a:buFont typeface="Wingdings" pitchFamily="2" charset="2"/>
              <a:buNone/>
              <a:defRPr/>
            </a:pPr>
            <a:r>
              <a:rPr lang="en-US" sz="2400" b="1" dirty="0"/>
              <a:t>N</a:t>
            </a:r>
            <a:r>
              <a:rPr lang="en-US" sz="2400" dirty="0"/>
              <a:t> 1 gm of fat equal _____kilo/calories</a:t>
            </a:r>
            <a:br>
              <a:rPr lang="en-US" sz="2400" dirty="0"/>
            </a:br>
            <a:endParaRPr lang="en-US" sz="2400" dirty="0"/>
          </a:p>
          <a:p>
            <a:pPr marL="609600" indent="-609600">
              <a:spcBef>
                <a:spcPct val="0"/>
              </a:spcBef>
              <a:buNone/>
              <a:defRPr/>
            </a:pPr>
            <a:r>
              <a:rPr lang="en-US" sz="2400" b="1" dirty="0"/>
              <a:t>N</a:t>
            </a:r>
            <a:r>
              <a:rPr lang="en-US" sz="2400" dirty="0"/>
              <a:t> SGLT2s and very low carbohydrate diets increase the risk of? </a:t>
            </a:r>
          </a:p>
        </p:txBody>
      </p:sp>
      <p:sp>
        <p:nvSpPr>
          <p:cNvPr id="3" name="TextBox 2">
            <a:extLst>
              <a:ext uri="{FF2B5EF4-FFF2-40B4-BE49-F238E27FC236}">
                <a16:creationId xmlns:a16="http://schemas.microsoft.com/office/drawing/2014/main" id="{067CD68B-3E29-C9A6-A4CA-3681BFA2D144}"/>
              </a:ext>
            </a:extLst>
          </p:cNvPr>
          <p:cNvSpPr txBox="1"/>
          <p:nvPr/>
        </p:nvSpPr>
        <p:spPr>
          <a:xfrm>
            <a:off x="8013221" y="6001583"/>
            <a:ext cx="609600" cy="307777"/>
          </a:xfrm>
          <a:prstGeom prst="rect">
            <a:avLst/>
          </a:prstGeom>
          <a:noFill/>
        </p:spPr>
        <p:txBody>
          <a:bodyPr wrap="square" rtlCol="0">
            <a:spAutoFit/>
          </a:bodyPr>
          <a:lstStyle/>
          <a:p>
            <a:r>
              <a:rPr lang="en-US" sz="1400" dirty="0"/>
              <a:t>2026</a:t>
            </a:r>
          </a:p>
        </p:txBody>
      </p:sp>
    </p:spTree>
    <p:custDataLst>
      <p:tags r:id="rId1"/>
    </p:custDataLst>
    <p:extLst>
      <p:ext uri="{BB962C8B-B14F-4D97-AF65-F5344CB8AC3E}">
        <p14:creationId xmlns:p14="http://schemas.microsoft.com/office/powerpoint/2010/main" val="17085693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34659">
                                            <p:txEl>
                                              <p:pRg st="0" end="0"/>
                                            </p:txEl>
                                          </p:spTgt>
                                        </p:tgtEl>
                                        <p:attrNameLst>
                                          <p:attrName>style.visibility</p:attrName>
                                        </p:attrNameLst>
                                      </p:cBhvr>
                                      <p:to>
                                        <p:strVal val="visible"/>
                                      </p:to>
                                    </p:set>
                                    <p:anim calcmode="lin" valueType="num">
                                      <p:cBhvr additive="base">
                                        <p:cTn id="7" dur="500" fill="hold"/>
                                        <p:tgtEl>
                                          <p:spTgt spid="17346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346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34659">
                                            <p:txEl>
                                              <p:pRg st="1" end="1"/>
                                            </p:txEl>
                                          </p:spTgt>
                                        </p:tgtEl>
                                        <p:attrNameLst>
                                          <p:attrName>style.visibility</p:attrName>
                                        </p:attrNameLst>
                                      </p:cBhvr>
                                      <p:to>
                                        <p:strVal val="visible"/>
                                      </p:to>
                                    </p:set>
                                    <p:anim calcmode="lin" valueType="num">
                                      <p:cBhvr additive="base">
                                        <p:cTn id="13" dur="500" fill="hold"/>
                                        <p:tgtEl>
                                          <p:spTgt spid="17346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346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34659">
                                            <p:txEl>
                                              <p:pRg st="2" end="2"/>
                                            </p:txEl>
                                          </p:spTgt>
                                        </p:tgtEl>
                                        <p:attrNameLst>
                                          <p:attrName>style.visibility</p:attrName>
                                        </p:attrNameLst>
                                      </p:cBhvr>
                                      <p:to>
                                        <p:strVal val="visible"/>
                                      </p:to>
                                    </p:set>
                                    <p:anim calcmode="lin" valueType="num">
                                      <p:cBhvr additive="base">
                                        <p:cTn id="19" dur="500" fill="hold"/>
                                        <p:tgtEl>
                                          <p:spTgt spid="17346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346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34659">
                                            <p:txEl>
                                              <p:pRg st="3" end="3"/>
                                            </p:txEl>
                                          </p:spTgt>
                                        </p:tgtEl>
                                        <p:attrNameLst>
                                          <p:attrName>style.visibility</p:attrName>
                                        </p:attrNameLst>
                                      </p:cBhvr>
                                      <p:to>
                                        <p:strVal val="visible"/>
                                      </p:to>
                                    </p:set>
                                    <p:anim calcmode="lin" valueType="num">
                                      <p:cBhvr additive="base">
                                        <p:cTn id="25" dur="500" fill="hold"/>
                                        <p:tgtEl>
                                          <p:spTgt spid="17346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346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34659">
                                            <p:txEl>
                                              <p:pRg st="4" end="4"/>
                                            </p:txEl>
                                          </p:spTgt>
                                        </p:tgtEl>
                                        <p:attrNameLst>
                                          <p:attrName>style.visibility</p:attrName>
                                        </p:attrNameLst>
                                      </p:cBhvr>
                                      <p:to>
                                        <p:strVal val="visible"/>
                                      </p:to>
                                    </p:set>
                                    <p:anim calcmode="lin" valueType="num">
                                      <p:cBhvr additive="base">
                                        <p:cTn id="31" dur="500" fill="hold"/>
                                        <p:tgtEl>
                                          <p:spTgt spid="17346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346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734659">
                                            <p:txEl>
                                              <p:pRg st="5" end="5"/>
                                            </p:txEl>
                                          </p:spTgt>
                                        </p:tgtEl>
                                        <p:attrNameLst>
                                          <p:attrName>style.visibility</p:attrName>
                                        </p:attrNameLst>
                                      </p:cBhvr>
                                      <p:to>
                                        <p:strVal val="visible"/>
                                      </p:to>
                                    </p:set>
                                    <p:anim calcmode="lin" valueType="num">
                                      <p:cBhvr additive="base">
                                        <p:cTn id="37" dur="500" fill="hold"/>
                                        <p:tgtEl>
                                          <p:spTgt spid="17346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3465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734659">
                                            <p:txEl>
                                              <p:pRg st="6" end="6"/>
                                            </p:txEl>
                                          </p:spTgt>
                                        </p:tgtEl>
                                        <p:attrNameLst>
                                          <p:attrName>style.visibility</p:attrName>
                                        </p:attrNameLst>
                                      </p:cBhvr>
                                      <p:to>
                                        <p:strVal val="visible"/>
                                      </p:to>
                                    </p:set>
                                    <p:anim calcmode="lin" valueType="num">
                                      <p:cBhvr additive="base">
                                        <p:cTn id="43" dur="500" fill="hold"/>
                                        <p:tgtEl>
                                          <p:spTgt spid="173465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3465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734659">
                                            <p:txEl>
                                              <p:pRg st="7" end="7"/>
                                            </p:txEl>
                                          </p:spTgt>
                                        </p:tgtEl>
                                        <p:attrNameLst>
                                          <p:attrName>style.visibility</p:attrName>
                                        </p:attrNameLst>
                                      </p:cBhvr>
                                      <p:to>
                                        <p:strVal val="visible"/>
                                      </p:to>
                                    </p:set>
                                    <p:anim calcmode="lin" valueType="num">
                                      <p:cBhvr additive="base">
                                        <p:cTn id="49" dur="500" fill="hold"/>
                                        <p:tgtEl>
                                          <p:spTgt spid="173465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73465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734659">
                                            <p:txEl>
                                              <p:pRg st="8" end="8"/>
                                            </p:txEl>
                                          </p:spTgt>
                                        </p:tgtEl>
                                        <p:attrNameLst>
                                          <p:attrName>style.visibility</p:attrName>
                                        </p:attrNameLst>
                                      </p:cBhvr>
                                      <p:to>
                                        <p:strVal val="visible"/>
                                      </p:to>
                                    </p:set>
                                    <p:anim calcmode="lin" valueType="num">
                                      <p:cBhvr additive="base">
                                        <p:cTn id="55" dur="500" fill="hold"/>
                                        <p:tgtEl>
                                          <p:spTgt spid="173465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3465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734659">
                                            <p:txEl>
                                              <p:pRg st="9" end="9"/>
                                            </p:txEl>
                                          </p:spTgt>
                                        </p:tgtEl>
                                        <p:attrNameLst>
                                          <p:attrName>style.visibility</p:attrName>
                                        </p:attrNameLst>
                                      </p:cBhvr>
                                      <p:to>
                                        <p:strVal val="visible"/>
                                      </p:to>
                                    </p:set>
                                    <p:anim calcmode="lin" valueType="num">
                                      <p:cBhvr additive="base">
                                        <p:cTn id="61" dur="500" fill="hold"/>
                                        <p:tgtEl>
                                          <p:spTgt spid="173465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73465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734659">
                                            <p:txEl>
                                              <p:pRg st="10" end="10"/>
                                            </p:txEl>
                                          </p:spTgt>
                                        </p:tgtEl>
                                        <p:attrNameLst>
                                          <p:attrName>style.visibility</p:attrName>
                                        </p:attrNameLst>
                                      </p:cBhvr>
                                      <p:to>
                                        <p:strVal val="visible"/>
                                      </p:to>
                                    </p:set>
                                    <p:anim calcmode="lin" valueType="num">
                                      <p:cBhvr additive="base">
                                        <p:cTn id="67" dur="500" fill="hold"/>
                                        <p:tgtEl>
                                          <p:spTgt spid="173465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73465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ssorted vegetables and fruits">
            <a:extLst>
              <a:ext uri="{FF2B5EF4-FFF2-40B4-BE49-F238E27FC236}">
                <a16:creationId xmlns:a16="http://schemas.microsoft.com/office/drawing/2014/main" id="{4B5AC450-434B-9CD6-86E6-7E0CC3BBE7E2}"/>
              </a:ext>
            </a:extLst>
          </p:cNvPr>
          <p:cNvPicPr>
            <a:picLocks noChangeAspect="1"/>
          </p:cNvPicPr>
          <p:nvPr/>
        </p:nvPicPr>
        <p:blipFill>
          <a:blip r:embed="rId3">
            <a:alphaModFix amt="50000"/>
          </a:blip>
          <a:srcRect r="24980" b="15707"/>
          <a:stretch>
            <a:fillRect/>
          </a:stretch>
        </p:blipFill>
        <p:spPr>
          <a:xfrm>
            <a:off x="0" y="0"/>
            <a:ext cx="9143999" cy="6858000"/>
          </a:xfrm>
          <a:prstGeom prst="rect">
            <a:avLst/>
          </a:prstGeom>
        </p:spPr>
      </p:pic>
      <p:sp>
        <p:nvSpPr>
          <p:cNvPr id="2" name="Title 1">
            <a:extLst>
              <a:ext uri="{FF2B5EF4-FFF2-40B4-BE49-F238E27FC236}">
                <a16:creationId xmlns:a16="http://schemas.microsoft.com/office/drawing/2014/main" id="{EAD74A6D-A99E-FE3A-264C-E222CA2EFB53}"/>
              </a:ext>
            </a:extLst>
          </p:cNvPr>
          <p:cNvSpPr>
            <a:spLocks noGrp="1"/>
          </p:cNvSpPr>
          <p:nvPr>
            <p:ph type="title"/>
          </p:nvPr>
        </p:nvSpPr>
        <p:spPr>
          <a:xfrm>
            <a:off x="1381538" y="2141137"/>
            <a:ext cx="6858000" cy="2297430"/>
          </a:xfrm>
          <a:prstGeom prst="roundRect">
            <a:avLst/>
          </a:prstGeom>
          <a:solidFill>
            <a:srgbClr val="F9F8FD"/>
          </a:solidFill>
        </p:spPr>
        <p:txBody>
          <a:bodyPr vert="horz" lIns="68580" tIns="34290" rIns="68580" bIns="34290" rtlCol="0" anchor="b">
            <a:normAutofit fontScale="90000"/>
          </a:bodyPr>
          <a:lstStyle/>
          <a:p>
            <a:pPr algn="ctr"/>
            <a:r>
              <a:rPr lang="en-US" sz="3075" b="1" i="1" dirty="0"/>
              <a:t>“Food choices should be personalized, accessible, shaped through the lens of culture and community, and guided by national standards and recommendations for health and wellness.”</a:t>
            </a:r>
            <a:endParaRPr lang="en-US" sz="3075" b="1" dirty="0"/>
          </a:p>
        </p:txBody>
      </p:sp>
      <p:sp>
        <p:nvSpPr>
          <p:cNvPr id="6" name="TextBox 5">
            <a:extLst>
              <a:ext uri="{FF2B5EF4-FFF2-40B4-BE49-F238E27FC236}">
                <a16:creationId xmlns:a16="http://schemas.microsoft.com/office/drawing/2014/main" id="{334CBC2F-E76B-6203-B24C-A1B72887971B}"/>
              </a:ext>
            </a:extLst>
          </p:cNvPr>
          <p:cNvSpPr txBox="1"/>
          <p:nvPr/>
        </p:nvSpPr>
        <p:spPr>
          <a:xfrm>
            <a:off x="235376" y="6066844"/>
            <a:ext cx="8673246"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Nutrition &amp; Wellness Team. The ADA’s food &amp; nutrition philosophy for people living with diabetes or prediabetes. Diabetes Food Hub. Published April 25, 2025. Accessed April 3, 2026.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https://diabetesfoodhub.org/blog/adas-food-nutrition-philosophy-people-living-diabetes-or-prediabetes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319964"/>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food, vegetable, fruit, container&#10;&#10;Description automatically generated">
            <a:extLst>
              <a:ext uri="{FF2B5EF4-FFF2-40B4-BE49-F238E27FC236}">
                <a16:creationId xmlns:a16="http://schemas.microsoft.com/office/drawing/2014/main" id="{646EC530-E3AA-4A46-89F8-6FE285014EC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9091" r="21287"/>
          <a:stretch/>
        </p:blipFill>
        <p:spPr>
          <a:xfrm>
            <a:off x="0" y="-376167"/>
            <a:ext cx="9144000" cy="7234167"/>
          </a:xfrm>
          <a:prstGeom prst="rect">
            <a:avLst/>
          </a:prstGeom>
        </p:spPr>
      </p:pic>
      <p:sp>
        <p:nvSpPr>
          <p:cNvPr id="2" name="Title 3">
            <a:extLst>
              <a:ext uri="{FF2B5EF4-FFF2-40B4-BE49-F238E27FC236}">
                <a16:creationId xmlns:a16="http://schemas.microsoft.com/office/drawing/2014/main" id="{2F58CAC9-E3A2-6B24-12BA-F9803FE23746}"/>
              </a:ext>
            </a:extLst>
          </p:cNvPr>
          <p:cNvSpPr txBox="1">
            <a:spLocks/>
          </p:cNvSpPr>
          <p:nvPr/>
        </p:nvSpPr>
        <p:spPr>
          <a:xfrm>
            <a:off x="620215" y="2867247"/>
            <a:ext cx="6496202" cy="2301100"/>
          </a:xfrm>
          <a:prstGeom prst="rect">
            <a:avLst/>
          </a:prstGeom>
          <a:solidFill>
            <a:schemeClr val="tx2">
              <a:lumMod val="60000"/>
              <a:lumOff val="40000"/>
              <a:alpha val="64038"/>
            </a:schemeClr>
          </a:solidFill>
        </p:spPr>
        <p:txBody>
          <a:bodyPr vert="horz" lIns="68580" tIns="34290" rIns="68580" bIns="34290" rtlCol="0" anchor="b">
            <a:normAutofit fontScale="925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800" b="1" i="0" u="none" strike="noStrike" kern="1200" cap="none" spc="0" normalizeH="0" baseline="0" noProof="0" dirty="0">
                <a:ln>
                  <a:noFill/>
                </a:ln>
                <a:solidFill>
                  <a:prstClr val="white"/>
                </a:solidFill>
                <a:effectLst/>
                <a:uLnTx/>
                <a:uFillTx/>
                <a:latin typeface="Calibri Light" panose="020F0302020204030204"/>
                <a:ea typeface="+mj-ea"/>
                <a:cs typeface="+mj-cs"/>
              </a:rPr>
              <a:t>Eating Patterns: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Calibri Light" panose="020F0302020204030204"/>
                <a:ea typeface="+mj-ea"/>
                <a:cs typeface="+mj-cs"/>
              </a:rPr>
              <a:t>What to Eat for the Management of Diabetes and Comorbidities</a:t>
            </a:r>
          </a:p>
        </p:txBody>
      </p:sp>
    </p:spTree>
    <p:extLst>
      <p:ext uri="{BB962C8B-B14F-4D97-AF65-F5344CB8AC3E}">
        <p14:creationId xmlns:p14="http://schemas.microsoft.com/office/powerpoint/2010/main" val="1547745180"/>
      </p:ext>
    </p:extLst>
  </p:cSld>
  <p:clrMapOvr>
    <a:overrideClrMapping bg1="lt1" tx1="dk1" bg2="lt2" tx2="dk2" accent1="accent1" accent2="accent2" accent3="accent3" accent4="accent4" accent5="accent5" accent6="accent6" hlink="hlink" folHlink="folHlink"/>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278BFF-2E71-6E4C-5F67-D90E4BB19AFD}"/>
              </a:ext>
            </a:extLst>
          </p:cNvPr>
          <p:cNvSpPr txBox="1"/>
          <p:nvPr/>
        </p:nvSpPr>
        <p:spPr>
          <a:xfrm>
            <a:off x="270683" y="6412489"/>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B196182-F93F-7683-C1A2-F6C150046991}"/>
              </a:ext>
            </a:extLst>
          </p:cNvPr>
          <p:cNvSpPr txBox="1"/>
          <p:nvPr/>
        </p:nvSpPr>
        <p:spPr>
          <a:xfrm>
            <a:off x="1073426" y="2360643"/>
            <a:ext cx="6997147"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“Eating Pattern is the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totality of all foods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and beverages consumed over a period”.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It classifies nutrition patterns. </a:t>
            </a:r>
          </a:p>
        </p:txBody>
      </p:sp>
    </p:spTree>
    <p:extLst>
      <p:ext uri="{BB962C8B-B14F-4D97-AF65-F5344CB8AC3E}">
        <p14:creationId xmlns:p14="http://schemas.microsoft.com/office/powerpoint/2010/main" val="311015861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5AC64-D14D-0540-A28A-A9290B4F2794}"/>
              </a:ext>
            </a:extLst>
          </p:cNvPr>
          <p:cNvSpPr>
            <a:spLocks noGrp="1"/>
          </p:cNvSpPr>
          <p:nvPr>
            <p:ph type="title"/>
          </p:nvPr>
        </p:nvSpPr>
        <p:spPr>
          <a:xfrm>
            <a:off x="0" y="-1"/>
            <a:ext cx="9144000" cy="1113183"/>
          </a:xfrm>
          <a:solidFill>
            <a:schemeClr val="accent2"/>
          </a:solidFill>
        </p:spPr>
        <p:txBody>
          <a:bodyPr/>
          <a:lstStyle/>
          <a:p>
            <a:pPr algn="ctr"/>
            <a:r>
              <a:rPr lang="en-US" b="1" dirty="0"/>
              <a:t>Mediterranean Eating Pattern</a:t>
            </a:r>
          </a:p>
        </p:txBody>
      </p:sp>
      <p:graphicFrame>
        <p:nvGraphicFramePr>
          <p:cNvPr id="6" name="Table 4">
            <a:extLst>
              <a:ext uri="{FF2B5EF4-FFF2-40B4-BE49-F238E27FC236}">
                <a16:creationId xmlns:a16="http://schemas.microsoft.com/office/drawing/2014/main" id="{8AB362FB-9909-A04E-BE56-356FDC14DFE4}"/>
              </a:ext>
            </a:extLst>
          </p:cNvPr>
          <p:cNvGraphicFramePr>
            <a:graphicFrameLocks noGrp="1"/>
          </p:cNvGraphicFramePr>
          <p:nvPr/>
        </p:nvGraphicFramePr>
        <p:xfrm>
          <a:off x="536713" y="1477543"/>
          <a:ext cx="8070573" cy="4321214"/>
        </p:xfrm>
        <a:graphic>
          <a:graphicData uri="http://schemas.openxmlformats.org/drawingml/2006/table">
            <a:tbl>
              <a:tblPr firstRow="1" bandRow="1">
                <a:tableStyleId>{5C22544A-7EE6-4342-B048-85BDC9FD1C3A}</a:tableStyleId>
              </a:tblPr>
              <a:tblGrid>
                <a:gridCol w="1544541">
                  <a:extLst>
                    <a:ext uri="{9D8B030D-6E8A-4147-A177-3AD203B41FA5}">
                      <a16:colId xmlns:a16="http://schemas.microsoft.com/office/drawing/2014/main" val="109513996"/>
                    </a:ext>
                  </a:extLst>
                </a:gridCol>
                <a:gridCol w="6526032">
                  <a:extLst>
                    <a:ext uri="{9D8B030D-6E8A-4147-A177-3AD203B41FA5}">
                      <a16:colId xmlns:a16="http://schemas.microsoft.com/office/drawing/2014/main" val="579596023"/>
                    </a:ext>
                  </a:extLst>
                </a:gridCol>
              </a:tblGrid>
              <a:tr h="2495447">
                <a:tc>
                  <a:txBody>
                    <a:bodyPr/>
                    <a:lstStyle/>
                    <a:p>
                      <a:pPr marL="0" indent="0" algn="ctr">
                        <a:buFont typeface="Arial" panose="020B0604020202020204" pitchFamily="34" charset="0"/>
                        <a:buNone/>
                      </a:pPr>
                      <a:r>
                        <a:rPr lang="en-US" sz="2100" b="1" dirty="0">
                          <a:solidFill>
                            <a:schemeClr val="tx1"/>
                          </a:solidFill>
                        </a:rPr>
                        <a:t>Description &amp; Notes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indent="-457200">
                        <a:buFont typeface="Arial" panose="020B0604020202020204" pitchFamily="34" charset="0"/>
                        <a:buChar char="•"/>
                      </a:pPr>
                      <a:r>
                        <a:rPr lang="en-US" sz="2400" b="0" dirty="0">
                          <a:solidFill>
                            <a:schemeClr val="tx1"/>
                          </a:solidFill>
                        </a:rPr>
                        <a:t>Encourages plant-based foods, fish and shellfish, some dairy. Olive oil is primary fat source.</a:t>
                      </a:r>
                    </a:p>
                    <a:p>
                      <a:pPr marL="457200" indent="-457200">
                        <a:buFont typeface="Arial" panose="020B0604020202020204" pitchFamily="34" charset="0"/>
                        <a:buChar char="•"/>
                      </a:pPr>
                      <a:r>
                        <a:rPr lang="en-US" sz="2400" b="0" dirty="0">
                          <a:solidFill>
                            <a:schemeClr val="tx1"/>
                          </a:solidFill>
                        </a:rPr>
                        <a:t>Limitations:</a:t>
                      </a:r>
                    </a:p>
                    <a:p>
                      <a:pPr marL="914400" lvl="1" indent="-457200">
                        <a:buFont typeface="Arial" panose="020B0604020202020204" pitchFamily="34" charset="0"/>
                        <a:buChar char="•"/>
                      </a:pPr>
                      <a:r>
                        <a:rPr lang="en-US" sz="2400" b="0" dirty="0">
                          <a:solidFill>
                            <a:schemeClr val="tx1"/>
                          </a:solidFill>
                        </a:rPr>
                        <a:t>Moderate number of eggs, minimal red meat, wine in low to moderate amount, rare use of concentrated sugars or honey.</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1692314">
                <a:tc>
                  <a:txBody>
                    <a:bodyPr/>
                    <a:lstStyle/>
                    <a:p>
                      <a:pPr algn="ctr"/>
                      <a:r>
                        <a:rPr lang="en-US" sz="2100" b="1" dirty="0"/>
                        <a:t>Current Literature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 risk of CVD </a:t>
                      </a:r>
                    </a:p>
                    <a:p>
                      <a:pPr marL="285750" indent="-285750">
                        <a:buFont typeface="Arial" panose="020B0604020202020204" pitchFamily="34" charset="0"/>
                        <a:buChar char="•"/>
                      </a:pPr>
                      <a:r>
                        <a:rPr lang="en-US" sz="2400" b="0" dirty="0">
                          <a:solidFill>
                            <a:schemeClr val="tx1"/>
                          </a:solidFill>
                        </a:rPr>
                        <a:t>↓ 30% relative risk of diabetes , ↓ A1c, ↓ TG</a:t>
                      </a:r>
                    </a:p>
                    <a:p>
                      <a:pPr marL="285750" indent="-285750">
                        <a:buFont typeface="Arial" panose="020B0604020202020204" pitchFamily="34" charset="0"/>
                        <a:buChar char="•"/>
                      </a:pPr>
                      <a:r>
                        <a:rPr lang="en-US" sz="2400" b="0" dirty="0">
                          <a:solidFill>
                            <a:schemeClr val="tx1"/>
                          </a:solidFill>
                        </a:rPr>
                        <a:t>Energy restricted version of these meal plans can improve weight and glycemia</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
        <p:nvSpPr>
          <p:cNvPr id="4" name="TextBox 3">
            <a:extLst>
              <a:ext uri="{FF2B5EF4-FFF2-40B4-BE49-F238E27FC236}">
                <a16:creationId xmlns:a16="http://schemas.microsoft.com/office/drawing/2014/main" id="{4A506CAE-30A6-A672-A2E3-97E50E0EF87F}"/>
              </a:ext>
            </a:extLst>
          </p:cNvPr>
          <p:cNvSpPr txBox="1"/>
          <p:nvPr/>
        </p:nvSpPr>
        <p:spPr>
          <a:xfrm>
            <a:off x="244735" y="6211669"/>
            <a:ext cx="8654528"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Shamera Robinson, Laura Saslow, Sacha Uelmen,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290278116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0EF0-C48A-1C40-9A6C-D8F0A72E4C53}"/>
              </a:ext>
            </a:extLst>
          </p:cNvPr>
          <p:cNvSpPr>
            <a:spLocks noGrp="1"/>
          </p:cNvSpPr>
          <p:nvPr>
            <p:ph type="title"/>
          </p:nvPr>
        </p:nvSpPr>
        <p:spPr>
          <a:xfrm>
            <a:off x="0" y="-1"/>
            <a:ext cx="9144000" cy="1013791"/>
          </a:xfrm>
          <a:solidFill>
            <a:schemeClr val="accent2"/>
          </a:solidFill>
        </p:spPr>
        <p:txBody>
          <a:bodyPr/>
          <a:lstStyle/>
          <a:p>
            <a:pPr algn="ctr"/>
            <a:r>
              <a:rPr lang="en-US" b="1" dirty="0"/>
              <a:t>DASH Eating Pattern</a:t>
            </a:r>
          </a:p>
        </p:txBody>
      </p:sp>
      <p:graphicFrame>
        <p:nvGraphicFramePr>
          <p:cNvPr id="4" name="Table 4">
            <a:extLst>
              <a:ext uri="{FF2B5EF4-FFF2-40B4-BE49-F238E27FC236}">
                <a16:creationId xmlns:a16="http://schemas.microsoft.com/office/drawing/2014/main" id="{F47ABB70-D46A-6743-BC52-5D7358F84655}"/>
              </a:ext>
            </a:extLst>
          </p:cNvPr>
          <p:cNvGraphicFramePr>
            <a:graphicFrameLocks noGrp="1"/>
          </p:cNvGraphicFramePr>
          <p:nvPr/>
        </p:nvGraphicFramePr>
        <p:xfrm>
          <a:off x="504225" y="1311964"/>
          <a:ext cx="8135548" cy="5257800"/>
        </p:xfrm>
        <a:graphic>
          <a:graphicData uri="http://schemas.openxmlformats.org/drawingml/2006/table">
            <a:tbl>
              <a:tblPr firstRow="1" bandRow="1">
                <a:tableStyleId>{5C22544A-7EE6-4342-B048-85BDC9FD1C3A}</a:tableStyleId>
              </a:tblPr>
              <a:tblGrid>
                <a:gridCol w="1556975">
                  <a:extLst>
                    <a:ext uri="{9D8B030D-6E8A-4147-A177-3AD203B41FA5}">
                      <a16:colId xmlns:a16="http://schemas.microsoft.com/office/drawing/2014/main" val="109513996"/>
                    </a:ext>
                  </a:extLst>
                </a:gridCol>
                <a:gridCol w="6578573">
                  <a:extLst>
                    <a:ext uri="{9D8B030D-6E8A-4147-A177-3AD203B41FA5}">
                      <a16:colId xmlns:a16="http://schemas.microsoft.com/office/drawing/2014/main" val="579596023"/>
                    </a:ext>
                  </a:extLst>
                </a:gridCol>
              </a:tblGrid>
              <a:tr h="3589895">
                <a:tc>
                  <a:txBody>
                    <a:bodyPr/>
                    <a:lstStyle/>
                    <a:p>
                      <a:pPr marL="0" indent="0" algn="ctr">
                        <a:buFont typeface="Arial" panose="020B0604020202020204" pitchFamily="34" charset="0"/>
                        <a:buNone/>
                      </a:pPr>
                      <a:r>
                        <a:rPr lang="en-US" sz="2100" b="1" dirty="0">
                          <a:solidFill>
                            <a:schemeClr val="tx1"/>
                          </a:solidFill>
                        </a:rPr>
                        <a:t>Description &amp; Notes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US" sz="2400" b="0" i="1" dirty="0">
                          <a:solidFill>
                            <a:schemeClr val="tx1"/>
                          </a:solidFill>
                        </a:rPr>
                        <a:t>Dietary Approaches to Stop Hypertension</a:t>
                      </a:r>
                    </a:p>
                    <a:p>
                      <a:pPr marL="0" indent="0">
                        <a:buFont typeface="Arial" panose="020B0604020202020204" pitchFamily="34" charset="0"/>
                        <a:buNone/>
                      </a:pPr>
                      <a:r>
                        <a:rPr lang="en-US" sz="2400" b="0" i="0" dirty="0">
                          <a:solidFill>
                            <a:schemeClr val="tx1"/>
                          </a:solidFill>
                        </a:rPr>
                        <a:t>Encouraged foods: </a:t>
                      </a:r>
                    </a:p>
                    <a:p>
                      <a:pPr marL="457200" indent="-457200">
                        <a:buFont typeface="Arial" panose="020B0604020202020204" pitchFamily="34" charset="0"/>
                        <a:buChar char="•"/>
                      </a:pPr>
                      <a:r>
                        <a:rPr lang="en-US" sz="2400" b="0" i="0" dirty="0">
                          <a:solidFill>
                            <a:schemeClr val="tx1"/>
                          </a:solidFill>
                        </a:rPr>
                        <a:t>Fruits &amp; Veg (8-10 servings/day), whole grains (6-8 servings/day), low-fat dairy (2-3 servings/day), poultry &amp; fish (6 servings/week), nuts &amp; seeds (4-5 servings/week)</a:t>
                      </a:r>
                    </a:p>
                    <a:p>
                      <a:pPr marL="457200" indent="-457200">
                        <a:buFont typeface="Arial" panose="020B0604020202020204" pitchFamily="34" charset="0"/>
                        <a:buChar char="•"/>
                      </a:pPr>
                      <a:r>
                        <a:rPr lang="en-US" sz="2400" b="0" dirty="0">
                          <a:solidFill>
                            <a:schemeClr val="tx1"/>
                          </a:solidFill>
                        </a:rPr>
                        <a:t>Limitations:</a:t>
                      </a:r>
                    </a:p>
                    <a:p>
                      <a:pPr marL="914400" lvl="1" indent="-457200">
                        <a:buFont typeface="Arial" panose="020B0604020202020204" pitchFamily="34" charset="0"/>
                        <a:buChar char="•"/>
                      </a:pPr>
                      <a:r>
                        <a:rPr lang="en-US" sz="2400" b="0" dirty="0">
                          <a:solidFill>
                            <a:schemeClr val="tx1"/>
                          </a:solidFill>
                        </a:rPr>
                        <a:t>Red meat, sweets, sugar-containing, processed food, excessive alcohol consumption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1498940">
                <a:tc>
                  <a:txBody>
                    <a:bodyPr/>
                    <a:lstStyle/>
                    <a:p>
                      <a:pPr algn="ctr"/>
                      <a:r>
                        <a:rPr lang="en-US" sz="2100" b="1" dirty="0"/>
                        <a:t>Current Literature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 risk of diabetes by 20%  </a:t>
                      </a:r>
                    </a:p>
                    <a:p>
                      <a:pPr marL="285750" indent="-285750">
                        <a:buFont typeface="Arial" panose="020B0604020202020204" pitchFamily="34" charset="0"/>
                        <a:buChar char="•"/>
                      </a:pPr>
                      <a:r>
                        <a:rPr lang="en-US" sz="2400" b="0" dirty="0">
                          <a:solidFill>
                            <a:schemeClr val="tx1"/>
                          </a:solidFill>
                        </a:rPr>
                        <a:t>↓ cardiometabolic risk factors </a:t>
                      </a:r>
                    </a:p>
                    <a:p>
                      <a:pPr marL="285750" indent="-285750">
                        <a:buFont typeface="Arial" panose="020B0604020202020204" pitchFamily="34" charset="0"/>
                        <a:buChar char="•"/>
                      </a:pPr>
                      <a:r>
                        <a:rPr lang="en-US" sz="2400" b="0" dirty="0">
                          <a:solidFill>
                            <a:schemeClr val="tx1"/>
                          </a:solidFill>
                        </a:rPr>
                        <a:t>↓  BP in general population &amp; people with diabetes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Tree>
    <p:extLst>
      <p:ext uri="{BB962C8B-B14F-4D97-AF65-F5344CB8AC3E}">
        <p14:creationId xmlns:p14="http://schemas.microsoft.com/office/powerpoint/2010/main" val="4139471370"/>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274A-433B-CD4E-8D03-D8B7E2EE789D}"/>
              </a:ext>
            </a:extLst>
          </p:cNvPr>
          <p:cNvSpPr>
            <a:spLocks noGrp="1"/>
          </p:cNvSpPr>
          <p:nvPr>
            <p:ph type="title"/>
          </p:nvPr>
        </p:nvSpPr>
        <p:spPr>
          <a:xfrm>
            <a:off x="0" y="0"/>
            <a:ext cx="9144000" cy="1252330"/>
          </a:xfrm>
          <a:solidFill>
            <a:schemeClr val="accent2"/>
          </a:solidFill>
        </p:spPr>
        <p:txBody>
          <a:bodyPr/>
          <a:lstStyle/>
          <a:p>
            <a:pPr algn="ctr"/>
            <a:r>
              <a:rPr lang="en-US" b="1" dirty="0"/>
              <a:t>Plant-Based Eating Pattern</a:t>
            </a:r>
          </a:p>
        </p:txBody>
      </p:sp>
      <p:graphicFrame>
        <p:nvGraphicFramePr>
          <p:cNvPr id="4" name="Table 4">
            <a:extLst>
              <a:ext uri="{FF2B5EF4-FFF2-40B4-BE49-F238E27FC236}">
                <a16:creationId xmlns:a16="http://schemas.microsoft.com/office/drawing/2014/main" id="{1E3744F2-BE95-A348-BDA3-2CC84F9FEF76}"/>
              </a:ext>
            </a:extLst>
          </p:cNvPr>
          <p:cNvGraphicFramePr>
            <a:graphicFrameLocks noGrp="1"/>
          </p:cNvGraphicFramePr>
          <p:nvPr/>
        </p:nvGraphicFramePr>
        <p:xfrm>
          <a:off x="716056" y="1649896"/>
          <a:ext cx="7799295" cy="4335577"/>
        </p:xfrm>
        <a:graphic>
          <a:graphicData uri="http://schemas.openxmlformats.org/drawingml/2006/table">
            <a:tbl>
              <a:tblPr firstRow="1" bandRow="1">
                <a:tableStyleId>{5C22544A-7EE6-4342-B048-85BDC9FD1C3A}</a:tableStyleId>
              </a:tblPr>
              <a:tblGrid>
                <a:gridCol w="1482539">
                  <a:extLst>
                    <a:ext uri="{9D8B030D-6E8A-4147-A177-3AD203B41FA5}">
                      <a16:colId xmlns:a16="http://schemas.microsoft.com/office/drawing/2014/main" val="109513996"/>
                    </a:ext>
                  </a:extLst>
                </a:gridCol>
                <a:gridCol w="6316756">
                  <a:extLst>
                    <a:ext uri="{9D8B030D-6E8A-4147-A177-3AD203B41FA5}">
                      <a16:colId xmlns:a16="http://schemas.microsoft.com/office/drawing/2014/main" val="579596023"/>
                    </a:ext>
                  </a:extLst>
                </a:gridCol>
              </a:tblGrid>
              <a:tr h="2345634">
                <a:tc>
                  <a:txBody>
                    <a:bodyPr/>
                    <a:lstStyle/>
                    <a:p>
                      <a:pPr algn="ctr"/>
                      <a:r>
                        <a:rPr lang="en-US" sz="2100" b="1" dirty="0">
                          <a:solidFill>
                            <a:schemeClr val="tx1"/>
                          </a:solidFill>
                        </a:rPr>
                        <a:t>Description &amp; Notes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1" dirty="0">
                          <a:solidFill>
                            <a:schemeClr val="tx1"/>
                          </a:solidFill>
                        </a:rPr>
                        <a:t>Vegan</a:t>
                      </a:r>
                      <a:r>
                        <a:rPr lang="en-US" sz="2400" b="0" dirty="0">
                          <a:solidFill>
                            <a:schemeClr val="tx1"/>
                          </a:solidFill>
                        </a:rPr>
                        <a:t>: eats only plant-based foods </a:t>
                      </a:r>
                    </a:p>
                    <a:p>
                      <a:pPr marL="285750" indent="-285750">
                        <a:buFont typeface="Arial" panose="020B0604020202020204" pitchFamily="34" charset="0"/>
                        <a:buChar char="•"/>
                      </a:pPr>
                      <a:r>
                        <a:rPr lang="en-US" sz="2400" b="1" dirty="0">
                          <a:solidFill>
                            <a:schemeClr val="tx1"/>
                          </a:solidFill>
                        </a:rPr>
                        <a:t>Vegetarian: </a:t>
                      </a:r>
                      <a:r>
                        <a:rPr lang="en-US" sz="2400" b="0" dirty="0">
                          <a:solidFill>
                            <a:schemeClr val="tx1"/>
                          </a:solidFill>
                        </a:rPr>
                        <a:t>vegan + dairy and/or eggs</a:t>
                      </a:r>
                    </a:p>
                    <a:p>
                      <a:pPr marL="285750" indent="-285750">
                        <a:buFont typeface="Arial" panose="020B0604020202020204" pitchFamily="34" charset="0"/>
                        <a:buChar char="•"/>
                      </a:pPr>
                      <a:r>
                        <a:rPr lang="en-US" sz="2400" b="1" dirty="0">
                          <a:solidFill>
                            <a:schemeClr val="tx1"/>
                          </a:solidFill>
                        </a:rPr>
                        <a:t>Plant-based: </a:t>
                      </a:r>
                      <a:r>
                        <a:rPr lang="en-US" sz="2400" b="0" dirty="0">
                          <a:solidFill>
                            <a:schemeClr val="tx1"/>
                          </a:solidFill>
                        </a:rPr>
                        <a:t>undefined</a:t>
                      </a:r>
                    </a:p>
                    <a:p>
                      <a:pPr marL="285750" indent="-285750">
                        <a:buFont typeface="Arial" panose="020B0604020202020204" pitchFamily="34" charset="0"/>
                        <a:buChar char="•"/>
                      </a:pPr>
                      <a:r>
                        <a:rPr lang="en-US" sz="2400" b="0" dirty="0">
                          <a:solidFill>
                            <a:schemeClr val="tx1"/>
                          </a:solidFill>
                        </a:rPr>
                        <a:t>All associated with lower intake of saturated fat and cholesterol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1989943">
                <a:tc>
                  <a:txBody>
                    <a:bodyPr/>
                    <a:lstStyle/>
                    <a:p>
                      <a:pPr algn="ctr"/>
                      <a:r>
                        <a:rPr lang="en-US" sz="2100" b="1" dirty="0"/>
                        <a:t>Current Literature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Energy restricted version of these meal plans improved CVD risk factors, ↓ weight, and ↓ A1c</a:t>
                      </a:r>
                    </a:p>
                    <a:p>
                      <a:pPr marL="285750" indent="-285750">
                        <a:buFont typeface="Arial" panose="020B0604020202020204" pitchFamily="34" charset="0"/>
                        <a:buChar char="•"/>
                      </a:pPr>
                      <a:r>
                        <a:rPr lang="en-US" sz="2400" b="0" dirty="0">
                          <a:solidFill>
                            <a:schemeClr val="tx1"/>
                          </a:solidFill>
                        </a:rPr>
                        <a:t>Low-fat Vegan Diet-↓ A1c, ↓</a:t>
                      </a:r>
                      <a:r>
                        <a:rPr lang="en-US" sz="2400" b="0" dirty="0" err="1">
                          <a:solidFill>
                            <a:schemeClr val="tx1"/>
                          </a:solidFill>
                        </a:rPr>
                        <a:t>Wt</a:t>
                      </a:r>
                      <a:r>
                        <a:rPr lang="en-US" sz="2400" b="0" dirty="0">
                          <a:solidFill>
                            <a:schemeClr val="tx1"/>
                          </a:solidFill>
                        </a:rPr>
                        <a:t>, ↓ LDL</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Tree>
    <p:extLst>
      <p:ext uri="{BB962C8B-B14F-4D97-AF65-F5344CB8AC3E}">
        <p14:creationId xmlns:p14="http://schemas.microsoft.com/office/powerpoint/2010/main" val="345615265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A7A6A-3D9D-4ABE-63ED-3CB1D117B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62D84B-A892-08D9-015E-2BFD7A18785A}"/>
              </a:ext>
            </a:extLst>
          </p:cNvPr>
          <p:cNvSpPr>
            <a:spLocks noGrp="1"/>
          </p:cNvSpPr>
          <p:nvPr>
            <p:ph type="title"/>
          </p:nvPr>
        </p:nvSpPr>
        <p:spPr>
          <a:xfrm>
            <a:off x="0" y="0"/>
            <a:ext cx="9144000" cy="1111968"/>
          </a:xfrm>
          <a:solidFill>
            <a:schemeClr val="accent2"/>
          </a:solidFill>
        </p:spPr>
        <p:txBody>
          <a:bodyPr/>
          <a:lstStyle/>
          <a:p>
            <a:pPr algn="ctr"/>
            <a:r>
              <a:rPr lang="en-US" b="1" dirty="0"/>
              <a:t>Low Carbohydrate Eating Pattern</a:t>
            </a:r>
          </a:p>
        </p:txBody>
      </p:sp>
      <p:graphicFrame>
        <p:nvGraphicFramePr>
          <p:cNvPr id="4" name="Table 4">
            <a:extLst>
              <a:ext uri="{FF2B5EF4-FFF2-40B4-BE49-F238E27FC236}">
                <a16:creationId xmlns:a16="http://schemas.microsoft.com/office/drawing/2014/main" id="{D76590EA-9483-216C-2B27-F825C9E45DA3}"/>
              </a:ext>
            </a:extLst>
          </p:cNvPr>
          <p:cNvGraphicFramePr>
            <a:graphicFrameLocks noGrp="1"/>
          </p:cNvGraphicFramePr>
          <p:nvPr/>
        </p:nvGraphicFramePr>
        <p:xfrm>
          <a:off x="716056" y="1391478"/>
          <a:ext cx="7799295" cy="4006094"/>
        </p:xfrm>
        <a:graphic>
          <a:graphicData uri="http://schemas.openxmlformats.org/drawingml/2006/table">
            <a:tbl>
              <a:tblPr firstRow="1" bandRow="1">
                <a:tableStyleId>{5C22544A-7EE6-4342-B048-85BDC9FD1C3A}</a:tableStyleId>
              </a:tblPr>
              <a:tblGrid>
                <a:gridCol w="1482539">
                  <a:extLst>
                    <a:ext uri="{9D8B030D-6E8A-4147-A177-3AD203B41FA5}">
                      <a16:colId xmlns:a16="http://schemas.microsoft.com/office/drawing/2014/main" val="109513996"/>
                    </a:ext>
                  </a:extLst>
                </a:gridCol>
                <a:gridCol w="6316756">
                  <a:extLst>
                    <a:ext uri="{9D8B030D-6E8A-4147-A177-3AD203B41FA5}">
                      <a16:colId xmlns:a16="http://schemas.microsoft.com/office/drawing/2014/main" val="579596023"/>
                    </a:ext>
                  </a:extLst>
                </a:gridCol>
              </a:tblGrid>
              <a:tr h="2284908">
                <a:tc>
                  <a:txBody>
                    <a:bodyPr/>
                    <a:lstStyle/>
                    <a:p>
                      <a:pPr algn="ctr"/>
                      <a:r>
                        <a:rPr lang="en-US" sz="2100" b="1" dirty="0">
                          <a:solidFill>
                            <a:schemeClr val="tx1"/>
                          </a:solidFill>
                        </a:rPr>
                        <a:t>Description &amp; Notes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No consistent definition </a:t>
                      </a:r>
                    </a:p>
                    <a:p>
                      <a:pPr marL="285750" indent="-285750">
                        <a:buFont typeface="Arial" panose="020B0604020202020204" pitchFamily="34" charset="0"/>
                        <a:buChar char="•"/>
                      </a:pPr>
                      <a:r>
                        <a:rPr lang="en-US" sz="2400" b="0" dirty="0">
                          <a:solidFill>
                            <a:schemeClr val="tx1"/>
                          </a:solidFill>
                        </a:rPr>
                        <a:t>Very Low Carb: &lt; 50 grams or 26% of kcals</a:t>
                      </a:r>
                    </a:p>
                    <a:p>
                      <a:pPr marL="285750" indent="-285750">
                        <a:buFont typeface="Arial" panose="020B0604020202020204" pitchFamily="34" charset="0"/>
                        <a:buChar char="•"/>
                      </a:pPr>
                      <a:r>
                        <a:rPr lang="en-US" sz="2400" b="0" dirty="0">
                          <a:solidFill>
                            <a:schemeClr val="tx1"/>
                          </a:solidFill>
                        </a:rPr>
                        <a:t>Low Carb:  often 26-45% of kcals</a:t>
                      </a:r>
                    </a:p>
                    <a:p>
                      <a:pPr marL="285750" indent="-285750">
                        <a:buFont typeface="Arial" panose="020B0604020202020204" pitchFamily="34" charset="0"/>
                        <a:buChar char="•"/>
                      </a:pPr>
                      <a:r>
                        <a:rPr lang="en-US" sz="2400" b="0" dirty="0">
                          <a:solidFill>
                            <a:schemeClr val="tx1"/>
                          </a:solidFill>
                        </a:rPr>
                        <a:t>Emphasizes veggies/fruits low in carb, protein &amp;  fat from animal foods, oils.</a:t>
                      </a:r>
                    </a:p>
                    <a:p>
                      <a:pPr marL="285750" indent="-285750">
                        <a:buFont typeface="Arial" panose="020B0604020202020204" pitchFamily="34" charset="0"/>
                        <a:buChar char="•"/>
                      </a:pPr>
                      <a:r>
                        <a:rPr lang="en-US" sz="2400" b="0" dirty="0">
                          <a:solidFill>
                            <a:schemeClr val="tx1"/>
                          </a:solidFill>
                        </a:rPr>
                        <a:t>Limits/avoids starchy and sugary foods.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1721186">
                <a:tc>
                  <a:txBody>
                    <a:bodyPr/>
                    <a:lstStyle/>
                    <a:p>
                      <a:pPr algn="ctr"/>
                      <a:r>
                        <a:rPr lang="en-US" sz="2100" b="1" dirty="0"/>
                        <a:t>Current Literature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 A1c, ↓weight, ↓ BP, ↓ TG &amp; ↑ HDL-C</a:t>
                      </a:r>
                    </a:p>
                    <a:p>
                      <a:pPr marL="285750" indent="-285750">
                        <a:buFont typeface="Arial" panose="020B0604020202020204" pitchFamily="34" charset="0"/>
                        <a:buChar char="•"/>
                      </a:pPr>
                      <a:r>
                        <a:rPr lang="en-US" sz="2400" b="0" dirty="0">
                          <a:solidFill>
                            <a:schemeClr val="tx1"/>
                          </a:solidFill>
                        </a:rPr>
                        <a:t>2022 RCT-no difference 45-65% and LCD patterns in people with/without diabetes.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
        <p:nvSpPr>
          <p:cNvPr id="5" name="TextBox 4">
            <a:extLst>
              <a:ext uri="{FF2B5EF4-FFF2-40B4-BE49-F238E27FC236}">
                <a16:creationId xmlns:a16="http://schemas.microsoft.com/office/drawing/2014/main" id="{A275EC98-3140-656B-261A-E482F690A74B}"/>
              </a:ext>
            </a:extLst>
          </p:cNvPr>
          <p:cNvSpPr txBox="1"/>
          <p:nvPr/>
        </p:nvSpPr>
        <p:spPr>
          <a:xfrm>
            <a:off x="302895" y="5657671"/>
            <a:ext cx="8538210" cy="1200329"/>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 American Diabetes Association Professional Practice Committee for Diabetes*; 8. Obesity and Weight Management for the Prevention and Treatment of Diabetes: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S166–S182.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--Alison B. Evert, Michelle Dennison, Christopher D. Gardner, W. Timothy Garvey, Ka Hei Karen Lau, Janice MacLeod, Joanna </a:t>
            </a:r>
            <a:r>
              <a:rPr kumimoji="0" lang="en-US" sz="1200" b="0" i="0" u="none" strike="noStrike" kern="1200" cap="none" spc="0" normalizeH="0" baseline="0" noProof="0" dirty="0" err="1">
                <a:ln>
                  <a:noFill/>
                </a:ln>
                <a:solidFill>
                  <a:prstClr val="black"/>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Raquel F. Pereira, Kelly Rawlings, Shamera Robinson, Laura Saslow, Sacha Uelmen, Patricia B. Urbanski, William S. Yancy; Nutrition Therapy for Adults With Diabetes or Prediabetes: A Consensus Report.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May 2019; 42 (5): 731–754</a:t>
            </a:r>
          </a:p>
        </p:txBody>
      </p:sp>
    </p:spTree>
    <p:extLst>
      <p:ext uri="{BB962C8B-B14F-4D97-AF65-F5344CB8AC3E}">
        <p14:creationId xmlns:p14="http://schemas.microsoft.com/office/powerpoint/2010/main" val="279547601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9144000" cy="1156994"/>
          </a:xfrm>
          <a:solidFill>
            <a:schemeClr val="accent2"/>
          </a:solidFill>
        </p:spPr>
        <p:txBody>
          <a:bodyPr/>
          <a:lstStyle/>
          <a:p>
            <a:pPr algn="ctr"/>
            <a:r>
              <a:rPr lang="en-US" b="1" dirty="0"/>
              <a:t>Nutrition for Lipid Management</a:t>
            </a:r>
          </a:p>
        </p:txBody>
      </p:sp>
      <p:sp>
        <p:nvSpPr>
          <p:cNvPr id="3" name="Content Placeholder 2"/>
          <p:cNvSpPr>
            <a:spLocks noGrp="1"/>
          </p:cNvSpPr>
          <p:nvPr>
            <p:ph idx="1"/>
          </p:nvPr>
        </p:nvSpPr>
        <p:spPr>
          <a:xfrm>
            <a:off x="468828" y="1478657"/>
            <a:ext cx="8135007" cy="4662641"/>
          </a:xfrm>
        </p:spPr>
        <p:txBody>
          <a:bodyPr>
            <a:normAutofit fontScale="92500"/>
          </a:bodyPr>
          <a:lstStyle/>
          <a:p>
            <a:r>
              <a:rPr lang="en-US" sz="3200" dirty="0"/>
              <a:t>Weight and Glycemic Management - if indicated</a:t>
            </a:r>
          </a:p>
          <a:p>
            <a:r>
              <a:rPr lang="en-US" sz="3200" dirty="0"/>
              <a:t>Follow Mediterranean-style or DASH eating pattern</a:t>
            </a:r>
          </a:p>
          <a:p>
            <a:r>
              <a:rPr lang="en-US" sz="3200" dirty="0"/>
              <a:t>Reduce saturated and trans fat</a:t>
            </a:r>
          </a:p>
          <a:p>
            <a:r>
              <a:rPr lang="en-US" sz="3200" dirty="0"/>
              <a:t>Increase </a:t>
            </a:r>
          </a:p>
          <a:p>
            <a:pPr lvl="1"/>
            <a:r>
              <a:rPr lang="en-US" sz="3200" dirty="0"/>
              <a:t>Omega-3 fatty acids</a:t>
            </a:r>
          </a:p>
          <a:p>
            <a:pPr lvl="1"/>
            <a:r>
              <a:rPr lang="en-US" sz="3200" dirty="0"/>
              <a:t>Viscous fiber</a:t>
            </a:r>
          </a:p>
          <a:p>
            <a:pPr lvl="1"/>
            <a:r>
              <a:rPr lang="en-US" sz="3200" dirty="0"/>
              <a:t>Plant stanols/sterols</a:t>
            </a:r>
          </a:p>
          <a:p>
            <a:r>
              <a:rPr lang="en-US" sz="3200" dirty="0"/>
              <a:t>Add/increase physical activity</a:t>
            </a:r>
          </a:p>
        </p:txBody>
      </p:sp>
      <p:pic>
        <p:nvPicPr>
          <p:cNvPr id="5" name="Picture 4" descr="A picture containing text&#10;&#10;Description automatically generated">
            <a:extLst>
              <a:ext uri="{FF2B5EF4-FFF2-40B4-BE49-F238E27FC236}">
                <a16:creationId xmlns:a16="http://schemas.microsoft.com/office/drawing/2014/main" id="{F1C9ABE6-DA30-4AC5-869F-960382A65AB2}"/>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48243" y="4721455"/>
            <a:ext cx="2626929" cy="1525766"/>
          </a:xfrm>
          <a:prstGeom prst="rect">
            <a:avLst/>
          </a:prstGeom>
        </p:spPr>
      </p:pic>
      <p:sp>
        <p:nvSpPr>
          <p:cNvPr id="6" name="TextBox 5">
            <a:extLst>
              <a:ext uri="{FF2B5EF4-FFF2-40B4-BE49-F238E27FC236}">
                <a16:creationId xmlns:a16="http://schemas.microsoft.com/office/drawing/2014/main" id="{2147FA42-99EA-072A-13A9-334691B7A8CA}"/>
              </a:ext>
            </a:extLst>
          </p:cNvPr>
          <p:cNvSpPr txBox="1"/>
          <p:nvPr/>
        </p:nvSpPr>
        <p:spPr>
          <a:xfrm>
            <a:off x="220110" y="6305452"/>
            <a:ext cx="8806659"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American Diabetes Association Professional Practice Committee for Diabetes*; 10. Cardiovascular Disease and Risk Management: Standards of Care in Diabetes—2026.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1 January 2026; 49 (Supplement_1): S216–S245.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https://doi.org/10.2337/dc26-S010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DCD5EF6-DF77-7B56-28B8-C5445F80BB2A}"/>
              </a:ext>
            </a:extLst>
          </p:cNvPr>
          <p:cNvSpPr txBox="1"/>
          <p:nvPr/>
        </p:nvSpPr>
        <p:spPr>
          <a:xfrm>
            <a:off x="5442255" y="3809978"/>
            <a:ext cx="3838904" cy="73866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1D6FA9"/>
                </a:solidFill>
                <a:effectLst/>
                <a:uLnTx/>
                <a:uFillTx/>
                <a:latin typeface="Calibri" panose="020F0502020204030204"/>
                <a:ea typeface="+mn-ea"/>
                <a:cs typeface="+mn-cs"/>
              </a:rPr>
              <a:t>Helps improve lipid profile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1D6FA9"/>
                </a:solidFill>
                <a:effectLst/>
                <a:uLnTx/>
                <a:uFillTx/>
                <a:latin typeface="Calibri" panose="020F0502020204030204"/>
                <a:ea typeface="+mn-ea"/>
                <a:cs typeface="+mn-cs"/>
              </a:rPr>
              <a:t> &amp; reduce ASCVD risk</a:t>
            </a:r>
          </a:p>
        </p:txBody>
      </p:sp>
    </p:spTree>
    <p:extLst>
      <p:ext uri="{BB962C8B-B14F-4D97-AF65-F5344CB8AC3E}">
        <p14:creationId xmlns:p14="http://schemas.microsoft.com/office/powerpoint/2010/main" val="272285921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246588"/>
          </a:xfrm>
          <a:solidFill>
            <a:schemeClr val="accent2"/>
          </a:solidFill>
        </p:spPr>
        <p:txBody>
          <a:bodyPr/>
          <a:lstStyle/>
          <a:p>
            <a:pPr algn="ctr"/>
            <a:r>
              <a:rPr lang="en-US" b="1" dirty="0"/>
              <a:t>Nutrition for Hypertension</a:t>
            </a:r>
          </a:p>
        </p:txBody>
      </p:sp>
      <p:sp>
        <p:nvSpPr>
          <p:cNvPr id="3" name="Content Placeholder 2"/>
          <p:cNvSpPr>
            <a:spLocks noGrp="1"/>
          </p:cNvSpPr>
          <p:nvPr>
            <p:ph idx="1"/>
          </p:nvPr>
        </p:nvSpPr>
        <p:spPr>
          <a:xfrm>
            <a:off x="531495" y="1589569"/>
            <a:ext cx="8081010" cy="4905015"/>
          </a:xfrm>
        </p:spPr>
        <p:txBody>
          <a:bodyPr>
            <a:normAutofit lnSpcReduction="10000"/>
          </a:bodyPr>
          <a:lstStyle/>
          <a:p>
            <a:pPr marL="0" indent="0">
              <a:buNone/>
            </a:pPr>
            <a:r>
              <a:rPr lang="en-US" dirty="0"/>
              <a:t>Managing HTN reduces ASCVD events, HF &amp; microvascular complications</a:t>
            </a:r>
          </a:p>
          <a:p>
            <a:pPr marL="0" indent="0">
              <a:buNone/>
            </a:pPr>
            <a:endParaRPr lang="en-US" sz="1600" dirty="0"/>
          </a:p>
          <a:p>
            <a:pPr marL="0" indent="0">
              <a:buNone/>
            </a:pPr>
            <a:r>
              <a:rPr lang="en-US" b="1" dirty="0"/>
              <a:t>Key Recommendations:</a:t>
            </a:r>
          </a:p>
          <a:p>
            <a:r>
              <a:rPr lang="en-US" dirty="0"/>
              <a:t>For individuals with BP &gt;120/80 mmHg, focus on:</a:t>
            </a:r>
          </a:p>
          <a:p>
            <a:pPr lvl="1"/>
            <a:r>
              <a:rPr lang="en-US" dirty="0"/>
              <a:t>Weight loss</a:t>
            </a:r>
          </a:p>
          <a:p>
            <a:pPr lvl="1"/>
            <a:r>
              <a:rPr lang="en-US" dirty="0"/>
              <a:t>Aim for &gt; 150 minutes aerobic activity/week</a:t>
            </a:r>
          </a:p>
          <a:p>
            <a:pPr lvl="1"/>
            <a:r>
              <a:rPr lang="en-US" dirty="0"/>
              <a:t>Try DASH-style approach</a:t>
            </a:r>
          </a:p>
          <a:p>
            <a:pPr lvl="2"/>
            <a:r>
              <a:rPr lang="en-US" sz="2400" dirty="0"/>
              <a:t>↓ sodium (~2300 mg/day), ↑ potassium</a:t>
            </a:r>
          </a:p>
          <a:p>
            <a:pPr lvl="2"/>
            <a:r>
              <a:rPr lang="en-US" sz="2400" dirty="0"/>
              <a:t>↑ fruit /vegetables (8-10 servings/day)</a:t>
            </a:r>
          </a:p>
          <a:p>
            <a:pPr lvl="2"/>
            <a:r>
              <a:rPr lang="en-US" sz="2400" dirty="0"/>
              <a:t>↑ low-fat dairy (2-3 servings per day)</a:t>
            </a:r>
          </a:p>
          <a:p>
            <a:pPr lvl="1"/>
            <a:r>
              <a:rPr lang="en-US" dirty="0"/>
              <a:t>Limit/avoid excessive alcohol consumption</a:t>
            </a:r>
          </a:p>
        </p:txBody>
      </p:sp>
      <p:sp>
        <p:nvSpPr>
          <p:cNvPr id="4" name="TextBox 3">
            <a:extLst>
              <a:ext uri="{FF2B5EF4-FFF2-40B4-BE49-F238E27FC236}">
                <a16:creationId xmlns:a16="http://schemas.microsoft.com/office/drawing/2014/main" id="{E574B027-CFEF-DD12-D738-F5E1CB84FCD4}"/>
              </a:ext>
            </a:extLst>
          </p:cNvPr>
          <p:cNvSpPr txBox="1"/>
          <p:nvPr/>
        </p:nvSpPr>
        <p:spPr>
          <a:xfrm>
            <a:off x="5600700" y="2201680"/>
            <a:ext cx="3281916" cy="69249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0070C0"/>
                </a:solidFill>
                <a:effectLst/>
                <a:uLnTx/>
                <a:uFillTx/>
                <a:latin typeface="Calibri" panose="020F0502020204030204"/>
                <a:ea typeface="+mn-ea"/>
                <a:cs typeface="+mn-cs"/>
              </a:rPr>
              <a:t>Elevated BP: 120-129/&lt;80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0070C0"/>
                </a:solidFill>
                <a:effectLst/>
                <a:uLnTx/>
                <a:uFillTx/>
                <a:latin typeface="Calibri" panose="020F0502020204030204"/>
                <a:ea typeface="+mn-ea"/>
                <a:cs typeface="+mn-cs"/>
              </a:rPr>
              <a:t>Hypertension: &gt; 130/80</a:t>
            </a:r>
          </a:p>
        </p:txBody>
      </p:sp>
      <p:pic>
        <p:nvPicPr>
          <p:cNvPr id="6" name="Picture 5" descr="A table full of food&#10;&#10;Description automatically generated">
            <a:extLst>
              <a:ext uri="{FF2B5EF4-FFF2-40B4-BE49-F238E27FC236}">
                <a16:creationId xmlns:a16="http://schemas.microsoft.com/office/drawing/2014/main" id="{78600131-53B5-9042-8F3D-7FF54EED562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16615" y="5247996"/>
            <a:ext cx="1966001" cy="1246588"/>
          </a:xfrm>
          <a:prstGeom prst="rect">
            <a:avLst/>
          </a:prstGeom>
        </p:spPr>
      </p:pic>
    </p:spTree>
    <p:extLst>
      <p:ext uri="{BB962C8B-B14F-4D97-AF65-F5344CB8AC3E}">
        <p14:creationId xmlns:p14="http://schemas.microsoft.com/office/powerpoint/2010/main" val="297153997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15155-D969-4940-A8BA-CB3889205B1E}"/>
              </a:ext>
            </a:extLst>
          </p:cNvPr>
          <p:cNvSpPr>
            <a:spLocks noGrp="1"/>
          </p:cNvSpPr>
          <p:nvPr>
            <p:ph type="title"/>
          </p:nvPr>
        </p:nvSpPr>
        <p:spPr>
          <a:xfrm>
            <a:off x="0" y="1"/>
            <a:ext cx="9144000" cy="1131093"/>
          </a:xfrm>
          <a:solidFill>
            <a:schemeClr val="accent2"/>
          </a:solidFill>
        </p:spPr>
        <p:txBody>
          <a:bodyPr/>
          <a:lstStyle/>
          <a:p>
            <a:pPr algn="ctr"/>
            <a:r>
              <a:rPr lang="en-US" b="1" dirty="0"/>
              <a:t>Nutrition for MASLD &amp; MASH</a:t>
            </a:r>
          </a:p>
        </p:txBody>
      </p:sp>
      <p:sp>
        <p:nvSpPr>
          <p:cNvPr id="3" name="Content Placeholder 2">
            <a:extLst>
              <a:ext uri="{FF2B5EF4-FFF2-40B4-BE49-F238E27FC236}">
                <a16:creationId xmlns:a16="http://schemas.microsoft.com/office/drawing/2014/main" id="{EBE648AF-B781-4D11-AE28-7C33470B3700}"/>
              </a:ext>
            </a:extLst>
          </p:cNvPr>
          <p:cNvSpPr>
            <a:spLocks noGrp="1"/>
          </p:cNvSpPr>
          <p:nvPr>
            <p:ph idx="1"/>
          </p:nvPr>
        </p:nvSpPr>
        <p:spPr>
          <a:xfrm>
            <a:off x="530115" y="1348055"/>
            <a:ext cx="8286750" cy="2628581"/>
          </a:xfrm>
        </p:spPr>
        <p:txBody>
          <a:bodyPr>
            <a:normAutofit fontScale="77500" lnSpcReduction="20000"/>
          </a:bodyPr>
          <a:lstStyle/>
          <a:p>
            <a:pPr marL="0" indent="0">
              <a:buNone/>
            </a:pPr>
            <a:r>
              <a:rPr lang="en-US" sz="2400" b="1" dirty="0"/>
              <a:t>Metabolic dysfunction-associated </a:t>
            </a:r>
            <a:r>
              <a:rPr lang="en-US" sz="2400" b="1" dirty="0" err="1"/>
              <a:t>steatotic</a:t>
            </a:r>
            <a:r>
              <a:rPr lang="en-US" sz="2400" b="1" dirty="0"/>
              <a:t> liver disease (MASLD)</a:t>
            </a:r>
          </a:p>
          <a:p>
            <a:pPr marL="0" indent="0">
              <a:buNone/>
            </a:pPr>
            <a:r>
              <a:rPr lang="en-US" dirty="0" err="1"/>
              <a:t>Steatoic</a:t>
            </a:r>
            <a:r>
              <a:rPr lang="en-US" dirty="0"/>
              <a:t> liver disease + </a:t>
            </a:r>
            <a:r>
              <a:rPr lang="en-US" u="sng" dirty="0"/>
              <a:t>&gt;</a:t>
            </a:r>
            <a:r>
              <a:rPr lang="en-US" dirty="0"/>
              <a:t>1 cardiometabolic risk factor</a:t>
            </a:r>
          </a:p>
          <a:p>
            <a:r>
              <a:rPr lang="en-US" dirty="0"/>
              <a:t>Affects &gt;70% of people with T2DM, type 1 diabetes is ∼20%</a:t>
            </a:r>
          </a:p>
          <a:p>
            <a:pPr marL="0" indent="0">
              <a:buNone/>
            </a:pPr>
            <a:endParaRPr lang="en-US" sz="1200" dirty="0"/>
          </a:p>
          <a:p>
            <a:pPr marL="0" indent="0">
              <a:buNone/>
            </a:pPr>
            <a:r>
              <a:rPr lang="en-US" sz="2400" b="1" dirty="0"/>
              <a:t>Metabolic-dysfunction-associated steatohepatitis (MASH)</a:t>
            </a:r>
          </a:p>
          <a:p>
            <a:pPr marL="0" indent="0">
              <a:buNone/>
            </a:pPr>
            <a:r>
              <a:rPr lang="en-US" dirty="0"/>
              <a:t>&gt; 5%  hepatic steatosis + inflammation &amp; liver cell injury without fibrosis</a:t>
            </a:r>
          </a:p>
          <a:p>
            <a:r>
              <a:rPr lang="en-US" dirty="0"/>
              <a:t>Affects &gt;50% of people with T2DM </a:t>
            </a:r>
          </a:p>
          <a:p>
            <a:pPr marL="0" indent="0">
              <a:buNone/>
            </a:pPr>
            <a:endParaRPr lang="en-US" sz="1200" dirty="0"/>
          </a:p>
        </p:txBody>
      </p:sp>
      <p:graphicFrame>
        <p:nvGraphicFramePr>
          <p:cNvPr id="9" name="Table 8">
            <a:extLst>
              <a:ext uri="{FF2B5EF4-FFF2-40B4-BE49-F238E27FC236}">
                <a16:creationId xmlns:a16="http://schemas.microsoft.com/office/drawing/2014/main" id="{31DC8656-91A3-683B-794F-7C359F5E9689}"/>
              </a:ext>
            </a:extLst>
          </p:cNvPr>
          <p:cNvGraphicFramePr>
            <a:graphicFrameLocks noGrp="1"/>
          </p:cNvGraphicFramePr>
          <p:nvPr/>
        </p:nvGraphicFramePr>
        <p:xfrm>
          <a:off x="328947" y="4604172"/>
          <a:ext cx="2601311" cy="1371600"/>
        </p:xfrm>
        <a:graphic>
          <a:graphicData uri="http://schemas.openxmlformats.org/drawingml/2006/table">
            <a:tbl>
              <a:tblPr firstRow="1" bandRow="1">
                <a:tableStyleId>{0505E3EF-67EA-436B-97B2-0124C06EBD24}</a:tableStyleId>
              </a:tblPr>
              <a:tblGrid>
                <a:gridCol w="950972">
                  <a:extLst>
                    <a:ext uri="{9D8B030D-6E8A-4147-A177-3AD203B41FA5}">
                      <a16:colId xmlns:a16="http://schemas.microsoft.com/office/drawing/2014/main" val="2060151835"/>
                    </a:ext>
                  </a:extLst>
                </a:gridCol>
                <a:gridCol w="1650339">
                  <a:extLst>
                    <a:ext uri="{9D8B030D-6E8A-4147-A177-3AD203B41FA5}">
                      <a16:colId xmlns:a16="http://schemas.microsoft.com/office/drawing/2014/main" val="1745986572"/>
                    </a:ext>
                  </a:extLst>
                </a:gridCol>
              </a:tblGrid>
              <a:tr h="342900">
                <a:tc>
                  <a:txBody>
                    <a:bodyPr/>
                    <a:lstStyle/>
                    <a:p>
                      <a:r>
                        <a:rPr lang="en-US" sz="1800" dirty="0" err="1"/>
                        <a:t>Wt</a:t>
                      </a:r>
                      <a:r>
                        <a:rPr lang="en-US" sz="1800" dirty="0"/>
                        <a:t> Loss</a:t>
                      </a:r>
                    </a:p>
                  </a:txBody>
                  <a:tcPr marL="68580" marR="68580" marT="34290" marB="34290"/>
                </a:tc>
                <a:tc>
                  <a:txBody>
                    <a:bodyPr/>
                    <a:lstStyle/>
                    <a:p>
                      <a:r>
                        <a:rPr lang="en-US" sz="1800" dirty="0"/>
                        <a:t>Outcome</a:t>
                      </a:r>
                    </a:p>
                  </a:txBody>
                  <a:tcPr marL="68580" marR="68580" marT="34290" marB="34290"/>
                </a:tc>
                <a:extLst>
                  <a:ext uri="{0D108BD9-81ED-4DB2-BD59-A6C34878D82A}">
                    <a16:rowId xmlns:a16="http://schemas.microsoft.com/office/drawing/2014/main" val="4227703436"/>
                  </a:ext>
                </a:extLst>
              </a:tr>
              <a:tr h="342900">
                <a:tc>
                  <a:txBody>
                    <a:bodyPr/>
                    <a:lstStyle/>
                    <a:p>
                      <a:r>
                        <a:rPr lang="en-US" sz="1800" dirty="0"/>
                        <a:t>&gt; % 5 </a:t>
                      </a:r>
                    </a:p>
                  </a:txBody>
                  <a:tcPr marL="68580" marR="68580" marT="34290" marB="34290"/>
                </a:tc>
                <a:tc>
                  <a:txBody>
                    <a:bodyPr/>
                    <a:lstStyle/>
                    <a:p>
                      <a:r>
                        <a:rPr lang="en-US" sz="1800" dirty="0"/>
                        <a:t>↓ steatosis</a:t>
                      </a:r>
                    </a:p>
                  </a:txBody>
                  <a:tcPr marL="68580" marR="68580" marT="34290" marB="34290"/>
                </a:tc>
                <a:extLst>
                  <a:ext uri="{0D108BD9-81ED-4DB2-BD59-A6C34878D82A}">
                    <a16:rowId xmlns:a16="http://schemas.microsoft.com/office/drawing/2014/main" val="933339173"/>
                  </a:ext>
                </a:extLst>
              </a:tr>
              <a:tr h="342900">
                <a:tc>
                  <a:txBody>
                    <a:bodyPr/>
                    <a:lstStyle/>
                    <a:p>
                      <a:r>
                        <a:rPr lang="en-US" sz="1800" dirty="0"/>
                        <a:t>&gt; 10%</a:t>
                      </a:r>
                    </a:p>
                  </a:txBody>
                  <a:tcPr marL="68580" marR="68580" marT="34290" marB="34290"/>
                </a:tc>
                <a:tc>
                  <a:txBody>
                    <a:bodyPr/>
                    <a:lstStyle/>
                    <a:p>
                      <a:r>
                        <a:rPr lang="en-US" sz="1500" dirty="0"/>
                        <a:t>Improved histology</a:t>
                      </a:r>
                    </a:p>
                  </a:txBody>
                  <a:tcPr marL="68580" marR="68580" marT="34290" marB="34290"/>
                </a:tc>
                <a:extLst>
                  <a:ext uri="{0D108BD9-81ED-4DB2-BD59-A6C34878D82A}">
                    <a16:rowId xmlns:a16="http://schemas.microsoft.com/office/drawing/2014/main" val="1272279571"/>
                  </a:ext>
                </a:extLst>
              </a:tr>
              <a:tr h="342900">
                <a:tc>
                  <a:txBody>
                    <a:bodyPr/>
                    <a:lstStyle/>
                    <a:p>
                      <a:r>
                        <a:rPr lang="en-US" sz="1800" dirty="0"/>
                        <a:t>greater</a:t>
                      </a:r>
                    </a:p>
                  </a:txBody>
                  <a:tcPr marL="68580" marR="68580" marT="34290" marB="34290"/>
                </a:tc>
                <a:tc>
                  <a:txBody>
                    <a:bodyPr/>
                    <a:lstStyle/>
                    <a:p>
                      <a:r>
                        <a:rPr lang="en-US" sz="1800" dirty="0"/>
                        <a:t>↓ fibrosis</a:t>
                      </a:r>
                    </a:p>
                  </a:txBody>
                  <a:tcPr marL="68580" marR="68580" marT="34290" marB="34290"/>
                </a:tc>
                <a:extLst>
                  <a:ext uri="{0D108BD9-81ED-4DB2-BD59-A6C34878D82A}">
                    <a16:rowId xmlns:a16="http://schemas.microsoft.com/office/drawing/2014/main" val="1460340552"/>
                  </a:ext>
                </a:extLst>
              </a:tr>
            </a:tbl>
          </a:graphicData>
        </a:graphic>
      </p:graphicFrame>
      <p:sp>
        <p:nvSpPr>
          <p:cNvPr id="12" name="TextBox 11">
            <a:extLst>
              <a:ext uri="{FF2B5EF4-FFF2-40B4-BE49-F238E27FC236}">
                <a16:creationId xmlns:a16="http://schemas.microsoft.com/office/drawing/2014/main" id="{99BD0E05-0BF2-CEBC-938B-662575E95886}"/>
              </a:ext>
            </a:extLst>
          </p:cNvPr>
          <p:cNvSpPr txBox="1"/>
          <p:nvPr/>
        </p:nvSpPr>
        <p:spPr>
          <a:xfrm>
            <a:off x="327134" y="6120292"/>
            <a:ext cx="8489731"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Kenneth Cusi, Manal F. Abdelmalek, Caroline M. Apovian, et al. Metabolic Dysfunction–Associated </a:t>
            </a:r>
            <a:r>
              <a:rPr kumimoji="0" lang="en-US" sz="1200" b="0" i="0" u="none" strike="noStrike" kern="1200" cap="none" spc="0" normalizeH="0" baseline="0" noProof="0" dirty="0" err="1">
                <a:ln>
                  <a:noFill/>
                </a:ln>
                <a:solidFill>
                  <a:prstClr val="black"/>
                </a:solidFill>
                <a:effectLst/>
                <a:highlight>
                  <a:srgbClr val="FFFFFF"/>
                </a:highlight>
                <a:uLnTx/>
                <a:uFillTx/>
                <a:latin typeface="Calibri" panose="020F0502020204030204"/>
                <a:ea typeface="+mn-ea"/>
                <a:cs typeface="+mn-cs"/>
              </a:rPr>
              <a:t>Steatotic</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Liver Disease (MASLD) in People With Diabetes: The Need for Screening and Early Intervention. A Consensus Report of the American Diabetes Association. </a:t>
            </a:r>
            <a:r>
              <a:rPr kumimoji="0" lang="en-US" sz="1200" b="0" i="1"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 20 June 2025; 48 (7): 1057–1082. </a:t>
            </a:r>
            <a:r>
              <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https://doi.org/10.2337/dci24-</a:t>
            </a: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716DBF1C-9383-FCC2-5D3A-5DC51C182031}"/>
              </a:ext>
            </a:extLst>
          </p:cNvPr>
          <p:cNvSpPr txBox="1"/>
          <p:nvPr/>
        </p:nvSpPr>
        <p:spPr>
          <a:xfrm>
            <a:off x="856556" y="4217444"/>
            <a:ext cx="131811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If indicated:</a:t>
            </a:r>
          </a:p>
        </p:txBody>
      </p:sp>
      <p:sp>
        <p:nvSpPr>
          <p:cNvPr id="5" name="TextBox 4">
            <a:extLst>
              <a:ext uri="{FF2B5EF4-FFF2-40B4-BE49-F238E27FC236}">
                <a16:creationId xmlns:a16="http://schemas.microsoft.com/office/drawing/2014/main" id="{BCD862A9-04F2-195F-0679-0A228C8433E8}"/>
              </a:ext>
            </a:extLst>
          </p:cNvPr>
          <p:cNvSpPr txBox="1"/>
          <p:nvPr/>
        </p:nvSpPr>
        <p:spPr>
          <a:xfrm>
            <a:off x="3072465" y="4031500"/>
            <a:ext cx="5998383" cy="155427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Nutrition-Related Management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Structured nutrition &amp; activity plan to promote </a:t>
            </a:r>
            <a:r>
              <a:rPr kumimoji="0" lang="en-US" sz="1900" b="0" i="0" u="none" strike="noStrike" kern="1200" cap="none" spc="0" normalizeH="0" baseline="0" noProof="0" dirty="0" err="1">
                <a:ln>
                  <a:noFill/>
                </a:ln>
                <a:solidFill>
                  <a:prstClr val="black"/>
                </a:solidFill>
                <a:effectLst/>
                <a:uLnTx/>
                <a:uFillTx/>
                <a:latin typeface="Calibri" panose="020F0502020204030204"/>
                <a:ea typeface="+mn-ea"/>
                <a:cs typeface="+mn-cs"/>
              </a:rPr>
              <a:t>wt</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loss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ultra-processed foods, sat. fat, added sugar/fructose</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high-fiber foods, unsaturated fats</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Mediterranean diet ＝ strongest evidence </a:t>
            </a:r>
          </a:p>
        </p:txBody>
      </p:sp>
    </p:spTree>
    <p:extLst>
      <p:ext uri="{BB962C8B-B14F-4D97-AF65-F5344CB8AC3E}">
        <p14:creationId xmlns:p14="http://schemas.microsoft.com/office/powerpoint/2010/main" val="2896469452"/>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B3AB-4EBC-41D2-8737-7FFD6A09CE35}"/>
              </a:ext>
            </a:extLst>
          </p:cNvPr>
          <p:cNvSpPr>
            <a:spLocks noGrp="1"/>
          </p:cNvSpPr>
          <p:nvPr>
            <p:ph type="title"/>
          </p:nvPr>
        </p:nvSpPr>
        <p:spPr>
          <a:xfrm>
            <a:off x="-1" y="-1"/>
            <a:ext cx="9143999" cy="1185183"/>
          </a:xfrm>
          <a:solidFill>
            <a:schemeClr val="accent2"/>
          </a:solidFill>
        </p:spPr>
        <p:txBody>
          <a:bodyPr/>
          <a:lstStyle/>
          <a:p>
            <a:pPr algn="ctr"/>
            <a:r>
              <a:rPr lang="en-US" b="1" dirty="0"/>
              <a:t>Gastroparesis	</a:t>
            </a:r>
          </a:p>
        </p:txBody>
      </p:sp>
      <p:sp>
        <p:nvSpPr>
          <p:cNvPr id="3" name="Content Placeholder 2">
            <a:extLst>
              <a:ext uri="{FF2B5EF4-FFF2-40B4-BE49-F238E27FC236}">
                <a16:creationId xmlns:a16="http://schemas.microsoft.com/office/drawing/2014/main" id="{D157CCB1-E1C2-4EDA-B57A-FBAD7E1F3561}"/>
              </a:ext>
            </a:extLst>
          </p:cNvPr>
          <p:cNvSpPr>
            <a:spLocks noGrp="1"/>
          </p:cNvSpPr>
          <p:nvPr>
            <p:ph idx="1"/>
          </p:nvPr>
        </p:nvSpPr>
        <p:spPr>
          <a:xfrm>
            <a:off x="382215" y="2358887"/>
            <a:ext cx="6526507" cy="3852782"/>
          </a:xfrm>
        </p:spPr>
        <p:txBody>
          <a:bodyPr>
            <a:normAutofit/>
          </a:bodyPr>
          <a:lstStyle/>
          <a:p>
            <a:pPr>
              <a:lnSpc>
                <a:spcPct val="100000"/>
              </a:lnSpc>
            </a:pPr>
            <a:r>
              <a:rPr lang="en-US" b="1" dirty="0"/>
              <a:t>Symptoms</a:t>
            </a:r>
            <a:r>
              <a:rPr lang="en-US" dirty="0"/>
              <a:t>: nausea, vomiting, fullness with little food, bloating, &amp; low appetite</a:t>
            </a:r>
          </a:p>
          <a:p>
            <a:pPr>
              <a:lnSpc>
                <a:spcPct val="100000"/>
              </a:lnSpc>
            </a:pPr>
            <a:r>
              <a:rPr lang="en-US" dirty="0"/>
              <a:t>Unpredictable movement of food thru GI can cause erratic BGs</a:t>
            </a:r>
          </a:p>
          <a:p>
            <a:pPr>
              <a:lnSpc>
                <a:spcPct val="100000"/>
              </a:lnSpc>
            </a:pPr>
            <a:r>
              <a:rPr lang="en-US" dirty="0"/>
              <a:t>Timing of insulin delivery is important; </a:t>
            </a:r>
          </a:p>
          <a:p>
            <a:pPr lvl="1">
              <a:lnSpc>
                <a:spcPct val="100000"/>
              </a:lnSpc>
            </a:pPr>
            <a:r>
              <a:rPr lang="en-US" dirty="0"/>
              <a:t>hypo can result if insulin is given &amp; gastric emptying is delayed</a:t>
            </a:r>
          </a:p>
          <a:p>
            <a:pPr lvl="1">
              <a:lnSpc>
                <a:spcPct val="100000"/>
              </a:lnSpc>
            </a:pPr>
            <a:r>
              <a:rPr lang="en-US" dirty="0"/>
              <a:t>Delayed hyperglycemia as food absorbs</a:t>
            </a:r>
          </a:p>
        </p:txBody>
      </p:sp>
      <p:pic>
        <p:nvPicPr>
          <p:cNvPr id="5" name="Picture 4" descr="A person holding her stomach&#10;&#10;Description automatically generated">
            <a:extLst>
              <a:ext uri="{FF2B5EF4-FFF2-40B4-BE49-F238E27FC236}">
                <a16:creationId xmlns:a16="http://schemas.microsoft.com/office/drawing/2014/main" id="{0C721062-F1A8-64AA-8819-D8432FAEF75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751" r="13633"/>
          <a:stretch/>
        </p:blipFill>
        <p:spPr>
          <a:xfrm>
            <a:off x="6780706" y="4285278"/>
            <a:ext cx="2109095" cy="1859471"/>
          </a:xfrm>
          <a:prstGeom prst="rect">
            <a:avLst/>
          </a:prstGeom>
        </p:spPr>
      </p:pic>
      <p:sp>
        <p:nvSpPr>
          <p:cNvPr id="6" name="TextBox 5">
            <a:extLst>
              <a:ext uri="{FF2B5EF4-FFF2-40B4-BE49-F238E27FC236}">
                <a16:creationId xmlns:a16="http://schemas.microsoft.com/office/drawing/2014/main" id="{D3B82685-A0E1-FFC8-1E89-E3E370B32067}"/>
              </a:ext>
            </a:extLst>
          </p:cNvPr>
          <p:cNvSpPr txBox="1"/>
          <p:nvPr/>
        </p:nvSpPr>
        <p:spPr>
          <a:xfrm>
            <a:off x="-2" y="6211669"/>
            <a:ext cx="9144000"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Alison B. Evert, Michelle Dennison, Christopher D. Gardner, W. Timothy Garvey, Ka Hei Karen Lau, Janice MacLeod, Joanna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Mitri</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Raquel F. Pereira, Kelly Rawlings,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Shamera</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Robinson, Laura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Saslow</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Sacha </a:t>
            </a:r>
            <a:r>
              <a:rPr kumimoji="0" lang="en-US" sz="1200" b="0" i="0" u="none" strike="noStrike" kern="1200" cap="none" spc="0" normalizeH="0" baseline="0" noProof="0" dirty="0" err="1">
                <a:ln>
                  <a:noFill/>
                </a:ln>
                <a:solidFill>
                  <a:srgbClr val="383636"/>
                </a:solidFill>
                <a:effectLst/>
                <a:highlight>
                  <a:srgbClr val="FFFFFF"/>
                </a:highlight>
                <a:uLnTx/>
                <a:uFillTx/>
                <a:latin typeface="Calibri" panose="020F0502020204030204"/>
                <a:ea typeface="+mn-ea"/>
                <a:cs typeface="+mn-cs"/>
              </a:rPr>
              <a:t>Uelmen</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Patricia B. Urbanski, William S. Yancy; Nutrition Therapy for Adults With Diabetes or Prediabetes: A Consensus Report. </a:t>
            </a:r>
            <a:r>
              <a:rPr kumimoji="0" lang="en-US" sz="12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2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p>
        </p:txBody>
      </p:sp>
      <p:sp>
        <p:nvSpPr>
          <p:cNvPr id="9" name="Content Placeholder 2">
            <a:extLst>
              <a:ext uri="{FF2B5EF4-FFF2-40B4-BE49-F238E27FC236}">
                <a16:creationId xmlns:a16="http://schemas.microsoft.com/office/drawing/2014/main" id="{D6C35A17-AC76-E0C5-1881-43D99C879B9B}"/>
              </a:ext>
            </a:extLst>
          </p:cNvPr>
          <p:cNvSpPr txBox="1">
            <a:spLocks/>
          </p:cNvSpPr>
          <p:nvPr/>
        </p:nvSpPr>
        <p:spPr>
          <a:xfrm>
            <a:off x="380343" y="1252102"/>
            <a:ext cx="8509458" cy="170070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Gastroparesis: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form of autonomic neuropathy that delays emptying of the stomach</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6901744"/>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4A4C7D-7AC4-5D4B-F785-7C7B2344BE2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3701" b="10846"/>
          <a:stretch/>
        </p:blipFill>
        <p:spPr>
          <a:xfrm>
            <a:off x="6028428" y="2569750"/>
            <a:ext cx="2974555" cy="3360420"/>
          </a:xfrm>
          <a:prstGeom prst="rect">
            <a:avLst/>
          </a:prstGeom>
        </p:spPr>
      </p:pic>
      <p:sp>
        <p:nvSpPr>
          <p:cNvPr id="5" name="TextBox 4">
            <a:extLst>
              <a:ext uri="{FF2B5EF4-FFF2-40B4-BE49-F238E27FC236}">
                <a16:creationId xmlns:a16="http://schemas.microsoft.com/office/drawing/2014/main" id="{81358C22-D92F-9A81-45D7-C3570D423175}"/>
              </a:ext>
            </a:extLst>
          </p:cNvPr>
          <p:cNvSpPr txBox="1"/>
          <p:nvPr/>
        </p:nvSpPr>
        <p:spPr>
          <a:xfrm>
            <a:off x="8161735" y="7329488"/>
            <a:ext cx="1964531" cy="3000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4" tooltip="https://learn.e-limu.org/topic/view/?&amp;t=4"/>
              </a:rPr>
              <a:t>This Photo</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675" b="0" i="0" u="none" strike="noStrike" kern="1200" cap="none" spc="0" normalizeH="0" baseline="0" noProof="0">
                <a:ln>
                  <a:noFill/>
                </a:ln>
                <a:solidFill>
                  <a:prstClr val="black"/>
                </a:solidFill>
                <a:effectLst/>
                <a:uLnTx/>
                <a:uFillTx/>
                <a:latin typeface="Calibri" panose="020F0502020204030204"/>
                <a:ea typeface="+mn-ea"/>
                <a:cs typeface="+mn-cs"/>
                <a:hlinkClick r:id="rId5" tooltip="https://creativecommons.org/licenses/by-nc-nd/3.0/"/>
              </a:rPr>
              <a:t>CC BY-NC-ND</a:t>
            </a:r>
            <a:endParaRPr kumimoji="0" lang="en-US" sz="67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3D0218-05C6-449E-AFD2-91E9001F8CD9}"/>
              </a:ext>
            </a:extLst>
          </p:cNvPr>
          <p:cNvSpPr>
            <a:spLocks noGrp="1"/>
          </p:cNvSpPr>
          <p:nvPr>
            <p:ph type="title"/>
          </p:nvPr>
        </p:nvSpPr>
        <p:spPr>
          <a:xfrm>
            <a:off x="0" y="0"/>
            <a:ext cx="9143999" cy="1170432"/>
          </a:xfrm>
          <a:solidFill>
            <a:schemeClr val="accent2"/>
          </a:solidFill>
        </p:spPr>
        <p:txBody>
          <a:bodyPr/>
          <a:lstStyle/>
          <a:p>
            <a:pPr algn="ctr"/>
            <a:r>
              <a:rPr lang="en-US" b="1" dirty="0"/>
              <a:t>Nutrition for Gastroparesis	</a:t>
            </a:r>
          </a:p>
        </p:txBody>
      </p:sp>
      <p:sp>
        <p:nvSpPr>
          <p:cNvPr id="3" name="Content Placeholder 2">
            <a:extLst>
              <a:ext uri="{FF2B5EF4-FFF2-40B4-BE49-F238E27FC236}">
                <a16:creationId xmlns:a16="http://schemas.microsoft.com/office/drawing/2014/main" id="{DF0322BA-E0D7-44A8-AC0A-D8DB0670449A}"/>
              </a:ext>
            </a:extLst>
          </p:cNvPr>
          <p:cNvSpPr>
            <a:spLocks noGrp="1"/>
          </p:cNvSpPr>
          <p:nvPr>
            <p:ph idx="1"/>
          </p:nvPr>
        </p:nvSpPr>
        <p:spPr>
          <a:xfrm>
            <a:off x="299466" y="1392566"/>
            <a:ext cx="6942581" cy="5282553"/>
          </a:xfrm>
        </p:spPr>
        <p:txBody>
          <a:bodyPr>
            <a:normAutofit fontScale="47500" lnSpcReduction="20000"/>
          </a:bodyPr>
          <a:lstStyle/>
          <a:p>
            <a:pPr>
              <a:lnSpc>
                <a:spcPct val="100000"/>
              </a:lnSpc>
            </a:pPr>
            <a:r>
              <a:rPr lang="en-US" sz="5800" dirty="0"/>
              <a:t>Eat smaller, more frequent meals</a:t>
            </a:r>
          </a:p>
          <a:p>
            <a:pPr lvl="1">
              <a:lnSpc>
                <a:spcPct val="100000"/>
              </a:lnSpc>
            </a:pPr>
            <a:r>
              <a:rPr lang="en-US" sz="5100" dirty="0"/>
              <a:t>Meal timing matters: symptoms often worse later in the day </a:t>
            </a:r>
          </a:p>
          <a:p>
            <a:pPr>
              <a:lnSpc>
                <a:spcPct val="100000"/>
              </a:lnSpc>
            </a:pPr>
            <a:r>
              <a:rPr lang="en-US" sz="5800" dirty="0"/>
              <a:t>Focus on small food particle size</a:t>
            </a:r>
          </a:p>
          <a:p>
            <a:pPr lvl="1">
              <a:lnSpc>
                <a:spcPct val="100000"/>
              </a:lnSpc>
            </a:pPr>
            <a:r>
              <a:rPr lang="en-US" sz="5100" dirty="0"/>
              <a:t>Chew well, liquids (mash and grind foods)</a:t>
            </a:r>
          </a:p>
          <a:p>
            <a:pPr lvl="1">
              <a:lnSpc>
                <a:spcPct val="100000"/>
              </a:lnSpc>
            </a:pPr>
            <a:r>
              <a:rPr lang="en-US" sz="5100" dirty="0"/>
              <a:t>Choose softer/liquid foods</a:t>
            </a:r>
          </a:p>
          <a:p>
            <a:pPr>
              <a:lnSpc>
                <a:spcPct val="100000"/>
              </a:lnSpc>
            </a:pPr>
            <a:r>
              <a:rPr lang="en-US" sz="5800" dirty="0"/>
              <a:t>Adjust Nutrients</a:t>
            </a:r>
          </a:p>
          <a:p>
            <a:pPr lvl="1">
              <a:lnSpc>
                <a:spcPct val="100000"/>
              </a:lnSpc>
            </a:pPr>
            <a:r>
              <a:rPr lang="en-US" sz="5100" dirty="0"/>
              <a:t>↓ fiber </a:t>
            </a:r>
          </a:p>
          <a:p>
            <a:pPr lvl="1">
              <a:lnSpc>
                <a:spcPct val="100000"/>
              </a:lnSpc>
            </a:pPr>
            <a:r>
              <a:rPr lang="en-US" sz="5100" dirty="0"/>
              <a:t>Modify Fat: calorie-dense is helpful for intake, liquid fats may be tolerated better</a:t>
            </a:r>
          </a:p>
          <a:p>
            <a:pPr>
              <a:lnSpc>
                <a:spcPct val="100000"/>
              </a:lnSpc>
            </a:pPr>
            <a:r>
              <a:rPr lang="en-US" sz="5800" dirty="0"/>
              <a:t>Prevent Deficiencies:</a:t>
            </a:r>
          </a:p>
          <a:p>
            <a:pPr lvl="1">
              <a:lnSpc>
                <a:spcPct val="100000"/>
              </a:lnSpc>
            </a:pPr>
            <a:r>
              <a:rPr lang="en-US" sz="5100" dirty="0"/>
              <a:t>Monitor nutrition and hydration</a:t>
            </a:r>
          </a:p>
          <a:p>
            <a:pPr lvl="1">
              <a:lnSpc>
                <a:spcPct val="100000"/>
              </a:lnSpc>
            </a:pPr>
            <a:r>
              <a:rPr lang="en-US" sz="5100" dirty="0"/>
              <a:t>Oral Nutrition Supplements/Tube feeding, if needed</a:t>
            </a:r>
          </a:p>
          <a:p>
            <a:pPr lvl="1"/>
            <a:endParaRPr lang="en-US" dirty="0"/>
          </a:p>
        </p:txBody>
      </p:sp>
    </p:spTree>
    <p:extLst>
      <p:ext uri="{BB962C8B-B14F-4D97-AF65-F5344CB8AC3E}">
        <p14:creationId xmlns:p14="http://schemas.microsoft.com/office/powerpoint/2010/main" val="178385348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69B3E-863B-4B02-AA95-D95283D9AA19}"/>
              </a:ext>
            </a:extLst>
          </p:cNvPr>
          <p:cNvSpPr>
            <a:spLocks noGrp="1"/>
          </p:cNvSpPr>
          <p:nvPr>
            <p:ph type="title"/>
          </p:nvPr>
        </p:nvSpPr>
        <p:spPr>
          <a:xfrm>
            <a:off x="0" y="0"/>
            <a:ext cx="9144000" cy="1170432"/>
          </a:xfrm>
          <a:solidFill>
            <a:schemeClr val="accent2"/>
          </a:solidFill>
        </p:spPr>
        <p:txBody>
          <a:bodyPr>
            <a:normAutofit/>
          </a:bodyPr>
          <a:lstStyle/>
          <a:p>
            <a:pPr algn="ctr"/>
            <a:r>
              <a:rPr lang="en-US" b="1" dirty="0"/>
              <a:t>Knowledge Check: Poll Question #9</a:t>
            </a:r>
          </a:p>
        </p:txBody>
      </p:sp>
      <p:sp>
        <p:nvSpPr>
          <p:cNvPr id="3" name="Content Placeholder 2">
            <a:extLst>
              <a:ext uri="{FF2B5EF4-FFF2-40B4-BE49-F238E27FC236}">
                <a16:creationId xmlns:a16="http://schemas.microsoft.com/office/drawing/2014/main" id="{61F195BC-C333-4E08-AB23-4AEB573BB483}"/>
              </a:ext>
            </a:extLst>
          </p:cNvPr>
          <p:cNvSpPr>
            <a:spLocks noGrp="1"/>
          </p:cNvSpPr>
          <p:nvPr>
            <p:ph idx="1"/>
          </p:nvPr>
        </p:nvSpPr>
        <p:spPr>
          <a:xfrm>
            <a:off x="431800" y="1543446"/>
            <a:ext cx="8280400" cy="4528169"/>
          </a:xfrm>
        </p:spPr>
        <p:txBody>
          <a:bodyPr>
            <a:normAutofit/>
          </a:bodyPr>
          <a:lstStyle/>
          <a:p>
            <a:pPr marL="0" indent="0">
              <a:lnSpc>
                <a:spcPct val="100000"/>
              </a:lnSpc>
              <a:buNone/>
            </a:pPr>
            <a:r>
              <a:rPr lang="en-US" dirty="0"/>
              <a:t>Blake has type 1 diabetes and was recently diagnosed with gastroparesis.  Blake is runner and has not been able to exercise recently due to nausea, vomiting, bloating, and intestinal pain and the occurrence of lows, about 3 times a week. What hypoglycemia treatment would you recommend?</a:t>
            </a:r>
          </a:p>
          <a:p>
            <a:pPr marL="591503" lvl="1" indent="-385763">
              <a:lnSpc>
                <a:spcPct val="100000"/>
              </a:lnSpc>
              <a:buFont typeface="+mj-lt"/>
              <a:buAutoNum type="alphaUcPeriod"/>
            </a:pPr>
            <a:r>
              <a:rPr lang="en-US" sz="2100" dirty="0"/>
              <a:t>Apple Juice</a:t>
            </a:r>
          </a:p>
          <a:p>
            <a:pPr marL="591503" lvl="1" indent="-385763">
              <a:lnSpc>
                <a:spcPct val="100000"/>
              </a:lnSpc>
              <a:buFont typeface="+mj-lt"/>
              <a:buAutoNum type="alphaUcPeriod"/>
            </a:pPr>
            <a:r>
              <a:rPr lang="en-US" sz="2100" dirty="0"/>
              <a:t>Fruit</a:t>
            </a:r>
          </a:p>
          <a:p>
            <a:pPr marL="591503" lvl="1" indent="-385763">
              <a:lnSpc>
                <a:spcPct val="100000"/>
              </a:lnSpc>
              <a:buFont typeface="+mj-lt"/>
              <a:buAutoNum type="alphaUcPeriod"/>
            </a:pPr>
            <a:r>
              <a:rPr lang="en-US" sz="2100" dirty="0"/>
              <a:t>Glucose tablets or gels</a:t>
            </a:r>
          </a:p>
          <a:p>
            <a:pPr marL="591503" lvl="1" indent="-385763">
              <a:lnSpc>
                <a:spcPct val="100000"/>
              </a:lnSpc>
              <a:buFont typeface="+mj-lt"/>
              <a:buAutoNum type="alphaUcPeriod"/>
            </a:pPr>
            <a:r>
              <a:rPr lang="en-US" sz="2100" dirty="0"/>
              <a:t>Peanut butter crackers</a:t>
            </a:r>
          </a:p>
          <a:p>
            <a:pPr marL="0" indent="0">
              <a:buNone/>
            </a:pPr>
            <a:endParaRPr lang="en-US" dirty="0"/>
          </a:p>
        </p:txBody>
      </p:sp>
      <p:sp>
        <p:nvSpPr>
          <p:cNvPr id="4" name="Oval 3">
            <a:extLst>
              <a:ext uri="{FF2B5EF4-FFF2-40B4-BE49-F238E27FC236}">
                <a16:creationId xmlns:a16="http://schemas.microsoft.com/office/drawing/2014/main" id="{50A952C2-F295-4F4B-BB33-93810CCE9415}"/>
              </a:ext>
            </a:extLst>
          </p:cNvPr>
          <p:cNvSpPr/>
          <p:nvPr/>
        </p:nvSpPr>
        <p:spPr>
          <a:xfrm>
            <a:off x="285496" y="4807317"/>
            <a:ext cx="41275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20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eating at a table&#10;&#10;Description automatically generated with low confidence">
            <a:extLst>
              <a:ext uri="{FF2B5EF4-FFF2-40B4-BE49-F238E27FC236}">
                <a16:creationId xmlns:a16="http://schemas.microsoft.com/office/drawing/2014/main" id="{17E8815E-2AEA-407F-B91A-85B06A630B5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963" t="9091" r="27091" b="-1"/>
          <a:stretch/>
        </p:blipFill>
        <p:spPr>
          <a:xfrm>
            <a:off x="0" y="-376167"/>
            <a:ext cx="9144000" cy="7234167"/>
          </a:xfrm>
          <a:prstGeom prst="rect">
            <a:avLst/>
          </a:prstGeom>
        </p:spPr>
      </p:pic>
      <p:sp>
        <p:nvSpPr>
          <p:cNvPr id="8" name="TextBox 7">
            <a:extLst>
              <a:ext uri="{FF2B5EF4-FFF2-40B4-BE49-F238E27FC236}">
                <a16:creationId xmlns:a16="http://schemas.microsoft.com/office/drawing/2014/main" id="{278D1F73-D0FF-4203-B3F7-B9A6D648535C}"/>
              </a:ext>
            </a:extLst>
          </p:cNvPr>
          <p:cNvSpPr txBox="1"/>
          <p:nvPr/>
        </p:nvSpPr>
        <p:spPr>
          <a:xfrm>
            <a:off x="7468542" y="5850709"/>
            <a:ext cx="1675459" cy="173124"/>
          </a:xfrm>
          <a:prstGeom prst="rect">
            <a:avLst/>
          </a:prstGeom>
          <a:solidFill>
            <a:srgbClr val="000000"/>
          </a:solidFill>
        </p:spPr>
        <p:txBody>
          <a:bodyPr wrap="none" rtlCol="0">
            <a:spAutoFit/>
          </a:bodyPr>
          <a:lstStyle/>
          <a:p>
            <a:pPr marL="0" marR="0" lvl="0" indent="0" algn="r" defTabSz="457200" rtl="0" eaLnBrk="1" fontAlgn="auto" latinLnBrk="0" hangingPunct="1">
              <a:lnSpc>
                <a:spcPct val="100000"/>
              </a:lnSpc>
              <a:spcBef>
                <a:spcPts val="0"/>
              </a:spcBef>
              <a:spcAft>
                <a:spcPts val="450"/>
              </a:spcAft>
              <a:buClrTx/>
              <a:buSzTx/>
              <a:buFontTx/>
              <a:buNone/>
              <a:tabLst/>
              <a:defRPr/>
            </a:pPr>
            <a:r>
              <a:rPr kumimoji="0" lang="en-US" sz="525"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www.gfar.net/news/brazil-s-dietary-guidelines-eat-real-food-together">
                  <a:extLst>
                    <a:ext uri="{A12FA001-AC4F-418D-AE19-62706E023703}">
                      <ahyp:hlinkClr xmlns:ahyp="http://schemas.microsoft.com/office/drawing/2018/hyperlinkcolor" val="tx"/>
                    </a:ext>
                  </a:extLst>
                </a:hlinkClick>
              </a:rPr>
              <a:t>This Photo</a:t>
            </a:r>
            <a:r>
              <a:rPr kumimoji="0" lang="en-US" sz="525"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kumimoji="0" lang="en-US" sz="525" b="0" i="0" u="none" strike="noStrike" kern="1200" cap="none" spc="0" normalizeH="0" baseline="0" noProof="0">
                <a:ln>
                  <a:noFill/>
                </a:ln>
                <a:solidFill>
                  <a:srgbClr val="FFFFFF"/>
                </a:solidFill>
                <a:effectLst/>
                <a:uLnTx/>
                <a:uFillTx/>
                <a:latin typeface="Calibri" panose="020F0502020204030204"/>
                <a:ea typeface="+mn-ea"/>
                <a:cs typeface="+mn-cs"/>
                <a:hlinkClick r:id="rId5" tooltip="https://creativecommons.org/licenses/by/3.0/">
                  <a:extLst>
                    <a:ext uri="{A12FA001-AC4F-418D-AE19-62706E023703}">
                      <ahyp:hlinkClr xmlns:ahyp="http://schemas.microsoft.com/office/drawing/2018/hyperlinkcolor" val="tx"/>
                    </a:ext>
                  </a:extLst>
                </a:hlinkClick>
              </a:rPr>
              <a:t>CC BY</a:t>
            </a:r>
            <a:endParaRPr kumimoji="0" lang="en-US" sz="525"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3">
            <a:extLst>
              <a:ext uri="{FF2B5EF4-FFF2-40B4-BE49-F238E27FC236}">
                <a16:creationId xmlns:a16="http://schemas.microsoft.com/office/drawing/2014/main" id="{B6869FC9-ACAC-A15E-7471-6C0CA36DA7C4}"/>
              </a:ext>
            </a:extLst>
          </p:cNvPr>
          <p:cNvSpPr txBox="1">
            <a:spLocks/>
          </p:cNvSpPr>
          <p:nvPr/>
        </p:nvSpPr>
        <p:spPr>
          <a:xfrm>
            <a:off x="350539" y="3240916"/>
            <a:ext cx="6496202" cy="2301100"/>
          </a:xfrm>
          <a:prstGeom prst="rect">
            <a:avLst/>
          </a:prstGeom>
          <a:solidFill>
            <a:schemeClr val="tx2">
              <a:lumMod val="60000"/>
              <a:lumOff val="40000"/>
              <a:alpha val="64038"/>
            </a:schemeClr>
          </a:solidFill>
        </p:spPr>
        <p:txBody>
          <a:bodyPr vert="horz" lIns="68580" tIns="34290" rIns="68580" bIns="34290" rtlCol="0" anchor="b">
            <a:normAutofit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800" b="1" i="0" u="none" strike="noStrike" kern="1200" cap="none" spc="0" normalizeH="0" baseline="0" noProof="0" dirty="0">
                <a:ln>
                  <a:noFill/>
                </a:ln>
                <a:solidFill>
                  <a:prstClr val="white"/>
                </a:solidFill>
                <a:effectLst/>
                <a:uLnTx/>
                <a:uFillTx/>
                <a:latin typeface="Calibri Light" panose="020F0302020204030204"/>
                <a:ea typeface="+mj-ea"/>
                <a:cs typeface="+mj-cs"/>
              </a:rPr>
              <a:t>Dietary Approaches: How </a:t>
            </a:r>
            <a:r>
              <a:rPr kumimoji="0" lang="en-US" sz="4800" b="1" i="0" u="none" strike="noStrike" kern="1200" cap="none" spc="0" normalizeH="0" baseline="0" noProof="0" dirty="0">
                <a:ln>
                  <a:noFill/>
                </a:ln>
                <a:solidFill>
                  <a:prstClr val="white"/>
                </a:solidFill>
                <a:effectLst/>
                <a:uLnTx/>
                <a:uFillTx/>
                <a:latin typeface="Calibri Light" panose="020F0302020204030204"/>
                <a:ea typeface="+mj-ea"/>
                <a:cs typeface="+mj-cs"/>
              </a:rPr>
              <a:t>Individualizing Diabetes Eating Plan</a:t>
            </a:r>
            <a:endParaRPr kumimoji="0" lang="en-US" sz="45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945723790"/>
      </p:ext>
    </p:extLst>
  </p:cSld>
  <p:clrMapOvr>
    <a:overrideClrMapping bg1="lt1" tx1="dk1" bg2="lt2" tx2="dk2" accent1="accent1" accent2="accent2" accent3="accent3" accent4="accent4" accent5="accent5" accent6="accent6" hlink="hlink" folHlink="folHlink"/>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diagram of steps of behavior&#10;&#10;Description automatically generated">
            <a:extLst>
              <a:ext uri="{FF2B5EF4-FFF2-40B4-BE49-F238E27FC236}">
                <a16:creationId xmlns:a16="http://schemas.microsoft.com/office/drawing/2014/main" id="{4CC078BC-2048-9DCB-1EDF-12A5354D5D4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06242" y="2327384"/>
            <a:ext cx="2045429" cy="1534071"/>
          </a:xfrm>
          <a:prstGeom prst="rect">
            <a:avLst/>
          </a:prstGeom>
        </p:spPr>
      </p:pic>
      <p:pic>
        <p:nvPicPr>
          <p:cNvPr id="4" name="Picture 3">
            <a:extLst>
              <a:ext uri="{FF2B5EF4-FFF2-40B4-BE49-F238E27FC236}">
                <a16:creationId xmlns:a16="http://schemas.microsoft.com/office/drawing/2014/main" id="{100343C9-F6A4-DD94-1220-59EC602050AA}"/>
              </a:ext>
            </a:extLst>
          </p:cNvPr>
          <p:cNvPicPr>
            <a:picLocks noChangeAspect="1"/>
          </p:cNvPicPr>
          <p:nvPr/>
        </p:nvPicPr>
        <p:blipFill>
          <a:blip r:embed="rId5"/>
          <a:stretch>
            <a:fillRect/>
          </a:stretch>
        </p:blipFill>
        <p:spPr>
          <a:xfrm>
            <a:off x="5599423" y="2481136"/>
            <a:ext cx="1690148" cy="2146487"/>
          </a:xfrm>
          <a:prstGeom prst="rect">
            <a:avLst/>
          </a:prstGeom>
        </p:spPr>
      </p:pic>
      <p:pic>
        <p:nvPicPr>
          <p:cNvPr id="7" name="Picture 6">
            <a:extLst>
              <a:ext uri="{FF2B5EF4-FFF2-40B4-BE49-F238E27FC236}">
                <a16:creationId xmlns:a16="http://schemas.microsoft.com/office/drawing/2014/main" id="{82CDB1A0-CA0A-4108-B816-7E171F424FA6}"/>
              </a:ext>
            </a:extLst>
          </p:cNvPr>
          <p:cNvPicPr>
            <a:picLocks noChangeAspect="1"/>
          </p:cNvPicPr>
          <p:nvPr/>
        </p:nvPicPr>
        <p:blipFill>
          <a:blip r:embed="rId6"/>
          <a:stretch>
            <a:fillRect/>
          </a:stretch>
        </p:blipFill>
        <p:spPr>
          <a:xfrm>
            <a:off x="5426384" y="4491874"/>
            <a:ext cx="1638612" cy="1350504"/>
          </a:xfrm>
          <a:prstGeom prst="rect">
            <a:avLst/>
          </a:prstGeom>
        </p:spPr>
      </p:pic>
      <p:sp>
        <p:nvSpPr>
          <p:cNvPr id="2" name="Title 1"/>
          <p:cNvSpPr>
            <a:spLocks noGrp="1"/>
          </p:cNvSpPr>
          <p:nvPr>
            <p:ph type="title"/>
          </p:nvPr>
        </p:nvSpPr>
        <p:spPr>
          <a:xfrm>
            <a:off x="0" y="1"/>
            <a:ext cx="9144000" cy="1177500"/>
          </a:xfrm>
          <a:solidFill>
            <a:schemeClr val="accent2"/>
          </a:solidFill>
        </p:spPr>
        <p:txBody>
          <a:bodyPr/>
          <a:lstStyle/>
          <a:p>
            <a:pPr algn="ctr"/>
            <a:r>
              <a:rPr lang="en-US" b="1" dirty="0"/>
              <a:t>Dietary Approaches</a:t>
            </a:r>
          </a:p>
        </p:txBody>
      </p:sp>
      <p:sp>
        <p:nvSpPr>
          <p:cNvPr id="3" name="Content Placeholder 2"/>
          <p:cNvSpPr>
            <a:spLocks noGrp="1"/>
          </p:cNvSpPr>
          <p:nvPr>
            <p:ph idx="1"/>
          </p:nvPr>
        </p:nvSpPr>
        <p:spPr>
          <a:xfrm>
            <a:off x="446734" y="1656445"/>
            <a:ext cx="5164102" cy="4024053"/>
          </a:xfrm>
        </p:spPr>
        <p:txBody>
          <a:bodyPr>
            <a:normAutofit lnSpcReduction="10000"/>
          </a:bodyPr>
          <a:lstStyle/>
          <a:p>
            <a:pPr marL="0" indent="0">
              <a:buNone/>
            </a:pPr>
            <a:r>
              <a:rPr lang="en-US" b="1" dirty="0"/>
              <a:t>Eating Approach: </a:t>
            </a:r>
          </a:p>
          <a:p>
            <a:pPr marL="0" indent="0">
              <a:buNone/>
            </a:pPr>
            <a:r>
              <a:rPr lang="en-US" b="1" dirty="0"/>
              <a:t>A way to provide practical tools for  for developing an eating pattern/plan</a:t>
            </a:r>
          </a:p>
          <a:p>
            <a:pPr lvl="1"/>
            <a:r>
              <a:rPr lang="en-US" sz="2800" dirty="0"/>
              <a:t>Frequency of Meal Timing</a:t>
            </a:r>
          </a:p>
          <a:p>
            <a:pPr lvl="1"/>
            <a:r>
              <a:rPr lang="en-US" sz="2800" dirty="0"/>
              <a:t>Diabetes Plate Method</a:t>
            </a:r>
          </a:p>
          <a:p>
            <a:pPr lvl="1"/>
            <a:r>
              <a:rPr lang="en-US" sz="2800" dirty="0"/>
              <a:t>Carbohydrate Choice</a:t>
            </a:r>
          </a:p>
          <a:p>
            <a:pPr lvl="1"/>
            <a:r>
              <a:rPr lang="en-US" sz="2800" dirty="0"/>
              <a:t>Carbohydrate Counting</a:t>
            </a:r>
          </a:p>
          <a:p>
            <a:pPr lvl="1"/>
            <a:r>
              <a:rPr lang="en-US" sz="2800" dirty="0"/>
              <a:t>Individualized behavioral approaches</a:t>
            </a:r>
          </a:p>
        </p:txBody>
      </p:sp>
      <p:pic>
        <p:nvPicPr>
          <p:cNvPr id="8" name="Picture 7">
            <a:extLst>
              <a:ext uri="{FF2B5EF4-FFF2-40B4-BE49-F238E27FC236}">
                <a16:creationId xmlns:a16="http://schemas.microsoft.com/office/drawing/2014/main" id="{D104D61B-3B8E-D39B-85E1-5242C83F1689}"/>
              </a:ext>
            </a:extLst>
          </p:cNvPr>
          <p:cNvPicPr>
            <a:picLocks noChangeAspect="1"/>
          </p:cNvPicPr>
          <p:nvPr/>
        </p:nvPicPr>
        <p:blipFill>
          <a:blip r:embed="rId7"/>
          <a:stretch>
            <a:fillRect/>
          </a:stretch>
        </p:blipFill>
        <p:spPr>
          <a:xfrm>
            <a:off x="7076409" y="3626330"/>
            <a:ext cx="1583749" cy="2054169"/>
          </a:xfrm>
          <a:prstGeom prst="rect">
            <a:avLst/>
          </a:prstGeom>
        </p:spPr>
      </p:pic>
      <p:pic>
        <p:nvPicPr>
          <p:cNvPr id="5" name="Picture 4">
            <a:extLst>
              <a:ext uri="{FF2B5EF4-FFF2-40B4-BE49-F238E27FC236}">
                <a16:creationId xmlns:a16="http://schemas.microsoft.com/office/drawing/2014/main" id="{07ADAD9B-0247-3647-E8BC-C1C54129E6D7}"/>
              </a:ext>
            </a:extLst>
          </p:cNvPr>
          <p:cNvPicPr>
            <a:picLocks noChangeAspect="1"/>
          </p:cNvPicPr>
          <p:nvPr/>
        </p:nvPicPr>
        <p:blipFill>
          <a:blip r:embed="rId8"/>
          <a:srcRect l="8854" t="6722" r="8854" b="5148"/>
          <a:stretch>
            <a:fillRect/>
          </a:stretch>
        </p:blipFill>
        <p:spPr>
          <a:xfrm>
            <a:off x="6775859" y="1266381"/>
            <a:ext cx="1027423" cy="1539432"/>
          </a:xfrm>
          <a:prstGeom prst="rect">
            <a:avLst/>
          </a:prstGeom>
        </p:spPr>
      </p:pic>
    </p:spTree>
    <p:extLst>
      <p:ext uri="{BB962C8B-B14F-4D97-AF65-F5344CB8AC3E}">
        <p14:creationId xmlns:p14="http://schemas.microsoft.com/office/powerpoint/2010/main" val="1029333270"/>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274A-433B-CD4E-8D03-D8B7E2EE789D}"/>
              </a:ext>
            </a:extLst>
          </p:cNvPr>
          <p:cNvSpPr>
            <a:spLocks noGrp="1"/>
          </p:cNvSpPr>
          <p:nvPr>
            <p:ph type="title"/>
          </p:nvPr>
        </p:nvSpPr>
        <p:spPr>
          <a:xfrm>
            <a:off x="0" y="0"/>
            <a:ext cx="9144000" cy="1527334"/>
          </a:xfrm>
          <a:solidFill>
            <a:schemeClr val="accent2"/>
          </a:solidFill>
        </p:spPr>
        <p:txBody>
          <a:bodyPr>
            <a:normAutofit/>
          </a:bodyPr>
          <a:lstStyle/>
          <a:p>
            <a:pPr algn="ctr"/>
            <a:r>
              <a:rPr lang="en-US" b="1" dirty="0"/>
              <a:t>Intermittent Fasting &amp; </a:t>
            </a:r>
            <a:br>
              <a:rPr lang="en-US" b="1" dirty="0"/>
            </a:br>
            <a:r>
              <a:rPr lang="en-US" b="1" dirty="0"/>
              <a:t>Time Restricted Eating</a:t>
            </a:r>
          </a:p>
        </p:txBody>
      </p:sp>
      <p:graphicFrame>
        <p:nvGraphicFramePr>
          <p:cNvPr id="4" name="Table 4">
            <a:extLst>
              <a:ext uri="{FF2B5EF4-FFF2-40B4-BE49-F238E27FC236}">
                <a16:creationId xmlns:a16="http://schemas.microsoft.com/office/drawing/2014/main" id="{1E3744F2-BE95-A348-BDA3-2CC84F9FEF76}"/>
              </a:ext>
            </a:extLst>
          </p:cNvPr>
          <p:cNvGraphicFramePr>
            <a:graphicFrameLocks noGrp="1"/>
          </p:cNvGraphicFramePr>
          <p:nvPr/>
        </p:nvGraphicFramePr>
        <p:xfrm>
          <a:off x="588645" y="1694402"/>
          <a:ext cx="7966710" cy="4824890"/>
        </p:xfrm>
        <a:graphic>
          <a:graphicData uri="http://schemas.openxmlformats.org/drawingml/2006/table">
            <a:tbl>
              <a:tblPr firstRow="1" bandRow="1">
                <a:tableStyleId>{5C22544A-7EE6-4342-B048-85BDC9FD1C3A}</a:tableStyleId>
              </a:tblPr>
              <a:tblGrid>
                <a:gridCol w="1514362">
                  <a:extLst>
                    <a:ext uri="{9D8B030D-6E8A-4147-A177-3AD203B41FA5}">
                      <a16:colId xmlns:a16="http://schemas.microsoft.com/office/drawing/2014/main" val="109513996"/>
                    </a:ext>
                  </a:extLst>
                </a:gridCol>
                <a:gridCol w="6452348">
                  <a:extLst>
                    <a:ext uri="{9D8B030D-6E8A-4147-A177-3AD203B41FA5}">
                      <a16:colId xmlns:a16="http://schemas.microsoft.com/office/drawing/2014/main" val="579596023"/>
                    </a:ext>
                  </a:extLst>
                </a:gridCol>
              </a:tblGrid>
              <a:tr h="2364104">
                <a:tc>
                  <a:txBody>
                    <a:bodyPr/>
                    <a:lstStyle/>
                    <a:p>
                      <a:pPr algn="ctr"/>
                      <a:r>
                        <a:rPr lang="en-US" sz="2100" b="1" dirty="0">
                          <a:solidFill>
                            <a:schemeClr val="tx1"/>
                          </a:solidFill>
                          <a:latin typeface="+mn-lt"/>
                        </a:rPr>
                        <a:t>Description &amp; Notes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sz="2400" b="1" dirty="0">
                          <a:solidFill>
                            <a:schemeClr val="tx1"/>
                          </a:solidFill>
                          <a:latin typeface="+mn-lt"/>
                          <a:cs typeface="Calibri" panose="020F0502020204030204" pitchFamily="34" charset="0"/>
                        </a:rPr>
                        <a:t>TYPES: </a:t>
                      </a:r>
                    </a:p>
                    <a:p>
                      <a:pPr marL="342900" lvl="0" indent="-342900">
                        <a:buFont typeface="Arial" panose="020B0604020202020204" pitchFamily="34" charset="0"/>
                        <a:buChar char="•"/>
                      </a:pPr>
                      <a:r>
                        <a:rPr lang="en-US" sz="2400" b="0" u="sng" dirty="0">
                          <a:solidFill>
                            <a:schemeClr val="tx1"/>
                          </a:solidFill>
                          <a:latin typeface="+mn-lt"/>
                          <a:cs typeface="Calibri" panose="020F0502020204030204" pitchFamily="34" charset="0"/>
                        </a:rPr>
                        <a:t>Al</a:t>
                      </a:r>
                      <a:r>
                        <a:rPr lang="en-US" sz="2400" b="0" i="0" u="sng" dirty="0">
                          <a:solidFill>
                            <a:schemeClr val="tx1"/>
                          </a:solidFill>
                          <a:latin typeface="+mn-lt"/>
                          <a:cs typeface="Calibri" panose="020F0502020204030204" pitchFamily="34" charset="0"/>
                        </a:rPr>
                        <a:t>ternate-day fasting- </a:t>
                      </a:r>
                      <a:r>
                        <a:rPr lang="en-US" sz="2400" b="0" i="0" dirty="0">
                          <a:solidFill>
                            <a:schemeClr val="tx1"/>
                          </a:solidFill>
                          <a:latin typeface="+mn-lt"/>
                          <a:cs typeface="Calibri" panose="020F0502020204030204" pitchFamily="34" charset="0"/>
                        </a:rPr>
                        <a:t>500–600 calories on alternating days</a:t>
                      </a:r>
                      <a:endParaRPr lang="en-US" sz="2400" b="0" dirty="0">
                        <a:solidFill>
                          <a:schemeClr val="tx1"/>
                        </a:solidFill>
                        <a:latin typeface="+mn-lt"/>
                        <a:cs typeface="Calibri" panose="020F0502020204030204" pitchFamily="34" charset="0"/>
                      </a:endParaRPr>
                    </a:p>
                    <a:p>
                      <a:pPr marL="342900" lvl="0" indent="-342900">
                        <a:buFont typeface="Arial" panose="020B0604020202020204" pitchFamily="34" charset="0"/>
                        <a:buChar char="•"/>
                      </a:pPr>
                      <a:r>
                        <a:rPr lang="en-US" sz="2400" b="0" i="0" u="sng" dirty="0">
                          <a:solidFill>
                            <a:schemeClr val="tx1"/>
                          </a:solidFill>
                          <a:latin typeface="+mn-lt"/>
                          <a:cs typeface="Calibri" panose="020F0502020204030204" pitchFamily="34" charset="0"/>
                        </a:rPr>
                        <a:t>6:1 or 5:2 diet- </a:t>
                      </a:r>
                      <a:r>
                        <a:rPr lang="en-US" sz="2400" b="0" i="0" dirty="0">
                          <a:solidFill>
                            <a:schemeClr val="tx1"/>
                          </a:solidFill>
                          <a:latin typeface="+mn-lt"/>
                          <a:cs typeface="Calibri" panose="020F0502020204030204" pitchFamily="34" charset="0"/>
                        </a:rPr>
                        <a:t>500–600 calories on 1-2 </a:t>
                      </a:r>
                      <a:r>
                        <a:rPr lang="en-US" sz="2400" b="0" dirty="0">
                          <a:solidFill>
                            <a:schemeClr val="tx1"/>
                          </a:solidFill>
                          <a:latin typeface="+mn-lt"/>
                          <a:cs typeface="Calibri" panose="020F0502020204030204" pitchFamily="34" charset="0"/>
                        </a:rPr>
                        <a:t>days </a:t>
                      </a:r>
                      <a:r>
                        <a:rPr lang="en-US" sz="2400" b="0" i="0" dirty="0">
                          <a:solidFill>
                            <a:schemeClr val="tx1"/>
                          </a:solidFill>
                          <a:latin typeface="+mn-lt"/>
                          <a:cs typeface="Calibri" panose="020F0502020204030204" pitchFamily="34" charset="0"/>
                        </a:rPr>
                        <a:t>with usual intake the other 5-6 days</a:t>
                      </a:r>
                      <a:endParaRPr lang="en-US" sz="2400" b="0" dirty="0">
                        <a:solidFill>
                          <a:schemeClr val="tx1"/>
                        </a:solidFill>
                        <a:latin typeface="+mn-lt"/>
                        <a:cs typeface="Calibri" panose="020F0502020204030204" pitchFamily="34" charset="0"/>
                      </a:endParaRPr>
                    </a:p>
                    <a:p>
                      <a:pPr marL="342900" lvl="0" indent="-342900">
                        <a:buFont typeface="Arial" panose="020B0604020202020204" pitchFamily="34" charset="0"/>
                        <a:buChar char="•"/>
                      </a:pPr>
                      <a:r>
                        <a:rPr lang="en-US" sz="2400" b="0" i="0" u="sng" dirty="0">
                          <a:solidFill>
                            <a:schemeClr val="tx1"/>
                          </a:solidFill>
                          <a:latin typeface="+mn-lt"/>
                          <a:cs typeface="Calibri" panose="020F0502020204030204" pitchFamily="34" charset="0"/>
                        </a:rPr>
                        <a:t>Time-restricted eating </a:t>
                      </a:r>
                      <a:r>
                        <a:rPr lang="en-US" sz="2400" b="0" i="0" dirty="0">
                          <a:solidFill>
                            <a:schemeClr val="tx1"/>
                          </a:solidFill>
                          <a:latin typeface="+mn-lt"/>
                          <a:cs typeface="Calibri" panose="020F0502020204030204" pitchFamily="34" charset="0"/>
                        </a:rPr>
                        <a:t>- </a:t>
                      </a:r>
                      <a:r>
                        <a:rPr lang="en-US" sz="2400" b="0" dirty="0">
                          <a:solidFill>
                            <a:schemeClr val="tx1"/>
                          </a:solidFill>
                          <a:latin typeface="+mn-lt"/>
                          <a:cs typeface="Calibri" panose="020F0502020204030204" pitchFamily="34" charset="0"/>
                        </a:rPr>
                        <a:t>D</a:t>
                      </a:r>
                      <a:r>
                        <a:rPr lang="en-US" sz="2400" b="0" i="0" dirty="0">
                          <a:solidFill>
                            <a:schemeClr val="tx1"/>
                          </a:solidFill>
                          <a:latin typeface="+mn-lt"/>
                          <a:cs typeface="Calibri" panose="020F0502020204030204" pitchFamily="34" charset="0"/>
                        </a:rPr>
                        <a:t>aily calorie restriction based on 8-16 hour window of time  </a:t>
                      </a:r>
                      <a:endParaRPr lang="en-US" sz="2400" b="0" dirty="0">
                        <a:solidFill>
                          <a:schemeClr val="tx1"/>
                        </a:solidFill>
                        <a:latin typeface="+mn-lt"/>
                        <a:cs typeface="Calibri" panose="020F050202020403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2195990">
                <a:tc>
                  <a:txBody>
                    <a:bodyPr/>
                    <a:lstStyle/>
                    <a:p>
                      <a:pPr algn="ctr"/>
                      <a:r>
                        <a:rPr lang="en-US" sz="2100" b="1" dirty="0">
                          <a:latin typeface="+mn-lt"/>
                        </a:rPr>
                        <a:t>Current Literature</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latin typeface="+mn-lt"/>
                        </a:rPr>
                        <a:t>No difference in </a:t>
                      </a:r>
                      <a:r>
                        <a:rPr lang="en-US" sz="2400" b="0" dirty="0" err="1">
                          <a:solidFill>
                            <a:schemeClr val="tx1"/>
                          </a:solidFill>
                          <a:latin typeface="+mn-lt"/>
                        </a:rPr>
                        <a:t>wt</a:t>
                      </a:r>
                      <a:r>
                        <a:rPr lang="en-US" sz="2400" b="0" dirty="0">
                          <a:solidFill>
                            <a:schemeClr val="tx1"/>
                          </a:solidFill>
                          <a:latin typeface="+mn-lt"/>
                        </a:rPr>
                        <a:t> loss vs. calorie restriction</a:t>
                      </a:r>
                    </a:p>
                    <a:p>
                      <a:pPr marL="285750" indent="-285750">
                        <a:buFont typeface="Arial" panose="020B0604020202020204" pitchFamily="34" charset="0"/>
                        <a:buChar char="•"/>
                      </a:pPr>
                      <a:r>
                        <a:rPr lang="en-US" sz="2400" b="0" dirty="0">
                          <a:solidFill>
                            <a:schemeClr val="tx1"/>
                          </a:solidFill>
                          <a:latin typeface="+mn-lt"/>
                        </a:rPr>
                        <a:t>Time restricted eating: easy to follow, no need to count calories, sustainability</a:t>
                      </a:r>
                    </a:p>
                    <a:p>
                      <a:pPr marL="285750" indent="-285750">
                        <a:buFont typeface="Arial" panose="020B0604020202020204" pitchFamily="34" charset="0"/>
                        <a:buChar char="•"/>
                      </a:pPr>
                      <a:r>
                        <a:rPr lang="en-US" sz="2400" b="0" dirty="0">
                          <a:solidFill>
                            <a:schemeClr val="tx1"/>
                          </a:solidFill>
                          <a:latin typeface="+mn-lt"/>
                        </a:rPr>
                        <a:t>Monitor safety: medications (glucose, BP), hydration, etc.</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Tree>
    <p:extLst>
      <p:ext uri="{BB962C8B-B14F-4D97-AF65-F5344CB8AC3E}">
        <p14:creationId xmlns:p14="http://schemas.microsoft.com/office/powerpoint/2010/main" val="2401630947"/>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274A-433B-CD4E-8D03-D8B7E2EE789D}"/>
              </a:ext>
            </a:extLst>
          </p:cNvPr>
          <p:cNvSpPr>
            <a:spLocks noGrp="1"/>
          </p:cNvSpPr>
          <p:nvPr>
            <p:ph type="title"/>
          </p:nvPr>
        </p:nvSpPr>
        <p:spPr>
          <a:xfrm>
            <a:off x="0" y="0"/>
            <a:ext cx="9144000" cy="1070084"/>
          </a:xfrm>
          <a:solidFill>
            <a:schemeClr val="accent2"/>
          </a:solidFill>
        </p:spPr>
        <p:txBody>
          <a:bodyPr/>
          <a:lstStyle/>
          <a:p>
            <a:pPr algn="ctr"/>
            <a:r>
              <a:rPr lang="en-US" b="1" dirty="0"/>
              <a:t>Meal Approaches</a:t>
            </a:r>
          </a:p>
        </p:txBody>
      </p:sp>
      <p:graphicFrame>
        <p:nvGraphicFramePr>
          <p:cNvPr id="4" name="Table 4">
            <a:extLst>
              <a:ext uri="{FF2B5EF4-FFF2-40B4-BE49-F238E27FC236}">
                <a16:creationId xmlns:a16="http://schemas.microsoft.com/office/drawing/2014/main" id="{1E3744F2-BE95-A348-BDA3-2CC84F9FEF76}"/>
              </a:ext>
            </a:extLst>
          </p:cNvPr>
          <p:cNvGraphicFramePr>
            <a:graphicFrameLocks noGrp="1"/>
          </p:cNvGraphicFramePr>
          <p:nvPr/>
        </p:nvGraphicFramePr>
        <p:xfrm>
          <a:off x="672353" y="1408177"/>
          <a:ext cx="7799294" cy="4692434"/>
        </p:xfrm>
        <a:graphic>
          <a:graphicData uri="http://schemas.openxmlformats.org/drawingml/2006/table">
            <a:tbl>
              <a:tblPr firstRow="1" bandRow="1">
                <a:tableStyleId>{5C22544A-7EE6-4342-B048-85BDC9FD1C3A}</a:tableStyleId>
              </a:tblPr>
              <a:tblGrid>
                <a:gridCol w="1911141">
                  <a:extLst>
                    <a:ext uri="{9D8B030D-6E8A-4147-A177-3AD203B41FA5}">
                      <a16:colId xmlns:a16="http://schemas.microsoft.com/office/drawing/2014/main" val="109513996"/>
                    </a:ext>
                  </a:extLst>
                </a:gridCol>
                <a:gridCol w="5888153">
                  <a:extLst>
                    <a:ext uri="{9D8B030D-6E8A-4147-A177-3AD203B41FA5}">
                      <a16:colId xmlns:a16="http://schemas.microsoft.com/office/drawing/2014/main" val="579596023"/>
                    </a:ext>
                  </a:extLst>
                </a:gridCol>
              </a:tblGrid>
              <a:tr h="2563329">
                <a:tc>
                  <a:txBody>
                    <a:bodyPr/>
                    <a:lstStyle/>
                    <a:p>
                      <a:pPr algn="ctr"/>
                      <a:r>
                        <a:rPr lang="en-US" sz="2000" b="1" dirty="0">
                          <a:solidFill>
                            <a:schemeClr val="tx1"/>
                          </a:solidFill>
                        </a:rPr>
                        <a:t>Partial</a:t>
                      </a:r>
                      <a:r>
                        <a:rPr lang="en-US" sz="2000" b="1" baseline="0" dirty="0">
                          <a:solidFill>
                            <a:schemeClr val="tx1"/>
                          </a:solidFill>
                        </a:rPr>
                        <a:t>/Total Meal Replacements</a:t>
                      </a:r>
                      <a:endParaRPr lang="en-US" sz="2000" b="1"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Bars,</a:t>
                      </a:r>
                      <a:r>
                        <a:rPr lang="en-US" sz="2400" b="0" baseline="0" dirty="0">
                          <a:solidFill>
                            <a:schemeClr val="tx1"/>
                          </a:solidFill>
                        </a:rPr>
                        <a:t> shakes, soups with set macros/micros</a:t>
                      </a:r>
                    </a:p>
                    <a:p>
                      <a:pPr marL="285750" indent="-285750">
                        <a:buFont typeface="Arial" panose="020B0604020202020204" pitchFamily="34" charset="0"/>
                        <a:buChar char="•"/>
                      </a:pPr>
                      <a:r>
                        <a:rPr lang="en-US" sz="2400" b="0" baseline="0" dirty="0">
                          <a:solidFill>
                            <a:schemeClr val="tx1"/>
                          </a:solidFill>
                        </a:rPr>
                        <a:t>Shown to improve nutrient quality &amp; glycemic management by reduced portions &amp; energy intake</a:t>
                      </a:r>
                    </a:p>
                    <a:p>
                      <a:pPr marL="285750" indent="-285750">
                        <a:buFont typeface="Arial" panose="020B0604020202020204" pitchFamily="34" charset="0"/>
                        <a:buChar char="•"/>
                      </a:pPr>
                      <a:endParaRPr lang="en-US" sz="2400" b="0" baseline="0" dirty="0">
                        <a:solidFill>
                          <a:schemeClr val="tx1"/>
                        </a:solidFill>
                      </a:endParaRPr>
                    </a:p>
                    <a:p>
                      <a:pPr marL="285750" indent="-285750">
                        <a:buFont typeface="Arial" panose="020B0604020202020204" pitchFamily="34" charset="0"/>
                        <a:buChar char="•"/>
                      </a:pPr>
                      <a:r>
                        <a:rPr lang="en-US" sz="2400" b="0" baseline="0" dirty="0">
                          <a:solidFill>
                            <a:schemeClr val="tx1"/>
                          </a:solidFill>
                        </a:rPr>
                        <a:t>Effective short-term strategy for weight loss, A1c &amp; fasting glucose reduction</a:t>
                      </a:r>
                      <a:endParaRPr lang="en-US" sz="2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444651"/>
                  </a:ext>
                </a:extLst>
              </a:tr>
              <a:tr h="2063534">
                <a:tc>
                  <a:txBody>
                    <a:bodyPr/>
                    <a:lstStyle/>
                    <a:p>
                      <a:pPr algn="ctr"/>
                      <a:r>
                        <a:rPr lang="en-US" sz="2000" b="1" dirty="0" err="1"/>
                        <a:t>Chrononutrition</a:t>
                      </a:r>
                      <a:endParaRPr lang="en-US" sz="20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2400" b="0" dirty="0">
                          <a:solidFill>
                            <a:schemeClr val="tx1"/>
                          </a:solidFill>
                        </a:rPr>
                        <a:t>New subspeciality - a</a:t>
                      </a:r>
                      <a:r>
                        <a:rPr lang="en-US" sz="2400" b="0" baseline="0" dirty="0">
                          <a:solidFill>
                            <a:schemeClr val="tx1"/>
                          </a:solidFill>
                        </a:rPr>
                        <a:t>ims to understand how timing of nutrition impacts metabolic health</a:t>
                      </a:r>
                    </a:p>
                    <a:p>
                      <a:pPr marL="285750" indent="-285750">
                        <a:buFont typeface="Arial" panose="020B0604020202020204" pitchFamily="34" charset="0"/>
                        <a:buChar char="•"/>
                      </a:pPr>
                      <a:endParaRPr lang="en-US" sz="2400" b="0" baseline="0" dirty="0">
                        <a:solidFill>
                          <a:schemeClr val="tx1"/>
                        </a:solidFill>
                      </a:endParaRPr>
                    </a:p>
                    <a:p>
                      <a:pPr marL="285750" indent="-285750">
                        <a:buFont typeface="Arial" panose="020B0604020202020204" pitchFamily="34" charset="0"/>
                        <a:buChar char="•"/>
                      </a:pPr>
                      <a:r>
                        <a:rPr lang="en-US" sz="2400" b="0" baseline="0" dirty="0">
                          <a:solidFill>
                            <a:schemeClr val="tx1"/>
                          </a:solidFill>
                        </a:rPr>
                        <a:t>Early studies - ? CVD benefit of eating earlier vs. increased DM risk in shift workers</a:t>
                      </a:r>
                      <a:endParaRPr lang="en-US" sz="2400" b="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1161302"/>
                  </a:ext>
                </a:extLst>
              </a:tr>
            </a:tbl>
          </a:graphicData>
        </a:graphic>
      </p:graphicFrame>
      <p:sp>
        <p:nvSpPr>
          <p:cNvPr id="3" name="TextBox 2">
            <a:extLst>
              <a:ext uri="{FF2B5EF4-FFF2-40B4-BE49-F238E27FC236}">
                <a16:creationId xmlns:a16="http://schemas.microsoft.com/office/drawing/2014/main" id="{C5EC7457-00DC-BA48-841D-2CDAC4AF9EB9}"/>
              </a:ext>
            </a:extLst>
          </p:cNvPr>
          <p:cNvSpPr txBox="1"/>
          <p:nvPr/>
        </p:nvSpPr>
        <p:spPr>
          <a:xfrm>
            <a:off x="270683" y="6412489"/>
            <a:ext cx="8491451"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 </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72041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F0C5-3F16-409B-AC99-E56D223BDFE0}"/>
              </a:ext>
            </a:extLst>
          </p:cNvPr>
          <p:cNvSpPr>
            <a:spLocks noGrp="1"/>
          </p:cNvSpPr>
          <p:nvPr>
            <p:ph type="title"/>
          </p:nvPr>
        </p:nvSpPr>
        <p:spPr>
          <a:xfrm>
            <a:off x="1" y="0"/>
            <a:ext cx="9144000" cy="1133856"/>
          </a:xfrm>
          <a:solidFill>
            <a:schemeClr val="accent2"/>
          </a:solidFill>
        </p:spPr>
        <p:txBody>
          <a:bodyPr>
            <a:noAutofit/>
          </a:bodyPr>
          <a:lstStyle/>
          <a:p>
            <a:pPr algn="ctr"/>
            <a:r>
              <a:rPr lang="en-US" b="1" dirty="0"/>
              <a:t>Dietary Approaches: </a:t>
            </a:r>
            <a:br>
              <a:rPr lang="en-US" b="1" dirty="0"/>
            </a:br>
            <a:r>
              <a:rPr lang="en-US" b="1" dirty="0"/>
              <a:t>Carbohydrate </a:t>
            </a:r>
            <a:r>
              <a:rPr lang="en-US" b="1" dirty="0" err="1"/>
              <a:t>Mgmt</a:t>
            </a:r>
            <a:endParaRPr lang="en-US" b="1" dirty="0"/>
          </a:p>
        </p:txBody>
      </p:sp>
      <p:graphicFrame>
        <p:nvGraphicFramePr>
          <p:cNvPr id="4" name="Content Placeholder 3">
            <a:extLst>
              <a:ext uri="{FF2B5EF4-FFF2-40B4-BE49-F238E27FC236}">
                <a16:creationId xmlns:a16="http://schemas.microsoft.com/office/drawing/2014/main" id="{1BF16386-F15D-4C9C-B1B1-16DC73D6A682}"/>
              </a:ext>
            </a:extLst>
          </p:cNvPr>
          <p:cNvGraphicFramePr>
            <a:graphicFrameLocks noGrp="1"/>
          </p:cNvGraphicFramePr>
          <p:nvPr>
            <p:ph idx="1"/>
          </p:nvPr>
        </p:nvGraphicFramePr>
        <p:xfrm>
          <a:off x="628650" y="1463041"/>
          <a:ext cx="7886700" cy="4334255"/>
        </p:xfrm>
        <a:graphic>
          <a:graphicData uri="http://schemas.openxmlformats.org/drawingml/2006/table">
            <a:tbl>
              <a:tblPr firstRow="1" firstCol="1" bandRow="1">
                <a:tableStyleId>{F5AB1C69-6EDB-4FF4-983F-18BD219EF322}</a:tableStyleId>
              </a:tblPr>
              <a:tblGrid>
                <a:gridCol w="3283527">
                  <a:extLst>
                    <a:ext uri="{9D8B030D-6E8A-4147-A177-3AD203B41FA5}">
                      <a16:colId xmlns:a16="http://schemas.microsoft.com/office/drawing/2014/main" val="4063294871"/>
                    </a:ext>
                  </a:extLst>
                </a:gridCol>
                <a:gridCol w="4603173">
                  <a:extLst>
                    <a:ext uri="{9D8B030D-6E8A-4147-A177-3AD203B41FA5}">
                      <a16:colId xmlns:a16="http://schemas.microsoft.com/office/drawing/2014/main" val="975534240"/>
                    </a:ext>
                  </a:extLst>
                </a:gridCol>
              </a:tblGrid>
              <a:tr h="524010">
                <a:tc>
                  <a:txBody>
                    <a:bodyPr/>
                    <a:lstStyle/>
                    <a:p>
                      <a:pPr marL="0" marR="0" algn="ctr">
                        <a:lnSpc>
                          <a:spcPct val="107000"/>
                        </a:lnSpc>
                        <a:spcBef>
                          <a:spcPts val="0"/>
                        </a:spcBef>
                        <a:spcAft>
                          <a:spcPts val="0"/>
                        </a:spcAft>
                      </a:pPr>
                      <a:r>
                        <a:rPr lang="en-US" sz="1800" b="1" dirty="0">
                          <a:solidFill>
                            <a:schemeClr val="tx1"/>
                          </a:solidFill>
                          <a:effectLst/>
                          <a:latin typeface="+mn-lt"/>
                        </a:rPr>
                        <a:t>Therapy</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800" b="1" dirty="0">
                          <a:solidFill>
                            <a:schemeClr val="tx1"/>
                          </a:solidFill>
                          <a:effectLst/>
                          <a:latin typeface="+mn-lt"/>
                          <a:ea typeface="+mn-ea"/>
                          <a:cs typeface="+mn-cs"/>
                        </a:rPr>
                        <a:t>Dietary</a:t>
                      </a:r>
                      <a:r>
                        <a:rPr lang="en-US" sz="1800" b="1" baseline="0" dirty="0">
                          <a:solidFill>
                            <a:schemeClr val="tx1"/>
                          </a:solidFill>
                          <a:effectLst/>
                          <a:latin typeface="+mn-lt"/>
                          <a:ea typeface="+mn-ea"/>
                          <a:cs typeface="+mn-cs"/>
                        </a:rPr>
                        <a:t> Approach</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742184"/>
                  </a:ext>
                </a:extLst>
              </a:tr>
              <a:tr h="1237673">
                <a:tc>
                  <a:txBody>
                    <a:bodyPr/>
                    <a:lstStyle/>
                    <a:p>
                      <a:pPr marL="0" marR="0">
                        <a:lnSpc>
                          <a:spcPct val="107000"/>
                        </a:lnSpc>
                        <a:spcBef>
                          <a:spcPts val="0"/>
                        </a:spcBef>
                        <a:spcAft>
                          <a:spcPts val="0"/>
                        </a:spcAft>
                      </a:pPr>
                      <a:r>
                        <a:rPr lang="en-US" sz="1800" b="0" dirty="0">
                          <a:solidFill>
                            <a:schemeClr val="tx1"/>
                          </a:solidFill>
                          <a:effectLst/>
                          <a:latin typeface="+mn-lt"/>
                        </a:rPr>
                        <a:t>Nutrition therapy only or on meds excluding insulin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Consider </a:t>
                      </a:r>
                      <a:r>
                        <a:rPr lang="en-US" sz="1800" b="0" i="0" dirty="0">
                          <a:solidFill>
                            <a:schemeClr val="tx1"/>
                          </a:solidFill>
                          <a:effectLst/>
                          <a:latin typeface="+mn-lt"/>
                        </a:rPr>
                        <a:t>reducing overall carb intake, </a:t>
                      </a:r>
                      <a:r>
                        <a:rPr lang="en-US" sz="1800" b="1" i="0" dirty="0">
                          <a:solidFill>
                            <a:schemeClr val="tx1"/>
                          </a:solidFill>
                          <a:effectLst/>
                          <a:latin typeface="+mn-lt"/>
                        </a:rPr>
                        <a:t>portion sizes, simplified meal plan, plate method, or carb counting</a:t>
                      </a:r>
                      <a:endParaRPr lang="en-US" sz="1800" b="1"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6200444"/>
                  </a:ext>
                </a:extLst>
              </a:tr>
              <a:tr h="1780624">
                <a:tc>
                  <a:txBody>
                    <a:bodyPr/>
                    <a:lstStyle/>
                    <a:p>
                      <a:pPr marL="0" marR="0">
                        <a:lnSpc>
                          <a:spcPct val="107000"/>
                        </a:lnSpc>
                        <a:spcBef>
                          <a:spcPts val="0"/>
                        </a:spcBef>
                        <a:spcAft>
                          <a:spcPts val="0"/>
                        </a:spcAft>
                      </a:pPr>
                      <a:r>
                        <a:rPr lang="en-US" sz="1800" b="0" dirty="0">
                          <a:solidFill>
                            <a:schemeClr val="tx1"/>
                          </a:solidFill>
                          <a:effectLst/>
                          <a:latin typeface="+mn-lt"/>
                        </a:rPr>
                        <a:t>Fixed insulin doses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a:t>
                      </a:r>
                      <a:r>
                        <a:rPr lang="en-US" sz="1800" b="1" dirty="0">
                          <a:solidFill>
                            <a:schemeClr val="tx1"/>
                          </a:solidFill>
                          <a:effectLst/>
                          <a:latin typeface="+mn-lt"/>
                        </a:rPr>
                        <a:t>carbohydrate consistency </a:t>
                      </a:r>
                      <a:r>
                        <a:rPr lang="en-US" sz="1800" b="0" dirty="0">
                          <a:solidFill>
                            <a:schemeClr val="tx1"/>
                          </a:solidFill>
                          <a:effectLst/>
                          <a:latin typeface="+mn-lt"/>
                        </a:rPr>
                        <a:t>with respect to </a:t>
                      </a:r>
                      <a:r>
                        <a:rPr lang="en-US" sz="1800" b="1" dirty="0">
                          <a:solidFill>
                            <a:schemeClr val="tx1"/>
                          </a:solidFill>
                          <a:effectLst/>
                          <a:latin typeface="+mn-lt"/>
                        </a:rPr>
                        <a:t>time, amount &amp; insulin action</a:t>
                      </a:r>
                      <a:r>
                        <a:rPr lang="en-US" sz="1800" b="0" dirty="0">
                          <a:solidFill>
                            <a:schemeClr val="tx1"/>
                          </a:solidFill>
                          <a:effectLst/>
                          <a:latin typeface="+mn-lt"/>
                        </a:rPr>
                        <a:t>. Consider tools like </a:t>
                      </a:r>
                      <a:r>
                        <a:rPr lang="en-US" sz="1800" b="1" dirty="0">
                          <a:solidFill>
                            <a:schemeClr val="tx1"/>
                          </a:solidFill>
                          <a:effectLst/>
                          <a:latin typeface="+mn-lt"/>
                        </a:rPr>
                        <a:t>c</a:t>
                      </a:r>
                      <a:r>
                        <a:rPr lang="en-US" sz="1800" b="1" i="0" dirty="0">
                          <a:solidFill>
                            <a:schemeClr val="tx1"/>
                          </a:solidFill>
                          <a:effectLst/>
                          <a:latin typeface="+mn-lt"/>
                        </a:rPr>
                        <a:t>arbohydrate counting or choices, plate method, simplified meal plan, or food lists</a:t>
                      </a:r>
                      <a:endParaRPr lang="en-US" sz="1800" b="1"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1867858"/>
                  </a:ext>
                </a:extLst>
              </a:tr>
              <a:tr h="791948">
                <a:tc>
                  <a:txBody>
                    <a:bodyPr/>
                    <a:lstStyle/>
                    <a:p>
                      <a:pPr marL="0" marR="0">
                        <a:lnSpc>
                          <a:spcPct val="107000"/>
                        </a:lnSpc>
                        <a:spcBef>
                          <a:spcPts val="0"/>
                        </a:spcBef>
                        <a:spcAft>
                          <a:spcPts val="0"/>
                        </a:spcAft>
                      </a:pPr>
                      <a:r>
                        <a:rPr lang="en-US" sz="1800" b="0" dirty="0">
                          <a:solidFill>
                            <a:schemeClr val="tx1"/>
                          </a:solidFill>
                          <a:effectLst/>
                          <a:latin typeface="+mn-lt"/>
                        </a:rPr>
                        <a:t>Flexible insulin therapy</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carbohydrate counting &amp; using an insulin-to-carb ratio </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347200"/>
                  </a:ext>
                </a:extLst>
              </a:tr>
            </a:tbl>
          </a:graphicData>
        </a:graphic>
      </p:graphicFrame>
      <p:sp>
        <p:nvSpPr>
          <p:cNvPr id="5" name="Rectangle: Rounded Corners 4">
            <a:extLst>
              <a:ext uri="{FF2B5EF4-FFF2-40B4-BE49-F238E27FC236}">
                <a16:creationId xmlns:a16="http://schemas.microsoft.com/office/drawing/2014/main" id="{51BD788F-73FC-479C-9AA6-4467C3F4BFCE}"/>
              </a:ext>
            </a:extLst>
          </p:cNvPr>
          <p:cNvSpPr/>
          <p:nvPr/>
        </p:nvSpPr>
        <p:spPr>
          <a:xfrm>
            <a:off x="443818" y="1975618"/>
            <a:ext cx="8256364" cy="301700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491E664-037B-36FB-98FC-F55A47CDDE54}"/>
              </a:ext>
            </a:extLst>
          </p:cNvPr>
          <p:cNvSpPr txBox="1"/>
          <p:nvPr/>
        </p:nvSpPr>
        <p:spPr>
          <a:xfrm>
            <a:off x="81950" y="6063207"/>
            <a:ext cx="8980097"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Franz, M. J., MacLeod, J., Evert, A., Brown, C.,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Gradwell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Handu</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D.,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Reppert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 &amp; Robinson, M. (2017). Academy of Nutrition and Dietetics Nutrition practice guideline for type 1 and type 2 diabetes in adults: Systematic review of evidence for medical nutrition therapy effectiveness and recommendations for integration into the Nutrition Care Process.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Journal of the Academy of Nutrition and Dietetics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117</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(10), 1659–1679. https://</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doi.org</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/10.1016/j.jand.2017.03.022 </a:t>
            </a:r>
          </a:p>
        </p:txBody>
      </p:sp>
    </p:spTree>
    <p:extLst>
      <p:ext uri="{BB962C8B-B14F-4D97-AF65-F5344CB8AC3E}">
        <p14:creationId xmlns:p14="http://schemas.microsoft.com/office/powerpoint/2010/main" val="348742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3CEF1A-8B92-1E76-4ABB-7C273344EF00}"/>
              </a:ext>
            </a:extLst>
          </p:cNvPr>
          <p:cNvPicPr>
            <a:picLocks noChangeAspect="1"/>
          </p:cNvPicPr>
          <p:nvPr/>
        </p:nvPicPr>
        <p:blipFill>
          <a:blip r:embed="rId3"/>
          <a:stretch>
            <a:fillRect/>
          </a:stretch>
        </p:blipFill>
        <p:spPr>
          <a:xfrm>
            <a:off x="6510528" y="3276867"/>
            <a:ext cx="2517377" cy="2074761"/>
          </a:xfrm>
          <a:prstGeom prst="rect">
            <a:avLst/>
          </a:prstGeom>
        </p:spPr>
      </p:pic>
      <p:sp>
        <p:nvSpPr>
          <p:cNvPr id="2" name="Title 1">
            <a:extLst>
              <a:ext uri="{FF2B5EF4-FFF2-40B4-BE49-F238E27FC236}">
                <a16:creationId xmlns:a16="http://schemas.microsoft.com/office/drawing/2014/main" id="{4440F99B-B816-4194-9434-BE6B92C6EA8D}"/>
              </a:ext>
            </a:extLst>
          </p:cNvPr>
          <p:cNvSpPr>
            <a:spLocks noGrp="1"/>
          </p:cNvSpPr>
          <p:nvPr>
            <p:ph type="title"/>
          </p:nvPr>
        </p:nvSpPr>
        <p:spPr>
          <a:xfrm>
            <a:off x="0" y="0"/>
            <a:ext cx="9144000" cy="1078992"/>
          </a:xfrm>
          <a:solidFill>
            <a:schemeClr val="accent2"/>
          </a:solidFill>
        </p:spPr>
        <p:txBody>
          <a:bodyPr/>
          <a:lstStyle/>
          <a:p>
            <a:pPr algn="ctr"/>
            <a:r>
              <a:rPr lang="en-US" b="1" dirty="0"/>
              <a:t>Plate Method</a:t>
            </a:r>
          </a:p>
        </p:txBody>
      </p:sp>
      <p:sp>
        <p:nvSpPr>
          <p:cNvPr id="3" name="Content Placeholder 2">
            <a:extLst>
              <a:ext uri="{FF2B5EF4-FFF2-40B4-BE49-F238E27FC236}">
                <a16:creationId xmlns:a16="http://schemas.microsoft.com/office/drawing/2014/main" id="{37A07E22-B66D-4441-B383-0E4E91E5F87B}"/>
              </a:ext>
            </a:extLst>
          </p:cNvPr>
          <p:cNvSpPr>
            <a:spLocks noGrp="1"/>
          </p:cNvSpPr>
          <p:nvPr>
            <p:ph idx="1"/>
          </p:nvPr>
        </p:nvSpPr>
        <p:spPr>
          <a:xfrm>
            <a:off x="239955" y="1374679"/>
            <a:ext cx="6874077" cy="4593421"/>
          </a:xfrm>
        </p:spPr>
        <p:txBody>
          <a:bodyPr>
            <a:normAutofit fontScale="92500"/>
          </a:bodyPr>
          <a:lstStyle/>
          <a:p>
            <a:pPr>
              <a:lnSpc>
                <a:spcPct val="100000"/>
              </a:lnSpc>
            </a:pPr>
            <a:r>
              <a:rPr lang="en-US" sz="3200" dirty="0"/>
              <a:t>Simplified Visual Approach</a:t>
            </a:r>
          </a:p>
          <a:p>
            <a:pPr lvl="1">
              <a:lnSpc>
                <a:spcPct val="100000"/>
              </a:lnSpc>
            </a:pPr>
            <a:r>
              <a:rPr lang="en-US" sz="2800" dirty="0"/>
              <a:t>Emphasizes portion control and healthy food choices</a:t>
            </a:r>
          </a:p>
          <a:p>
            <a:pPr lvl="1">
              <a:lnSpc>
                <a:spcPct val="100000"/>
              </a:lnSpc>
            </a:pPr>
            <a:r>
              <a:rPr lang="en-US" sz="2800" dirty="0"/>
              <a:t>Using a 9” plate and filling ½ plate non-starchy vegetables, ¼  protein and ¼ starch</a:t>
            </a:r>
          </a:p>
          <a:p>
            <a:pPr lvl="1">
              <a:lnSpc>
                <a:spcPct val="100000"/>
              </a:lnSpc>
            </a:pPr>
            <a:r>
              <a:rPr lang="en-US" sz="2800" dirty="0"/>
              <a:t>Consider using with: </a:t>
            </a:r>
          </a:p>
          <a:p>
            <a:pPr lvl="2">
              <a:lnSpc>
                <a:spcPct val="100000"/>
              </a:lnSpc>
            </a:pPr>
            <a:r>
              <a:rPr lang="en-US" sz="2400" dirty="0"/>
              <a:t>Basic meal planning in T1DM and T2DM</a:t>
            </a:r>
          </a:p>
          <a:p>
            <a:pPr lvl="2">
              <a:lnSpc>
                <a:spcPct val="100000"/>
              </a:lnSpc>
            </a:pPr>
            <a:r>
              <a:rPr lang="en-US" sz="2400" dirty="0"/>
              <a:t>Individuals with T2DM not on insulin</a:t>
            </a:r>
          </a:p>
          <a:p>
            <a:pPr lvl="2">
              <a:lnSpc>
                <a:spcPct val="100000"/>
              </a:lnSpc>
            </a:pPr>
            <a:r>
              <a:rPr lang="en-US" sz="2400" dirty="0"/>
              <a:t>Those with limited health literacy or numeracy</a:t>
            </a:r>
          </a:p>
          <a:p>
            <a:pPr lvl="2">
              <a:lnSpc>
                <a:spcPct val="100000"/>
              </a:lnSpc>
            </a:pPr>
            <a:r>
              <a:rPr lang="en-US" sz="2400" dirty="0"/>
              <a:t>Older adults prone to hypoglycemia</a:t>
            </a:r>
          </a:p>
        </p:txBody>
      </p:sp>
      <p:pic>
        <p:nvPicPr>
          <p:cNvPr id="6" name="Picture 5">
            <a:extLst>
              <a:ext uri="{FF2B5EF4-FFF2-40B4-BE49-F238E27FC236}">
                <a16:creationId xmlns:a16="http://schemas.microsoft.com/office/drawing/2014/main" id="{CBC045EE-5167-7DB5-2E41-89D3047E121F}"/>
              </a:ext>
            </a:extLst>
          </p:cNvPr>
          <p:cNvPicPr>
            <a:picLocks noChangeAspect="1"/>
          </p:cNvPicPr>
          <p:nvPr/>
        </p:nvPicPr>
        <p:blipFill>
          <a:blip r:embed="rId4"/>
          <a:stretch>
            <a:fillRect/>
          </a:stretch>
        </p:blipFill>
        <p:spPr>
          <a:xfrm rot="16200000">
            <a:off x="6712197" y="4413795"/>
            <a:ext cx="919134" cy="3712282"/>
          </a:xfrm>
          <a:prstGeom prst="rect">
            <a:avLst/>
          </a:prstGeom>
        </p:spPr>
      </p:pic>
    </p:spTree>
    <p:extLst>
      <p:ext uri="{BB962C8B-B14F-4D97-AF65-F5344CB8AC3E}">
        <p14:creationId xmlns:p14="http://schemas.microsoft.com/office/powerpoint/2010/main" val="148137351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971550"/>
            <a:ext cx="6172200" cy="628650"/>
          </a:xfrm>
        </p:spPr>
        <p:txBody>
          <a:bodyPr>
            <a:normAutofit fontScale="90000"/>
          </a:bodyPr>
          <a:lstStyle/>
          <a:p>
            <a:r>
              <a:rPr lang="en-US" dirty="0"/>
              <a:t>Plate example</a:t>
            </a:r>
          </a:p>
        </p:txBody>
      </p:sp>
      <p:sp>
        <p:nvSpPr>
          <p:cNvPr id="3" name="Content Placeholder 2"/>
          <p:cNvSpPr>
            <a:spLocks noGrp="1"/>
          </p:cNvSpPr>
          <p:nvPr>
            <p:ph idx="1"/>
          </p:nvPr>
        </p:nvSpPr>
        <p:spPr/>
        <p:txBody>
          <a:bodyPr/>
          <a:lstStyle/>
          <a:p>
            <a:endParaRPr lang="en-US"/>
          </a:p>
        </p:txBody>
      </p:sp>
      <p:pic>
        <p:nvPicPr>
          <p:cNvPr id="73730" name="Picture 2" descr="http://2.bp.blogspot.com/_J0EEixf3ntI/TVDDYxzw4GI/AAAAAAAAAVc/Bp8Xq9FGRAg/s1600/obesity-wallPoster-spa-9_Page_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122" y="517696"/>
            <a:ext cx="9100252" cy="58846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C2BB3D8-824E-4144-86BB-D1DD4803F983}"/>
              </a:ext>
            </a:extLst>
          </p:cNvPr>
          <p:cNvPicPr>
            <a:picLocks noChangeAspect="1"/>
          </p:cNvPicPr>
          <p:nvPr/>
        </p:nvPicPr>
        <p:blipFill>
          <a:blip r:embed="rId5"/>
          <a:stretch>
            <a:fillRect/>
          </a:stretch>
        </p:blipFill>
        <p:spPr>
          <a:xfrm>
            <a:off x="948329" y="455613"/>
            <a:ext cx="7886700" cy="6237006"/>
          </a:xfrm>
          <a:prstGeom prst="rect">
            <a:avLst/>
          </a:prstGeom>
        </p:spPr>
      </p:pic>
      <p:pic>
        <p:nvPicPr>
          <p:cNvPr id="6" name="Picture 5">
            <a:extLst>
              <a:ext uri="{FF2B5EF4-FFF2-40B4-BE49-F238E27FC236}">
                <a16:creationId xmlns:a16="http://schemas.microsoft.com/office/drawing/2014/main" id="{8D74142C-5E57-4862-99F5-B55C44F279B4}"/>
              </a:ext>
            </a:extLst>
          </p:cNvPr>
          <p:cNvPicPr>
            <a:picLocks noChangeAspect="1"/>
          </p:cNvPicPr>
          <p:nvPr/>
        </p:nvPicPr>
        <p:blipFill>
          <a:blip r:embed="rId6"/>
          <a:stretch>
            <a:fillRect/>
          </a:stretch>
        </p:blipFill>
        <p:spPr>
          <a:xfrm>
            <a:off x="161122" y="517695"/>
            <a:ext cx="8993586" cy="5659268"/>
          </a:xfrm>
          <a:prstGeom prst="rect">
            <a:avLst/>
          </a:prstGeom>
        </p:spPr>
      </p:pic>
      <p:pic>
        <p:nvPicPr>
          <p:cNvPr id="8" name="Picture 7">
            <a:extLst>
              <a:ext uri="{FF2B5EF4-FFF2-40B4-BE49-F238E27FC236}">
                <a16:creationId xmlns:a16="http://schemas.microsoft.com/office/drawing/2014/main" id="{43C9C2B7-BBA7-4437-BFCA-2F812CEBC0CB}"/>
              </a:ext>
            </a:extLst>
          </p:cNvPr>
          <p:cNvPicPr>
            <a:picLocks noChangeAspect="1"/>
          </p:cNvPicPr>
          <p:nvPr/>
        </p:nvPicPr>
        <p:blipFill>
          <a:blip r:embed="rId7"/>
          <a:stretch>
            <a:fillRect/>
          </a:stretch>
        </p:blipFill>
        <p:spPr>
          <a:xfrm>
            <a:off x="161122" y="455613"/>
            <a:ext cx="9049441" cy="5946774"/>
          </a:xfrm>
          <a:prstGeom prst="rect">
            <a:avLst/>
          </a:prstGeom>
        </p:spPr>
      </p:pic>
    </p:spTree>
    <p:custDataLst>
      <p:tags r:id="rId1"/>
    </p:custDataLst>
    <p:extLst>
      <p:ext uri="{BB962C8B-B14F-4D97-AF65-F5344CB8AC3E}">
        <p14:creationId xmlns:p14="http://schemas.microsoft.com/office/powerpoint/2010/main" val="29808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ADF1-F912-9F8D-49A8-2255E9505920}"/>
              </a:ext>
            </a:extLst>
          </p:cNvPr>
          <p:cNvSpPr>
            <a:spLocks noGrp="1"/>
          </p:cNvSpPr>
          <p:nvPr>
            <p:ph type="title"/>
          </p:nvPr>
        </p:nvSpPr>
        <p:spPr>
          <a:xfrm>
            <a:off x="0" y="0"/>
            <a:ext cx="9144000" cy="1309036"/>
          </a:xfrm>
          <a:solidFill>
            <a:schemeClr val="accent2"/>
          </a:solidFill>
        </p:spPr>
        <p:txBody>
          <a:bodyPr/>
          <a:lstStyle/>
          <a:p>
            <a:pPr algn="ctr"/>
            <a:r>
              <a:rPr lang="en-US" b="1" dirty="0"/>
              <a:t>Basic Carbohydrate Counting</a:t>
            </a:r>
          </a:p>
        </p:txBody>
      </p:sp>
      <p:sp>
        <p:nvSpPr>
          <p:cNvPr id="3" name="TextBox 2">
            <a:extLst>
              <a:ext uri="{FF2B5EF4-FFF2-40B4-BE49-F238E27FC236}">
                <a16:creationId xmlns:a16="http://schemas.microsoft.com/office/drawing/2014/main" id="{CBB60859-08D9-9757-F36E-6CDCAE9FFE30}"/>
              </a:ext>
            </a:extLst>
          </p:cNvPr>
          <p:cNvSpPr txBox="1"/>
          <p:nvPr/>
        </p:nvSpPr>
        <p:spPr>
          <a:xfrm>
            <a:off x="1578543" y="2829827"/>
            <a:ext cx="6150543"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Focus on awareness of foods that </a:t>
            </a: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contain carbohydrate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and impact glucose levels.  </a:t>
            </a:r>
          </a:p>
        </p:txBody>
      </p:sp>
    </p:spTree>
    <p:extLst>
      <p:ext uri="{BB962C8B-B14F-4D97-AF65-F5344CB8AC3E}">
        <p14:creationId xmlns:p14="http://schemas.microsoft.com/office/powerpoint/2010/main" val="1569092482"/>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0" y="2"/>
            <a:ext cx="9144000" cy="1379094"/>
          </a:xfrm>
          <a:solidFill>
            <a:schemeClr val="accent2"/>
          </a:solidFill>
        </p:spPr>
        <p:txBody>
          <a:bodyPr vert="horz" lIns="68580" tIns="34290" rIns="68580" bIns="34290" rtlCol="0" anchor="ctr">
            <a:normAutofit/>
          </a:bodyPr>
          <a:lstStyle/>
          <a:p>
            <a:pPr algn="ctr" eaLnBrk="1" hangingPunct="1">
              <a:defRPr/>
            </a:pPr>
            <a:r>
              <a:rPr lang="en-US" b="1" dirty="0"/>
              <a:t>Carbohydrate Counting: </a:t>
            </a:r>
            <a:br>
              <a:rPr lang="en-US" b="1" dirty="0"/>
            </a:br>
            <a:r>
              <a:rPr lang="en-US" b="1" dirty="0"/>
              <a:t>Fixed-Carb Meal Plans OR </a:t>
            </a:r>
            <a:r>
              <a:rPr lang="en-US" b="1" dirty="0" err="1"/>
              <a:t>Sm</a:t>
            </a:r>
            <a:r>
              <a:rPr lang="en-US" b="1" dirty="0"/>
              <a:t>, Med, L</a:t>
            </a:r>
          </a:p>
        </p:txBody>
      </p:sp>
      <p:sp>
        <p:nvSpPr>
          <p:cNvPr id="1855491" name="Rectangle 3"/>
          <p:cNvSpPr>
            <a:spLocks noGrp="1" noChangeArrowheads="1"/>
          </p:cNvSpPr>
          <p:nvPr>
            <p:ph idx="1"/>
          </p:nvPr>
        </p:nvSpPr>
        <p:spPr>
          <a:xfrm>
            <a:off x="4572000" y="3764947"/>
            <a:ext cx="4572000" cy="1879779"/>
          </a:xfrm>
        </p:spPr>
        <p:txBody>
          <a:bodyPr>
            <a:noAutofit/>
          </a:bodyPr>
          <a:lstStyle/>
          <a:p>
            <a:pPr algn="r">
              <a:buNone/>
              <a:defRPr/>
            </a:pPr>
            <a:r>
              <a:rPr lang="en-US" sz="1800" dirty="0"/>
              <a:t>Historical Example ONLY: 2000 kcals</a:t>
            </a:r>
          </a:p>
          <a:p>
            <a:pPr algn="r">
              <a:buNone/>
              <a:defRPr/>
            </a:pPr>
            <a:r>
              <a:rPr lang="en-US" sz="1800" dirty="0">
                <a:solidFill>
                  <a:schemeClr val="tx2">
                    <a:lumMod val="75000"/>
                  </a:schemeClr>
                </a:solidFill>
              </a:rPr>
              <a:t>PWD eat ~ 45% kcals from carbs</a:t>
            </a:r>
          </a:p>
          <a:p>
            <a:pPr algn="r">
              <a:buNone/>
              <a:defRPr/>
            </a:pPr>
            <a:r>
              <a:rPr lang="en-US" sz="1800" u="sng" dirty="0"/>
              <a:t> Grams		Servings</a:t>
            </a:r>
          </a:p>
          <a:p>
            <a:pPr algn="r" eaLnBrk="1" hangingPunct="1">
              <a:buFont typeface="Wingdings" pitchFamily="2" charset="2"/>
              <a:buNone/>
              <a:defRPr/>
            </a:pPr>
            <a:r>
              <a:rPr lang="en-US" sz="1800" dirty="0"/>
              <a:t>           Each Meal  45-60 gm		3 - 4</a:t>
            </a:r>
          </a:p>
          <a:p>
            <a:pPr algn="r" eaLnBrk="1" hangingPunct="1">
              <a:buFont typeface="Wingdings" pitchFamily="2" charset="2"/>
              <a:buNone/>
              <a:defRPr/>
            </a:pPr>
            <a:r>
              <a:rPr lang="en-US" sz="1800" dirty="0"/>
              <a:t>	                 Snacks  15-30 gm		    1 - 2</a:t>
            </a:r>
            <a:endParaRPr lang="en-US" sz="1800" dirty="0">
              <a:solidFill>
                <a:schemeClr val="tx2">
                  <a:lumMod val="75000"/>
                </a:schemeClr>
              </a:solidFill>
            </a:endParaRPr>
          </a:p>
        </p:txBody>
      </p:sp>
      <p:graphicFrame>
        <p:nvGraphicFramePr>
          <p:cNvPr id="2" name="Table 1">
            <a:extLst>
              <a:ext uri="{FF2B5EF4-FFF2-40B4-BE49-F238E27FC236}">
                <a16:creationId xmlns:a16="http://schemas.microsoft.com/office/drawing/2014/main" id="{FC6B7B41-7107-E071-0964-C3A45AF59543}"/>
              </a:ext>
            </a:extLst>
          </p:cNvPr>
          <p:cNvGraphicFramePr>
            <a:graphicFrameLocks noGrp="1"/>
          </p:cNvGraphicFramePr>
          <p:nvPr/>
        </p:nvGraphicFramePr>
        <p:xfrm>
          <a:off x="3950208" y="5703941"/>
          <a:ext cx="5046925" cy="1030443"/>
        </p:xfrm>
        <a:graphic>
          <a:graphicData uri="http://schemas.openxmlformats.org/drawingml/2006/table">
            <a:tbl>
              <a:tblPr firstRow="1" bandRow="1">
                <a:tableStyleId>{5C22544A-7EE6-4342-B048-85BDC9FD1C3A}</a:tableStyleId>
              </a:tblPr>
              <a:tblGrid>
                <a:gridCol w="1009385">
                  <a:extLst>
                    <a:ext uri="{9D8B030D-6E8A-4147-A177-3AD203B41FA5}">
                      <a16:colId xmlns:a16="http://schemas.microsoft.com/office/drawing/2014/main" val="3208627452"/>
                    </a:ext>
                  </a:extLst>
                </a:gridCol>
                <a:gridCol w="1009385">
                  <a:extLst>
                    <a:ext uri="{9D8B030D-6E8A-4147-A177-3AD203B41FA5}">
                      <a16:colId xmlns:a16="http://schemas.microsoft.com/office/drawing/2014/main" val="1912634069"/>
                    </a:ext>
                  </a:extLst>
                </a:gridCol>
                <a:gridCol w="1009385">
                  <a:extLst>
                    <a:ext uri="{9D8B030D-6E8A-4147-A177-3AD203B41FA5}">
                      <a16:colId xmlns:a16="http://schemas.microsoft.com/office/drawing/2014/main" val="1637413212"/>
                    </a:ext>
                  </a:extLst>
                </a:gridCol>
                <a:gridCol w="1009385">
                  <a:extLst>
                    <a:ext uri="{9D8B030D-6E8A-4147-A177-3AD203B41FA5}">
                      <a16:colId xmlns:a16="http://schemas.microsoft.com/office/drawing/2014/main" val="2249716527"/>
                    </a:ext>
                  </a:extLst>
                </a:gridCol>
                <a:gridCol w="1009385">
                  <a:extLst>
                    <a:ext uri="{9D8B030D-6E8A-4147-A177-3AD203B41FA5}">
                      <a16:colId xmlns:a16="http://schemas.microsoft.com/office/drawing/2014/main" val="1585585751"/>
                    </a:ext>
                  </a:extLst>
                </a:gridCol>
              </a:tblGrid>
              <a:tr h="343481">
                <a:tc>
                  <a:txBody>
                    <a:bodyPr/>
                    <a:lstStyle/>
                    <a:p>
                      <a:r>
                        <a:rPr lang="en-US" sz="1800" b="1" dirty="0"/>
                        <a:t>Calories</a:t>
                      </a:r>
                    </a:p>
                  </a:txBody>
                  <a:tcPr marL="68580" marR="68580" marT="34290" marB="34290"/>
                </a:tc>
                <a:tc>
                  <a:txBody>
                    <a:bodyPr/>
                    <a:lstStyle/>
                    <a:p>
                      <a:r>
                        <a:rPr lang="en-US" sz="1800" dirty="0"/>
                        <a:t>20%</a:t>
                      </a:r>
                    </a:p>
                  </a:txBody>
                  <a:tcPr marL="68580" marR="68580" marT="34290" marB="34290"/>
                </a:tc>
                <a:tc>
                  <a:txBody>
                    <a:bodyPr/>
                    <a:lstStyle/>
                    <a:p>
                      <a:r>
                        <a:rPr lang="en-US" sz="1800" dirty="0"/>
                        <a:t>30%</a:t>
                      </a:r>
                    </a:p>
                  </a:txBody>
                  <a:tcPr marL="68580" marR="68580" marT="34290" marB="34290"/>
                </a:tc>
                <a:tc>
                  <a:txBody>
                    <a:bodyPr/>
                    <a:lstStyle/>
                    <a:p>
                      <a:r>
                        <a:rPr lang="en-US" sz="1800" dirty="0"/>
                        <a:t>40%</a:t>
                      </a:r>
                    </a:p>
                  </a:txBody>
                  <a:tcPr marL="68580" marR="68580" marT="34290" marB="34290"/>
                </a:tc>
                <a:tc>
                  <a:txBody>
                    <a:bodyPr/>
                    <a:lstStyle/>
                    <a:p>
                      <a:r>
                        <a:rPr lang="en-US" sz="1800" dirty="0"/>
                        <a:t>50%</a:t>
                      </a:r>
                    </a:p>
                  </a:txBody>
                  <a:tcPr marL="68580" marR="68580" marT="34290" marB="34290"/>
                </a:tc>
                <a:extLst>
                  <a:ext uri="{0D108BD9-81ED-4DB2-BD59-A6C34878D82A}">
                    <a16:rowId xmlns:a16="http://schemas.microsoft.com/office/drawing/2014/main" val="3284590999"/>
                  </a:ext>
                </a:extLst>
              </a:tr>
              <a:tr h="343481">
                <a:tc>
                  <a:txBody>
                    <a:bodyPr/>
                    <a:lstStyle/>
                    <a:p>
                      <a:r>
                        <a:rPr lang="en-US" sz="1800" b="1" dirty="0"/>
                        <a:t>1500</a:t>
                      </a:r>
                    </a:p>
                  </a:txBody>
                  <a:tcPr marL="68580" marR="68580" marT="34290" marB="34290"/>
                </a:tc>
                <a:tc>
                  <a:txBody>
                    <a:bodyPr/>
                    <a:lstStyle/>
                    <a:p>
                      <a:r>
                        <a:rPr lang="en-US" sz="1800" b="0" dirty="0"/>
                        <a:t>75 g</a:t>
                      </a:r>
                    </a:p>
                  </a:txBody>
                  <a:tcPr marL="68580" marR="68580" marT="34290" marB="34290"/>
                </a:tc>
                <a:tc>
                  <a:txBody>
                    <a:bodyPr/>
                    <a:lstStyle/>
                    <a:p>
                      <a:r>
                        <a:rPr lang="en-US" sz="1800" b="0" dirty="0"/>
                        <a:t>113 g</a:t>
                      </a:r>
                    </a:p>
                  </a:txBody>
                  <a:tcPr marL="68580" marR="68580" marT="34290" marB="34290"/>
                </a:tc>
                <a:tc>
                  <a:txBody>
                    <a:bodyPr/>
                    <a:lstStyle/>
                    <a:p>
                      <a:r>
                        <a:rPr lang="en-US" sz="1800" b="0" dirty="0"/>
                        <a:t>150 g</a:t>
                      </a:r>
                    </a:p>
                  </a:txBody>
                  <a:tcPr marL="68580" marR="68580" marT="34290" marB="34290"/>
                </a:tc>
                <a:tc>
                  <a:txBody>
                    <a:bodyPr/>
                    <a:lstStyle/>
                    <a:p>
                      <a:r>
                        <a:rPr lang="en-US" sz="1800" b="0" dirty="0"/>
                        <a:t>188 g</a:t>
                      </a:r>
                    </a:p>
                  </a:txBody>
                  <a:tcPr marL="68580" marR="68580" marT="34290" marB="34290"/>
                </a:tc>
                <a:extLst>
                  <a:ext uri="{0D108BD9-81ED-4DB2-BD59-A6C34878D82A}">
                    <a16:rowId xmlns:a16="http://schemas.microsoft.com/office/drawing/2014/main" val="2593756111"/>
                  </a:ext>
                </a:extLst>
              </a:tr>
              <a:tr h="343481">
                <a:tc>
                  <a:txBody>
                    <a:bodyPr/>
                    <a:lstStyle/>
                    <a:p>
                      <a:r>
                        <a:rPr lang="en-US" sz="1800" b="1" dirty="0"/>
                        <a:t>2000</a:t>
                      </a:r>
                    </a:p>
                  </a:txBody>
                  <a:tcPr marL="68580" marR="68580" marT="34290" marB="34290"/>
                </a:tc>
                <a:tc>
                  <a:txBody>
                    <a:bodyPr/>
                    <a:lstStyle/>
                    <a:p>
                      <a:r>
                        <a:rPr lang="en-US" sz="1800" b="0" dirty="0"/>
                        <a:t>100 g</a:t>
                      </a:r>
                    </a:p>
                  </a:txBody>
                  <a:tcPr marL="68580" marR="68580" marT="34290" marB="34290"/>
                </a:tc>
                <a:tc>
                  <a:txBody>
                    <a:bodyPr/>
                    <a:lstStyle/>
                    <a:p>
                      <a:r>
                        <a:rPr lang="en-US" sz="1800" b="0" dirty="0"/>
                        <a:t>150 g </a:t>
                      </a:r>
                    </a:p>
                  </a:txBody>
                  <a:tcPr marL="68580" marR="68580" marT="34290" marB="34290"/>
                </a:tc>
                <a:tc>
                  <a:txBody>
                    <a:bodyPr/>
                    <a:lstStyle/>
                    <a:p>
                      <a:r>
                        <a:rPr lang="en-US" sz="1800" b="0" dirty="0"/>
                        <a:t>200 g</a:t>
                      </a:r>
                    </a:p>
                  </a:txBody>
                  <a:tcPr marL="68580" marR="68580" marT="34290" marB="34290"/>
                </a:tc>
                <a:tc>
                  <a:txBody>
                    <a:bodyPr/>
                    <a:lstStyle/>
                    <a:p>
                      <a:r>
                        <a:rPr lang="en-US" sz="1800" b="0" dirty="0"/>
                        <a:t>250 g</a:t>
                      </a:r>
                    </a:p>
                  </a:txBody>
                  <a:tcPr marL="68580" marR="68580" marT="34290" marB="34290"/>
                </a:tc>
                <a:extLst>
                  <a:ext uri="{0D108BD9-81ED-4DB2-BD59-A6C34878D82A}">
                    <a16:rowId xmlns:a16="http://schemas.microsoft.com/office/drawing/2014/main" val="1510865139"/>
                  </a:ext>
                </a:extLst>
              </a:tr>
            </a:tbl>
          </a:graphicData>
        </a:graphic>
      </p:graphicFrame>
      <p:sp>
        <p:nvSpPr>
          <p:cNvPr id="4" name="TextBox 3">
            <a:extLst>
              <a:ext uri="{FF2B5EF4-FFF2-40B4-BE49-F238E27FC236}">
                <a16:creationId xmlns:a16="http://schemas.microsoft.com/office/drawing/2014/main" id="{EE70FA12-2051-5A4F-5BB0-453154601493}"/>
              </a:ext>
            </a:extLst>
          </p:cNvPr>
          <p:cNvSpPr txBox="1"/>
          <p:nvPr/>
        </p:nvSpPr>
        <p:spPr>
          <a:xfrm>
            <a:off x="146867" y="1564344"/>
            <a:ext cx="5467549" cy="3939540"/>
          </a:xfrm>
          <a:prstGeom prst="rect">
            <a:avLst/>
          </a:prstGeom>
          <a:noFill/>
        </p:spPr>
        <p:txBody>
          <a:bodyPr wrap="square" rtlCol="0">
            <a:spAutoFit/>
          </a:bodyPr>
          <a:lstStyle/>
          <a:p>
            <a:pPr marL="257175" marR="0" lvl="0" indent="-257175"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Learn about typical meal patterns/goals</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types of foods &amp; schedule</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57175" marR="0" lvl="0" indent="-257175" algn="l" defTabSz="457200" rtl="0" eaLnBrk="1" fontAlgn="auto" latinLnBrk="0" hangingPunct="1">
              <a:lnSpc>
                <a:spcPct val="100000"/>
              </a:lnSpc>
              <a:spcBef>
                <a:spcPts val="0"/>
              </a:spcBef>
              <a:spcAft>
                <a:spcPts val="0"/>
              </a:spcAft>
              <a:buClrTx/>
              <a:buSzTx/>
              <a:buFontTx/>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Learn about medications</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Types, doses &amp; schedule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 Consider carb needs, current intake &amp; glucose patterns</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Divide total CHO by meal &amp; snacks. </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Modify based on eating patterns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 Consider servings/grams per meal.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DB7305E-8CA9-30D1-8549-A33DAE45F688}"/>
              </a:ext>
            </a:extLst>
          </p:cNvPr>
          <p:cNvSpPr txBox="1"/>
          <p:nvPr/>
        </p:nvSpPr>
        <p:spPr>
          <a:xfrm>
            <a:off x="73433" y="6362712"/>
            <a:ext cx="3950209" cy="43088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Nutrition Therapy for Adults With Diabetes or Prediabetes: A Consensus Report. </a:t>
            </a:r>
            <a:r>
              <a:rPr kumimoji="0" lang="en-US" sz="1100" b="0" i="1"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Diabetes Care</a:t>
            </a:r>
            <a:r>
              <a:rPr kumimoji="0" lang="en-US" sz="1100" b="0" i="0" u="none" strike="noStrike" kern="1200" cap="none" spc="0" normalizeH="0" baseline="0" noProof="0" dirty="0">
                <a:ln>
                  <a:noFill/>
                </a:ln>
                <a:solidFill>
                  <a:srgbClr val="383636"/>
                </a:solidFill>
                <a:effectLst/>
                <a:highlight>
                  <a:srgbClr val="FFFFFF"/>
                </a:highlight>
                <a:uLnTx/>
                <a:uFillTx/>
                <a:latin typeface="Calibri" panose="020F0502020204030204"/>
                <a:ea typeface="+mn-ea"/>
                <a:cs typeface="+mn-cs"/>
              </a:rPr>
              <a:t> 1 May 2019; 42 (5): 731–754</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6EDC0C28-CD0B-E608-B599-22F18659C346}"/>
              </a:ext>
            </a:extLst>
          </p:cNvPr>
          <p:cNvSpPr txBox="1"/>
          <p:nvPr/>
        </p:nvSpPr>
        <p:spPr>
          <a:xfrm>
            <a:off x="5581005" y="1669647"/>
            <a:ext cx="3416128" cy="1804749"/>
          </a:xfrm>
          <a:prstGeom prst="roundRect">
            <a:avLst/>
          </a:prstGeom>
          <a:solidFill>
            <a:srgbClr val="96DFC9"/>
          </a:solidFill>
          <a:ln>
            <a:solidFill>
              <a:schemeClr val="accent1">
                <a:lumMod val="60000"/>
                <a:lumOff val="40000"/>
              </a:schemeClr>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Now: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Plan is developed based on individual goals &amp; glucose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CGM can provide personalized feedback.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7744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52"/>
            <a:ext cx="9144000" cy="1100316"/>
          </a:xfrm>
          <a:solidFill>
            <a:schemeClr val="accent2"/>
          </a:solidFill>
        </p:spPr>
        <p:txBody>
          <a:bodyPr/>
          <a:lstStyle/>
          <a:p>
            <a:pPr algn="ctr"/>
            <a:r>
              <a:rPr lang="en-US" b="1" dirty="0"/>
              <a:t>Exchanges- AKA- Food Lists</a:t>
            </a:r>
          </a:p>
        </p:txBody>
      </p:sp>
      <p:sp>
        <p:nvSpPr>
          <p:cNvPr id="3" name="Content Placeholder 2"/>
          <p:cNvSpPr>
            <a:spLocks noGrp="1"/>
          </p:cNvSpPr>
          <p:nvPr>
            <p:ph idx="1"/>
          </p:nvPr>
        </p:nvSpPr>
        <p:spPr>
          <a:xfrm>
            <a:off x="429006" y="1377135"/>
            <a:ext cx="8129777" cy="4370343"/>
          </a:xfrm>
        </p:spPr>
        <p:txBody>
          <a:bodyPr>
            <a:normAutofit/>
          </a:bodyPr>
          <a:lstStyle/>
          <a:p>
            <a:pPr>
              <a:lnSpc>
                <a:spcPct val="100000"/>
              </a:lnSpc>
            </a:pPr>
            <a:r>
              <a:rPr lang="en-US" dirty="0"/>
              <a:t>The exchange system groups like foods that have similar nutritional value (specifically macronutrient and caloric value) into exchanges that can be swapped for another</a:t>
            </a:r>
          </a:p>
          <a:p>
            <a:pPr lvl="1">
              <a:lnSpc>
                <a:spcPct val="100000"/>
              </a:lnSpc>
            </a:pPr>
            <a:r>
              <a:rPr lang="en-US" dirty="0"/>
              <a:t>Example: the “starch” predetermined servings are          ~80 kcals, ~15g of carb, and ~3g protein</a:t>
            </a:r>
          </a:p>
          <a:p>
            <a:pPr>
              <a:lnSpc>
                <a:spcPct val="100000"/>
              </a:lnSpc>
            </a:pPr>
            <a:r>
              <a:rPr lang="en-US" dirty="0"/>
              <a:t>An individual may count the number of food exchanges in each category at each meal/thru the day</a:t>
            </a:r>
          </a:p>
        </p:txBody>
      </p:sp>
      <p:pic>
        <p:nvPicPr>
          <p:cNvPr id="4" name="Picture 3" descr="A group of green apples&#10;&#10;Description automatically generated">
            <a:extLst>
              <a:ext uri="{FF2B5EF4-FFF2-40B4-BE49-F238E27FC236}">
                <a16:creationId xmlns:a16="http://schemas.microsoft.com/office/drawing/2014/main" id="{BA5BCFB9-4ECA-8242-8B70-E05F9BE84A9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209529" y="5797232"/>
            <a:ext cx="838244" cy="1261871"/>
          </a:xfrm>
          <a:prstGeom prst="rect">
            <a:avLst/>
          </a:prstGeom>
        </p:spPr>
      </p:pic>
      <p:pic>
        <p:nvPicPr>
          <p:cNvPr id="5" name="Picture 4" descr="A group of donuts with sprinkles&#10;&#10;Description automatically generated with low confidence">
            <a:extLst>
              <a:ext uri="{FF2B5EF4-FFF2-40B4-BE49-F238E27FC236}">
                <a16:creationId xmlns:a16="http://schemas.microsoft.com/office/drawing/2014/main" id="{856275AD-6223-5A44-A1BE-7E347D6DF61A}"/>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259587" y="6009045"/>
            <a:ext cx="1524000" cy="762000"/>
          </a:xfrm>
          <a:prstGeom prst="rect">
            <a:avLst/>
          </a:prstGeom>
        </p:spPr>
      </p:pic>
      <p:pic>
        <p:nvPicPr>
          <p:cNvPr id="6" name="Picture 5" descr="A group of green apples&#10;&#10;Description automatically generated">
            <a:extLst>
              <a:ext uri="{FF2B5EF4-FFF2-40B4-BE49-F238E27FC236}">
                <a16:creationId xmlns:a16="http://schemas.microsoft.com/office/drawing/2014/main" id="{51A72D54-5ECA-C14D-832F-0E2CB8E21D9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2955778" y="5740907"/>
            <a:ext cx="838244" cy="1261871"/>
          </a:xfrm>
          <a:prstGeom prst="rect">
            <a:avLst/>
          </a:prstGeom>
        </p:spPr>
      </p:pic>
      <p:pic>
        <p:nvPicPr>
          <p:cNvPr id="7" name="Picture 6" descr="A group of donuts with sprinkles&#10;&#10;Description automatically generated with low confidence">
            <a:extLst>
              <a:ext uri="{FF2B5EF4-FFF2-40B4-BE49-F238E27FC236}">
                <a16:creationId xmlns:a16="http://schemas.microsoft.com/office/drawing/2014/main" id="{8B2F81A0-FEB6-FA47-9B9F-E3B0A0EAF34E}"/>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008882" y="5952720"/>
            <a:ext cx="1524000" cy="762000"/>
          </a:xfrm>
          <a:prstGeom prst="rect">
            <a:avLst/>
          </a:prstGeom>
        </p:spPr>
      </p:pic>
      <p:pic>
        <p:nvPicPr>
          <p:cNvPr id="8" name="Picture 7" descr="A group of green apples&#10;&#10;Description automatically generated">
            <a:extLst>
              <a:ext uri="{FF2B5EF4-FFF2-40B4-BE49-F238E27FC236}">
                <a16:creationId xmlns:a16="http://schemas.microsoft.com/office/drawing/2014/main" id="{A8399083-A283-844F-9150-A7B6DE76257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5702027" y="5748505"/>
            <a:ext cx="838244" cy="1261871"/>
          </a:xfrm>
          <a:prstGeom prst="rect">
            <a:avLst/>
          </a:prstGeom>
        </p:spPr>
      </p:pic>
      <p:pic>
        <p:nvPicPr>
          <p:cNvPr id="9" name="Picture 8" descr="A group of donuts with sprinkles&#10;&#10;Description automatically generated with low confidence">
            <a:extLst>
              <a:ext uri="{FF2B5EF4-FFF2-40B4-BE49-F238E27FC236}">
                <a16:creationId xmlns:a16="http://schemas.microsoft.com/office/drawing/2014/main" id="{45D2AB5A-FA31-524C-8DDD-515DF9EBCFA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771896" y="5952720"/>
            <a:ext cx="1524000" cy="762000"/>
          </a:xfrm>
          <a:prstGeom prst="rect">
            <a:avLst/>
          </a:prstGeom>
        </p:spPr>
      </p:pic>
      <p:pic>
        <p:nvPicPr>
          <p:cNvPr id="10" name="Picture 9" descr="A group of green apples&#10;&#10;Description automatically generated">
            <a:extLst>
              <a:ext uri="{FF2B5EF4-FFF2-40B4-BE49-F238E27FC236}">
                <a16:creationId xmlns:a16="http://schemas.microsoft.com/office/drawing/2014/main" id="{1456E768-9739-344D-AA5B-DB33CD954AB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8527521" y="5725644"/>
            <a:ext cx="838244" cy="1261871"/>
          </a:xfrm>
          <a:prstGeom prst="rect">
            <a:avLst/>
          </a:prstGeom>
        </p:spPr>
      </p:pic>
    </p:spTree>
    <p:extLst>
      <p:ext uri="{BB962C8B-B14F-4D97-AF65-F5344CB8AC3E}">
        <p14:creationId xmlns:p14="http://schemas.microsoft.com/office/powerpoint/2010/main" val="10751365"/>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B778-927A-664C-A0FE-409D0C35365A}"/>
              </a:ext>
            </a:extLst>
          </p:cNvPr>
          <p:cNvSpPr>
            <a:spLocks noGrp="1"/>
          </p:cNvSpPr>
          <p:nvPr>
            <p:ph type="title"/>
          </p:nvPr>
        </p:nvSpPr>
        <p:spPr>
          <a:xfrm>
            <a:off x="0" y="0"/>
            <a:ext cx="9144000" cy="1097280"/>
          </a:xfrm>
          <a:solidFill>
            <a:schemeClr val="accent2"/>
          </a:solidFill>
        </p:spPr>
        <p:txBody>
          <a:bodyPr/>
          <a:lstStyle/>
          <a:p>
            <a:pPr algn="ctr"/>
            <a:r>
              <a:rPr lang="en-US" b="1" dirty="0"/>
              <a:t>Exchanges – AKA – Food Lists</a:t>
            </a:r>
          </a:p>
        </p:txBody>
      </p:sp>
      <p:sp>
        <p:nvSpPr>
          <p:cNvPr id="3" name="Text Placeholder 2">
            <a:extLst>
              <a:ext uri="{FF2B5EF4-FFF2-40B4-BE49-F238E27FC236}">
                <a16:creationId xmlns:a16="http://schemas.microsoft.com/office/drawing/2014/main" id="{51A551A3-A7D5-8147-B20E-F868BFDB2E0E}"/>
              </a:ext>
            </a:extLst>
          </p:cNvPr>
          <p:cNvSpPr>
            <a:spLocks noGrp="1"/>
          </p:cNvSpPr>
          <p:nvPr>
            <p:ph type="body" idx="1"/>
          </p:nvPr>
        </p:nvSpPr>
        <p:spPr>
          <a:xfrm>
            <a:off x="682538" y="1873553"/>
            <a:ext cx="3868340" cy="617934"/>
          </a:xfrm>
        </p:spPr>
        <p:txBody>
          <a:bodyPr>
            <a:normAutofit/>
          </a:bodyPr>
          <a:lstStyle/>
          <a:p>
            <a:r>
              <a:rPr lang="en-US" sz="2800" dirty="0"/>
              <a:t>Advantages</a:t>
            </a:r>
          </a:p>
        </p:txBody>
      </p:sp>
      <p:sp>
        <p:nvSpPr>
          <p:cNvPr id="4" name="Content Placeholder 3">
            <a:extLst>
              <a:ext uri="{FF2B5EF4-FFF2-40B4-BE49-F238E27FC236}">
                <a16:creationId xmlns:a16="http://schemas.microsoft.com/office/drawing/2014/main" id="{40D66D21-FEAA-2E4B-B35C-744E3D783AF2}"/>
              </a:ext>
            </a:extLst>
          </p:cNvPr>
          <p:cNvSpPr>
            <a:spLocks noGrp="1"/>
          </p:cNvSpPr>
          <p:nvPr>
            <p:ph sz="half" idx="2"/>
          </p:nvPr>
        </p:nvSpPr>
        <p:spPr>
          <a:xfrm>
            <a:off x="192573" y="2696494"/>
            <a:ext cx="3963661" cy="2763441"/>
          </a:xfrm>
        </p:spPr>
        <p:txBody>
          <a:bodyPr>
            <a:normAutofit lnSpcReduction="10000"/>
          </a:bodyPr>
          <a:lstStyle/>
          <a:p>
            <a:pPr lvl="1">
              <a:lnSpc>
                <a:spcPct val="100000"/>
              </a:lnSpc>
            </a:pPr>
            <a:r>
              <a:rPr lang="en-US" dirty="0"/>
              <a:t>Allows for flexibility and personalization</a:t>
            </a:r>
          </a:p>
          <a:p>
            <a:pPr lvl="1">
              <a:lnSpc>
                <a:spcPct val="100000"/>
              </a:lnSpc>
            </a:pPr>
            <a:r>
              <a:rPr lang="en-US" dirty="0"/>
              <a:t>Can encourage consistency in the timing and amounts at meals and snacks</a:t>
            </a:r>
          </a:p>
        </p:txBody>
      </p:sp>
      <p:sp>
        <p:nvSpPr>
          <p:cNvPr id="5" name="Text Placeholder 4">
            <a:extLst>
              <a:ext uri="{FF2B5EF4-FFF2-40B4-BE49-F238E27FC236}">
                <a16:creationId xmlns:a16="http://schemas.microsoft.com/office/drawing/2014/main" id="{9909F29C-9843-384B-A1BF-5516A2DD012F}"/>
              </a:ext>
            </a:extLst>
          </p:cNvPr>
          <p:cNvSpPr>
            <a:spLocks noGrp="1"/>
          </p:cNvSpPr>
          <p:nvPr>
            <p:ph type="body" sz="quarter" idx="3"/>
          </p:nvPr>
        </p:nvSpPr>
        <p:spPr>
          <a:xfrm>
            <a:off x="5064036" y="1873553"/>
            <a:ext cx="3887391" cy="617934"/>
          </a:xfrm>
        </p:spPr>
        <p:txBody>
          <a:bodyPr>
            <a:normAutofit/>
          </a:bodyPr>
          <a:lstStyle/>
          <a:p>
            <a:r>
              <a:rPr lang="en-US" sz="2800" dirty="0"/>
              <a:t>Disadvantages</a:t>
            </a:r>
          </a:p>
        </p:txBody>
      </p:sp>
      <p:sp>
        <p:nvSpPr>
          <p:cNvPr id="6" name="Content Placeholder 5">
            <a:extLst>
              <a:ext uri="{FF2B5EF4-FFF2-40B4-BE49-F238E27FC236}">
                <a16:creationId xmlns:a16="http://schemas.microsoft.com/office/drawing/2014/main" id="{42936E71-1E35-2745-A164-811CB99BB71E}"/>
              </a:ext>
            </a:extLst>
          </p:cNvPr>
          <p:cNvSpPr>
            <a:spLocks noGrp="1"/>
          </p:cNvSpPr>
          <p:nvPr>
            <p:ph sz="quarter" idx="4"/>
          </p:nvPr>
        </p:nvSpPr>
        <p:spPr>
          <a:xfrm>
            <a:off x="4550878" y="2696493"/>
            <a:ext cx="4400549" cy="2763441"/>
          </a:xfrm>
        </p:spPr>
        <p:txBody>
          <a:bodyPr>
            <a:normAutofit lnSpcReduction="10000"/>
          </a:bodyPr>
          <a:lstStyle/>
          <a:p>
            <a:pPr lvl="1">
              <a:lnSpc>
                <a:spcPct val="100000"/>
              </a:lnSpc>
            </a:pPr>
            <a:r>
              <a:rPr lang="en-US" dirty="0"/>
              <a:t>Requires Literacy/Numeracy</a:t>
            </a:r>
          </a:p>
          <a:p>
            <a:pPr lvl="1">
              <a:lnSpc>
                <a:spcPct val="100000"/>
              </a:lnSpc>
            </a:pPr>
            <a:r>
              <a:rPr lang="en-US" dirty="0"/>
              <a:t>Requires learning how to fit unlisted foods into the plan (especially today with so many food choices)</a:t>
            </a:r>
          </a:p>
          <a:p>
            <a:pPr lvl="1">
              <a:lnSpc>
                <a:spcPct val="100000"/>
              </a:lnSpc>
            </a:pPr>
            <a:r>
              <a:rPr lang="en-US" dirty="0"/>
              <a:t>Less attention given to micronutrient content</a:t>
            </a:r>
          </a:p>
          <a:p>
            <a:endParaRPr lang="en-US" dirty="0"/>
          </a:p>
        </p:txBody>
      </p:sp>
    </p:spTree>
    <p:extLst>
      <p:ext uri="{BB962C8B-B14F-4D97-AF65-F5344CB8AC3E}">
        <p14:creationId xmlns:p14="http://schemas.microsoft.com/office/powerpoint/2010/main" val="324683432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 y="12877"/>
            <a:ext cx="9114841" cy="1019193"/>
          </a:xfrm>
          <a:solidFill>
            <a:schemeClr val="accent2"/>
          </a:solidFill>
        </p:spPr>
        <p:txBody>
          <a:bodyPr/>
          <a:lstStyle/>
          <a:p>
            <a:pPr algn="ctr"/>
            <a:r>
              <a:rPr lang="en-US" b="1" dirty="0"/>
              <a:t>Count Your Carbs - Food Groups</a:t>
            </a:r>
          </a:p>
        </p:txBody>
      </p:sp>
      <p:sp>
        <p:nvSpPr>
          <p:cNvPr id="3" name="Content Placeholder 2"/>
          <p:cNvSpPr>
            <a:spLocks noGrp="1"/>
          </p:cNvSpPr>
          <p:nvPr>
            <p:ph sz="half" idx="1"/>
          </p:nvPr>
        </p:nvSpPr>
        <p:spPr>
          <a:xfrm>
            <a:off x="440027" y="1566414"/>
            <a:ext cx="7891553" cy="4578353"/>
          </a:xfrm>
        </p:spPr>
        <p:txBody>
          <a:bodyPr>
            <a:normAutofit/>
          </a:bodyPr>
          <a:lstStyle/>
          <a:p>
            <a:pPr>
              <a:lnSpc>
                <a:spcPct val="100000"/>
              </a:lnSpc>
            </a:pPr>
            <a:r>
              <a:rPr lang="en-US" sz="2700" dirty="0"/>
              <a:t>Categories within the exchange food list</a:t>
            </a:r>
          </a:p>
          <a:p>
            <a:pPr lvl="1">
              <a:lnSpc>
                <a:spcPct val="100000"/>
              </a:lnSpc>
            </a:pPr>
            <a:endParaRPr lang="en-US" sz="375" dirty="0"/>
          </a:p>
          <a:p>
            <a:pPr lvl="1">
              <a:lnSpc>
                <a:spcPct val="100000"/>
              </a:lnSpc>
            </a:pPr>
            <a:r>
              <a:rPr lang="en-US" sz="2400" dirty="0"/>
              <a:t>Starch</a:t>
            </a:r>
          </a:p>
          <a:p>
            <a:pPr lvl="1">
              <a:lnSpc>
                <a:spcPct val="100000"/>
              </a:lnSpc>
            </a:pPr>
            <a:endParaRPr lang="en-US" sz="750" dirty="0"/>
          </a:p>
          <a:p>
            <a:pPr lvl="1">
              <a:lnSpc>
                <a:spcPct val="100000"/>
              </a:lnSpc>
            </a:pPr>
            <a:r>
              <a:rPr lang="en-US" sz="2400" dirty="0"/>
              <a:t>Fruit </a:t>
            </a:r>
          </a:p>
          <a:p>
            <a:pPr lvl="1">
              <a:lnSpc>
                <a:spcPct val="100000"/>
              </a:lnSpc>
            </a:pPr>
            <a:endParaRPr lang="en-US" sz="750" dirty="0"/>
          </a:p>
          <a:p>
            <a:pPr lvl="1">
              <a:lnSpc>
                <a:spcPct val="100000"/>
              </a:lnSpc>
            </a:pPr>
            <a:r>
              <a:rPr lang="en-US" sz="2400" dirty="0"/>
              <a:t>Dairy / Milk </a:t>
            </a:r>
          </a:p>
          <a:p>
            <a:pPr lvl="1">
              <a:lnSpc>
                <a:spcPct val="100000"/>
              </a:lnSpc>
            </a:pPr>
            <a:endParaRPr lang="en-US" sz="750" dirty="0"/>
          </a:p>
          <a:p>
            <a:pPr lvl="1">
              <a:lnSpc>
                <a:spcPct val="100000"/>
              </a:lnSpc>
            </a:pPr>
            <a:r>
              <a:rPr lang="en-US" sz="2400" dirty="0"/>
              <a:t>Sweets/ Dessert </a:t>
            </a:r>
          </a:p>
          <a:p>
            <a:pPr lvl="1"/>
            <a:endParaRPr lang="en-US" dirty="0"/>
          </a:p>
          <a:p>
            <a:endParaRPr lang="en-US" dirty="0"/>
          </a:p>
        </p:txBody>
      </p:sp>
      <p:sp>
        <p:nvSpPr>
          <p:cNvPr id="4" name="Content Placeholder 3">
            <a:extLst>
              <a:ext uri="{FF2B5EF4-FFF2-40B4-BE49-F238E27FC236}">
                <a16:creationId xmlns:a16="http://schemas.microsoft.com/office/drawing/2014/main" id="{6F225453-2D9C-4AE1-94AB-DBE500129708}"/>
              </a:ext>
            </a:extLst>
          </p:cNvPr>
          <p:cNvSpPr>
            <a:spLocks noGrp="1"/>
          </p:cNvSpPr>
          <p:nvPr>
            <p:ph sz="half" idx="2"/>
          </p:nvPr>
        </p:nvSpPr>
        <p:spPr>
          <a:xfrm>
            <a:off x="4513321" y="1671949"/>
            <a:ext cx="3886200" cy="3185852"/>
          </a:xfrm>
        </p:spPr>
        <p:txBody>
          <a:bodyPr>
            <a:normAutofit/>
          </a:bodyPr>
          <a:lstStyle/>
          <a:p>
            <a:pPr lvl="1">
              <a:lnSpc>
                <a:spcPct val="100000"/>
              </a:lnSpc>
            </a:pPr>
            <a:endParaRPr lang="en-US" sz="2100" dirty="0"/>
          </a:p>
          <a:p>
            <a:pPr lvl="1">
              <a:lnSpc>
                <a:spcPct val="100000"/>
              </a:lnSpc>
            </a:pPr>
            <a:endParaRPr lang="en-US" sz="375" dirty="0"/>
          </a:p>
          <a:p>
            <a:pPr lvl="1">
              <a:lnSpc>
                <a:spcPct val="100000"/>
              </a:lnSpc>
            </a:pPr>
            <a:r>
              <a:rPr lang="en-US" sz="2400" dirty="0"/>
              <a:t>Non-Starchy Vegetable</a:t>
            </a:r>
          </a:p>
          <a:p>
            <a:pPr lvl="1">
              <a:lnSpc>
                <a:spcPct val="100000"/>
              </a:lnSpc>
            </a:pPr>
            <a:endParaRPr lang="en-US" sz="750" dirty="0"/>
          </a:p>
          <a:p>
            <a:pPr lvl="1">
              <a:lnSpc>
                <a:spcPct val="100000"/>
              </a:lnSpc>
            </a:pPr>
            <a:r>
              <a:rPr lang="en-US" sz="2400" dirty="0"/>
              <a:t>Meat / Protein </a:t>
            </a:r>
          </a:p>
          <a:p>
            <a:pPr lvl="1">
              <a:lnSpc>
                <a:spcPct val="100000"/>
              </a:lnSpc>
            </a:pPr>
            <a:endParaRPr lang="en-US" sz="750" dirty="0"/>
          </a:p>
          <a:p>
            <a:pPr lvl="1">
              <a:lnSpc>
                <a:spcPct val="100000"/>
              </a:lnSpc>
            </a:pPr>
            <a:r>
              <a:rPr lang="en-US" sz="2400" dirty="0"/>
              <a:t>Fats</a:t>
            </a:r>
          </a:p>
          <a:p>
            <a:pPr lvl="1">
              <a:lnSpc>
                <a:spcPct val="100000"/>
              </a:lnSpc>
            </a:pPr>
            <a:endParaRPr lang="en-US" sz="750" dirty="0"/>
          </a:p>
          <a:p>
            <a:pPr lvl="1">
              <a:lnSpc>
                <a:spcPct val="100000"/>
              </a:lnSpc>
            </a:pPr>
            <a:r>
              <a:rPr lang="en-US" sz="2400" dirty="0"/>
              <a:t>“Free”</a:t>
            </a:r>
          </a:p>
          <a:p>
            <a:endParaRPr lang="en-US" dirty="0"/>
          </a:p>
        </p:txBody>
      </p:sp>
      <p:pic>
        <p:nvPicPr>
          <p:cNvPr id="5" name="Picture 127" descr="j0215783"/>
          <p:cNvPicPr>
            <a:picLocks noChangeAspect="1" noChangeArrowheads="1"/>
          </p:cNvPicPr>
          <p:nvPr/>
        </p:nvPicPr>
        <p:blipFill>
          <a:blip r:embed="rId3" cstate="print"/>
          <a:srcRect/>
          <a:stretch>
            <a:fillRect/>
          </a:stretch>
        </p:blipFill>
        <p:spPr bwMode="auto">
          <a:xfrm>
            <a:off x="2391483" y="2011127"/>
            <a:ext cx="636972" cy="585988"/>
          </a:xfrm>
          <a:prstGeom prst="rect">
            <a:avLst/>
          </a:prstGeom>
          <a:noFill/>
          <a:ln w="9525">
            <a:noFill/>
            <a:miter lim="800000"/>
            <a:headEnd/>
            <a:tailEnd/>
          </a:ln>
        </p:spPr>
      </p:pic>
      <p:pic>
        <p:nvPicPr>
          <p:cNvPr id="6" name="Picture 126" descr="j0352066"/>
          <p:cNvPicPr>
            <a:picLocks noChangeAspect="1" noChangeArrowheads="1"/>
          </p:cNvPicPr>
          <p:nvPr/>
        </p:nvPicPr>
        <p:blipFill>
          <a:blip r:embed="rId4" cstate="print"/>
          <a:srcRect/>
          <a:stretch>
            <a:fillRect/>
          </a:stretch>
        </p:blipFill>
        <p:spPr bwMode="auto">
          <a:xfrm>
            <a:off x="2225300" y="2653858"/>
            <a:ext cx="519820" cy="477601"/>
          </a:xfrm>
          <a:prstGeom prst="rect">
            <a:avLst/>
          </a:prstGeom>
          <a:noFill/>
          <a:ln w="9525">
            <a:noFill/>
            <a:miter lim="800000"/>
            <a:headEnd/>
            <a:tailEnd/>
          </a:ln>
        </p:spPr>
      </p:pic>
      <p:pic>
        <p:nvPicPr>
          <p:cNvPr id="7" name="Picture 129" descr="MCj03000750000[1]"/>
          <p:cNvPicPr>
            <a:picLocks noChangeAspect="1" noChangeArrowheads="1"/>
          </p:cNvPicPr>
          <p:nvPr/>
        </p:nvPicPr>
        <p:blipFill>
          <a:blip r:embed="rId5" cstate="print"/>
          <a:srcRect/>
          <a:stretch>
            <a:fillRect/>
          </a:stretch>
        </p:blipFill>
        <p:spPr bwMode="auto">
          <a:xfrm>
            <a:off x="3028455" y="3264875"/>
            <a:ext cx="409205" cy="597560"/>
          </a:xfrm>
          <a:prstGeom prst="rect">
            <a:avLst/>
          </a:prstGeom>
          <a:noFill/>
          <a:ln w="9525">
            <a:noFill/>
            <a:miter lim="800000"/>
            <a:headEnd/>
            <a:tailEnd/>
          </a:ln>
        </p:spPr>
      </p:pic>
      <p:pic>
        <p:nvPicPr>
          <p:cNvPr id="8" name="Picture 131" descr="j0290270"/>
          <p:cNvPicPr>
            <a:picLocks noChangeAspect="1" noChangeArrowheads="1"/>
          </p:cNvPicPr>
          <p:nvPr/>
        </p:nvPicPr>
        <p:blipFill>
          <a:blip r:embed="rId6" cstate="print"/>
          <a:srcRect/>
          <a:stretch>
            <a:fillRect/>
          </a:stretch>
        </p:blipFill>
        <p:spPr bwMode="auto">
          <a:xfrm flipH="1">
            <a:off x="3478180" y="3952364"/>
            <a:ext cx="570393" cy="706327"/>
          </a:xfrm>
          <a:prstGeom prst="rect">
            <a:avLst/>
          </a:prstGeom>
          <a:noFill/>
          <a:ln w="9525">
            <a:noFill/>
            <a:miter lim="800000"/>
            <a:headEnd/>
            <a:tailEnd/>
          </a:ln>
        </p:spPr>
      </p:pic>
      <p:pic>
        <p:nvPicPr>
          <p:cNvPr id="9" name="Picture 59" descr="fd00888_"/>
          <p:cNvPicPr>
            <a:picLocks noChangeAspect="1" noChangeArrowheads="1"/>
          </p:cNvPicPr>
          <p:nvPr/>
        </p:nvPicPr>
        <p:blipFill>
          <a:blip r:embed="rId7" cstate="print"/>
          <a:srcRect/>
          <a:stretch>
            <a:fillRect/>
          </a:stretch>
        </p:blipFill>
        <p:spPr bwMode="auto">
          <a:xfrm>
            <a:off x="8355704" y="2025471"/>
            <a:ext cx="586436" cy="640483"/>
          </a:xfrm>
          <a:prstGeom prst="rect">
            <a:avLst/>
          </a:prstGeom>
          <a:noFill/>
          <a:ln w="9525">
            <a:noFill/>
            <a:miter lim="800000"/>
            <a:headEnd/>
            <a:tailEnd/>
          </a:ln>
        </p:spPr>
      </p:pic>
      <p:pic>
        <p:nvPicPr>
          <p:cNvPr id="10" name="Picture 60" descr="j0174014"/>
          <p:cNvPicPr>
            <a:picLocks noChangeAspect="1" noChangeArrowheads="1" noCrop="1"/>
          </p:cNvPicPr>
          <p:nvPr/>
        </p:nvPicPr>
        <p:blipFill>
          <a:blip r:embed="rId8" cstate="print"/>
          <a:srcRect/>
          <a:stretch>
            <a:fillRect/>
          </a:stretch>
        </p:blipFill>
        <p:spPr bwMode="auto">
          <a:xfrm>
            <a:off x="7398375" y="2699578"/>
            <a:ext cx="803010" cy="734958"/>
          </a:xfrm>
          <a:prstGeom prst="rect">
            <a:avLst/>
          </a:prstGeom>
          <a:noFill/>
          <a:ln w="9525">
            <a:noFill/>
            <a:miter lim="800000"/>
            <a:headEnd/>
            <a:tailEnd/>
          </a:ln>
        </p:spPr>
      </p:pic>
      <p:pic>
        <p:nvPicPr>
          <p:cNvPr id="11" name="Picture 54" descr="j0290264"/>
          <p:cNvPicPr>
            <a:picLocks noChangeAspect="1" noChangeArrowheads="1"/>
          </p:cNvPicPr>
          <p:nvPr/>
        </p:nvPicPr>
        <p:blipFill>
          <a:blip r:embed="rId9" cstate="print"/>
          <a:srcRect/>
          <a:stretch>
            <a:fillRect/>
          </a:stretch>
        </p:blipFill>
        <p:spPr bwMode="auto">
          <a:xfrm>
            <a:off x="6031297" y="3246595"/>
            <a:ext cx="582833" cy="722470"/>
          </a:xfrm>
          <a:prstGeom prst="rect">
            <a:avLst/>
          </a:prstGeom>
          <a:noFill/>
          <a:ln w="9525">
            <a:noFill/>
            <a:miter lim="800000"/>
            <a:headEnd/>
            <a:tailEnd/>
          </a:ln>
        </p:spPr>
      </p:pic>
      <p:pic>
        <p:nvPicPr>
          <p:cNvPr id="12" name="Picture 3"/>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94118" l="0" r="99295">
                        <a14:foregroundMark x1="39330" y1="8913" x2="39330" y2="8913"/>
                        <a14:foregroundMark x1="48854" y1="11230" x2="48854" y2="11230"/>
                        <a14:foregroundMark x1="56966" y1="11408" x2="56966" y2="11408"/>
                      </a14:backgroundRemoval>
                    </a14:imgEffect>
                  </a14:imgLayer>
                </a14:imgProps>
              </a:ext>
              <a:ext uri="{28A0092B-C50C-407E-A947-70E740481C1C}">
                <a14:useLocalDpi xmlns:a14="http://schemas.microsoft.com/office/drawing/2010/main" val="0"/>
              </a:ext>
            </a:extLst>
          </a:blip>
          <a:srcRect/>
          <a:stretch>
            <a:fillRect/>
          </a:stretch>
        </p:blipFill>
        <p:spPr bwMode="auto">
          <a:xfrm>
            <a:off x="6332183" y="4030551"/>
            <a:ext cx="598262" cy="591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a:extLst>
              <a:ext uri="{FF2B5EF4-FFF2-40B4-BE49-F238E27FC236}">
                <a16:creationId xmlns:a16="http://schemas.microsoft.com/office/drawing/2014/main" id="{F3930ABF-9880-5BDC-322B-269C02D7C6E7}"/>
              </a:ext>
            </a:extLst>
          </p:cNvPr>
          <p:cNvSpPr txBox="1"/>
          <p:nvPr/>
        </p:nvSpPr>
        <p:spPr>
          <a:xfrm>
            <a:off x="2485210" y="4979773"/>
            <a:ext cx="4574156" cy="461665"/>
          </a:xfrm>
          <a:prstGeom prst="rect">
            <a:avLst/>
          </a:prstGeom>
          <a:noFill/>
        </p:spPr>
        <p:txBody>
          <a:bodyPr wrap="square">
            <a:spAutoFit/>
          </a:bodyPr>
          <a:lstStyle/>
          <a:p>
            <a:pPr marL="6858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Combination Foods</a:t>
            </a:r>
          </a:p>
        </p:txBody>
      </p:sp>
      <p:pic>
        <p:nvPicPr>
          <p:cNvPr id="16" name="Picture 15" descr="A slice of pizza with different toppings&#10;&#10;Description automatically generated">
            <a:extLst>
              <a:ext uri="{FF2B5EF4-FFF2-40B4-BE49-F238E27FC236}">
                <a16:creationId xmlns:a16="http://schemas.microsoft.com/office/drawing/2014/main" id="{A6DD1E45-3864-BE8D-F8FC-CB52D3A146B9}"/>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5959332" y="4979773"/>
            <a:ext cx="640483" cy="875801"/>
          </a:xfrm>
          <a:prstGeom prst="rect">
            <a:avLst/>
          </a:prstGeom>
        </p:spPr>
      </p:pic>
      <p:sp>
        <p:nvSpPr>
          <p:cNvPr id="13" name="Rectangle 1">
            <a:extLst>
              <a:ext uri="{FF2B5EF4-FFF2-40B4-BE49-F238E27FC236}">
                <a16:creationId xmlns:a16="http://schemas.microsoft.com/office/drawing/2014/main" id="{E8282176-4D4E-B144-119F-AB9F606AD233}"/>
              </a:ext>
            </a:extLst>
          </p:cNvPr>
          <p:cNvSpPr>
            <a:spLocks noChangeArrowheads="1"/>
          </p:cNvSpPr>
          <p:nvPr/>
        </p:nvSpPr>
        <p:spPr bwMode="auto">
          <a:xfrm>
            <a:off x="208730" y="6276172"/>
            <a:ext cx="835414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American Diabetes Association. </a:t>
            </a:r>
            <a:r>
              <a:rPr kumimoji="0" lang="en-US" alt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Complete Guide to Carb Counting.</a:t>
            </a: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5th ed. American Diabetes Association; 2025. </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American Diabetes Association. </a:t>
            </a:r>
            <a:r>
              <a:rPr kumimoji="0" lang="en-US" altLang="en-US" sz="12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Official Pocket Guide to Diabetes Food Choices.</a:t>
            </a:r>
            <a:r>
              <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6th ed. American Diabetes Association; 2025.</a:t>
            </a:r>
          </a:p>
        </p:txBody>
      </p:sp>
    </p:spTree>
    <p:extLst>
      <p:ext uri="{BB962C8B-B14F-4D97-AF65-F5344CB8AC3E}">
        <p14:creationId xmlns:p14="http://schemas.microsoft.com/office/powerpoint/2010/main" val="2211391124"/>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9392" y="1443590"/>
          <a:ext cx="8785215" cy="4799404"/>
        </p:xfrm>
        <a:graphic>
          <a:graphicData uri="http://schemas.openxmlformats.org/drawingml/2006/table">
            <a:tbl>
              <a:tblPr firstRow="1" bandRow="1">
                <a:tableStyleId>{69CF1AB2-1976-4502-BF36-3FF5EA218861}</a:tableStyleId>
              </a:tblPr>
              <a:tblGrid>
                <a:gridCol w="585495">
                  <a:extLst>
                    <a:ext uri="{9D8B030D-6E8A-4147-A177-3AD203B41FA5}">
                      <a16:colId xmlns:a16="http://schemas.microsoft.com/office/drawing/2014/main" val="20000"/>
                    </a:ext>
                  </a:extLst>
                </a:gridCol>
                <a:gridCol w="1194359">
                  <a:extLst>
                    <a:ext uri="{9D8B030D-6E8A-4147-A177-3AD203B41FA5}">
                      <a16:colId xmlns:a16="http://schemas.microsoft.com/office/drawing/2014/main" val="20001"/>
                    </a:ext>
                  </a:extLst>
                </a:gridCol>
                <a:gridCol w="677574">
                  <a:extLst>
                    <a:ext uri="{9D8B030D-6E8A-4147-A177-3AD203B41FA5}">
                      <a16:colId xmlns:a16="http://schemas.microsoft.com/office/drawing/2014/main" val="20002"/>
                    </a:ext>
                  </a:extLst>
                </a:gridCol>
                <a:gridCol w="818535">
                  <a:extLst>
                    <a:ext uri="{9D8B030D-6E8A-4147-A177-3AD203B41FA5}">
                      <a16:colId xmlns:a16="http://schemas.microsoft.com/office/drawing/2014/main" val="20003"/>
                    </a:ext>
                  </a:extLst>
                </a:gridCol>
                <a:gridCol w="802669">
                  <a:extLst>
                    <a:ext uri="{9D8B030D-6E8A-4147-A177-3AD203B41FA5}">
                      <a16:colId xmlns:a16="http://schemas.microsoft.com/office/drawing/2014/main" val="20004"/>
                    </a:ext>
                  </a:extLst>
                </a:gridCol>
                <a:gridCol w="989464">
                  <a:extLst>
                    <a:ext uri="{9D8B030D-6E8A-4147-A177-3AD203B41FA5}">
                      <a16:colId xmlns:a16="http://schemas.microsoft.com/office/drawing/2014/main" val="20005"/>
                    </a:ext>
                  </a:extLst>
                </a:gridCol>
                <a:gridCol w="3717119">
                  <a:extLst>
                    <a:ext uri="{9D8B030D-6E8A-4147-A177-3AD203B41FA5}">
                      <a16:colId xmlns:a16="http://schemas.microsoft.com/office/drawing/2014/main" val="20006"/>
                    </a:ext>
                  </a:extLst>
                </a:gridCol>
              </a:tblGrid>
              <a:tr h="373624">
                <a:tc>
                  <a:txBody>
                    <a:bodyPr/>
                    <a:lstStyle/>
                    <a:p>
                      <a:endParaRPr lang="en-US" sz="1800" dirty="0">
                        <a:latin typeface="Arial" pitchFamily="34" charset="0"/>
                        <a:cs typeface="Arial" pitchFamily="34" charset="0"/>
                      </a:endParaRPr>
                    </a:p>
                  </a:txBody>
                  <a:tcPr marL="95679" marR="95679"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t>Exchange</a:t>
                      </a:r>
                      <a:endParaRPr lang="en-US" sz="2000" b="1" dirty="0">
                        <a:latin typeface="Arial" pitchFamily="34" charset="0"/>
                        <a:cs typeface="Arial" pitchFamily="34" charset="0"/>
                      </a:endParaRPr>
                    </a:p>
                  </a:txBody>
                  <a:tcPr marL="95679" marR="95679" marT="34290" marB="34290" anchor="ctr" anchorCtr="1"/>
                </a:tc>
                <a:tc>
                  <a:txBody>
                    <a:bodyPr/>
                    <a:lstStyle/>
                    <a:p>
                      <a:pPr algn="ctr"/>
                      <a:r>
                        <a:rPr lang="en-US" sz="1900" b="1" dirty="0"/>
                        <a:t>Carb</a:t>
                      </a:r>
                      <a:endParaRPr lang="en-US" sz="1900" b="1" dirty="0">
                        <a:latin typeface="Arial" pitchFamily="34" charset="0"/>
                        <a:cs typeface="Arial" pitchFamily="34" charset="0"/>
                      </a:endParaRPr>
                    </a:p>
                  </a:txBody>
                  <a:tcPr marL="95679" marR="95679" marT="34290" marB="34290" anchor="ctr" anchorCtr="1"/>
                </a:tc>
                <a:tc>
                  <a:txBody>
                    <a:bodyPr/>
                    <a:lstStyle/>
                    <a:p>
                      <a:pPr algn="ctr"/>
                      <a:r>
                        <a:rPr lang="en-US" sz="2000" b="1" dirty="0" err="1"/>
                        <a:t>Prot</a:t>
                      </a:r>
                      <a:endParaRPr lang="en-US" sz="2000" b="1" dirty="0">
                        <a:latin typeface="Arial" pitchFamily="34" charset="0"/>
                        <a:cs typeface="Arial" pitchFamily="34" charset="0"/>
                      </a:endParaRPr>
                    </a:p>
                  </a:txBody>
                  <a:tcPr marL="95679" marR="95679" marT="34290" marB="34290" anchor="ctr" anchorCtr="1"/>
                </a:tc>
                <a:tc>
                  <a:txBody>
                    <a:bodyPr/>
                    <a:lstStyle/>
                    <a:p>
                      <a:pPr algn="ctr"/>
                      <a:r>
                        <a:rPr lang="en-US" sz="2000" b="1" dirty="0"/>
                        <a:t>Fat</a:t>
                      </a:r>
                      <a:endParaRPr lang="en-US" sz="2000" b="1" dirty="0">
                        <a:latin typeface="Arial" pitchFamily="34" charset="0"/>
                        <a:cs typeface="Arial" pitchFamily="34" charset="0"/>
                      </a:endParaRPr>
                    </a:p>
                  </a:txBody>
                  <a:tcPr marL="95679" marR="95679" marT="34290" marB="34290" anchor="ctr" anchorCtr="1"/>
                </a:tc>
                <a:tc>
                  <a:txBody>
                    <a:bodyPr/>
                    <a:lstStyle/>
                    <a:p>
                      <a:pPr algn="ctr"/>
                      <a:r>
                        <a:rPr lang="en-US" sz="2000" b="1" dirty="0" err="1"/>
                        <a:t>Cals</a:t>
                      </a:r>
                      <a:endParaRPr lang="en-US" sz="2000" b="1" dirty="0">
                        <a:latin typeface="Arial" pitchFamily="34" charset="0"/>
                        <a:cs typeface="Arial" pitchFamily="34" charset="0"/>
                      </a:endParaRPr>
                    </a:p>
                  </a:txBody>
                  <a:tcPr marL="95679" marR="95679" marT="34290" marB="34290" anchor="ctr" anchorCtr="1"/>
                </a:tc>
                <a:tc>
                  <a:txBody>
                    <a:bodyPr/>
                    <a:lstStyle/>
                    <a:p>
                      <a:pPr algn="ctr"/>
                      <a:r>
                        <a:rPr lang="en-US" sz="2000" b="1" dirty="0"/>
                        <a:t>Examples</a:t>
                      </a:r>
                      <a:endParaRPr lang="en-US" sz="2000" b="1" dirty="0">
                        <a:latin typeface="Arial" pitchFamily="34" charset="0"/>
                        <a:cs typeface="Arial" pitchFamily="34" charset="0"/>
                      </a:endParaRPr>
                    </a:p>
                  </a:txBody>
                  <a:tcPr marL="95679" marR="95679" marT="34290" marB="34290" anchor="ctr" anchorCtr="1"/>
                </a:tc>
                <a:extLst>
                  <a:ext uri="{0D108BD9-81ED-4DB2-BD59-A6C34878D82A}">
                    <a16:rowId xmlns:a16="http://schemas.microsoft.com/office/drawing/2014/main" val="10000"/>
                  </a:ext>
                </a:extLst>
              </a:tr>
              <a:tr h="1156716">
                <a:tc>
                  <a:txBody>
                    <a:bodyPr/>
                    <a:lstStyle/>
                    <a:p>
                      <a:endParaRPr lang="en-US" sz="1800" dirty="0">
                        <a:latin typeface="Arial" pitchFamily="34" charset="0"/>
                        <a:cs typeface="Arial" pitchFamily="34" charset="0"/>
                      </a:endParaRPr>
                    </a:p>
                  </a:txBody>
                  <a:tcPr marL="95679" marR="95679" marT="34290" marB="34290"/>
                </a:tc>
                <a:tc>
                  <a:txBody>
                    <a:bodyPr/>
                    <a:lstStyle/>
                    <a:p>
                      <a:pPr algn="ctr"/>
                      <a:r>
                        <a:rPr lang="en-US" sz="1900" b="0" dirty="0"/>
                        <a:t>Starch</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15</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3</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0-1</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80</a:t>
                      </a:r>
                      <a:endParaRPr lang="en-US" sz="1900" b="0" dirty="0">
                        <a:latin typeface="Arial" pitchFamily="34" charset="0"/>
                        <a:cs typeface="Arial" pitchFamily="34" charset="0"/>
                      </a:endParaRPr>
                    </a:p>
                  </a:txBody>
                  <a:tcPr marL="95679" marR="95679" marT="34290" marB="34290" anchor="ctr" anchorCtr="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t>⅓ rice, pasta, ½  cup beans, peas,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0" dirty="0"/>
                        <a:t>½ cup cooked</a:t>
                      </a:r>
                      <a:r>
                        <a:rPr lang="en-US" sz="1700" b="0" baseline="0" dirty="0"/>
                        <a:t> cereal, </a:t>
                      </a:r>
                      <a:r>
                        <a:rPr lang="en-US" sz="1700" b="0" dirty="0"/>
                        <a:t>corn, potato,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t>1 oz. bread (1 slice) or ¼ bagel,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t>½ English muffin</a:t>
                      </a:r>
                      <a:endParaRPr lang="en-US" sz="1800" b="0" dirty="0">
                        <a:latin typeface="Arial" pitchFamily="34" charset="0"/>
                        <a:cs typeface="Arial" pitchFamily="34" charset="0"/>
                      </a:endParaRPr>
                    </a:p>
                  </a:txBody>
                  <a:tcPr marL="95679" marR="95679" marT="34290" marB="34290" anchor="ctr" anchorCtr="1"/>
                </a:tc>
                <a:extLst>
                  <a:ext uri="{0D108BD9-81ED-4DB2-BD59-A6C34878D82A}">
                    <a16:rowId xmlns:a16="http://schemas.microsoft.com/office/drawing/2014/main" val="10001"/>
                  </a:ext>
                </a:extLst>
              </a:tr>
              <a:tr h="1270320">
                <a:tc>
                  <a:txBody>
                    <a:bodyPr/>
                    <a:lstStyle/>
                    <a:p>
                      <a:endParaRPr lang="en-US" sz="1800">
                        <a:latin typeface="Arial" pitchFamily="34" charset="0"/>
                        <a:cs typeface="Arial" pitchFamily="34" charset="0"/>
                      </a:endParaRPr>
                    </a:p>
                  </a:txBody>
                  <a:tcPr marL="95679" marR="95679" marT="34290" marB="34290"/>
                </a:tc>
                <a:tc>
                  <a:txBody>
                    <a:bodyPr/>
                    <a:lstStyle/>
                    <a:p>
                      <a:pPr algn="ctr"/>
                      <a:r>
                        <a:rPr lang="en-US" sz="1900" b="0" dirty="0"/>
                        <a:t>Fruit</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15</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0</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0</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60</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800" b="0" dirty="0"/>
                        <a:t>1</a:t>
                      </a:r>
                      <a:r>
                        <a:rPr lang="en-US" sz="1800" b="0" baseline="0" dirty="0"/>
                        <a:t> s</a:t>
                      </a:r>
                      <a:r>
                        <a:rPr lang="en-US" sz="1800" b="0" dirty="0"/>
                        <a:t>mall apple , ½ large banana, </a:t>
                      </a:r>
                      <a:r>
                        <a:rPr lang="en-US" sz="1800" b="0" baseline="0" dirty="0"/>
                        <a:t>          </a:t>
                      </a:r>
                      <a:r>
                        <a:rPr lang="en-US" sz="1800" b="0" dirty="0"/>
                        <a:t>1¼ cup whole strawberries,</a:t>
                      </a:r>
                      <a:r>
                        <a:rPr lang="en-US" sz="1800" b="0" baseline="0" dirty="0"/>
                        <a:t> 1 cup raspberries, 1 cup blackberries,                       Juice: ½ (most) to </a:t>
                      </a:r>
                      <a:r>
                        <a:rPr lang="en-US" sz="1800" b="0" dirty="0"/>
                        <a:t>⅓ (grape, </a:t>
                      </a:r>
                      <a:r>
                        <a:rPr lang="en-US" sz="1800" b="0" dirty="0" err="1"/>
                        <a:t>cran</a:t>
                      </a:r>
                      <a:r>
                        <a:rPr lang="en-US" sz="1800" b="0" dirty="0"/>
                        <a:t>) cup</a:t>
                      </a:r>
                      <a:endParaRPr lang="en-US" sz="1800" b="0" dirty="0">
                        <a:latin typeface="Arial" pitchFamily="34" charset="0"/>
                        <a:cs typeface="Arial" pitchFamily="34" charset="0"/>
                      </a:endParaRPr>
                    </a:p>
                  </a:txBody>
                  <a:tcPr marL="95679" marR="95679" marT="34290" marB="34290" anchor="ctr" anchorCtr="1"/>
                </a:tc>
                <a:extLst>
                  <a:ext uri="{0D108BD9-81ED-4DB2-BD59-A6C34878D82A}">
                    <a16:rowId xmlns:a16="http://schemas.microsoft.com/office/drawing/2014/main" val="10002"/>
                  </a:ext>
                </a:extLst>
              </a:tr>
              <a:tr h="728424">
                <a:tc>
                  <a:txBody>
                    <a:bodyPr/>
                    <a:lstStyle/>
                    <a:p>
                      <a:endParaRPr lang="en-US" sz="1800" dirty="0"/>
                    </a:p>
                    <a:p>
                      <a:endParaRPr lang="en-US" sz="1800" dirty="0">
                        <a:latin typeface="Arial" pitchFamily="34" charset="0"/>
                        <a:cs typeface="Arial" pitchFamily="34" charset="0"/>
                      </a:endParaRPr>
                    </a:p>
                  </a:txBody>
                  <a:tcPr marL="95679" marR="95679" marT="34290" marB="34290"/>
                </a:tc>
                <a:tc>
                  <a:txBody>
                    <a:bodyPr/>
                    <a:lstStyle/>
                    <a:p>
                      <a:pPr algn="ctr"/>
                      <a:r>
                        <a:rPr lang="en-US" sz="1900" b="0" dirty="0"/>
                        <a:t>Dairy / Milk</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12</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8</a:t>
                      </a:r>
                      <a:endParaRPr lang="en-US" sz="1900" b="0" dirty="0">
                        <a:latin typeface="Arial" pitchFamily="34" charset="0"/>
                        <a:cs typeface="Arial" pitchFamily="34" charset="0"/>
                      </a:endParaRPr>
                    </a:p>
                  </a:txBody>
                  <a:tcPr marL="95679" marR="95679" marT="34290" marB="34290" anchor="ctr" anchorCtr="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0" dirty="0"/>
                        <a:t>0-8</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100-160</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800" b="0" dirty="0"/>
                        <a:t>1 cup milk, 6 oz.</a:t>
                      </a:r>
                      <a:r>
                        <a:rPr lang="en-US" sz="1800" b="0" baseline="0" dirty="0"/>
                        <a:t> non-fat plain yogurt             (any fat content)</a:t>
                      </a:r>
                    </a:p>
                  </a:txBody>
                  <a:tcPr marL="95679" marR="95679" marT="34290" marB="34290" anchor="ctr" anchorCtr="1"/>
                </a:tc>
                <a:extLst>
                  <a:ext uri="{0D108BD9-81ED-4DB2-BD59-A6C34878D82A}">
                    <a16:rowId xmlns:a16="http://schemas.microsoft.com/office/drawing/2014/main" val="10003"/>
                  </a:ext>
                </a:extLst>
              </a:tr>
              <a:tr h="1270320">
                <a:tc>
                  <a:txBody>
                    <a:bodyPr/>
                    <a:lstStyle/>
                    <a:p>
                      <a:endParaRPr lang="en-US" sz="1800" dirty="0">
                        <a:latin typeface="Arial" pitchFamily="34" charset="0"/>
                        <a:cs typeface="Arial" pitchFamily="34" charset="0"/>
                      </a:endParaRPr>
                    </a:p>
                  </a:txBody>
                  <a:tcPr marL="95679" marR="95679" marT="34290" marB="34290"/>
                </a:tc>
                <a:tc>
                  <a:txBody>
                    <a:bodyPr/>
                    <a:lstStyle/>
                    <a:p>
                      <a:pPr algn="ctr"/>
                      <a:r>
                        <a:rPr lang="en-US" sz="1900" b="0" dirty="0"/>
                        <a:t>Sweets/ Desserts</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15</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Varies</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Varies</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900" b="0" dirty="0"/>
                        <a:t>Varies</a:t>
                      </a:r>
                      <a:endParaRPr lang="en-US" sz="1900" b="0" dirty="0">
                        <a:latin typeface="Arial" pitchFamily="34" charset="0"/>
                        <a:cs typeface="Arial" pitchFamily="34" charset="0"/>
                      </a:endParaRPr>
                    </a:p>
                  </a:txBody>
                  <a:tcPr marL="95679" marR="95679" marT="34290" marB="34290" anchor="ctr" anchorCtr="1"/>
                </a:tc>
                <a:tc>
                  <a:txBody>
                    <a:bodyPr/>
                    <a:lstStyle/>
                    <a:p>
                      <a:pPr algn="ctr"/>
                      <a:r>
                        <a:rPr lang="en-US" sz="1800" b="0" dirty="0"/>
                        <a:t>1 oz trail mix,                                               ½ cup frozen yogurt,                               ½ cup regular ice cream (any flavor)</a:t>
                      </a:r>
                      <a:endParaRPr lang="en-US" sz="1800" b="0" dirty="0">
                        <a:latin typeface="+mn-lt"/>
                        <a:cs typeface="Arial" pitchFamily="34" charset="0"/>
                      </a:endParaRPr>
                    </a:p>
                  </a:txBody>
                  <a:tcPr marL="95679" marR="95679" marT="34290" marB="34290" anchor="ctr" anchorCtr="1"/>
                </a:tc>
                <a:extLst>
                  <a:ext uri="{0D108BD9-81ED-4DB2-BD59-A6C34878D82A}">
                    <a16:rowId xmlns:a16="http://schemas.microsoft.com/office/drawing/2014/main" val="10004"/>
                  </a:ext>
                </a:extLst>
              </a:tr>
            </a:tbl>
          </a:graphicData>
        </a:graphic>
      </p:graphicFrame>
      <p:pic>
        <p:nvPicPr>
          <p:cNvPr id="5" name="Picture 126" descr="j0352066"/>
          <p:cNvPicPr>
            <a:picLocks noChangeAspect="1" noChangeArrowheads="1"/>
          </p:cNvPicPr>
          <p:nvPr/>
        </p:nvPicPr>
        <p:blipFill>
          <a:blip r:embed="rId3" cstate="print"/>
          <a:srcRect/>
          <a:stretch>
            <a:fillRect/>
          </a:stretch>
        </p:blipFill>
        <p:spPr bwMode="auto">
          <a:xfrm>
            <a:off x="153185" y="2858327"/>
            <a:ext cx="732661" cy="673155"/>
          </a:xfrm>
          <a:prstGeom prst="rect">
            <a:avLst/>
          </a:prstGeom>
          <a:noFill/>
          <a:ln w="9525">
            <a:noFill/>
            <a:miter lim="800000"/>
            <a:headEnd/>
            <a:tailEnd/>
          </a:ln>
        </p:spPr>
      </p:pic>
      <p:pic>
        <p:nvPicPr>
          <p:cNvPr id="6" name="Picture 127" descr="j0215783"/>
          <p:cNvPicPr>
            <a:picLocks noChangeAspect="1" noChangeArrowheads="1"/>
          </p:cNvPicPr>
          <p:nvPr/>
        </p:nvPicPr>
        <p:blipFill>
          <a:blip r:embed="rId4" cstate="print"/>
          <a:srcRect/>
          <a:stretch>
            <a:fillRect/>
          </a:stretch>
        </p:blipFill>
        <p:spPr bwMode="auto">
          <a:xfrm>
            <a:off x="153185" y="1474080"/>
            <a:ext cx="903635" cy="831307"/>
          </a:xfrm>
          <a:prstGeom prst="rect">
            <a:avLst/>
          </a:prstGeom>
          <a:noFill/>
          <a:ln w="9525">
            <a:noFill/>
            <a:miter lim="800000"/>
            <a:headEnd/>
            <a:tailEnd/>
          </a:ln>
        </p:spPr>
      </p:pic>
      <p:pic>
        <p:nvPicPr>
          <p:cNvPr id="7" name="Picture 129" descr="MCj03000750000[1]"/>
          <p:cNvPicPr>
            <a:picLocks noChangeAspect="1" noChangeArrowheads="1"/>
          </p:cNvPicPr>
          <p:nvPr/>
        </p:nvPicPr>
        <p:blipFill>
          <a:blip r:embed="rId5" cstate="print"/>
          <a:srcRect/>
          <a:stretch>
            <a:fillRect/>
          </a:stretch>
        </p:blipFill>
        <p:spPr bwMode="auto">
          <a:xfrm>
            <a:off x="282773" y="3843292"/>
            <a:ext cx="460973" cy="673156"/>
          </a:xfrm>
          <a:prstGeom prst="rect">
            <a:avLst/>
          </a:prstGeom>
          <a:noFill/>
          <a:ln w="9525">
            <a:noFill/>
            <a:miter lim="800000"/>
            <a:headEnd/>
            <a:tailEnd/>
          </a:ln>
        </p:spPr>
      </p:pic>
      <p:pic>
        <p:nvPicPr>
          <p:cNvPr id="8" name="Picture 131" descr="j0290270"/>
          <p:cNvPicPr>
            <a:picLocks noChangeAspect="1" noChangeArrowheads="1"/>
          </p:cNvPicPr>
          <p:nvPr/>
        </p:nvPicPr>
        <p:blipFill>
          <a:blip r:embed="rId6" cstate="print"/>
          <a:srcRect/>
          <a:stretch>
            <a:fillRect/>
          </a:stretch>
        </p:blipFill>
        <p:spPr bwMode="auto">
          <a:xfrm flipH="1">
            <a:off x="269342" y="4783646"/>
            <a:ext cx="671321" cy="831307"/>
          </a:xfrm>
          <a:prstGeom prst="rect">
            <a:avLst/>
          </a:prstGeom>
          <a:noFill/>
          <a:ln w="9525">
            <a:noFill/>
            <a:miter lim="800000"/>
            <a:headEnd/>
            <a:tailEnd/>
          </a:ln>
        </p:spPr>
      </p:pic>
      <p:sp>
        <p:nvSpPr>
          <p:cNvPr id="9" name="Oval 132"/>
          <p:cNvSpPr>
            <a:spLocks noChangeArrowheads="1"/>
          </p:cNvSpPr>
          <p:nvPr/>
        </p:nvSpPr>
        <p:spPr bwMode="auto">
          <a:xfrm>
            <a:off x="1781436" y="1347635"/>
            <a:ext cx="1045844" cy="4991314"/>
          </a:xfrm>
          <a:prstGeom prst="ellipse">
            <a:avLst/>
          </a:prstGeom>
          <a:noFill/>
          <a:ln w="38100">
            <a:solidFill>
              <a:srgbClr val="FF0000"/>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solidFill>
                  <a:srgbClr val="3B6DC7"/>
                </a:solid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D68518E-0FA3-C6CE-EE92-028DB9E41921}"/>
              </a:ext>
            </a:extLst>
          </p:cNvPr>
          <p:cNvSpPr txBox="1"/>
          <p:nvPr/>
        </p:nvSpPr>
        <p:spPr>
          <a:xfrm>
            <a:off x="1670644" y="482239"/>
            <a:ext cx="6280878" cy="769441"/>
          </a:xfrm>
          <a:prstGeom prst="rect">
            <a:avLst/>
          </a:prstGeom>
          <a:solidFill>
            <a:schemeClr val="accent2"/>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Food List: 1 Carb Choice</a:t>
            </a:r>
          </a:p>
        </p:txBody>
      </p:sp>
    </p:spTree>
    <p:extLst>
      <p:ext uri="{BB962C8B-B14F-4D97-AF65-F5344CB8AC3E}">
        <p14:creationId xmlns:p14="http://schemas.microsoft.com/office/powerpoint/2010/main" val="93978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541" y="1177388"/>
          <a:ext cx="8572917" cy="5154595"/>
        </p:xfrm>
        <a:graphic>
          <a:graphicData uri="http://schemas.openxmlformats.org/drawingml/2006/table">
            <a:tbl>
              <a:tblPr firstRow="1" bandRow="1">
                <a:tableStyleId>{69CF1AB2-1976-4502-BF36-3FF5EA218861}</a:tableStyleId>
              </a:tblPr>
              <a:tblGrid>
                <a:gridCol w="851243">
                  <a:extLst>
                    <a:ext uri="{9D8B030D-6E8A-4147-A177-3AD203B41FA5}">
                      <a16:colId xmlns:a16="http://schemas.microsoft.com/office/drawing/2014/main" val="20000"/>
                    </a:ext>
                  </a:extLst>
                </a:gridCol>
                <a:gridCol w="1200150">
                  <a:extLst>
                    <a:ext uri="{9D8B030D-6E8A-4147-A177-3AD203B41FA5}">
                      <a16:colId xmlns:a16="http://schemas.microsoft.com/office/drawing/2014/main" val="20001"/>
                    </a:ext>
                  </a:extLst>
                </a:gridCol>
                <a:gridCol w="751439">
                  <a:extLst>
                    <a:ext uri="{9D8B030D-6E8A-4147-A177-3AD203B41FA5}">
                      <a16:colId xmlns:a16="http://schemas.microsoft.com/office/drawing/2014/main" val="20002"/>
                    </a:ext>
                  </a:extLst>
                </a:gridCol>
                <a:gridCol w="702945">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1354945">
                  <a:extLst>
                    <a:ext uri="{9D8B030D-6E8A-4147-A177-3AD203B41FA5}">
                      <a16:colId xmlns:a16="http://schemas.microsoft.com/office/drawing/2014/main" val="20005"/>
                    </a:ext>
                  </a:extLst>
                </a:gridCol>
                <a:gridCol w="3026395">
                  <a:extLst>
                    <a:ext uri="{9D8B030D-6E8A-4147-A177-3AD203B41FA5}">
                      <a16:colId xmlns:a16="http://schemas.microsoft.com/office/drawing/2014/main" val="20006"/>
                    </a:ext>
                  </a:extLst>
                </a:gridCol>
              </a:tblGrid>
              <a:tr h="426069">
                <a:tc>
                  <a:txBody>
                    <a:bodyPr/>
                    <a:lstStyle/>
                    <a:p>
                      <a:endParaRPr lang="en-US" sz="1800" dirty="0">
                        <a:latin typeface="Arial" pitchFamily="34" charset="0"/>
                        <a:cs typeface="Arial" pitchFamily="34" charset="0"/>
                      </a:endParaRPr>
                    </a:p>
                  </a:txBody>
                  <a:tcPr marL="95679" marR="95679"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Exchange</a:t>
                      </a:r>
                      <a:endParaRPr lang="en-US" sz="2000" dirty="0">
                        <a:latin typeface="Arial" pitchFamily="34" charset="0"/>
                        <a:cs typeface="Arial" pitchFamily="34" charset="0"/>
                      </a:endParaRPr>
                    </a:p>
                  </a:txBody>
                  <a:tcPr marL="95679" marR="95679" marT="34290" marB="34290" anchor="ctr" anchorCtr="1"/>
                </a:tc>
                <a:tc>
                  <a:txBody>
                    <a:bodyPr/>
                    <a:lstStyle/>
                    <a:p>
                      <a:pPr algn="ctr"/>
                      <a:r>
                        <a:rPr lang="en-US" sz="2000" dirty="0"/>
                        <a:t>Carb</a:t>
                      </a:r>
                      <a:endParaRPr lang="en-US" sz="2000" dirty="0">
                        <a:latin typeface="Arial" pitchFamily="34" charset="0"/>
                        <a:cs typeface="Arial" pitchFamily="34" charset="0"/>
                      </a:endParaRPr>
                    </a:p>
                  </a:txBody>
                  <a:tcPr marL="95679" marR="95679" marT="34290" marB="34290" anchor="ctr" anchorCtr="1"/>
                </a:tc>
                <a:tc>
                  <a:txBody>
                    <a:bodyPr/>
                    <a:lstStyle/>
                    <a:p>
                      <a:pPr algn="ctr"/>
                      <a:r>
                        <a:rPr lang="en-US" sz="2000" dirty="0" err="1"/>
                        <a:t>Prot</a:t>
                      </a:r>
                      <a:endParaRPr lang="en-US" sz="2000" dirty="0">
                        <a:latin typeface="Arial" pitchFamily="34" charset="0"/>
                        <a:cs typeface="Arial" pitchFamily="34" charset="0"/>
                      </a:endParaRPr>
                    </a:p>
                  </a:txBody>
                  <a:tcPr marL="95679" marR="95679" marT="34290" marB="34290" anchor="ctr" anchorCtr="1"/>
                </a:tc>
                <a:tc>
                  <a:txBody>
                    <a:bodyPr/>
                    <a:lstStyle/>
                    <a:p>
                      <a:pPr algn="ctr"/>
                      <a:r>
                        <a:rPr lang="en-US" sz="2000" dirty="0"/>
                        <a:t>Fat</a:t>
                      </a:r>
                      <a:endParaRPr lang="en-US" sz="2000" dirty="0">
                        <a:latin typeface="Arial" pitchFamily="34" charset="0"/>
                        <a:cs typeface="Arial" pitchFamily="34" charset="0"/>
                      </a:endParaRPr>
                    </a:p>
                  </a:txBody>
                  <a:tcPr marL="95679" marR="95679" marT="34290" marB="34290" anchor="ctr" anchorCtr="1"/>
                </a:tc>
                <a:tc>
                  <a:txBody>
                    <a:bodyPr/>
                    <a:lstStyle/>
                    <a:p>
                      <a:pPr algn="ctr"/>
                      <a:r>
                        <a:rPr lang="en-US" sz="2000" dirty="0" err="1"/>
                        <a:t>Cals</a:t>
                      </a:r>
                      <a:endParaRPr lang="en-US" sz="2000" dirty="0">
                        <a:latin typeface="Arial" pitchFamily="34" charset="0"/>
                        <a:cs typeface="Arial" pitchFamily="34" charset="0"/>
                      </a:endParaRPr>
                    </a:p>
                  </a:txBody>
                  <a:tcPr marL="95679" marR="95679" marT="34290" marB="34290" anchor="ctr" anchorCtr="1"/>
                </a:tc>
                <a:tc>
                  <a:txBody>
                    <a:bodyPr/>
                    <a:lstStyle/>
                    <a:p>
                      <a:pPr algn="ctr"/>
                      <a:r>
                        <a:rPr lang="en-US" sz="2000" dirty="0"/>
                        <a:t>Examples</a:t>
                      </a:r>
                      <a:endParaRPr lang="en-US" sz="2000" dirty="0">
                        <a:latin typeface="Arial" pitchFamily="34" charset="0"/>
                        <a:cs typeface="Arial" pitchFamily="34" charset="0"/>
                      </a:endParaRPr>
                    </a:p>
                  </a:txBody>
                  <a:tcPr marL="95679" marR="95679" marT="34290" marB="34290" anchor="ctr" anchorCtr="1"/>
                </a:tc>
                <a:extLst>
                  <a:ext uri="{0D108BD9-81ED-4DB2-BD59-A6C34878D82A}">
                    <a16:rowId xmlns:a16="http://schemas.microsoft.com/office/drawing/2014/main" val="10000"/>
                  </a:ext>
                </a:extLst>
              </a:tr>
              <a:tr h="1065032">
                <a:tc>
                  <a:txBody>
                    <a:bodyPr/>
                    <a:lstStyle/>
                    <a:p>
                      <a:endParaRPr lang="en-US" sz="1800" dirty="0">
                        <a:latin typeface="Arial" pitchFamily="34" charset="0"/>
                        <a:cs typeface="Arial" pitchFamily="34" charset="0"/>
                      </a:endParaRPr>
                    </a:p>
                  </a:txBody>
                  <a:tcPr marL="95679" marR="95679" marT="34290" marB="34290"/>
                </a:tc>
                <a:tc>
                  <a:txBody>
                    <a:bodyPr/>
                    <a:lstStyle/>
                    <a:p>
                      <a:pPr algn="ctr"/>
                      <a:r>
                        <a:rPr lang="en-US" sz="2000" dirty="0"/>
                        <a:t>Veggies</a:t>
                      </a:r>
                      <a:endParaRPr lang="en-US" sz="2000" dirty="0">
                        <a:latin typeface="+mn-lt"/>
                        <a:cs typeface="Arial" pitchFamily="34" charset="0"/>
                      </a:endParaRPr>
                    </a:p>
                  </a:txBody>
                  <a:tcPr marT="34290" marB="34290" anchor="ctr" anchorCtr="1"/>
                </a:tc>
                <a:tc>
                  <a:txBody>
                    <a:bodyPr/>
                    <a:lstStyle/>
                    <a:p>
                      <a:pPr algn="ctr"/>
                      <a:r>
                        <a:rPr lang="en-US" sz="2000" dirty="0"/>
                        <a:t>5</a:t>
                      </a:r>
                      <a:endParaRPr lang="en-US" sz="2000" dirty="0">
                        <a:latin typeface="+mn-lt"/>
                        <a:cs typeface="Arial" pitchFamily="34" charset="0"/>
                      </a:endParaRPr>
                    </a:p>
                  </a:txBody>
                  <a:tcPr marT="34290" marB="34290" anchor="ctr" anchorCtr="1"/>
                </a:tc>
                <a:tc>
                  <a:txBody>
                    <a:bodyPr/>
                    <a:lstStyle/>
                    <a:p>
                      <a:pPr algn="ctr"/>
                      <a:r>
                        <a:rPr lang="en-US" sz="2000" dirty="0"/>
                        <a:t>2</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25</a:t>
                      </a:r>
                      <a:endParaRPr lang="en-US" sz="2000" dirty="0">
                        <a:latin typeface="+mn-lt"/>
                        <a:cs typeface="Arial" pitchFamily="34" charset="0"/>
                      </a:endParaRPr>
                    </a:p>
                  </a:txBody>
                  <a:tcPr marT="34290" marB="34290" anchor="ctr" anchorCtr="1"/>
                </a:tc>
                <a:tc>
                  <a:txBody>
                    <a:bodyPr/>
                    <a:lstStyle/>
                    <a:p>
                      <a:pPr algn="ctr"/>
                      <a:r>
                        <a:rPr lang="en-US" sz="2000" dirty="0"/>
                        <a:t>1 cup raw vegetables,                       ½ cup cooked vegetables of vegetable juice</a:t>
                      </a:r>
                      <a:endParaRPr lang="en-US" sz="2000" dirty="0">
                        <a:latin typeface="+mn-lt"/>
                        <a:cs typeface="Arial" pitchFamily="34" charset="0"/>
                      </a:endParaRPr>
                    </a:p>
                  </a:txBody>
                  <a:tcPr marT="34290" marB="34290" anchor="ctr" anchorCtr="1"/>
                </a:tc>
                <a:extLst>
                  <a:ext uri="{0D108BD9-81ED-4DB2-BD59-A6C34878D82A}">
                    <a16:rowId xmlns:a16="http://schemas.microsoft.com/office/drawing/2014/main" val="10001"/>
                  </a:ext>
                </a:extLst>
              </a:tr>
              <a:tr h="1392734">
                <a:tc>
                  <a:txBody>
                    <a:bodyPr/>
                    <a:lstStyle/>
                    <a:p>
                      <a:endParaRPr lang="en-US" sz="1800">
                        <a:latin typeface="Arial" pitchFamily="34" charset="0"/>
                        <a:cs typeface="Arial" pitchFamily="34" charset="0"/>
                      </a:endParaRPr>
                    </a:p>
                  </a:txBody>
                  <a:tcPr marL="95679" marR="95679" marT="34290" marB="34290"/>
                </a:tc>
                <a:tc>
                  <a:txBody>
                    <a:bodyPr/>
                    <a:lstStyle/>
                    <a:p>
                      <a:pPr algn="ctr"/>
                      <a:r>
                        <a:rPr lang="en-US" sz="2000" dirty="0"/>
                        <a:t>Meat / Protein</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7</a:t>
                      </a:r>
                      <a:endParaRPr lang="en-US" sz="2000" dirty="0">
                        <a:latin typeface="+mn-lt"/>
                        <a:cs typeface="Arial" pitchFamily="34" charset="0"/>
                      </a:endParaRPr>
                    </a:p>
                  </a:txBody>
                  <a:tcPr marT="34290" marB="34290" anchor="ctr" anchorCtr="1"/>
                </a:tc>
                <a:tc>
                  <a:txBody>
                    <a:bodyPr/>
                    <a:lstStyle/>
                    <a:p>
                      <a:pPr algn="ctr"/>
                      <a:r>
                        <a:rPr lang="en-US" sz="2000" dirty="0"/>
                        <a:t>2-8</a:t>
                      </a:r>
                      <a:endParaRPr lang="en-US" sz="2000" dirty="0">
                        <a:latin typeface="+mn-lt"/>
                        <a:cs typeface="Arial" pitchFamily="34" charset="0"/>
                      </a:endParaRPr>
                    </a:p>
                  </a:txBody>
                  <a:tcPr marT="34290" marB="34290" anchor="ctr" anchorCtr="1"/>
                </a:tc>
                <a:tc>
                  <a:txBody>
                    <a:bodyPr/>
                    <a:lstStyle/>
                    <a:p>
                      <a:pPr algn="ctr"/>
                      <a:r>
                        <a:rPr lang="en-US" sz="2000" dirty="0"/>
                        <a:t>45-100</a:t>
                      </a:r>
                      <a:endParaRPr lang="en-US" sz="2000" dirty="0">
                        <a:latin typeface="+mn-lt"/>
                        <a:cs typeface="Arial" pitchFamily="34" charset="0"/>
                      </a:endParaRPr>
                    </a:p>
                  </a:txBody>
                  <a:tcPr marT="34290" marB="34290" anchor="ctr" anchorCtr="1"/>
                </a:tc>
                <a:tc>
                  <a:txBody>
                    <a:bodyPr/>
                    <a:lstStyle/>
                    <a:p>
                      <a:pPr algn="ctr"/>
                      <a:r>
                        <a:rPr lang="en-US" sz="2000" dirty="0"/>
                        <a:t>1 oz. fish, chicken, beef, pork or cheese, ½ cup tofu, 1 egg </a:t>
                      </a:r>
                      <a:endParaRPr lang="en-US" sz="2000" dirty="0">
                        <a:latin typeface="+mn-lt"/>
                        <a:cs typeface="Arial" pitchFamily="34" charset="0"/>
                      </a:endParaRPr>
                    </a:p>
                  </a:txBody>
                  <a:tcPr marT="34290" marB="34290" anchor="ctr" anchorCtr="1"/>
                </a:tc>
                <a:extLst>
                  <a:ext uri="{0D108BD9-81ED-4DB2-BD59-A6C34878D82A}">
                    <a16:rowId xmlns:a16="http://schemas.microsoft.com/office/drawing/2014/main" val="10002"/>
                  </a:ext>
                </a:extLst>
              </a:tr>
              <a:tr h="798618">
                <a:tc>
                  <a:txBody>
                    <a:bodyPr/>
                    <a:lstStyle/>
                    <a:p>
                      <a:endParaRPr lang="en-US" sz="1800" dirty="0"/>
                    </a:p>
                    <a:p>
                      <a:endParaRPr lang="en-US" sz="1800" dirty="0">
                        <a:latin typeface="Arial" pitchFamily="34" charset="0"/>
                        <a:cs typeface="Arial" pitchFamily="34" charset="0"/>
                      </a:endParaRPr>
                    </a:p>
                  </a:txBody>
                  <a:tcPr marL="95679" marR="95679" marT="34290" marB="34290"/>
                </a:tc>
                <a:tc>
                  <a:txBody>
                    <a:bodyPr/>
                    <a:lstStyle/>
                    <a:p>
                      <a:pPr algn="ctr"/>
                      <a:r>
                        <a:rPr lang="en-US" sz="2000" dirty="0"/>
                        <a:t>Fat</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5</a:t>
                      </a:r>
                      <a:endParaRPr lang="en-US" sz="2000" dirty="0">
                        <a:latin typeface="+mn-lt"/>
                        <a:cs typeface="Arial" pitchFamily="34" charset="0"/>
                      </a:endParaRPr>
                    </a:p>
                  </a:txBody>
                  <a:tcPr marT="34290" marB="34290" anchor="ctr" anchorCtr="1"/>
                </a:tc>
                <a:tc>
                  <a:txBody>
                    <a:bodyPr/>
                    <a:lstStyle/>
                    <a:p>
                      <a:pPr algn="ctr"/>
                      <a:r>
                        <a:rPr lang="en-US" sz="2000" dirty="0"/>
                        <a:t>45</a:t>
                      </a:r>
                      <a:endParaRPr lang="en-US" sz="2000" dirty="0">
                        <a:latin typeface="+mn-lt"/>
                        <a:cs typeface="Arial" pitchFamily="34" charset="0"/>
                      </a:endParaRPr>
                    </a:p>
                  </a:txBody>
                  <a:tcPr marT="34290" marB="34290" anchor="ctr" anchorCtr="1"/>
                </a:tc>
                <a:tc>
                  <a:txBody>
                    <a:bodyPr/>
                    <a:lstStyle/>
                    <a:p>
                      <a:pPr algn="ctr"/>
                      <a:r>
                        <a:rPr lang="en-US" sz="2000" dirty="0"/>
                        <a:t>1 tsp. oil, butter, or mayo,             6 almonds, 2 whole walnuts</a:t>
                      </a:r>
                      <a:endParaRPr lang="en-US" sz="2000" dirty="0">
                        <a:latin typeface="+mn-lt"/>
                        <a:cs typeface="Arial" pitchFamily="34" charset="0"/>
                      </a:endParaRPr>
                    </a:p>
                  </a:txBody>
                  <a:tcPr marT="34290" marB="34290" anchor="ctr" anchorCtr="1"/>
                </a:tc>
                <a:extLst>
                  <a:ext uri="{0D108BD9-81ED-4DB2-BD59-A6C34878D82A}">
                    <a16:rowId xmlns:a16="http://schemas.microsoft.com/office/drawing/2014/main" val="10003"/>
                  </a:ext>
                </a:extLst>
              </a:tr>
              <a:tr h="1257300">
                <a:tc>
                  <a:txBody>
                    <a:bodyPr/>
                    <a:lstStyle/>
                    <a:p>
                      <a:endParaRPr lang="en-US" sz="1800" dirty="0">
                        <a:latin typeface="Arial" pitchFamily="34" charset="0"/>
                        <a:cs typeface="Arial" pitchFamily="34" charset="0"/>
                      </a:endParaRPr>
                    </a:p>
                  </a:txBody>
                  <a:tcPr marL="95679" marR="95679" marT="34290" marB="34290"/>
                </a:tc>
                <a:tc>
                  <a:txBody>
                    <a:bodyPr/>
                    <a:lstStyle/>
                    <a:p>
                      <a:pPr algn="ctr"/>
                      <a:r>
                        <a:rPr lang="en-US" sz="2000" dirty="0"/>
                        <a:t>Free</a:t>
                      </a:r>
                      <a:endParaRPr lang="en-US" sz="2000" dirty="0">
                        <a:latin typeface="+mn-lt"/>
                        <a:cs typeface="Arial" pitchFamily="34" charset="0"/>
                      </a:endParaRPr>
                    </a:p>
                  </a:txBody>
                  <a:tcPr marT="34290" marB="34290" anchor="ctr" anchorCtr="1"/>
                </a:tc>
                <a:tc>
                  <a:txBody>
                    <a:bodyPr/>
                    <a:lstStyle/>
                    <a:p>
                      <a:pPr algn="ctr"/>
                      <a:r>
                        <a:rPr lang="en-US" sz="2000" dirty="0"/>
                        <a:t>0-5</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0</a:t>
                      </a:r>
                      <a:endParaRPr lang="en-US" sz="2000" dirty="0">
                        <a:latin typeface="+mn-lt"/>
                        <a:cs typeface="Arial" pitchFamily="34" charset="0"/>
                      </a:endParaRPr>
                    </a:p>
                  </a:txBody>
                  <a:tcPr marT="34290" marB="34290" anchor="ctr" anchorCtr="1"/>
                </a:tc>
                <a:tc>
                  <a:txBody>
                    <a:bodyPr/>
                    <a:lstStyle/>
                    <a:p>
                      <a:pPr algn="ctr"/>
                      <a:r>
                        <a:rPr lang="en-US" sz="2000" dirty="0"/>
                        <a:t>0-20</a:t>
                      </a:r>
                      <a:endParaRPr lang="en-US" sz="2000" dirty="0">
                        <a:latin typeface="+mn-lt"/>
                        <a:cs typeface="Arial" pitchFamily="34" charset="0"/>
                      </a:endParaRPr>
                    </a:p>
                  </a:txBody>
                  <a:tcPr marT="34290" marB="34290" anchor="ctr" anchorCtr="1"/>
                </a:tc>
                <a:tc>
                  <a:txBody>
                    <a:bodyPr/>
                    <a:lstStyle/>
                    <a:p>
                      <a:pPr algn="l"/>
                      <a:r>
                        <a:rPr lang="en-US" sz="2000" dirty="0"/>
                        <a:t>Sugar</a:t>
                      </a:r>
                      <a:r>
                        <a:rPr lang="en-US" sz="2000" baseline="0" dirty="0"/>
                        <a:t> free</a:t>
                      </a:r>
                      <a:r>
                        <a:rPr lang="en-US" sz="2000" dirty="0"/>
                        <a:t> gelatin, 1 tbsp catsup, 2 tsp sugar</a:t>
                      </a:r>
                      <a:r>
                        <a:rPr lang="en-US" sz="2000" baseline="0" dirty="0"/>
                        <a:t> free</a:t>
                      </a:r>
                      <a:r>
                        <a:rPr lang="en-US" sz="2000" dirty="0"/>
                        <a:t> jam,  2 tbsp sugar free syrup, coffee, tea, spices</a:t>
                      </a:r>
                      <a:endParaRPr lang="en-US" sz="2000" dirty="0">
                        <a:latin typeface="+mn-lt"/>
                        <a:cs typeface="Arial" pitchFamily="34" charset="0"/>
                      </a:endParaRPr>
                    </a:p>
                  </a:txBody>
                  <a:tcPr marT="34290" marB="34290" anchor="ctr" anchorCtr="1"/>
                </a:tc>
                <a:extLst>
                  <a:ext uri="{0D108BD9-81ED-4DB2-BD59-A6C34878D82A}">
                    <a16:rowId xmlns:a16="http://schemas.microsoft.com/office/drawing/2014/main" val="10004"/>
                  </a:ext>
                </a:extLst>
              </a:tr>
            </a:tbl>
          </a:graphicData>
        </a:graphic>
      </p:graphicFrame>
      <p:pic>
        <p:nvPicPr>
          <p:cNvPr id="10" name="Picture 54" descr="j0290264"/>
          <p:cNvPicPr>
            <a:picLocks noChangeAspect="1" noChangeArrowheads="1"/>
          </p:cNvPicPr>
          <p:nvPr/>
        </p:nvPicPr>
        <p:blipFill>
          <a:blip r:embed="rId3" cstate="print"/>
          <a:srcRect/>
          <a:stretch>
            <a:fillRect/>
          </a:stretch>
        </p:blipFill>
        <p:spPr bwMode="auto">
          <a:xfrm>
            <a:off x="285542" y="3754686"/>
            <a:ext cx="977774" cy="1212033"/>
          </a:xfrm>
          <a:prstGeom prst="rect">
            <a:avLst/>
          </a:prstGeom>
          <a:noFill/>
          <a:ln w="9525">
            <a:noFill/>
            <a:miter lim="800000"/>
            <a:headEnd/>
            <a:tailEnd/>
          </a:ln>
        </p:spPr>
      </p:pic>
      <p:pic>
        <p:nvPicPr>
          <p:cNvPr id="12" name="Picture 59" descr="fd00888_"/>
          <p:cNvPicPr>
            <a:picLocks noChangeAspect="1" noChangeArrowheads="1"/>
          </p:cNvPicPr>
          <p:nvPr/>
        </p:nvPicPr>
        <p:blipFill>
          <a:blip r:embed="rId4" cstate="print"/>
          <a:srcRect/>
          <a:stretch>
            <a:fillRect/>
          </a:stretch>
        </p:blipFill>
        <p:spPr bwMode="auto">
          <a:xfrm>
            <a:off x="240406" y="1504067"/>
            <a:ext cx="878133" cy="959064"/>
          </a:xfrm>
          <a:prstGeom prst="rect">
            <a:avLst/>
          </a:prstGeom>
          <a:noFill/>
          <a:ln w="9525">
            <a:noFill/>
            <a:miter lim="800000"/>
            <a:headEnd/>
            <a:tailEnd/>
          </a:ln>
        </p:spPr>
      </p:pic>
      <p:pic>
        <p:nvPicPr>
          <p:cNvPr id="13" name="Picture 60" descr="j0174014"/>
          <p:cNvPicPr>
            <a:picLocks noChangeAspect="1" noChangeArrowheads="1" noCrop="1"/>
          </p:cNvPicPr>
          <p:nvPr/>
        </p:nvPicPr>
        <p:blipFill>
          <a:blip r:embed="rId5" cstate="print"/>
          <a:srcRect/>
          <a:stretch>
            <a:fillRect/>
          </a:stretch>
        </p:blipFill>
        <p:spPr bwMode="auto">
          <a:xfrm>
            <a:off x="209701" y="2653272"/>
            <a:ext cx="1129455" cy="1033738"/>
          </a:xfrm>
          <a:prstGeom prst="rect">
            <a:avLst/>
          </a:prstGeom>
          <a:noFill/>
          <a:ln w="9525">
            <a:noFill/>
            <a:miter lim="800000"/>
            <a:headEnd/>
            <a:tailEnd/>
          </a:ln>
        </p:spPr>
      </p:pic>
      <p:pic>
        <p:nvPicPr>
          <p:cNvPr id="15" name="Picture 3"/>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4118" l="0" r="99295">
                        <a14:foregroundMark x1="39330" y1="8913" x2="39330" y2="8913"/>
                        <a14:foregroundMark x1="48854" y1="11230" x2="48854" y2="11230"/>
                        <a14:foregroundMark x1="56966" y1="11408" x2="56966" y2="11408"/>
                      </a14:backgroundRemoval>
                    </a14:imgEffect>
                  </a14:imgLayer>
                </a14:imgProps>
              </a:ext>
              <a:ext uri="{28A0092B-C50C-407E-A947-70E740481C1C}">
                <a14:useLocalDpi xmlns:a14="http://schemas.microsoft.com/office/drawing/2010/main" val="0"/>
              </a:ext>
            </a:extLst>
          </a:blip>
          <a:srcRect/>
          <a:stretch>
            <a:fillRect/>
          </a:stretch>
        </p:blipFill>
        <p:spPr bwMode="auto">
          <a:xfrm>
            <a:off x="241270" y="4889382"/>
            <a:ext cx="939038" cy="929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132"/>
          <p:cNvSpPr>
            <a:spLocks noChangeArrowheads="1"/>
          </p:cNvSpPr>
          <p:nvPr/>
        </p:nvSpPr>
        <p:spPr bwMode="auto">
          <a:xfrm>
            <a:off x="2114696" y="839449"/>
            <a:ext cx="1129455" cy="5655932"/>
          </a:xfrm>
          <a:prstGeom prst="ellipse">
            <a:avLst/>
          </a:prstGeom>
          <a:noFill/>
          <a:ln w="38100">
            <a:solidFill>
              <a:srgbClr val="FF0000"/>
            </a:solidFill>
            <a:round/>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solidFill>
                  <a:srgbClr val="3B6DC7"/>
                </a:solid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614CA1F-684C-3A40-1721-0083018A1BE7}"/>
              </a:ext>
            </a:extLst>
          </p:cNvPr>
          <p:cNvSpPr txBox="1"/>
          <p:nvPr/>
        </p:nvSpPr>
        <p:spPr>
          <a:xfrm>
            <a:off x="1670644" y="244549"/>
            <a:ext cx="6280878" cy="769441"/>
          </a:xfrm>
          <a:prstGeom prst="rect">
            <a:avLst/>
          </a:prstGeom>
          <a:solidFill>
            <a:schemeClr val="accent2"/>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Food List: 1 Choice</a:t>
            </a:r>
          </a:p>
        </p:txBody>
      </p:sp>
    </p:spTree>
    <p:extLst>
      <p:ext uri="{BB962C8B-B14F-4D97-AF65-F5344CB8AC3E}">
        <p14:creationId xmlns:p14="http://schemas.microsoft.com/office/powerpoint/2010/main" val="391660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D1775-6D88-0F1A-550D-F5306FB4C8B6}"/>
              </a:ext>
            </a:extLst>
          </p:cNvPr>
          <p:cNvSpPr>
            <a:spLocks noGrp="1"/>
          </p:cNvSpPr>
          <p:nvPr>
            <p:ph type="title"/>
          </p:nvPr>
        </p:nvSpPr>
        <p:spPr>
          <a:xfrm>
            <a:off x="0" y="0"/>
            <a:ext cx="9144000" cy="1156900"/>
          </a:xfrm>
          <a:solidFill>
            <a:schemeClr val="accent2"/>
          </a:solidFill>
        </p:spPr>
        <p:txBody>
          <a:bodyPr/>
          <a:lstStyle/>
          <a:p>
            <a:pPr algn="ctr"/>
            <a:r>
              <a:rPr lang="en-US" b="1" dirty="0"/>
              <a:t>Carbohydrate Food Groups</a:t>
            </a:r>
          </a:p>
        </p:txBody>
      </p:sp>
      <p:graphicFrame>
        <p:nvGraphicFramePr>
          <p:cNvPr id="6" name="Content Placeholder 5"/>
          <p:cNvGraphicFramePr>
            <a:graphicFrameLocks noGrp="1"/>
          </p:cNvGraphicFramePr>
          <p:nvPr>
            <p:ph idx="1"/>
          </p:nvPr>
        </p:nvGraphicFramePr>
        <p:xfrm>
          <a:off x="280113" y="1358068"/>
          <a:ext cx="8583772" cy="4902359"/>
        </p:xfrm>
        <a:graphic>
          <a:graphicData uri="http://schemas.openxmlformats.org/drawingml/2006/table">
            <a:tbl>
              <a:tblPr firstRow="1" bandRow="1">
                <a:tableStyleId>{F5AB1C69-6EDB-4FF4-983F-18BD219EF322}</a:tableStyleId>
              </a:tblPr>
              <a:tblGrid>
                <a:gridCol w="2000250">
                  <a:extLst>
                    <a:ext uri="{9D8B030D-6E8A-4147-A177-3AD203B41FA5}">
                      <a16:colId xmlns:a16="http://schemas.microsoft.com/office/drawing/2014/main" val="20000"/>
                    </a:ext>
                  </a:extLst>
                </a:gridCol>
                <a:gridCol w="1532634">
                  <a:extLst>
                    <a:ext uri="{9D8B030D-6E8A-4147-A177-3AD203B41FA5}">
                      <a16:colId xmlns:a16="http://schemas.microsoft.com/office/drawing/2014/main" val="20001"/>
                    </a:ext>
                  </a:extLst>
                </a:gridCol>
                <a:gridCol w="3375953">
                  <a:extLst>
                    <a:ext uri="{9D8B030D-6E8A-4147-A177-3AD203B41FA5}">
                      <a16:colId xmlns:a16="http://schemas.microsoft.com/office/drawing/2014/main" val="697191270"/>
                    </a:ext>
                  </a:extLst>
                </a:gridCol>
                <a:gridCol w="1674935">
                  <a:extLst>
                    <a:ext uri="{9D8B030D-6E8A-4147-A177-3AD203B41FA5}">
                      <a16:colId xmlns:a16="http://schemas.microsoft.com/office/drawing/2014/main" val="20003"/>
                    </a:ext>
                  </a:extLst>
                </a:gridCol>
              </a:tblGrid>
              <a:tr h="646997">
                <a:tc gridSpan="4">
                  <a:txBody>
                    <a:bodyPr/>
                    <a:lstStyle/>
                    <a:p>
                      <a:pPr algn="ctr"/>
                      <a:r>
                        <a:rPr lang="en-US" sz="3300" u="sng" baseline="0" dirty="0">
                          <a:solidFill>
                            <a:schemeClr val="bg1"/>
                          </a:solidFill>
                        </a:rPr>
                        <a:t>General Rules</a:t>
                      </a:r>
                      <a:r>
                        <a:rPr lang="en-US" sz="3300" u="none" baseline="0" dirty="0">
                          <a:solidFill>
                            <a:schemeClr val="bg1"/>
                          </a:solidFill>
                        </a:rPr>
                        <a:t> for</a:t>
                      </a:r>
                      <a:r>
                        <a:rPr lang="en-US" sz="3300" baseline="0" dirty="0">
                          <a:solidFill>
                            <a:schemeClr val="bg1"/>
                          </a:solidFill>
                        </a:rPr>
                        <a:t> Serving Sizes</a:t>
                      </a:r>
                      <a:endParaRPr lang="en-US" sz="3300" dirty="0">
                        <a:solidFill>
                          <a:schemeClr val="bg1"/>
                        </a:solidFill>
                      </a:endParaRPr>
                    </a:p>
                  </a:txBody>
                  <a:tcPr marL="68580" marR="68580" marT="34290" marB="34290" anchor="ctr" anchorCtr="1"/>
                </a:tc>
                <a:tc hMerge="1">
                  <a:txBody>
                    <a:bodyPr/>
                    <a:lstStyle/>
                    <a:p>
                      <a:endParaRPr lang="en-US"/>
                    </a:p>
                  </a:txBody>
                  <a:tcPr/>
                </a:tc>
                <a:tc hMerge="1">
                  <a:txBody>
                    <a:bodyPr/>
                    <a:lstStyle/>
                    <a:p>
                      <a:endParaRPr lang="en-US"/>
                    </a:p>
                  </a:txBody>
                  <a:tcPr/>
                </a:tc>
                <a:tc hMerge="1">
                  <a:txBody>
                    <a:bodyPr/>
                    <a:lstStyle/>
                    <a:p>
                      <a:endParaRPr lang="en-US"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439958">
                <a:tc>
                  <a:txBody>
                    <a:bodyPr/>
                    <a:lstStyle/>
                    <a:p>
                      <a:endParaRPr lang="en-US" sz="2100" b="1" dirty="0"/>
                    </a:p>
                  </a:txBody>
                  <a:tcPr marL="68580" marR="68580" marT="34290" marB="34290"/>
                </a:tc>
                <a:tc>
                  <a:txBody>
                    <a:bodyPr/>
                    <a:lstStyle/>
                    <a:p>
                      <a:r>
                        <a:rPr lang="en-US" sz="2100" b="1" dirty="0"/>
                        <a:t>Exchange</a:t>
                      </a:r>
                    </a:p>
                  </a:txBody>
                  <a:tcPr marL="68580" marR="68580" marT="34290" marB="34290" anchor="ctr" anchorCtr="1"/>
                </a:tc>
                <a:tc>
                  <a:txBody>
                    <a:bodyPr/>
                    <a:lstStyle/>
                    <a:p>
                      <a:r>
                        <a:rPr lang="en-US" sz="2100" b="1"/>
                        <a:t>Category</a:t>
                      </a:r>
                      <a:endParaRPr lang="en-US" sz="2100" b="1" dirty="0"/>
                    </a:p>
                  </a:txBody>
                  <a:tcPr marL="68580" marR="68580" marT="34290" marB="34290" anchor="ctr" anchorCtr="1"/>
                </a:tc>
                <a:tc>
                  <a:txBody>
                    <a:bodyPr/>
                    <a:lstStyle/>
                    <a:p>
                      <a:r>
                        <a:rPr lang="en-US" sz="2100" b="1" dirty="0"/>
                        <a:t>Measure</a:t>
                      </a:r>
                    </a:p>
                  </a:txBody>
                  <a:tcPr marL="68580" marR="68580" marT="34290" marB="34290" anchor="ctr" anchorCtr="1"/>
                </a:tc>
                <a:extLst>
                  <a:ext uri="{0D108BD9-81ED-4DB2-BD59-A6C34878D82A}">
                    <a16:rowId xmlns:a16="http://schemas.microsoft.com/office/drawing/2014/main" val="10001"/>
                  </a:ext>
                </a:extLst>
              </a:tr>
              <a:tr h="439958">
                <a:tc rowSpan="3">
                  <a:txBody>
                    <a:bodyPr/>
                    <a:lstStyle/>
                    <a:p>
                      <a:endParaRPr lang="en-US" sz="2100" dirty="0"/>
                    </a:p>
                  </a:txBody>
                  <a:tcPr marL="68580" marR="68580" marT="34290" marB="34290"/>
                </a:tc>
                <a:tc rowSpan="3">
                  <a:txBody>
                    <a:bodyPr/>
                    <a:lstStyle/>
                    <a:p>
                      <a:r>
                        <a:rPr lang="en-US" sz="2400" b="1" dirty="0"/>
                        <a:t>Starch</a:t>
                      </a:r>
                    </a:p>
                  </a:txBody>
                  <a:tcPr marL="68580" marR="68580" marT="34290" marB="34290" anchor="ctr" anchorCtr="1"/>
                </a:tc>
                <a:tc>
                  <a:txBody>
                    <a:bodyPr/>
                    <a:lstStyle/>
                    <a:p>
                      <a:r>
                        <a:rPr lang="en-US" sz="2000" dirty="0"/>
                        <a:t>Quinoa/Rice/Pasta</a:t>
                      </a:r>
                    </a:p>
                  </a:txBody>
                  <a:tcPr marL="68580" marR="68580" marT="34290" marB="34290" anchor="ctr" anchorCtr="1"/>
                </a:tc>
                <a:tc>
                  <a:txBody>
                    <a:bodyPr/>
                    <a:lstStyle/>
                    <a:p>
                      <a:r>
                        <a:rPr lang="en-US" sz="2000" dirty="0"/>
                        <a:t>⅓ cup </a:t>
                      </a:r>
                    </a:p>
                  </a:txBody>
                  <a:tcPr marL="68580" marR="68580" marT="34290" marB="34290" anchor="ctr" anchorCtr="1"/>
                </a:tc>
                <a:extLst>
                  <a:ext uri="{0D108BD9-81ED-4DB2-BD59-A6C34878D82A}">
                    <a16:rowId xmlns:a16="http://schemas.microsoft.com/office/drawing/2014/main" val="10002"/>
                  </a:ext>
                </a:extLst>
              </a:tr>
              <a:tr h="802276">
                <a:tc vMerge="1">
                  <a:txBody>
                    <a:bodyPr/>
                    <a:lstStyle/>
                    <a:p>
                      <a:endParaRPr lang="en-US" sz="2800" dirty="0"/>
                    </a:p>
                  </a:txBody>
                  <a:tcPr/>
                </a:tc>
                <a:tc vMerge="1">
                  <a:txBody>
                    <a:bodyPr/>
                    <a:lstStyle/>
                    <a:p>
                      <a:endParaRPr lang="en-US" sz="2800" dirty="0"/>
                    </a:p>
                  </a:txBody>
                  <a:tcPr anchor="ctr" anchorCtr="1"/>
                </a:tc>
                <a:tc>
                  <a:txBody>
                    <a:bodyPr/>
                    <a:lstStyle/>
                    <a:p>
                      <a:pPr algn="ctr"/>
                      <a:r>
                        <a:rPr lang="en-US" sz="2000" dirty="0"/>
                        <a:t>Beans/Lentils/Peas/Potato/ Cooked Cereal</a:t>
                      </a:r>
                    </a:p>
                  </a:txBody>
                  <a:tcPr marL="68580" marR="68580" marT="34290" marB="34290" anchor="ctr" anchorCtr="1"/>
                </a:tc>
                <a:tc>
                  <a:txBody>
                    <a:bodyPr/>
                    <a:lstStyle/>
                    <a:p>
                      <a:r>
                        <a:rPr lang="en-US" sz="2000" dirty="0"/>
                        <a:t>½ cup</a:t>
                      </a:r>
                    </a:p>
                  </a:txBody>
                  <a:tcPr marL="68580" marR="68580" marT="34290" marB="34290" anchor="ctr" anchorCtr="1"/>
                </a:tc>
                <a:extLst>
                  <a:ext uri="{0D108BD9-81ED-4DB2-BD59-A6C34878D82A}">
                    <a16:rowId xmlns:a16="http://schemas.microsoft.com/office/drawing/2014/main" val="10003"/>
                  </a:ext>
                </a:extLst>
              </a:tr>
              <a:tr h="439958">
                <a:tc vMerge="1">
                  <a:txBody>
                    <a:bodyPr/>
                    <a:lstStyle/>
                    <a:p>
                      <a:endParaRPr lang="en-US" sz="2800" dirty="0"/>
                    </a:p>
                  </a:txBody>
                  <a:tcPr/>
                </a:tc>
                <a:tc vMerge="1">
                  <a:txBody>
                    <a:bodyPr/>
                    <a:lstStyle/>
                    <a:p>
                      <a:endParaRPr lang="en-US" sz="2800" dirty="0"/>
                    </a:p>
                  </a:txBody>
                  <a:tcPr anchor="ctr" anchorCtr="1"/>
                </a:tc>
                <a:tc>
                  <a:txBody>
                    <a:bodyPr/>
                    <a:lstStyle/>
                    <a:p>
                      <a:r>
                        <a:rPr lang="en-US" sz="2000" dirty="0"/>
                        <a:t>Bread Products</a:t>
                      </a:r>
                    </a:p>
                  </a:txBody>
                  <a:tcPr marL="68580" marR="68580" marT="34290" marB="34290" anchor="ctr" anchorCtr="1"/>
                </a:tc>
                <a:tc>
                  <a:txBody>
                    <a:bodyPr/>
                    <a:lstStyle/>
                    <a:p>
                      <a:r>
                        <a:rPr lang="en-US" sz="2000" dirty="0"/>
                        <a:t>1 ounce</a:t>
                      </a:r>
                    </a:p>
                  </a:txBody>
                  <a:tcPr marL="68580" marR="68580" marT="34290" marB="34290" anchor="ctr" anchorCtr="1"/>
                </a:tc>
                <a:extLst>
                  <a:ext uri="{0D108BD9-81ED-4DB2-BD59-A6C34878D82A}">
                    <a16:rowId xmlns:a16="http://schemas.microsoft.com/office/drawing/2014/main" val="10004"/>
                  </a:ext>
                </a:extLst>
              </a:tr>
              <a:tr h="314872">
                <a:tc gridSpan="4">
                  <a:txBody>
                    <a:bodyPr/>
                    <a:lstStyle/>
                    <a:p>
                      <a:endParaRPr lang="en-US" sz="2000" dirty="0"/>
                    </a:p>
                  </a:txBody>
                  <a:tcPr marL="68580" marR="68580" marT="34290" marB="34290" anchor="ctr" anchorCtr="1"/>
                </a:tc>
                <a:tc hMerge="1">
                  <a:txBody>
                    <a:bodyPr/>
                    <a:lstStyle/>
                    <a:p>
                      <a:endParaRPr 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39958">
                <a:tc rowSpan="4">
                  <a:txBody>
                    <a:bodyPr/>
                    <a:lstStyle/>
                    <a:p>
                      <a:endParaRPr lang="en-US" sz="2100" dirty="0"/>
                    </a:p>
                  </a:txBody>
                  <a:tcPr marL="68580" marR="68580" marT="34290" marB="34290"/>
                </a:tc>
                <a:tc rowSpan="4">
                  <a:txBody>
                    <a:bodyPr/>
                    <a:lstStyle/>
                    <a:p>
                      <a:r>
                        <a:rPr lang="en-US" sz="2400" b="1" dirty="0"/>
                        <a:t>Fruit</a:t>
                      </a:r>
                    </a:p>
                  </a:txBody>
                  <a:tcPr marL="68580" marR="68580" marT="34290" marB="34290" anchor="ctr" anchorCtr="1"/>
                </a:tc>
                <a:tc>
                  <a:txBody>
                    <a:bodyPr/>
                    <a:lstStyle/>
                    <a:p>
                      <a:r>
                        <a:rPr lang="en-US" sz="2000" dirty="0"/>
                        <a:t>Fresh</a:t>
                      </a:r>
                    </a:p>
                  </a:txBody>
                  <a:tcPr marL="68580" marR="68580" marT="34290" marB="34290" anchor="ctr" anchorCtr="1"/>
                </a:tc>
                <a:tc>
                  <a:txBody>
                    <a:bodyPr/>
                    <a:lstStyle/>
                    <a:p>
                      <a:r>
                        <a:rPr lang="en-US" sz="2000" dirty="0"/>
                        <a:t>1 small piece</a:t>
                      </a:r>
                    </a:p>
                  </a:txBody>
                  <a:tcPr marL="68580" marR="68580" marT="34290" marB="34290" anchor="ctr" anchorCtr="1"/>
                </a:tc>
                <a:extLst>
                  <a:ext uri="{0D108BD9-81ED-4DB2-BD59-A6C34878D82A}">
                    <a16:rowId xmlns:a16="http://schemas.microsoft.com/office/drawing/2014/main" val="10006"/>
                  </a:ext>
                </a:extLst>
              </a:tr>
              <a:tr h="439958">
                <a:tc vMerge="1">
                  <a:txBody>
                    <a:bodyPr/>
                    <a:lstStyle/>
                    <a:p>
                      <a:endParaRPr lang="en-US" sz="2800" dirty="0"/>
                    </a:p>
                  </a:txBody>
                  <a:tcPr/>
                </a:tc>
                <a:tc vMerge="1">
                  <a:txBody>
                    <a:bodyPr/>
                    <a:lstStyle/>
                    <a:p>
                      <a:endParaRPr lang="en-US" sz="2800" dirty="0"/>
                    </a:p>
                  </a:txBody>
                  <a:tcPr anchor="ctr" anchorCtr="1"/>
                </a:tc>
                <a:tc>
                  <a:txBody>
                    <a:bodyPr/>
                    <a:lstStyle/>
                    <a:p>
                      <a:r>
                        <a:rPr lang="en-US" sz="2000"/>
                        <a:t>Dried</a:t>
                      </a:r>
                    </a:p>
                  </a:txBody>
                  <a:tcPr marL="68580" marR="68580" marT="34290" marB="34290" anchor="ctr" anchorCtr="1"/>
                </a:tc>
                <a:tc>
                  <a:txBody>
                    <a:bodyPr/>
                    <a:lstStyle/>
                    <a:p>
                      <a:r>
                        <a:rPr lang="en-US" sz="2000" dirty="0"/>
                        <a:t>2 Tbsp</a:t>
                      </a:r>
                    </a:p>
                  </a:txBody>
                  <a:tcPr marL="68580" marR="68580" marT="34290" marB="34290" anchor="ctr" anchorCtr="1"/>
                </a:tc>
                <a:extLst>
                  <a:ext uri="{0D108BD9-81ED-4DB2-BD59-A6C34878D82A}">
                    <a16:rowId xmlns:a16="http://schemas.microsoft.com/office/drawing/2014/main" val="10007"/>
                  </a:ext>
                </a:extLst>
              </a:tr>
              <a:tr h="439958">
                <a:tc vMerge="1">
                  <a:txBody>
                    <a:bodyPr/>
                    <a:lstStyle/>
                    <a:p>
                      <a:endParaRPr lang="en-US" sz="2800" dirty="0"/>
                    </a:p>
                  </a:txBody>
                  <a:tcPr/>
                </a:tc>
                <a:tc vMerge="1">
                  <a:txBody>
                    <a:bodyPr/>
                    <a:lstStyle/>
                    <a:p>
                      <a:endParaRPr lang="en-US" sz="2800" dirty="0"/>
                    </a:p>
                  </a:txBody>
                  <a:tcPr anchor="ctr" anchorCtr="1"/>
                </a:tc>
                <a:tc>
                  <a:txBody>
                    <a:bodyPr/>
                    <a:lstStyle/>
                    <a:p>
                      <a:r>
                        <a:rPr lang="en-US" sz="2000" dirty="0"/>
                        <a:t>Juice/Canned/Applesauce</a:t>
                      </a:r>
                    </a:p>
                  </a:txBody>
                  <a:tcPr marL="68580" marR="68580" marT="34290" marB="34290" anchor="ctr" anchorCtr="1"/>
                </a:tc>
                <a:tc>
                  <a:txBody>
                    <a:bodyPr/>
                    <a:lstStyle/>
                    <a:p>
                      <a:r>
                        <a:rPr lang="en-US" sz="2000" dirty="0"/>
                        <a:t>½ cup</a:t>
                      </a:r>
                    </a:p>
                  </a:txBody>
                  <a:tcPr marL="68580" marR="68580" marT="34290" marB="34290" anchor="ctr" anchorCtr="1"/>
                </a:tc>
                <a:extLst>
                  <a:ext uri="{0D108BD9-81ED-4DB2-BD59-A6C34878D82A}">
                    <a16:rowId xmlns:a16="http://schemas.microsoft.com/office/drawing/2014/main" val="10008"/>
                  </a:ext>
                </a:extLst>
              </a:tr>
              <a:tr h="439958">
                <a:tc vMerge="1">
                  <a:txBody>
                    <a:bodyPr/>
                    <a:lstStyle/>
                    <a:p>
                      <a:endParaRPr lang="en-US" sz="2800" dirty="0"/>
                    </a:p>
                  </a:txBody>
                  <a:tcPr/>
                </a:tc>
                <a:tc vMerge="1">
                  <a:txBody>
                    <a:bodyPr/>
                    <a:lstStyle/>
                    <a:p>
                      <a:endParaRPr lang="en-US" sz="2800" dirty="0"/>
                    </a:p>
                  </a:txBody>
                  <a:tcPr anchor="ctr" anchorCtr="1"/>
                </a:tc>
                <a:tc>
                  <a:txBody>
                    <a:bodyPr/>
                    <a:lstStyle/>
                    <a:p>
                      <a:r>
                        <a:rPr lang="en-US" sz="2000" dirty="0"/>
                        <a:t>Cubed Melon</a:t>
                      </a:r>
                    </a:p>
                  </a:txBody>
                  <a:tcPr marL="68580" marR="68580" marT="34290" marB="34290" anchor="ctr" anchorCtr="1"/>
                </a:tc>
                <a:tc>
                  <a:txBody>
                    <a:bodyPr/>
                    <a:lstStyle/>
                    <a:p>
                      <a:r>
                        <a:rPr lang="en-US" sz="2000" dirty="0"/>
                        <a:t>1 cup</a:t>
                      </a:r>
                    </a:p>
                  </a:txBody>
                  <a:tcPr marL="68580" marR="68580" marT="34290" marB="34290" anchor="ctr" anchorCtr="1"/>
                </a:tc>
                <a:extLst>
                  <a:ext uri="{0D108BD9-81ED-4DB2-BD59-A6C34878D82A}">
                    <a16:rowId xmlns:a16="http://schemas.microsoft.com/office/drawing/2014/main" val="10009"/>
                  </a:ext>
                </a:extLst>
              </a:tr>
            </a:tbl>
          </a:graphicData>
        </a:graphic>
      </p:graphicFrame>
      <p:pic>
        <p:nvPicPr>
          <p:cNvPr id="8" name="Picture 127" descr="j0215783"/>
          <p:cNvPicPr>
            <a:picLocks noChangeAspect="1" noChangeArrowheads="1"/>
          </p:cNvPicPr>
          <p:nvPr/>
        </p:nvPicPr>
        <p:blipFill>
          <a:blip r:embed="rId3" cstate="print"/>
          <a:srcRect/>
          <a:stretch>
            <a:fillRect/>
          </a:stretch>
        </p:blipFill>
        <p:spPr bwMode="auto">
          <a:xfrm>
            <a:off x="473130" y="2581931"/>
            <a:ext cx="1649828" cy="1341643"/>
          </a:xfrm>
          <a:prstGeom prst="rect">
            <a:avLst/>
          </a:prstGeom>
          <a:noFill/>
          <a:ln w="9525">
            <a:noFill/>
            <a:miter lim="800000"/>
            <a:headEnd/>
            <a:tailEnd/>
          </a:ln>
        </p:spPr>
      </p:pic>
      <p:pic>
        <p:nvPicPr>
          <p:cNvPr id="10" name="Picture 126" descr="j0352066"/>
          <p:cNvPicPr>
            <a:picLocks noChangeAspect="1" noChangeArrowheads="1"/>
          </p:cNvPicPr>
          <p:nvPr/>
        </p:nvPicPr>
        <p:blipFill>
          <a:blip r:embed="rId4" cstate="print"/>
          <a:srcRect/>
          <a:stretch>
            <a:fillRect/>
          </a:stretch>
        </p:blipFill>
        <p:spPr bwMode="auto">
          <a:xfrm>
            <a:off x="567923" y="4670353"/>
            <a:ext cx="1460242" cy="1341643"/>
          </a:xfrm>
          <a:prstGeom prst="rect">
            <a:avLst/>
          </a:prstGeom>
          <a:noFill/>
          <a:ln w="9525">
            <a:noFill/>
            <a:miter lim="800000"/>
            <a:headEnd/>
            <a:tailEnd/>
          </a:ln>
        </p:spPr>
      </p:pic>
    </p:spTree>
    <p:extLst>
      <p:ext uri="{BB962C8B-B14F-4D97-AF65-F5344CB8AC3E}">
        <p14:creationId xmlns:p14="http://schemas.microsoft.com/office/powerpoint/2010/main" val="115668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53915-C4D1-3306-7D87-4DD7D900DF21}"/>
              </a:ext>
            </a:extLst>
          </p:cNvPr>
          <p:cNvSpPr>
            <a:spLocks noGrp="1"/>
          </p:cNvSpPr>
          <p:nvPr>
            <p:ph type="title"/>
          </p:nvPr>
        </p:nvSpPr>
        <p:spPr>
          <a:xfrm>
            <a:off x="0" y="0"/>
            <a:ext cx="9144000" cy="1031220"/>
          </a:xfrm>
          <a:solidFill>
            <a:schemeClr val="accent2"/>
          </a:solidFill>
        </p:spPr>
        <p:txBody>
          <a:bodyPr/>
          <a:lstStyle/>
          <a:p>
            <a:pPr algn="ctr"/>
            <a:r>
              <a:rPr lang="en-US" b="1" dirty="0"/>
              <a:t>Carbohydrate Food Groups</a:t>
            </a:r>
          </a:p>
        </p:txBody>
      </p:sp>
      <p:graphicFrame>
        <p:nvGraphicFramePr>
          <p:cNvPr id="6" name="Content Placeholder 5"/>
          <p:cNvGraphicFramePr>
            <a:graphicFrameLocks noGrp="1"/>
          </p:cNvGraphicFramePr>
          <p:nvPr>
            <p:ph idx="1"/>
          </p:nvPr>
        </p:nvGraphicFramePr>
        <p:xfrm>
          <a:off x="285750" y="1371600"/>
          <a:ext cx="8572501" cy="4626865"/>
        </p:xfrm>
        <a:graphic>
          <a:graphicData uri="http://schemas.openxmlformats.org/drawingml/2006/table">
            <a:tbl>
              <a:tblPr firstRow="1" bandRow="1">
                <a:tableStyleId>{F5AB1C69-6EDB-4FF4-983F-18BD219EF322}</a:tableStyleId>
              </a:tblPr>
              <a:tblGrid>
                <a:gridCol w="2000250">
                  <a:extLst>
                    <a:ext uri="{9D8B030D-6E8A-4147-A177-3AD203B41FA5}">
                      <a16:colId xmlns:a16="http://schemas.microsoft.com/office/drawing/2014/main" val="20000"/>
                    </a:ext>
                  </a:extLst>
                </a:gridCol>
                <a:gridCol w="1784839">
                  <a:extLst>
                    <a:ext uri="{9D8B030D-6E8A-4147-A177-3AD203B41FA5}">
                      <a16:colId xmlns:a16="http://schemas.microsoft.com/office/drawing/2014/main" val="20001"/>
                    </a:ext>
                  </a:extLst>
                </a:gridCol>
                <a:gridCol w="2967184">
                  <a:extLst>
                    <a:ext uri="{9D8B030D-6E8A-4147-A177-3AD203B41FA5}">
                      <a16:colId xmlns:a16="http://schemas.microsoft.com/office/drawing/2014/main" val="20002"/>
                    </a:ext>
                  </a:extLst>
                </a:gridCol>
                <a:gridCol w="1820228">
                  <a:extLst>
                    <a:ext uri="{9D8B030D-6E8A-4147-A177-3AD203B41FA5}">
                      <a16:colId xmlns:a16="http://schemas.microsoft.com/office/drawing/2014/main" val="20003"/>
                    </a:ext>
                  </a:extLst>
                </a:gridCol>
              </a:tblGrid>
              <a:tr h="718457">
                <a:tc gridSpan="4">
                  <a:txBody>
                    <a:bodyPr/>
                    <a:lstStyle/>
                    <a:p>
                      <a:pPr algn="ctr"/>
                      <a:r>
                        <a:rPr lang="en-US" sz="3300" u="sng" baseline="0" dirty="0">
                          <a:solidFill>
                            <a:schemeClr val="bg1"/>
                          </a:solidFill>
                        </a:rPr>
                        <a:t>General Rules</a:t>
                      </a:r>
                      <a:r>
                        <a:rPr lang="en-US" sz="3300" u="none" baseline="0" dirty="0">
                          <a:solidFill>
                            <a:schemeClr val="bg1"/>
                          </a:solidFill>
                        </a:rPr>
                        <a:t> for</a:t>
                      </a:r>
                      <a:r>
                        <a:rPr lang="en-US" sz="3300" baseline="0" dirty="0">
                          <a:solidFill>
                            <a:schemeClr val="bg1"/>
                          </a:solidFill>
                        </a:rPr>
                        <a:t> Serving Sizes</a:t>
                      </a:r>
                      <a:endParaRPr lang="en-US" sz="3300" dirty="0">
                        <a:solidFill>
                          <a:schemeClr val="bg1"/>
                        </a:solidFill>
                      </a:endParaRPr>
                    </a:p>
                  </a:txBody>
                  <a:tcPr marL="68580" marR="68580" marT="34290" marB="34290" anchor="ctr" anchorCtr="1"/>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488551">
                <a:tc>
                  <a:txBody>
                    <a:bodyPr/>
                    <a:lstStyle/>
                    <a:p>
                      <a:endParaRPr lang="en-US" sz="2100" b="1" dirty="0"/>
                    </a:p>
                  </a:txBody>
                  <a:tcPr marL="68580" marR="68580" marT="34290" marB="34290"/>
                </a:tc>
                <a:tc>
                  <a:txBody>
                    <a:bodyPr/>
                    <a:lstStyle/>
                    <a:p>
                      <a:r>
                        <a:rPr lang="en-US" sz="2100" b="1" dirty="0"/>
                        <a:t>Exchange</a:t>
                      </a:r>
                    </a:p>
                  </a:txBody>
                  <a:tcPr marL="68580" marR="68580" marT="34290" marB="34290" anchor="ctr" anchorCtr="1"/>
                </a:tc>
                <a:tc>
                  <a:txBody>
                    <a:bodyPr/>
                    <a:lstStyle/>
                    <a:p>
                      <a:r>
                        <a:rPr lang="en-US" sz="2100" b="1" dirty="0"/>
                        <a:t>Category</a:t>
                      </a:r>
                    </a:p>
                  </a:txBody>
                  <a:tcPr marL="68580" marR="68580" marT="34290" marB="34290" anchor="ctr" anchorCtr="1"/>
                </a:tc>
                <a:tc>
                  <a:txBody>
                    <a:bodyPr/>
                    <a:lstStyle/>
                    <a:p>
                      <a:r>
                        <a:rPr lang="en-US" sz="2100" b="1" dirty="0"/>
                        <a:t>Measure</a:t>
                      </a:r>
                    </a:p>
                  </a:txBody>
                  <a:tcPr marL="68580" marR="68580" marT="34290" marB="34290" anchor="ctr" anchorCtr="1"/>
                </a:tc>
                <a:extLst>
                  <a:ext uri="{0D108BD9-81ED-4DB2-BD59-A6C34878D82A}">
                    <a16:rowId xmlns:a16="http://schemas.microsoft.com/office/drawing/2014/main" val="10001"/>
                  </a:ext>
                </a:extLst>
              </a:tr>
              <a:tr h="488551">
                <a:tc rowSpan="3">
                  <a:txBody>
                    <a:bodyPr/>
                    <a:lstStyle/>
                    <a:p>
                      <a:endParaRPr lang="en-US" sz="2100" dirty="0"/>
                    </a:p>
                  </a:txBody>
                  <a:tcPr marL="68580" marR="68580" marT="34290" marB="34290"/>
                </a:tc>
                <a:tc rowSpan="3">
                  <a:txBody>
                    <a:bodyPr/>
                    <a:lstStyle/>
                    <a:p>
                      <a:r>
                        <a:rPr lang="en-US" sz="2400" b="1" dirty="0"/>
                        <a:t>Dairy / Milk</a:t>
                      </a:r>
                    </a:p>
                  </a:txBody>
                  <a:tcPr marL="68580" marR="68580" marT="34290" marB="34290" anchor="ctr" anchorCtr="1"/>
                </a:tc>
                <a:tc>
                  <a:txBody>
                    <a:bodyPr/>
                    <a:lstStyle/>
                    <a:p>
                      <a:r>
                        <a:rPr lang="en-US" sz="2100" dirty="0"/>
                        <a:t>Skim, 1%, 2%, Whole</a:t>
                      </a:r>
                    </a:p>
                  </a:txBody>
                  <a:tcPr marL="68580" marR="68580" marT="34290" marB="34290" anchor="ctr" anchorCtr="1"/>
                </a:tc>
                <a:tc>
                  <a:txBody>
                    <a:bodyPr/>
                    <a:lstStyle/>
                    <a:p>
                      <a:r>
                        <a:rPr lang="en-US" sz="2100" dirty="0"/>
                        <a:t>1</a:t>
                      </a:r>
                      <a:r>
                        <a:rPr lang="en-US" sz="2100" baseline="0" dirty="0"/>
                        <a:t> cup</a:t>
                      </a:r>
                      <a:endParaRPr lang="en-US" sz="2100" dirty="0"/>
                    </a:p>
                  </a:txBody>
                  <a:tcPr marL="68580" marR="68580" marT="34290" marB="34290" anchor="ctr" anchorCtr="1"/>
                </a:tc>
                <a:extLst>
                  <a:ext uri="{0D108BD9-81ED-4DB2-BD59-A6C34878D82A}">
                    <a16:rowId xmlns:a16="http://schemas.microsoft.com/office/drawing/2014/main" val="10002"/>
                  </a:ext>
                </a:extLst>
              </a:tr>
              <a:tr h="488551">
                <a:tc vMerge="1">
                  <a:txBody>
                    <a:bodyPr/>
                    <a:lstStyle/>
                    <a:p>
                      <a:endParaRPr lang="en-US" sz="2800" dirty="0"/>
                    </a:p>
                  </a:txBody>
                  <a:tcPr>
                    <a:lnT w="12700" cap="flat" cmpd="sng" algn="ctr">
                      <a:solidFill>
                        <a:schemeClr val="tx1"/>
                      </a:solidFill>
                      <a:prstDash val="solid"/>
                      <a:round/>
                      <a:headEnd type="none" w="med" len="med"/>
                      <a:tailEnd type="none" w="med" len="med"/>
                    </a:lnT>
                  </a:tcPr>
                </a:tc>
                <a:tc vMerge="1">
                  <a:txBody>
                    <a:bodyPr/>
                    <a:lstStyle/>
                    <a:p>
                      <a:endParaRPr lang="en-US" sz="2800" dirty="0"/>
                    </a:p>
                  </a:txBody>
                  <a:tcPr anchor="ctr" anchorCtr="1">
                    <a:lnT w="12700" cap="flat" cmpd="sng" algn="ctr">
                      <a:solidFill>
                        <a:schemeClr val="tx1"/>
                      </a:solidFill>
                      <a:prstDash val="solid"/>
                      <a:round/>
                      <a:headEnd type="none" w="med" len="med"/>
                      <a:tailEnd type="none" w="med" len="med"/>
                    </a:lnT>
                  </a:tcPr>
                </a:tc>
                <a:tc>
                  <a:txBody>
                    <a:bodyPr/>
                    <a:lstStyle/>
                    <a:p>
                      <a:r>
                        <a:rPr lang="en-US" sz="2100" dirty="0"/>
                        <a:t>Ice Cream</a:t>
                      </a:r>
                    </a:p>
                  </a:txBody>
                  <a:tcPr marL="68580" marR="68580" marT="34290" marB="34290" anchor="ctr" anchorCtr="1"/>
                </a:tc>
                <a:tc>
                  <a:txBody>
                    <a:bodyPr/>
                    <a:lstStyle/>
                    <a:p>
                      <a:r>
                        <a:rPr lang="en-US" sz="2100" dirty="0"/>
                        <a:t>½</a:t>
                      </a:r>
                      <a:r>
                        <a:rPr lang="en-US" sz="2100" baseline="0" dirty="0"/>
                        <a:t> cup</a:t>
                      </a:r>
                      <a:endParaRPr lang="en-US" sz="2100" dirty="0"/>
                    </a:p>
                  </a:txBody>
                  <a:tcPr marL="68580" marR="68580" marT="34290" marB="34290" anchor="ctr" anchorCtr="1"/>
                </a:tc>
                <a:extLst>
                  <a:ext uri="{0D108BD9-81ED-4DB2-BD59-A6C34878D82A}">
                    <a16:rowId xmlns:a16="http://schemas.microsoft.com/office/drawing/2014/main" val="10004"/>
                  </a:ext>
                </a:extLst>
              </a:tr>
              <a:tr h="488551">
                <a:tc vMerge="1">
                  <a:txBody>
                    <a:bodyPr/>
                    <a:lstStyle/>
                    <a:p>
                      <a:endParaRPr lang="en-US" sz="2800" dirty="0"/>
                    </a:p>
                  </a:txBody>
                  <a:tcPr/>
                </a:tc>
                <a:tc vMerge="1">
                  <a:txBody>
                    <a:bodyPr/>
                    <a:lstStyle/>
                    <a:p>
                      <a:endParaRPr lang="en-US" sz="2800" dirty="0"/>
                    </a:p>
                  </a:txBody>
                  <a:tcPr anchor="ctr" anchorCtr="1"/>
                </a:tc>
                <a:tc>
                  <a:txBody>
                    <a:bodyPr/>
                    <a:lstStyle/>
                    <a:p>
                      <a:r>
                        <a:rPr lang="en-US" sz="2100" dirty="0"/>
                        <a:t>Yogurt, nonfat</a:t>
                      </a:r>
                    </a:p>
                  </a:txBody>
                  <a:tcPr marL="68580" marR="68580" marT="34290" marB="34290" anchor="ctr" anchorCtr="1"/>
                </a:tc>
                <a:tc>
                  <a:txBody>
                    <a:bodyPr/>
                    <a:lstStyle/>
                    <a:p>
                      <a:r>
                        <a:rPr lang="en-US" sz="2100" baseline="30000" dirty="0"/>
                        <a:t>3</a:t>
                      </a:r>
                      <a:r>
                        <a:rPr lang="en-US" sz="2100" baseline="0" dirty="0"/>
                        <a:t>/</a:t>
                      </a:r>
                      <a:r>
                        <a:rPr lang="en-US" sz="2100" baseline="-25000" dirty="0"/>
                        <a:t>4</a:t>
                      </a:r>
                      <a:r>
                        <a:rPr lang="en-US" sz="2100" baseline="0" dirty="0"/>
                        <a:t> cup (6 oz)</a:t>
                      </a:r>
                      <a:endParaRPr lang="en-US" sz="2100" dirty="0"/>
                    </a:p>
                  </a:txBody>
                  <a:tcPr marL="68580" marR="68580" marT="34290" marB="34290" anchor="ctr" anchorCtr="1"/>
                </a:tc>
                <a:extLst>
                  <a:ext uri="{0D108BD9-81ED-4DB2-BD59-A6C34878D82A}">
                    <a16:rowId xmlns:a16="http://schemas.microsoft.com/office/drawing/2014/main" val="10005"/>
                  </a:ext>
                </a:extLst>
              </a:tr>
              <a:tr h="488551">
                <a:tc gridSpan="4">
                  <a:txBody>
                    <a:bodyPr/>
                    <a:lstStyle/>
                    <a:p>
                      <a:endParaRPr lang="en-US" sz="2400" dirty="0"/>
                    </a:p>
                  </a:txBody>
                  <a:tcPr marL="68580" marR="68580" marT="34290" marB="34290"/>
                </a:tc>
                <a:tc hMerge="1">
                  <a:txBody>
                    <a:bodyPr/>
                    <a:lstStyle/>
                    <a:p>
                      <a:endParaRPr lang="en-US" sz="2800" dirty="0"/>
                    </a:p>
                  </a:txBody>
                  <a:tcPr anchor="ctr" anchorCtr="1"/>
                </a:tc>
                <a:tc hMerge="1">
                  <a:txBody>
                    <a:bodyPr/>
                    <a:lstStyle/>
                    <a:p>
                      <a:endParaRPr lang="en-US" sz="2800" dirty="0"/>
                    </a:p>
                  </a:txBody>
                  <a:tcPr anchor="ctr" anchorCtr="1"/>
                </a:tc>
                <a:tc hMerge="1">
                  <a:txBody>
                    <a:bodyPr/>
                    <a:lstStyle/>
                    <a:p>
                      <a:endParaRPr lang="en-US" sz="2800" dirty="0"/>
                    </a:p>
                  </a:txBody>
                  <a:tcPr anchor="ctr" anchorCtr="1"/>
                </a:tc>
                <a:extLst>
                  <a:ext uri="{0D108BD9-81ED-4DB2-BD59-A6C34878D82A}">
                    <a16:rowId xmlns:a16="http://schemas.microsoft.com/office/drawing/2014/main" val="10006"/>
                  </a:ext>
                </a:extLst>
              </a:tr>
              <a:tr h="488551">
                <a:tc rowSpan="3">
                  <a:txBody>
                    <a:bodyPr/>
                    <a:lstStyle/>
                    <a:p>
                      <a:endParaRPr lang="en-US" sz="2100" dirty="0"/>
                    </a:p>
                  </a:txBody>
                  <a:tcPr marL="68580" marR="68580" marT="34290" marB="34290"/>
                </a:tc>
                <a:tc rowSpan="3">
                  <a:txBody>
                    <a:bodyPr/>
                    <a:lstStyle/>
                    <a:p>
                      <a:r>
                        <a:rPr lang="en-US" sz="2400" b="1" dirty="0"/>
                        <a:t>Sweets / Desserts</a:t>
                      </a:r>
                    </a:p>
                  </a:txBody>
                  <a:tcPr marL="68580" marR="68580" marT="34290" marB="34290" anchor="ctr" anchorCtr="1"/>
                </a:tc>
                <a:tc>
                  <a:txBody>
                    <a:bodyPr/>
                    <a:lstStyle/>
                    <a:p>
                      <a:r>
                        <a:rPr lang="en-US" sz="2100" dirty="0"/>
                        <a:t>Cookies</a:t>
                      </a:r>
                    </a:p>
                  </a:txBody>
                  <a:tcPr marL="68580" marR="68580" marT="34290" marB="34290" anchor="ctr" anchorCtr="1"/>
                </a:tc>
                <a:tc>
                  <a:txBody>
                    <a:bodyPr/>
                    <a:lstStyle/>
                    <a:p>
                      <a:r>
                        <a:rPr lang="en-US" sz="2100" baseline="0" dirty="0"/>
                        <a:t>2 small (2</a:t>
                      </a:r>
                      <a:r>
                        <a:rPr lang="en-US" sz="2100" b="0" dirty="0">
                          <a:latin typeface="+mn-lt"/>
                          <a:cs typeface="Arial" pitchFamily="34" charset="0"/>
                        </a:rPr>
                        <a:t>¼</a:t>
                      </a:r>
                      <a:r>
                        <a:rPr lang="en-US" sz="2100" baseline="0" dirty="0"/>
                        <a:t>”) </a:t>
                      </a:r>
                      <a:endParaRPr lang="en-US" sz="2100" dirty="0"/>
                    </a:p>
                  </a:txBody>
                  <a:tcPr marL="68580" marR="68580" marT="34290" marB="34290" anchor="ctr" anchorCtr="1"/>
                </a:tc>
                <a:extLst>
                  <a:ext uri="{0D108BD9-81ED-4DB2-BD59-A6C34878D82A}">
                    <a16:rowId xmlns:a16="http://schemas.microsoft.com/office/drawing/2014/main" val="10007"/>
                  </a:ext>
                </a:extLst>
              </a:tr>
              <a:tr h="488551">
                <a:tc vMerge="1">
                  <a:txBody>
                    <a:bodyPr/>
                    <a:lstStyle/>
                    <a:p>
                      <a:endParaRPr lang="en-US" sz="2800" dirty="0"/>
                    </a:p>
                  </a:txBody>
                  <a:tcPr/>
                </a:tc>
                <a:tc vMerge="1">
                  <a:txBody>
                    <a:bodyPr/>
                    <a:lstStyle/>
                    <a:p>
                      <a:endParaRPr lang="en-US" sz="2800" dirty="0"/>
                    </a:p>
                  </a:txBody>
                  <a:tcPr anchor="ctr" anchorCtr="1"/>
                </a:tc>
                <a:tc>
                  <a:txBody>
                    <a:bodyPr/>
                    <a:lstStyle/>
                    <a:p>
                      <a:r>
                        <a:rPr lang="en-US" sz="2100" dirty="0"/>
                        <a:t>Sugar-free pudding</a:t>
                      </a:r>
                    </a:p>
                  </a:txBody>
                  <a:tcPr marL="68580" marR="68580" marT="34290" marB="34290" anchor="ctr" anchorCtr="1"/>
                </a:tc>
                <a:tc>
                  <a:txBody>
                    <a:bodyPr/>
                    <a:lstStyle/>
                    <a:p>
                      <a:r>
                        <a:rPr lang="en-US" sz="2100" dirty="0"/>
                        <a:t>½</a:t>
                      </a:r>
                      <a:r>
                        <a:rPr lang="en-US" sz="2100" baseline="0" dirty="0"/>
                        <a:t> cup</a:t>
                      </a:r>
                      <a:endParaRPr lang="en-US" sz="2100" dirty="0"/>
                    </a:p>
                  </a:txBody>
                  <a:tcPr marL="68580" marR="68580" marT="34290" marB="34290" anchor="ctr" anchorCtr="1"/>
                </a:tc>
                <a:extLst>
                  <a:ext uri="{0D108BD9-81ED-4DB2-BD59-A6C34878D82A}">
                    <a16:rowId xmlns:a16="http://schemas.microsoft.com/office/drawing/2014/main" val="10008"/>
                  </a:ext>
                </a:extLst>
              </a:tr>
              <a:tr h="488551">
                <a:tc vMerge="1">
                  <a:txBody>
                    <a:bodyPr/>
                    <a:lstStyle/>
                    <a:p>
                      <a:endParaRPr lang="en-US" sz="2800" dirty="0"/>
                    </a:p>
                  </a:txBody>
                  <a:tcPr/>
                </a:tc>
                <a:tc vMerge="1">
                  <a:txBody>
                    <a:bodyPr/>
                    <a:lstStyle/>
                    <a:p>
                      <a:endParaRPr lang="en-US" sz="2800" dirty="0"/>
                    </a:p>
                  </a:txBody>
                  <a:tcPr anchor="ctr" anchorCtr="1"/>
                </a:tc>
                <a:tc>
                  <a:txBody>
                    <a:bodyPr/>
                    <a:lstStyle/>
                    <a:p>
                      <a:r>
                        <a:rPr lang="en-US" sz="2100" dirty="0"/>
                        <a:t>Cake, unfrosted</a:t>
                      </a:r>
                    </a:p>
                  </a:txBody>
                  <a:tcPr marL="68580" marR="68580" marT="34290" marB="34290" anchor="ctr" anchorCtr="1"/>
                </a:tc>
                <a:tc>
                  <a:txBody>
                    <a:bodyPr/>
                    <a:lstStyle/>
                    <a:p>
                      <a:r>
                        <a:rPr lang="en-US" sz="2100" dirty="0"/>
                        <a:t>2” square</a:t>
                      </a:r>
                    </a:p>
                  </a:txBody>
                  <a:tcPr marL="68580" marR="68580" marT="34290" marB="34290" anchor="ctr" anchorCtr="1"/>
                </a:tc>
                <a:extLst>
                  <a:ext uri="{0D108BD9-81ED-4DB2-BD59-A6C34878D82A}">
                    <a16:rowId xmlns:a16="http://schemas.microsoft.com/office/drawing/2014/main" val="10009"/>
                  </a:ext>
                </a:extLst>
              </a:tr>
            </a:tbl>
          </a:graphicData>
        </a:graphic>
      </p:graphicFrame>
      <p:pic>
        <p:nvPicPr>
          <p:cNvPr id="8" name="Picture 129" descr="MCj03000750000[1]"/>
          <p:cNvPicPr>
            <a:picLocks noChangeAspect="1" noChangeArrowheads="1"/>
          </p:cNvPicPr>
          <p:nvPr/>
        </p:nvPicPr>
        <p:blipFill>
          <a:blip r:embed="rId3" cstate="print"/>
          <a:srcRect/>
          <a:stretch>
            <a:fillRect/>
          </a:stretch>
        </p:blipFill>
        <p:spPr bwMode="auto">
          <a:xfrm>
            <a:off x="760721" y="2486360"/>
            <a:ext cx="1049336" cy="1532339"/>
          </a:xfrm>
          <a:prstGeom prst="rect">
            <a:avLst/>
          </a:prstGeom>
          <a:noFill/>
          <a:ln w="9525">
            <a:noFill/>
            <a:miter lim="800000"/>
            <a:headEnd/>
            <a:tailEnd/>
          </a:ln>
        </p:spPr>
      </p:pic>
      <p:pic>
        <p:nvPicPr>
          <p:cNvPr id="9" name="Picture 131" descr="j0290270"/>
          <p:cNvPicPr>
            <a:picLocks noChangeAspect="1" noChangeArrowheads="1"/>
          </p:cNvPicPr>
          <p:nvPr/>
        </p:nvPicPr>
        <p:blipFill>
          <a:blip r:embed="rId4" cstate="print"/>
          <a:srcRect/>
          <a:stretch>
            <a:fillRect/>
          </a:stretch>
        </p:blipFill>
        <p:spPr bwMode="auto">
          <a:xfrm flipH="1">
            <a:off x="760721" y="4302443"/>
            <a:ext cx="1349124" cy="1670641"/>
          </a:xfrm>
          <a:prstGeom prst="rect">
            <a:avLst/>
          </a:prstGeom>
          <a:noFill/>
          <a:ln w="9525">
            <a:noFill/>
            <a:miter lim="800000"/>
            <a:headEnd/>
            <a:tailEnd/>
          </a:ln>
        </p:spPr>
      </p:pic>
    </p:spTree>
    <p:extLst>
      <p:ext uri="{BB962C8B-B14F-4D97-AF65-F5344CB8AC3E}">
        <p14:creationId xmlns:p14="http://schemas.microsoft.com/office/powerpoint/2010/main" val="75376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E8F6-189A-FBC5-0F05-822698E1B213}"/>
              </a:ext>
            </a:extLst>
          </p:cNvPr>
          <p:cNvSpPr>
            <a:spLocks noGrp="1"/>
          </p:cNvSpPr>
          <p:nvPr>
            <p:ph type="title"/>
          </p:nvPr>
        </p:nvSpPr>
        <p:spPr>
          <a:xfrm>
            <a:off x="0" y="-1"/>
            <a:ext cx="9144000" cy="961699"/>
          </a:xfrm>
          <a:solidFill>
            <a:schemeClr val="accent2"/>
          </a:solidFill>
        </p:spPr>
        <p:txBody>
          <a:bodyPr/>
          <a:lstStyle/>
          <a:p>
            <a:pPr algn="ctr"/>
            <a:r>
              <a:rPr lang="en-US" b="1" dirty="0"/>
              <a:t>Low-Carbohydrate Food Groups</a:t>
            </a:r>
          </a:p>
        </p:txBody>
      </p:sp>
      <p:graphicFrame>
        <p:nvGraphicFramePr>
          <p:cNvPr id="6" name="Content Placeholder 5"/>
          <p:cNvGraphicFramePr>
            <a:graphicFrameLocks noGrp="1"/>
          </p:cNvGraphicFramePr>
          <p:nvPr>
            <p:ph idx="1"/>
          </p:nvPr>
        </p:nvGraphicFramePr>
        <p:xfrm>
          <a:off x="285750" y="1207009"/>
          <a:ext cx="8572501" cy="4754881"/>
        </p:xfrm>
        <a:graphic>
          <a:graphicData uri="http://schemas.openxmlformats.org/drawingml/2006/table">
            <a:tbl>
              <a:tblPr firstRow="1" bandRow="1">
                <a:tableStyleId>{F5AB1C69-6EDB-4FF4-983F-18BD219EF322}</a:tableStyleId>
              </a:tblPr>
              <a:tblGrid>
                <a:gridCol w="2000250">
                  <a:extLst>
                    <a:ext uri="{9D8B030D-6E8A-4147-A177-3AD203B41FA5}">
                      <a16:colId xmlns:a16="http://schemas.microsoft.com/office/drawing/2014/main" val="20000"/>
                    </a:ext>
                  </a:extLst>
                </a:gridCol>
                <a:gridCol w="1784839">
                  <a:extLst>
                    <a:ext uri="{9D8B030D-6E8A-4147-A177-3AD203B41FA5}">
                      <a16:colId xmlns:a16="http://schemas.microsoft.com/office/drawing/2014/main" val="20001"/>
                    </a:ext>
                  </a:extLst>
                </a:gridCol>
                <a:gridCol w="3112477">
                  <a:extLst>
                    <a:ext uri="{9D8B030D-6E8A-4147-A177-3AD203B41FA5}">
                      <a16:colId xmlns:a16="http://schemas.microsoft.com/office/drawing/2014/main" val="20002"/>
                    </a:ext>
                  </a:extLst>
                </a:gridCol>
                <a:gridCol w="1674935">
                  <a:extLst>
                    <a:ext uri="{9D8B030D-6E8A-4147-A177-3AD203B41FA5}">
                      <a16:colId xmlns:a16="http://schemas.microsoft.com/office/drawing/2014/main" val="20003"/>
                    </a:ext>
                  </a:extLst>
                </a:gridCol>
              </a:tblGrid>
              <a:tr h="836521">
                <a:tc gridSpan="4">
                  <a:txBody>
                    <a:bodyPr/>
                    <a:lstStyle/>
                    <a:p>
                      <a:pPr algn="ctr"/>
                      <a:r>
                        <a:rPr lang="en-US" sz="3300" u="sng" baseline="0" dirty="0">
                          <a:solidFill>
                            <a:schemeClr val="bg1"/>
                          </a:solidFill>
                        </a:rPr>
                        <a:t>General Rules</a:t>
                      </a:r>
                      <a:r>
                        <a:rPr lang="en-US" sz="3300" u="none" baseline="0" dirty="0">
                          <a:solidFill>
                            <a:schemeClr val="bg1"/>
                          </a:solidFill>
                        </a:rPr>
                        <a:t> for</a:t>
                      </a:r>
                      <a:r>
                        <a:rPr lang="en-US" sz="3300" baseline="0" dirty="0">
                          <a:solidFill>
                            <a:schemeClr val="bg1"/>
                          </a:solidFill>
                        </a:rPr>
                        <a:t> Serving Sizes</a:t>
                      </a:r>
                      <a:endParaRPr lang="en-US" sz="3300" dirty="0">
                        <a:solidFill>
                          <a:schemeClr val="bg1"/>
                        </a:solidFill>
                      </a:endParaRPr>
                    </a:p>
                  </a:txBody>
                  <a:tcPr marL="68580" marR="68580" marT="34290" marB="34290" anchor="ctr" anchorCtr="1"/>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489795">
                <a:tc>
                  <a:txBody>
                    <a:bodyPr/>
                    <a:lstStyle/>
                    <a:p>
                      <a:pPr algn="ctr"/>
                      <a:endParaRPr lang="en-US" sz="2100" b="1" dirty="0"/>
                    </a:p>
                  </a:txBody>
                  <a:tcPr marL="68580" marR="68580" marT="34290" marB="34290"/>
                </a:tc>
                <a:tc>
                  <a:txBody>
                    <a:bodyPr/>
                    <a:lstStyle/>
                    <a:p>
                      <a:pPr algn="ctr"/>
                      <a:r>
                        <a:rPr lang="en-US" sz="2100" b="1" dirty="0"/>
                        <a:t>Exchange</a:t>
                      </a:r>
                    </a:p>
                  </a:txBody>
                  <a:tcPr marL="68580" marR="68580" marT="34290" marB="34290" anchor="ctr" anchorCtr="1"/>
                </a:tc>
                <a:tc>
                  <a:txBody>
                    <a:bodyPr/>
                    <a:lstStyle/>
                    <a:p>
                      <a:pPr algn="ctr"/>
                      <a:r>
                        <a:rPr lang="en-US" sz="2100" b="1" dirty="0"/>
                        <a:t>Category</a:t>
                      </a:r>
                    </a:p>
                  </a:txBody>
                  <a:tcPr marL="68580" marR="68580" marT="34290" marB="34290" anchor="ctr" anchorCtr="1"/>
                </a:tc>
                <a:tc>
                  <a:txBody>
                    <a:bodyPr/>
                    <a:lstStyle/>
                    <a:p>
                      <a:pPr algn="ctr"/>
                      <a:r>
                        <a:rPr lang="en-US" sz="2100" b="1" dirty="0"/>
                        <a:t>Measure</a:t>
                      </a:r>
                    </a:p>
                  </a:txBody>
                  <a:tcPr marL="68580" marR="68580" marT="34290" marB="34290" anchor="ctr" anchorCtr="1"/>
                </a:tc>
                <a:extLst>
                  <a:ext uri="{0D108BD9-81ED-4DB2-BD59-A6C34878D82A}">
                    <a16:rowId xmlns:a16="http://schemas.microsoft.com/office/drawing/2014/main" val="10001"/>
                  </a:ext>
                </a:extLst>
              </a:tr>
              <a:tr h="489795">
                <a:tc rowSpan="3">
                  <a:txBody>
                    <a:bodyPr/>
                    <a:lstStyle/>
                    <a:p>
                      <a:pPr algn="ctr"/>
                      <a:endParaRPr lang="en-US" sz="2400" dirty="0"/>
                    </a:p>
                  </a:txBody>
                  <a:tcPr marL="68580" marR="68580" marT="34290" marB="34290"/>
                </a:tc>
                <a:tc rowSpan="3">
                  <a:txBody>
                    <a:bodyPr/>
                    <a:lstStyle/>
                    <a:p>
                      <a:pPr algn="ctr"/>
                      <a:r>
                        <a:rPr lang="en-US" sz="2400" b="1" dirty="0"/>
                        <a:t>Vegetables</a:t>
                      </a:r>
                    </a:p>
                  </a:txBody>
                  <a:tcPr marL="68580" marR="68580" marT="34290" marB="34290" anchor="ctr" anchorCtr="1"/>
                </a:tc>
                <a:tc>
                  <a:txBody>
                    <a:bodyPr/>
                    <a:lstStyle/>
                    <a:p>
                      <a:pPr algn="ctr"/>
                      <a:r>
                        <a:rPr lang="en-US" sz="2100" dirty="0"/>
                        <a:t>Raw</a:t>
                      </a:r>
                    </a:p>
                  </a:txBody>
                  <a:tcPr marL="68580" marR="68580" marT="34290" marB="34290" anchor="ctr" anchorCtr="1"/>
                </a:tc>
                <a:tc>
                  <a:txBody>
                    <a:bodyPr/>
                    <a:lstStyle/>
                    <a:p>
                      <a:pPr algn="ctr"/>
                      <a:r>
                        <a:rPr lang="en-US" sz="2100" dirty="0"/>
                        <a:t>1 cup</a:t>
                      </a:r>
                    </a:p>
                  </a:txBody>
                  <a:tcPr marL="68580" marR="68580" marT="34290" marB="34290" anchor="ctr" anchorCtr="1"/>
                </a:tc>
                <a:extLst>
                  <a:ext uri="{0D108BD9-81ED-4DB2-BD59-A6C34878D82A}">
                    <a16:rowId xmlns:a16="http://schemas.microsoft.com/office/drawing/2014/main" val="10002"/>
                  </a:ext>
                </a:extLst>
              </a:tr>
              <a:tr h="489795">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Cooked</a:t>
                      </a:r>
                    </a:p>
                  </a:txBody>
                  <a:tcPr marL="68580" marR="68580" marT="34290" marB="34290" anchor="ctr" anchorCtr="1"/>
                </a:tc>
                <a:tc>
                  <a:txBody>
                    <a:bodyPr/>
                    <a:lstStyle/>
                    <a:p>
                      <a:pPr algn="ctr"/>
                      <a:r>
                        <a:rPr lang="en-US" sz="2100" dirty="0"/>
                        <a:t>½ cup</a:t>
                      </a:r>
                    </a:p>
                  </a:txBody>
                  <a:tcPr marL="68580" marR="68580" marT="34290" marB="34290" anchor="ctr" anchorCtr="1"/>
                </a:tc>
                <a:extLst>
                  <a:ext uri="{0D108BD9-81ED-4DB2-BD59-A6C34878D82A}">
                    <a16:rowId xmlns:a16="http://schemas.microsoft.com/office/drawing/2014/main" val="10003"/>
                  </a:ext>
                </a:extLst>
              </a:tr>
              <a:tr h="489795">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Salad or Leafy Greens</a:t>
                      </a:r>
                    </a:p>
                  </a:txBody>
                  <a:tcPr marL="68580" marR="68580" marT="34290" marB="34290" anchor="ctr" anchorCtr="1"/>
                </a:tc>
                <a:tc>
                  <a:txBody>
                    <a:bodyPr/>
                    <a:lstStyle/>
                    <a:p>
                      <a:pPr algn="ctr"/>
                      <a:r>
                        <a:rPr lang="en-US" sz="2100" dirty="0"/>
                        <a:t>3 cups</a:t>
                      </a:r>
                    </a:p>
                  </a:txBody>
                  <a:tcPr marL="68580" marR="68580" marT="34290" marB="34290" anchor="ctr" anchorCtr="1"/>
                </a:tc>
                <a:extLst>
                  <a:ext uri="{0D108BD9-81ED-4DB2-BD59-A6C34878D82A}">
                    <a16:rowId xmlns:a16="http://schemas.microsoft.com/office/drawing/2014/main" val="10004"/>
                  </a:ext>
                </a:extLst>
              </a:tr>
              <a:tr h="489795">
                <a:tc gridSpan="4">
                  <a:txBody>
                    <a:bodyPr/>
                    <a:lstStyle/>
                    <a:p>
                      <a:pPr algn="ctr"/>
                      <a:endParaRPr lang="en-US" sz="2400" b="1" dirty="0"/>
                    </a:p>
                  </a:txBody>
                  <a:tcPr marL="68580" marR="68580" marT="34290" marB="34290"/>
                </a:tc>
                <a:tc h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89795">
                <a:tc rowSpan="3">
                  <a:txBody>
                    <a:bodyPr/>
                    <a:lstStyle/>
                    <a:p>
                      <a:pPr algn="ctr"/>
                      <a:endParaRPr lang="en-US" sz="2400" dirty="0"/>
                    </a:p>
                  </a:txBody>
                  <a:tcPr marL="68580" marR="68580" marT="34290" marB="34290"/>
                </a:tc>
                <a:tc rowSpan="3">
                  <a:txBody>
                    <a:bodyPr/>
                    <a:lstStyle/>
                    <a:p>
                      <a:pPr algn="ctr"/>
                      <a:r>
                        <a:rPr lang="en-US" sz="2400" b="1" dirty="0"/>
                        <a:t>Protein</a:t>
                      </a:r>
                    </a:p>
                  </a:txBody>
                  <a:tcPr marL="68580" marR="68580" marT="34290" marB="34290" anchor="ctr" anchorCtr="1"/>
                </a:tc>
                <a:tc>
                  <a:txBody>
                    <a:bodyPr/>
                    <a:lstStyle/>
                    <a:p>
                      <a:pPr algn="ctr"/>
                      <a:r>
                        <a:rPr lang="en-US" sz="2100" dirty="0"/>
                        <a:t>Meats/Chicken/Fish</a:t>
                      </a:r>
                    </a:p>
                  </a:txBody>
                  <a:tcPr marL="68580" marR="68580" marT="34290" marB="34290" anchor="ctr" anchorCtr="1"/>
                </a:tc>
                <a:tc>
                  <a:txBody>
                    <a:bodyPr/>
                    <a:lstStyle/>
                    <a:p>
                      <a:pPr algn="ctr"/>
                      <a:r>
                        <a:rPr lang="en-US" sz="2100" dirty="0"/>
                        <a:t>1 ounce</a:t>
                      </a:r>
                    </a:p>
                  </a:txBody>
                  <a:tcPr marL="68580" marR="68580" marT="34290" marB="34290" anchor="ctr" anchorCtr="1"/>
                </a:tc>
                <a:extLst>
                  <a:ext uri="{0D108BD9-81ED-4DB2-BD59-A6C34878D82A}">
                    <a16:rowId xmlns:a16="http://schemas.microsoft.com/office/drawing/2014/main" val="10006"/>
                  </a:ext>
                </a:extLst>
              </a:tr>
              <a:tr h="489795">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Cheese</a:t>
                      </a:r>
                    </a:p>
                  </a:txBody>
                  <a:tcPr marL="68580" marR="68580" marT="34290" marB="34290" anchor="ctr" anchorCtr="1"/>
                </a:tc>
                <a:tc>
                  <a:txBody>
                    <a:bodyPr/>
                    <a:lstStyle/>
                    <a:p>
                      <a:pPr algn="ctr"/>
                      <a:r>
                        <a:rPr lang="en-US" sz="2100" dirty="0"/>
                        <a:t>1 ounce</a:t>
                      </a:r>
                    </a:p>
                  </a:txBody>
                  <a:tcPr marL="68580" marR="68580" marT="34290" marB="34290" anchor="ctr" anchorCtr="1"/>
                </a:tc>
                <a:extLst>
                  <a:ext uri="{0D108BD9-81ED-4DB2-BD59-A6C34878D82A}">
                    <a16:rowId xmlns:a16="http://schemas.microsoft.com/office/drawing/2014/main" val="10007"/>
                  </a:ext>
                </a:extLst>
              </a:tr>
              <a:tr h="489795">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Egg</a:t>
                      </a:r>
                    </a:p>
                  </a:txBody>
                  <a:tcPr marL="68580" marR="68580" marT="34290" marB="34290" anchor="ctr" anchorCtr="1"/>
                </a:tc>
                <a:tc>
                  <a:txBody>
                    <a:bodyPr/>
                    <a:lstStyle/>
                    <a:p>
                      <a:pPr algn="ctr"/>
                      <a:r>
                        <a:rPr lang="en-US" sz="2100" dirty="0"/>
                        <a:t>1 each</a:t>
                      </a:r>
                    </a:p>
                  </a:txBody>
                  <a:tcPr marL="68580" marR="68580" marT="34290" marB="34290" anchor="ctr" anchorCtr="1"/>
                </a:tc>
                <a:extLst>
                  <a:ext uri="{0D108BD9-81ED-4DB2-BD59-A6C34878D82A}">
                    <a16:rowId xmlns:a16="http://schemas.microsoft.com/office/drawing/2014/main" val="10008"/>
                  </a:ext>
                </a:extLst>
              </a:tr>
            </a:tbl>
          </a:graphicData>
        </a:graphic>
      </p:graphicFrame>
      <p:pic>
        <p:nvPicPr>
          <p:cNvPr id="8" name="Picture 60" descr="j0174014"/>
          <p:cNvPicPr>
            <a:picLocks noChangeAspect="1" noChangeArrowheads="1" noCrop="1"/>
          </p:cNvPicPr>
          <p:nvPr/>
        </p:nvPicPr>
        <p:blipFill>
          <a:blip r:embed="rId3" cstate="print"/>
          <a:srcRect/>
          <a:stretch>
            <a:fillRect/>
          </a:stretch>
        </p:blipFill>
        <p:spPr bwMode="auto">
          <a:xfrm>
            <a:off x="559512" y="4482753"/>
            <a:ext cx="1544433" cy="1413548"/>
          </a:xfrm>
          <a:prstGeom prst="rect">
            <a:avLst/>
          </a:prstGeom>
          <a:noFill/>
          <a:ln w="9525">
            <a:noFill/>
            <a:miter lim="800000"/>
            <a:headEnd/>
            <a:tailEnd/>
          </a:ln>
        </p:spPr>
      </p:pic>
      <p:pic>
        <p:nvPicPr>
          <p:cNvPr id="9" name="Picture 59" descr="fd00888_"/>
          <p:cNvPicPr>
            <a:picLocks noChangeAspect="1" noChangeArrowheads="1"/>
          </p:cNvPicPr>
          <p:nvPr/>
        </p:nvPicPr>
        <p:blipFill>
          <a:blip r:embed="rId4" cstate="print"/>
          <a:srcRect/>
          <a:stretch>
            <a:fillRect/>
          </a:stretch>
        </p:blipFill>
        <p:spPr bwMode="auto">
          <a:xfrm>
            <a:off x="559512" y="2554402"/>
            <a:ext cx="1280084" cy="1398059"/>
          </a:xfrm>
          <a:prstGeom prst="rect">
            <a:avLst/>
          </a:prstGeom>
          <a:noFill/>
          <a:ln w="9525">
            <a:noFill/>
            <a:miter lim="800000"/>
            <a:headEnd/>
            <a:tailEnd/>
          </a:ln>
        </p:spPr>
      </p:pic>
    </p:spTree>
    <p:extLst>
      <p:ext uri="{BB962C8B-B14F-4D97-AF65-F5344CB8AC3E}">
        <p14:creationId xmlns:p14="http://schemas.microsoft.com/office/powerpoint/2010/main" val="357728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F4EBA-CE53-9A54-F0CC-5C6E91890F90}"/>
              </a:ext>
            </a:extLst>
          </p:cNvPr>
          <p:cNvSpPr>
            <a:spLocks noGrp="1"/>
          </p:cNvSpPr>
          <p:nvPr>
            <p:ph type="title"/>
          </p:nvPr>
        </p:nvSpPr>
        <p:spPr>
          <a:xfrm>
            <a:off x="0" y="-1"/>
            <a:ext cx="9144000" cy="1146925"/>
          </a:xfrm>
          <a:solidFill>
            <a:schemeClr val="accent2"/>
          </a:solidFill>
        </p:spPr>
        <p:txBody>
          <a:bodyPr/>
          <a:lstStyle/>
          <a:p>
            <a:pPr algn="ctr"/>
            <a:r>
              <a:rPr lang="en-US" b="1" dirty="0"/>
              <a:t>Low-Carbohydrate Food Groups</a:t>
            </a:r>
          </a:p>
        </p:txBody>
      </p:sp>
      <p:graphicFrame>
        <p:nvGraphicFramePr>
          <p:cNvPr id="6" name="Content Placeholder 5"/>
          <p:cNvGraphicFramePr>
            <a:graphicFrameLocks noGrp="1"/>
          </p:cNvGraphicFramePr>
          <p:nvPr>
            <p:ph idx="1"/>
          </p:nvPr>
        </p:nvGraphicFramePr>
        <p:xfrm>
          <a:off x="285750" y="1426465"/>
          <a:ext cx="8572501" cy="4284611"/>
        </p:xfrm>
        <a:graphic>
          <a:graphicData uri="http://schemas.openxmlformats.org/drawingml/2006/table">
            <a:tbl>
              <a:tblPr firstRow="1" bandRow="1">
                <a:tableStyleId>{F5AB1C69-6EDB-4FF4-983F-18BD219EF322}</a:tableStyleId>
              </a:tblPr>
              <a:tblGrid>
                <a:gridCol w="2000250">
                  <a:extLst>
                    <a:ext uri="{9D8B030D-6E8A-4147-A177-3AD203B41FA5}">
                      <a16:colId xmlns:a16="http://schemas.microsoft.com/office/drawing/2014/main" val="20000"/>
                    </a:ext>
                  </a:extLst>
                </a:gridCol>
                <a:gridCol w="1784839">
                  <a:extLst>
                    <a:ext uri="{9D8B030D-6E8A-4147-A177-3AD203B41FA5}">
                      <a16:colId xmlns:a16="http://schemas.microsoft.com/office/drawing/2014/main" val="20001"/>
                    </a:ext>
                  </a:extLst>
                </a:gridCol>
                <a:gridCol w="3191608">
                  <a:extLst>
                    <a:ext uri="{9D8B030D-6E8A-4147-A177-3AD203B41FA5}">
                      <a16:colId xmlns:a16="http://schemas.microsoft.com/office/drawing/2014/main" val="20002"/>
                    </a:ext>
                  </a:extLst>
                </a:gridCol>
                <a:gridCol w="1595804">
                  <a:extLst>
                    <a:ext uri="{9D8B030D-6E8A-4147-A177-3AD203B41FA5}">
                      <a16:colId xmlns:a16="http://schemas.microsoft.com/office/drawing/2014/main" val="20003"/>
                    </a:ext>
                  </a:extLst>
                </a:gridCol>
              </a:tblGrid>
              <a:tr h="753787">
                <a:tc gridSpan="4">
                  <a:txBody>
                    <a:bodyPr/>
                    <a:lstStyle/>
                    <a:p>
                      <a:pPr algn="ctr"/>
                      <a:r>
                        <a:rPr lang="en-US" sz="3300" u="sng" baseline="0" dirty="0">
                          <a:solidFill>
                            <a:schemeClr val="bg1"/>
                          </a:solidFill>
                        </a:rPr>
                        <a:t>General Rules</a:t>
                      </a:r>
                      <a:r>
                        <a:rPr lang="en-US" sz="3300" u="none" baseline="0" dirty="0">
                          <a:solidFill>
                            <a:schemeClr val="bg1"/>
                          </a:solidFill>
                        </a:rPr>
                        <a:t> for</a:t>
                      </a:r>
                      <a:r>
                        <a:rPr lang="en-US" sz="3300" baseline="0" dirty="0">
                          <a:solidFill>
                            <a:schemeClr val="bg1"/>
                          </a:solidFill>
                        </a:rPr>
                        <a:t> Serving Sizes</a:t>
                      </a:r>
                      <a:endParaRPr lang="en-US" sz="3300" dirty="0">
                        <a:solidFill>
                          <a:schemeClr val="bg1"/>
                        </a:solidFill>
                      </a:endParaRPr>
                    </a:p>
                  </a:txBody>
                  <a:tcPr marL="68580" marR="68580" marT="34290" marB="34290" anchor="ctr" anchorCtr="1"/>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441353">
                <a:tc>
                  <a:txBody>
                    <a:bodyPr/>
                    <a:lstStyle/>
                    <a:p>
                      <a:pPr algn="ctr"/>
                      <a:endParaRPr lang="en-US" sz="2100" b="1" dirty="0"/>
                    </a:p>
                  </a:txBody>
                  <a:tcPr marL="68580" marR="68580" marT="34290" marB="34290"/>
                </a:tc>
                <a:tc>
                  <a:txBody>
                    <a:bodyPr/>
                    <a:lstStyle/>
                    <a:p>
                      <a:pPr algn="ctr"/>
                      <a:r>
                        <a:rPr lang="en-US" sz="2100" b="1" dirty="0"/>
                        <a:t>Exchange</a:t>
                      </a:r>
                    </a:p>
                  </a:txBody>
                  <a:tcPr marL="68580" marR="68580" marT="34290" marB="34290" anchor="ctr" anchorCtr="1"/>
                </a:tc>
                <a:tc>
                  <a:txBody>
                    <a:bodyPr/>
                    <a:lstStyle/>
                    <a:p>
                      <a:pPr algn="ctr"/>
                      <a:r>
                        <a:rPr lang="en-US" sz="2100" b="1" dirty="0"/>
                        <a:t>Category</a:t>
                      </a:r>
                    </a:p>
                  </a:txBody>
                  <a:tcPr marL="68580" marR="68580" marT="34290" marB="34290" anchor="ctr" anchorCtr="1"/>
                </a:tc>
                <a:tc>
                  <a:txBody>
                    <a:bodyPr/>
                    <a:lstStyle/>
                    <a:p>
                      <a:pPr algn="ctr"/>
                      <a:r>
                        <a:rPr lang="en-US" sz="2100" b="1" dirty="0"/>
                        <a:t>Measure</a:t>
                      </a:r>
                    </a:p>
                  </a:txBody>
                  <a:tcPr marL="68580" marR="68580" marT="34290" marB="34290" anchor="ctr" anchorCtr="1"/>
                </a:tc>
                <a:extLst>
                  <a:ext uri="{0D108BD9-81ED-4DB2-BD59-A6C34878D82A}">
                    <a16:rowId xmlns:a16="http://schemas.microsoft.com/office/drawing/2014/main" val="10001"/>
                  </a:ext>
                </a:extLst>
              </a:tr>
              <a:tr h="441353">
                <a:tc rowSpan="3">
                  <a:txBody>
                    <a:bodyPr/>
                    <a:lstStyle/>
                    <a:p>
                      <a:pPr algn="ctr"/>
                      <a:endParaRPr lang="en-US" sz="2100" dirty="0"/>
                    </a:p>
                  </a:txBody>
                  <a:tcPr marL="68580" marR="68580" marT="34290" marB="34290"/>
                </a:tc>
                <a:tc rowSpan="3">
                  <a:txBody>
                    <a:bodyPr/>
                    <a:lstStyle/>
                    <a:p>
                      <a:pPr algn="ctr"/>
                      <a:r>
                        <a:rPr lang="en-US" sz="2400" b="1" dirty="0"/>
                        <a:t>Fat</a:t>
                      </a:r>
                    </a:p>
                  </a:txBody>
                  <a:tcPr marL="68580" marR="68580" marT="34290" marB="34290" anchor="ctr" anchorCtr="1"/>
                </a:tc>
                <a:tc>
                  <a:txBody>
                    <a:bodyPr/>
                    <a:lstStyle/>
                    <a:p>
                      <a:pPr algn="ctr"/>
                      <a:r>
                        <a:rPr lang="en-US" sz="2100" dirty="0"/>
                        <a:t>Avocado</a:t>
                      </a:r>
                    </a:p>
                  </a:txBody>
                  <a:tcPr marL="68580" marR="68580" marT="34290" marB="34290" anchor="ctr" anchorCtr="1"/>
                </a:tc>
                <a:tc>
                  <a:txBody>
                    <a:bodyPr/>
                    <a:lstStyle/>
                    <a:p>
                      <a:pPr algn="ctr"/>
                      <a:r>
                        <a:rPr lang="en-US" sz="2100" dirty="0"/>
                        <a:t>2 Tbsp</a:t>
                      </a:r>
                    </a:p>
                  </a:txBody>
                  <a:tcPr marL="68580" marR="68580" marT="34290" marB="34290" anchor="ctr" anchorCtr="1"/>
                </a:tc>
                <a:extLst>
                  <a:ext uri="{0D108BD9-81ED-4DB2-BD59-A6C34878D82A}">
                    <a16:rowId xmlns:a16="http://schemas.microsoft.com/office/drawing/2014/main" val="10002"/>
                  </a:ext>
                </a:extLst>
              </a:tr>
              <a:tr h="441353">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Butter/Margarine/Oil/Mayo</a:t>
                      </a:r>
                    </a:p>
                  </a:txBody>
                  <a:tcPr marL="68580" marR="68580" marT="34290" marB="34290" anchor="ctr" anchorCtr="1"/>
                </a:tc>
                <a:tc>
                  <a:txBody>
                    <a:bodyPr/>
                    <a:lstStyle/>
                    <a:p>
                      <a:pPr algn="ctr"/>
                      <a:r>
                        <a:rPr lang="en-US" sz="2100" dirty="0"/>
                        <a:t>1 tsp</a:t>
                      </a:r>
                    </a:p>
                  </a:txBody>
                  <a:tcPr marL="68580" marR="68580" marT="34290" marB="34290" anchor="ctr" anchorCtr="1"/>
                </a:tc>
                <a:extLst>
                  <a:ext uri="{0D108BD9-81ED-4DB2-BD59-A6C34878D82A}">
                    <a16:rowId xmlns:a16="http://schemas.microsoft.com/office/drawing/2014/main" val="10003"/>
                  </a:ext>
                </a:extLst>
              </a:tr>
              <a:tr h="441353">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Seeds</a:t>
                      </a:r>
                    </a:p>
                  </a:txBody>
                  <a:tcPr marL="68580" marR="68580" marT="34290" marB="34290" anchor="ctr" anchorCtr="1"/>
                </a:tc>
                <a:tc>
                  <a:txBody>
                    <a:bodyPr/>
                    <a:lstStyle/>
                    <a:p>
                      <a:pPr algn="ctr"/>
                      <a:r>
                        <a:rPr lang="en-US" sz="2100" dirty="0"/>
                        <a:t>1 Tbsp</a:t>
                      </a:r>
                    </a:p>
                  </a:txBody>
                  <a:tcPr marL="68580" marR="68580" marT="34290" marB="34290" anchor="ctr" anchorCtr="1"/>
                </a:tc>
                <a:extLst>
                  <a:ext uri="{0D108BD9-81ED-4DB2-BD59-A6C34878D82A}">
                    <a16:rowId xmlns:a16="http://schemas.microsoft.com/office/drawing/2014/main" val="10004"/>
                  </a:ext>
                </a:extLst>
              </a:tr>
              <a:tr h="441353">
                <a:tc>
                  <a:txBody>
                    <a:bodyPr/>
                    <a:lstStyle/>
                    <a:p>
                      <a:pPr algn="ctr"/>
                      <a:endParaRPr lang="en-US" sz="2100" dirty="0"/>
                    </a:p>
                  </a:txBody>
                  <a:tcPr marL="68580" marR="68580" marT="34290" marB="34290"/>
                </a:tc>
                <a:tc>
                  <a:txBody>
                    <a:bodyPr/>
                    <a:lstStyle/>
                    <a:p>
                      <a:pPr algn="ctr"/>
                      <a:endParaRPr lang="en-US" sz="2400" b="1" dirty="0"/>
                    </a:p>
                  </a:txBody>
                  <a:tcPr marL="68580" marR="68580" marT="34290" marB="34290" anchor="ctr" anchorCtr="1"/>
                </a:tc>
                <a:tc>
                  <a:txBody>
                    <a:bodyPr/>
                    <a:lstStyle/>
                    <a:p>
                      <a:pPr algn="ctr"/>
                      <a:endParaRPr lang="en-US" sz="2100" dirty="0"/>
                    </a:p>
                  </a:txBody>
                  <a:tcPr marL="68580" marR="68580" marT="34290" marB="34290" anchor="ctr" anchorCtr="1"/>
                </a:tc>
                <a:tc>
                  <a:txBody>
                    <a:bodyPr/>
                    <a:lstStyle/>
                    <a:p>
                      <a:pPr algn="ctr"/>
                      <a:endParaRPr lang="en-US" sz="2100" dirty="0"/>
                    </a:p>
                  </a:txBody>
                  <a:tcPr marL="68580" marR="68580" marT="34290" marB="34290" anchor="ctr" anchorCtr="1"/>
                </a:tc>
                <a:extLst>
                  <a:ext uri="{0D108BD9-81ED-4DB2-BD59-A6C34878D82A}">
                    <a16:rowId xmlns:a16="http://schemas.microsoft.com/office/drawing/2014/main" val="10005"/>
                  </a:ext>
                </a:extLst>
              </a:tr>
              <a:tr h="441353">
                <a:tc rowSpan="3">
                  <a:txBody>
                    <a:bodyPr/>
                    <a:lstStyle/>
                    <a:p>
                      <a:pPr algn="ctr"/>
                      <a:endParaRPr lang="en-US" sz="2100" dirty="0"/>
                    </a:p>
                  </a:txBody>
                  <a:tcPr marL="68580" marR="68580" marT="34290" marB="34290"/>
                </a:tc>
                <a:tc rowSpan="3">
                  <a:txBody>
                    <a:bodyPr/>
                    <a:lstStyle/>
                    <a:p>
                      <a:pPr algn="ctr"/>
                      <a:r>
                        <a:rPr lang="en-US" sz="2400" b="1" dirty="0"/>
                        <a:t>Free</a:t>
                      </a:r>
                    </a:p>
                  </a:txBody>
                  <a:tcPr marL="68580" marR="68580" marT="34290" marB="34290" anchor="ctr" anchorCtr="1"/>
                </a:tc>
                <a:tc>
                  <a:txBody>
                    <a:bodyPr/>
                    <a:lstStyle/>
                    <a:p>
                      <a:pPr algn="ctr"/>
                      <a:r>
                        <a:rPr lang="en-US" sz="2100" dirty="0"/>
                        <a:t>Coffee, tea</a:t>
                      </a:r>
                    </a:p>
                  </a:txBody>
                  <a:tcPr marL="68580" marR="68580" marT="34290" marB="34290" anchor="ctr" anchorCtr="1"/>
                </a:tc>
                <a:tc>
                  <a:txBody>
                    <a:bodyPr/>
                    <a:lstStyle/>
                    <a:p>
                      <a:pPr algn="ctr"/>
                      <a:r>
                        <a:rPr lang="en-US" sz="2100" dirty="0"/>
                        <a:t>Unlimited</a:t>
                      </a:r>
                    </a:p>
                  </a:txBody>
                  <a:tcPr marL="68580" marR="68580" marT="34290" marB="34290" anchor="ctr" anchorCtr="1"/>
                </a:tc>
                <a:extLst>
                  <a:ext uri="{0D108BD9-81ED-4DB2-BD59-A6C34878D82A}">
                    <a16:rowId xmlns:a16="http://schemas.microsoft.com/office/drawing/2014/main" val="10006"/>
                  </a:ext>
                </a:extLst>
              </a:tr>
              <a:tr h="441353">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SF Syrup</a:t>
                      </a:r>
                    </a:p>
                  </a:txBody>
                  <a:tcPr marL="68580" marR="68580" marT="34290" marB="34290" anchor="ctr" anchorCtr="1"/>
                </a:tc>
                <a:tc>
                  <a:txBody>
                    <a:bodyPr/>
                    <a:lstStyle/>
                    <a:p>
                      <a:pPr algn="ctr"/>
                      <a:r>
                        <a:rPr lang="en-US" sz="2100" dirty="0"/>
                        <a:t>2 Tbsp</a:t>
                      </a:r>
                    </a:p>
                  </a:txBody>
                  <a:tcPr marL="68580" marR="68580" marT="34290" marB="34290" anchor="ctr" anchorCtr="1"/>
                </a:tc>
                <a:extLst>
                  <a:ext uri="{0D108BD9-81ED-4DB2-BD59-A6C34878D82A}">
                    <a16:rowId xmlns:a16="http://schemas.microsoft.com/office/drawing/2014/main" val="10007"/>
                  </a:ext>
                </a:extLst>
              </a:tr>
              <a:tr h="441353">
                <a:tc vMerge="1">
                  <a:txBody>
                    <a:bodyPr/>
                    <a:lstStyle/>
                    <a:p>
                      <a:endParaRPr lang="en-US" sz="2800" dirty="0"/>
                    </a:p>
                  </a:txBody>
                  <a:tcPr/>
                </a:tc>
                <a:tc vMerge="1">
                  <a:txBody>
                    <a:bodyPr/>
                    <a:lstStyle/>
                    <a:p>
                      <a:endParaRPr 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100" dirty="0"/>
                        <a:t>SF Jam/Jelly</a:t>
                      </a:r>
                    </a:p>
                  </a:txBody>
                  <a:tcPr marL="68580" marR="68580" marT="34290" marB="34290" anchor="ctr" anchorCtr="1"/>
                </a:tc>
                <a:tc>
                  <a:txBody>
                    <a:bodyPr/>
                    <a:lstStyle/>
                    <a:p>
                      <a:pPr algn="ctr"/>
                      <a:r>
                        <a:rPr lang="en-US" sz="2100" dirty="0"/>
                        <a:t>2 tsp</a:t>
                      </a:r>
                    </a:p>
                  </a:txBody>
                  <a:tcPr marL="68580" marR="68580" marT="34290" marB="34290" anchor="ctr" anchorCtr="1"/>
                </a:tc>
                <a:extLst>
                  <a:ext uri="{0D108BD9-81ED-4DB2-BD59-A6C34878D82A}">
                    <a16:rowId xmlns:a16="http://schemas.microsoft.com/office/drawing/2014/main" val="10008"/>
                  </a:ext>
                </a:extLst>
              </a:tr>
            </a:tbl>
          </a:graphicData>
        </a:graphic>
      </p:graphicFrame>
      <p:pic>
        <p:nvPicPr>
          <p:cNvPr id="5" name="Picture 54" descr="j0290264"/>
          <p:cNvPicPr>
            <a:picLocks noChangeAspect="1" noChangeArrowheads="1"/>
          </p:cNvPicPr>
          <p:nvPr/>
        </p:nvPicPr>
        <p:blipFill>
          <a:blip r:embed="rId3" cstate="print"/>
          <a:srcRect/>
          <a:stretch>
            <a:fillRect/>
          </a:stretch>
        </p:blipFill>
        <p:spPr bwMode="auto">
          <a:xfrm>
            <a:off x="626109" y="2476827"/>
            <a:ext cx="1376999" cy="1706905"/>
          </a:xfrm>
          <a:prstGeom prst="rect">
            <a:avLst/>
          </a:prstGeom>
          <a:noFill/>
          <a:ln w="9525">
            <a:noFill/>
            <a:miter lim="800000"/>
            <a:headEnd/>
            <a:tailEnd/>
          </a:ln>
        </p:spPr>
      </p:pic>
      <p:pic>
        <p:nvPicPr>
          <p:cNvPr id="10"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4118" l="0" r="99295">
                        <a14:foregroundMark x1="39330" y1="8913" x2="39330" y2="8913"/>
                        <a14:foregroundMark x1="48854" y1="11230" x2="48854" y2="11230"/>
                        <a14:foregroundMark x1="56966" y1="11408" x2="56966" y2="11408"/>
                      </a14:backgroundRemoval>
                    </a14:imgEffect>
                  </a14:imgLayer>
                </a14:imgProps>
              </a:ext>
              <a:ext uri="{28A0092B-C50C-407E-A947-70E740481C1C}">
                <a14:useLocalDpi xmlns:a14="http://schemas.microsoft.com/office/drawing/2010/main" val="0"/>
              </a:ext>
            </a:extLst>
          </a:blip>
          <a:srcRect/>
          <a:stretch>
            <a:fillRect/>
          </a:stretch>
        </p:blipFill>
        <p:spPr bwMode="auto">
          <a:xfrm>
            <a:off x="581755" y="4260879"/>
            <a:ext cx="1465706" cy="1450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210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2530C-EA83-4961-8CD4-4E6B3CBCC551}"/>
              </a:ext>
            </a:extLst>
          </p:cNvPr>
          <p:cNvSpPr>
            <a:spLocks noGrp="1"/>
          </p:cNvSpPr>
          <p:nvPr>
            <p:ph type="title"/>
          </p:nvPr>
        </p:nvSpPr>
        <p:spPr>
          <a:xfrm>
            <a:off x="-1" y="0"/>
            <a:ext cx="9112563" cy="1131094"/>
          </a:xfrm>
          <a:solidFill>
            <a:schemeClr val="accent2"/>
          </a:solidFill>
        </p:spPr>
        <p:txBody>
          <a:bodyPr>
            <a:normAutofit fontScale="90000"/>
          </a:bodyPr>
          <a:lstStyle/>
          <a:p>
            <a:pPr algn="ctr"/>
            <a:r>
              <a:rPr lang="en-US" b="1" dirty="0"/>
              <a:t>Carbohydrate Counting: Reading the Label</a:t>
            </a:r>
          </a:p>
        </p:txBody>
      </p:sp>
      <p:sp>
        <p:nvSpPr>
          <p:cNvPr id="3" name="Content Placeholder 2">
            <a:extLst>
              <a:ext uri="{FF2B5EF4-FFF2-40B4-BE49-F238E27FC236}">
                <a16:creationId xmlns:a16="http://schemas.microsoft.com/office/drawing/2014/main" id="{8E10D1F2-FFA5-4C46-B50D-8D7986EC0124}"/>
              </a:ext>
            </a:extLst>
          </p:cNvPr>
          <p:cNvSpPr>
            <a:spLocks noGrp="1"/>
          </p:cNvSpPr>
          <p:nvPr>
            <p:ph idx="1"/>
          </p:nvPr>
        </p:nvSpPr>
        <p:spPr>
          <a:xfrm>
            <a:off x="245188" y="1342011"/>
            <a:ext cx="5721893" cy="4220989"/>
          </a:xfrm>
        </p:spPr>
        <p:txBody>
          <a:bodyPr>
            <a:normAutofit fontScale="92500" lnSpcReduction="10000"/>
          </a:bodyPr>
          <a:lstStyle/>
          <a:p>
            <a:pPr marL="685800" lvl="1" indent="-342900">
              <a:lnSpc>
                <a:spcPct val="110000"/>
              </a:lnSpc>
              <a:buFont typeface="+mj-lt"/>
              <a:buAutoNum type="arabicPeriod"/>
            </a:pPr>
            <a:r>
              <a:rPr lang="en-US" sz="2800" dirty="0"/>
              <a:t>Look at the serving size</a:t>
            </a:r>
          </a:p>
          <a:p>
            <a:pPr marL="685800" lvl="1" indent="-342900">
              <a:lnSpc>
                <a:spcPct val="110000"/>
              </a:lnSpc>
              <a:buFont typeface="+mj-lt"/>
              <a:buAutoNum type="arabicPeriod"/>
            </a:pPr>
            <a:r>
              <a:rPr lang="en-US" sz="2800" dirty="0"/>
              <a:t>Look at “Total Carbohydrates” </a:t>
            </a:r>
          </a:p>
          <a:p>
            <a:pPr lvl="2">
              <a:lnSpc>
                <a:spcPct val="110000"/>
              </a:lnSpc>
            </a:pPr>
            <a:r>
              <a:rPr lang="en-US" sz="2400" dirty="0"/>
              <a:t>Consider subtracting ½ of sugar alcohols.</a:t>
            </a:r>
          </a:p>
          <a:p>
            <a:pPr lvl="2">
              <a:lnSpc>
                <a:spcPct val="110000"/>
              </a:lnSpc>
            </a:pPr>
            <a:r>
              <a:rPr lang="en-US" sz="2400" dirty="0"/>
              <a:t>Don’t need to adjust fiber</a:t>
            </a:r>
          </a:p>
          <a:p>
            <a:pPr marL="685800" lvl="1" indent="-342900">
              <a:lnSpc>
                <a:spcPct val="110000"/>
              </a:lnSpc>
              <a:buFont typeface="+mj-lt"/>
              <a:buAutoNum type="arabicPeriod"/>
            </a:pPr>
            <a:r>
              <a:rPr lang="en-US" sz="2800" dirty="0"/>
              <a:t>Adjust the count depending on the number of servings that will be eaten</a:t>
            </a:r>
          </a:p>
          <a:p>
            <a:pPr marL="685800" lvl="1" indent="-342900">
              <a:lnSpc>
                <a:spcPct val="110000"/>
              </a:lnSpc>
              <a:buFont typeface="+mj-lt"/>
              <a:buAutoNum type="arabicPeriod"/>
            </a:pPr>
            <a:r>
              <a:rPr lang="en-US" sz="2800" dirty="0"/>
              <a:t>Total the carbs for all items in the snack/meal</a:t>
            </a:r>
          </a:p>
          <a:p>
            <a:pPr marL="685800" lvl="1" indent="-342900">
              <a:lnSpc>
                <a:spcPct val="110000"/>
              </a:lnSpc>
              <a:buFont typeface="+mj-lt"/>
              <a:buAutoNum type="arabicPeriod"/>
            </a:pPr>
            <a:endParaRPr lang="en-US" sz="2100" dirty="0"/>
          </a:p>
        </p:txBody>
      </p:sp>
      <p:pic>
        <p:nvPicPr>
          <p:cNvPr id="4" name="Picture 3">
            <a:extLst>
              <a:ext uri="{FF2B5EF4-FFF2-40B4-BE49-F238E27FC236}">
                <a16:creationId xmlns:a16="http://schemas.microsoft.com/office/drawing/2014/main" id="{436DB376-2D46-46F9-98DF-CE7481133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9567" y="1131094"/>
            <a:ext cx="2947049" cy="5628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a:extLst>
              <a:ext uri="{FF2B5EF4-FFF2-40B4-BE49-F238E27FC236}">
                <a16:creationId xmlns:a16="http://schemas.microsoft.com/office/drawing/2014/main" id="{09F01856-0DAD-4DE9-A309-275560269D50}"/>
              </a:ext>
            </a:extLst>
          </p:cNvPr>
          <p:cNvSpPr/>
          <p:nvPr/>
        </p:nvSpPr>
        <p:spPr>
          <a:xfrm>
            <a:off x="5967081" y="1668884"/>
            <a:ext cx="3252020" cy="398207"/>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3F475D66-E0F5-4065-9FD4-06FD8D6A634C}"/>
              </a:ext>
            </a:extLst>
          </p:cNvPr>
          <p:cNvSpPr/>
          <p:nvPr/>
        </p:nvSpPr>
        <p:spPr>
          <a:xfrm>
            <a:off x="5967081" y="3945318"/>
            <a:ext cx="2738893" cy="1091705"/>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Box 8">
            <a:extLst>
              <a:ext uri="{FF2B5EF4-FFF2-40B4-BE49-F238E27FC236}">
                <a16:creationId xmlns:a16="http://schemas.microsoft.com/office/drawing/2014/main" id="{B8C65E1B-0DFC-9FE7-D8EE-A721E42058A2}"/>
              </a:ext>
            </a:extLst>
          </p:cNvPr>
          <p:cNvSpPr txBox="1">
            <a:spLocks noChangeArrowheads="1"/>
          </p:cNvSpPr>
          <p:nvPr/>
        </p:nvSpPr>
        <p:spPr bwMode="auto">
          <a:xfrm>
            <a:off x="214027" y="5773917"/>
            <a:ext cx="5784216" cy="900246"/>
          </a:xfrm>
          <a:prstGeom prst="rect">
            <a:avLst/>
          </a:prstGeom>
          <a:solidFill>
            <a:schemeClr val="bg2"/>
          </a:solidFill>
          <a:ln w="9525">
            <a:solidFill>
              <a:schemeClr val="tx1"/>
            </a:solidFill>
            <a:miter lim="800000"/>
            <a:headEnd/>
            <a:tailEnd/>
          </a:ln>
        </p:spPr>
        <p:txBody>
          <a:bodyPr wrap="square">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NOTE: The 1 cup measure as the serving size is for convenience only! </a:t>
            </a:r>
          </a:p>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All information provided by the Nutrition Facts label is based on the weight (the information in parentheses) of the food serving</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36818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6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C303-367C-42E5-B6A5-D13CD1F0326C}"/>
              </a:ext>
            </a:extLst>
          </p:cNvPr>
          <p:cNvSpPr>
            <a:spLocks noGrp="1"/>
          </p:cNvSpPr>
          <p:nvPr>
            <p:ph type="title"/>
          </p:nvPr>
        </p:nvSpPr>
        <p:spPr>
          <a:xfrm>
            <a:off x="0" y="1"/>
            <a:ext cx="7886700" cy="1000190"/>
          </a:xfrm>
          <a:solidFill>
            <a:schemeClr val="accent2"/>
          </a:solidFill>
        </p:spPr>
        <p:txBody>
          <a:bodyPr/>
          <a:lstStyle/>
          <a:p>
            <a:r>
              <a:rPr lang="en-US" b="1" dirty="0"/>
              <a:t>Carbohydrate Counting</a:t>
            </a:r>
          </a:p>
        </p:txBody>
      </p:sp>
      <p:sp>
        <p:nvSpPr>
          <p:cNvPr id="3" name="Content Placeholder 2">
            <a:extLst>
              <a:ext uri="{FF2B5EF4-FFF2-40B4-BE49-F238E27FC236}">
                <a16:creationId xmlns:a16="http://schemas.microsoft.com/office/drawing/2014/main" id="{AC62D653-2B38-44E3-A092-54C1C9BAC40F}"/>
              </a:ext>
            </a:extLst>
          </p:cNvPr>
          <p:cNvSpPr>
            <a:spLocks noGrp="1"/>
          </p:cNvSpPr>
          <p:nvPr>
            <p:ph idx="1"/>
          </p:nvPr>
        </p:nvSpPr>
        <p:spPr>
          <a:xfrm>
            <a:off x="31046" y="1713309"/>
            <a:ext cx="5544944" cy="3431381"/>
          </a:xfrm>
        </p:spPr>
        <p:txBody>
          <a:bodyPr>
            <a:normAutofit lnSpcReduction="10000"/>
          </a:bodyPr>
          <a:lstStyle/>
          <a:p>
            <a:pPr marL="0" indent="0">
              <a:lnSpc>
                <a:spcPct val="100000"/>
              </a:lnSpc>
              <a:buNone/>
            </a:pPr>
            <a:r>
              <a:rPr lang="en-US" b="1" dirty="0"/>
              <a:t>Things to consider:</a:t>
            </a:r>
          </a:p>
          <a:p>
            <a:pPr lvl="1">
              <a:lnSpc>
                <a:spcPct val="100000"/>
              </a:lnSpc>
            </a:pPr>
            <a:r>
              <a:rPr lang="en-US" sz="2800" dirty="0"/>
              <a:t>Portion consumed vs. listed?</a:t>
            </a:r>
          </a:p>
          <a:p>
            <a:pPr lvl="1">
              <a:lnSpc>
                <a:spcPct val="100000"/>
              </a:lnSpc>
            </a:pPr>
            <a:r>
              <a:rPr lang="en-US" sz="2800" dirty="0"/>
              <a:t>Does the PWD have measuring tools?</a:t>
            </a:r>
          </a:p>
          <a:p>
            <a:pPr lvl="1">
              <a:lnSpc>
                <a:spcPct val="100000"/>
              </a:lnSpc>
            </a:pPr>
            <a:r>
              <a:rPr lang="en-US" sz="2800" dirty="0"/>
              <a:t>Does the PWD feel comfortable doing the math?</a:t>
            </a:r>
          </a:p>
          <a:p>
            <a:pPr lvl="1">
              <a:lnSpc>
                <a:spcPct val="100000"/>
              </a:lnSpc>
            </a:pPr>
            <a:r>
              <a:rPr lang="en-US" sz="2800" dirty="0"/>
              <a:t>Is the PWD motivated/able to learn carb counting?</a:t>
            </a:r>
          </a:p>
        </p:txBody>
      </p:sp>
      <p:pic>
        <p:nvPicPr>
          <p:cNvPr id="4" name="Picture 3">
            <a:extLst>
              <a:ext uri="{FF2B5EF4-FFF2-40B4-BE49-F238E27FC236}">
                <a16:creationId xmlns:a16="http://schemas.microsoft.com/office/drawing/2014/main" id="{9E69D47F-A450-4561-BE5A-233082B12E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990" y="43605"/>
            <a:ext cx="3568010" cy="6814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03599"/>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bowl, pan, tableware&#10;&#10;Description automatically generated">
            <a:extLst>
              <a:ext uri="{FF2B5EF4-FFF2-40B4-BE49-F238E27FC236}">
                <a16:creationId xmlns:a16="http://schemas.microsoft.com/office/drawing/2014/main" id="{C47B2F5A-0EE4-4AA0-8588-B599BF1AC2C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61118" y="2258781"/>
            <a:ext cx="1630655" cy="1064217"/>
          </a:xfrm>
          <a:prstGeom prst="rect">
            <a:avLst/>
          </a:prstGeom>
        </p:spPr>
      </p:pic>
      <p:sp>
        <p:nvSpPr>
          <p:cNvPr id="2" name="Title 1">
            <a:extLst>
              <a:ext uri="{FF2B5EF4-FFF2-40B4-BE49-F238E27FC236}">
                <a16:creationId xmlns:a16="http://schemas.microsoft.com/office/drawing/2014/main" id="{3DFD791F-66B0-45A4-B285-A5C3CE023C12}"/>
              </a:ext>
            </a:extLst>
          </p:cNvPr>
          <p:cNvSpPr>
            <a:spLocks noGrp="1"/>
          </p:cNvSpPr>
          <p:nvPr>
            <p:ph type="title"/>
          </p:nvPr>
        </p:nvSpPr>
        <p:spPr>
          <a:xfrm>
            <a:off x="0" y="0"/>
            <a:ext cx="9144000" cy="1064217"/>
          </a:xfrm>
          <a:solidFill>
            <a:schemeClr val="accent2"/>
          </a:solidFill>
        </p:spPr>
        <p:txBody>
          <a:bodyPr/>
          <a:lstStyle/>
          <a:p>
            <a:pPr algn="ctr"/>
            <a:r>
              <a:rPr lang="en-US" b="1" dirty="0"/>
              <a:t>Tips for Teaching Carb Counting</a:t>
            </a:r>
          </a:p>
        </p:txBody>
      </p:sp>
      <p:sp>
        <p:nvSpPr>
          <p:cNvPr id="3" name="Content Placeholder 2">
            <a:extLst>
              <a:ext uri="{FF2B5EF4-FFF2-40B4-BE49-F238E27FC236}">
                <a16:creationId xmlns:a16="http://schemas.microsoft.com/office/drawing/2014/main" id="{AD6EA59C-6540-4F29-B731-6859CC7A23BA}"/>
              </a:ext>
            </a:extLst>
          </p:cNvPr>
          <p:cNvSpPr>
            <a:spLocks noGrp="1"/>
          </p:cNvSpPr>
          <p:nvPr>
            <p:ph idx="1"/>
          </p:nvPr>
        </p:nvSpPr>
        <p:spPr>
          <a:xfrm>
            <a:off x="343062" y="1319318"/>
            <a:ext cx="6365199" cy="5103400"/>
          </a:xfrm>
        </p:spPr>
        <p:txBody>
          <a:bodyPr>
            <a:normAutofit fontScale="92500" lnSpcReduction="10000"/>
          </a:bodyPr>
          <a:lstStyle/>
          <a:p>
            <a:pPr>
              <a:lnSpc>
                <a:spcPct val="110000"/>
              </a:lnSpc>
            </a:pPr>
            <a:r>
              <a:rPr lang="en-US" dirty="0"/>
              <a:t>Use </a:t>
            </a:r>
            <a:r>
              <a:rPr lang="en-US" b="1" dirty="0"/>
              <a:t>measuring cups/spoons</a:t>
            </a:r>
            <a:r>
              <a:rPr lang="en-US" dirty="0"/>
              <a:t>, available dollar store</a:t>
            </a:r>
          </a:p>
          <a:p>
            <a:pPr>
              <a:lnSpc>
                <a:spcPct val="110000"/>
              </a:lnSpc>
            </a:pPr>
            <a:r>
              <a:rPr lang="en-US" dirty="0"/>
              <a:t>Review </a:t>
            </a:r>
            <a:r>
              <a:rPr lang="en-US" b="1" dirty="0"/>
              <a:t>basic portions &amp; fractions </a:t>
            </a:r>
            <a:r>
              <a:rPr lang="en-US" dirty="0"/>
              <a:t>(videos can help)</a:t>
            </a:r>
          </a:p>
          <a:p>
            <a:pPr>
              <a:lnSpc>
                <a:spcPct val="110000"/>
              </a:lnSpc>
            </a:pPr>
            <a:r>
              <a:rPr lang="en-US" dirty="0"/>
              <a:t>Encourage use of a </a:t>
            </a:r>
            <a:r>
              <a:rPr lang="en-US" b="1" dirty="0"/>
              <a:t>calculator</a:t>
            </a:r>
            <a:r>
              <a:rPr lang="en-US" dirty="0"/>
              <a:t> for math </a:t>
            </a:r>
          </a:p>
          <a:p>
            <a:pPr>
              <a:lnSpc>
                <a:spcPct val="110000"/>
              </a:lnSpc>
            </a:pPr>
            <a:r>
              <a:rPr lang="en-US" dirty="0"/>
              <a:t>Practice with </a:t>
            </a:r>
            <a:r>
              <a:rPr lang="en-US" b="1" dirty="0"/>
              <a:t>food logs </a:t>
            </a:r>
          </a:p>
          <a:p>
            <a:pPr lvl="1">
              <a:lnSpc>
                <a:spcPct val="110000"/>
              </a:lnSpc>
            </a:pPr>
            <a:r>
              <a:rPr lang="en-US" sz="2800" dirty="0"/>
              <a:t>Review logs before advancing, like using an ICR</a:t>
            </a:r>
          </a:p>
          <a:p>
            <a:pPr>
              <a:lnSpc>
                <a:spcPct val="110000"/>
              </a:lnSpc>
            </a:pPr>
            <a:r>
              <a:rPr lang="en-US" dirty="0"/>
              <a:t>Encourage </a:t>
            </a:r>
            <a:r>
              <a:rPr lang="en-US" b="1" dirty="0"/>
              <a:t>tools for support</a:t>
            </a:r>
            <a:r>
              <a:rPr lang="en-US" dirty="0"/>
              <a:t>: </a:t>
            </a:r>
          </a:p>
          <a:p>
            <a:pPr lvl="1">
              <a:lnSpc>
                <a:spcPct val="110000"/>
              </a:lnSpc>
            </a:pPr>
            <a:r>
              <a:rPr lang="en-US" sz="2800" dirty="0"/>
              <a:t>phone apps, books, &amp; carb counting guides/sheets</a:t>
            </a:r>
            <a:endParaRPr lang="en-US" sz="3200" dirty="0"/>
          </a:p>
        </p:txBody>
      </p:sp>
      <p:pic>
        <p:nvPicPr>
          <p:cNvPr id="8" name="Picture 7" descr="Graphical user interface&#10;&#10;Description automatically generated">
            <a:extLst>
              <a:ext uri="{FF2B5EF4-FFF2-40B4-BE49-F238E27FC236}">
                <a16:creationId xmlns:a16="http://schemas.microsoft.com/office/drawing/2014/main" id="{79B4B0E2-56D3-47A5-885F-528BEB8A4988}"/>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997700" y="3446037"/>
            <a:ext cx="1757490" cy="849962"/>
          </a:xfrm>
          <a:prstGeom prst="rect">
            <a:avLst/>
          </a:prstGeom>
        </p:spPr>
      </p:pic>
      <p:pic>
        <p:nvPicPr>
          <p:cNvPr id="4" name="Picture 3">
            <a:extLst>
              <a:ext uri="{FF2B5EF4-FFF2-40B4-BE49-F238E27FC236}">
                <a16:creationId xmlns:a16="http://schemas.microsoft.com/office/drawing/2014/main" id="{F58793D0-4A17-3A61-4051-4BEB6D323050}"/>
              </a:ext>
            </a:extLst>
          </p:cNvPr>
          <p:cNvPicPr>
            <a:picLocks noChangeAspect="1"/>
          </p:cNvPicPr>
          <p:nvPr/>
        </p:nvPicPr>
        <p:blipFill>
          <a:blip r:embed="rId7"/>
          <a:stretch>
            <a:fillRect/>
          </a:stretch>
        </p:blipFill>
        <p:spPr>
          <a:xfrm>
            <a:off x="6926580" y="4326423"/>
            <a:ext cx="1874358" cy="1594006"/>
          </a:xfrm>
          <a:prstGeom prst="rect">
            <a:avLst/>
          </a:prstGeom>
        </p:spPr>
      </p:pic>
    </p:spTree>
    <p:extLst>
      <p:ext uri="{BB962C8B-B14F-4D97-AF65-F5344CB8AC3E}">
        <p14:creationId xmlns:p14="http://schemas.microsoft.com/office/powerpoint/2010/main" val="1182211757"/>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7D88DE3-BA0D-41FF-A502-3C6D4DE62D57}"/>
              </a:ext>
            </a:extLst>
          </p:cNvPr>
          <p:cNvSpPr>
            <a:spLocks noGrp="1"/>
          </p:cNvSpPr>
          <p:nvPr>
            <p:ph type="title"/>
          </p:nvPr>
        </p:nvSpPr>
        <p:spPr>
          <a:xfrm>
            <a:off x="2258568" y="0"/>
            <a:ext cx="4626864" cy="1249755"/>
          </a:xfrm>
        </p:spPr>
        <p:txBody>
          <a:bodyPr vert="horz" lIns="68580" tIns="34290" rIns="68580" bIns="34290" rtlCol="0" anchor="ctr">
            <a:normAutofit/>
          </a:bodyPr>
          <a:lstStyle/>
          <a:p>
            <a:r>
              <a:rPr lang="en-US" sz="2700" dirty="0">
                <a:solidFill>
                  <a:srgbClr val="FFFFFF"/>
                </a:solidFill>
              </a:rPr>
              <a:t>Top Diabetes Apps CHEAT Sheet</a:t>
            </a:r>
          </a:p>
        </p:txBody>
      </p:sp>
      <p:pic>
        <p:nvPicPr>
          <p:cNvPr id="4" name="Picture 3">
            <a:extLst>
              <a:ext uri="{FF2B5EF4-FFF2-40B4-BE49-F238E27FC236}">
                <a16:creationId xmlns:a16="http://schemas.microsoft.com/office/drawing/2014/main" id="{B1C126E0-2A31-6BDF-FB80-E7BD5137868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b="6770"/>
          <a:stretch/>
        </p:blipFill>
        <p:spPr>
          <a:xfrm>
            <a:off x="418629" y="1109863"/>
            <a:ext cx="8306742" cy="5575923"/>
          </a:xfrm>
          <a:prstGeom prst="rect">
            <a:avLst/>
          </a:prstGeom>
          <a:noFill/>
          <a:ln>
            <a:solidFill>
              <a:schemeClr val="accent1"/>
            </a:solidFill>
          </a:ln>
          <a:effectLst/>
        </p:spPr>
      </p:pic>
    </p:spTree>
    <p:extLst>
      <p:ext uri="{BB962C8B-B14F-4D97-AF65-F5344CB8AC3E}">
        <p14:creationId xmlns:p14="http://schemas.microsoft.com/office/powerpoint/2010/main" val="200503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2034B-B6C9-4294-B0DE-6CB4F542BB36}"/>
              </a:ext>
            </a:extLst>
          </p:cNvPr>
          <p:cNvSpPr>
            <a:spLocks noGrp="1"/>
          </p:cNvSpPr>
          <p:nvPr>
            <p:ph type="title"/>
          </p:nvPr>
        </p:nvSpPr>
        <p:spPr>
          <a:xfrm>
            <a:off x="0" y="0"/>
            <a:ext cx="9144000" cy="1465941"/>
          </a:xfrm>
          <a:solidFill>
            <a:schemeClr val="accent2"/>
          </a:solidFill>
        </p:spPr>
        <p:txBody>
          <a:bodyPr>
            <a:normAutofit/>
          </a:bodyPr>
          <a:lstStyle/>
          <a:p>
            <a:pPr algn="ctr"/>
            <a:r>
              <a:rPr lang="en-US" b="1" dirty="0"/>
              <a:t>Tools for Carbohydrate Counting: </a:t>
            </a:r>
            <a:br>
              <a:rPr lang="en-US" b="1" dirty="0"/>
            </a:br>
            <a:r>
              <a:rPr lang="en-US" b="1" dirty="0"/>
              <a:t>Smart Scales</a:t>
            </a:r>
          </a:p>
        </p:txBody>
      </p:sp>
      <p:sp>
        <p:nvSpPr>
          <p:cNvPr id="3" name="Content Placeholder 2">
            <a:extLst>
              <a:ext uri="{FF2B5EF4-FFF2-40B4-BE49-F238E27FC236}">
                <a16:creationId xmlns:a16="http://schemas.microsoft.com/office/drawing/2014/main" id="{756D1173-F047-40F4-9F47-C41E0571EDFD}"/>
              </a:ext>
            </a:extLst>
          </p:cNvPr>
          <p:cNvSpPr>
            <a:spLocks noGrp="1"/>
          </p:cNvSpPr>
          <p:nvPr>
            <p:ph idx="1"/>
          </p:nvPr>
        </p:nvSpPr>
        <p:spPr>
          <a:xfrm>
            <a:off x="628651" y="1949963"/>
            <a:ext cx="7886700" cy="3263504"/>
          </a:xfrm>
        </p:spPr>
        <p:txBody>
          <a:bodyPr/>
          <a:lstStyle/>
          <a:p>
            <a:r>
              <a:rPr lang="en-US" dirty="0"/>
              <a:t>Smart food scales can be purchased to do the math</a:t>
            </a:r>
          </a:p>
        </p:txBody>
      </p:sp>
      <p:grpSp>
        <p:nvGrpSpPr>
          <p:cNvPr id="4" name="Group 3">
            <a:extLst>
              <a:ext uri="{FF2B5EF4-FFF2-40B4-BE49-F238E27FC236}">
                <a16:creationId xmlns:a16="http://schemas.microsoft.com/office/drawing/2014/main" id="{9AFB5E09-F9FE-4D31-AF1A-C58F7929063A}"/>
              </a:ext>
            </a:extLst>
          </p:cNvPr>
          <p:cNvGrpSpPr/>
          <p:nvPr/>
        </p:nvGrpSpPr>
        <p:grpSpPr>
          <a:xfrm>
            <a:off x="-89492" y="2667927"/>
            <a:ext cx="3637748" cy="2943423"/>
            <a:chOff x="-930012" y="1479175"/>
            <a:chExt cx="6003123" cy="4900100"/>
          </a:xfrm>
        </p:grpSpPr>
        <p:pic>
          <p:nvPicPr>
            <p:cNvPr id="5" name="Picture 5" descr="http://ecx.images-amazon.com/images/I/411Q2VE6PWL.jpg">
              <a:extLst>
                <a:ext uri="{FF2B5EF4-FFF2-40B4-BE49-F238E27FC236}">
                  <a16:creationId xmlns:a16="http://schemas.microsoft.com/office/drawing/2014/main" id="{05A22C4E-4560-4A89-A5D4-A35EB173D8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9682">
                          <a14:foregroundMark x1="31529" y1="5000" x2="14331" y2="7200"/>
                          <a14:foregroundMark x1="71338" y1="3600" x2="88217" y2="11400"/>
                          <a14:foregroundMark x1="43949" y1="3000" x2="55414" y2="2200"/>
                          <a14:foregroundMark x1="93631" y1="18000" x2="94268" y2="38400"/>
                          <a14:foregroundMark x1="6369" y1="25600" x2="9554" y2="92200"/>
                          <a14:foregroundMark x1="5414" y1="30400" x2="4459" y2="35800"/>
                        </a14:backgroundRemoval>
                      </a14:imgEffect>
                    </a14:imgLayer>
                  </a14:imgProps>
                </a:ext>
                <a:ext uri="{28A0092B-C50C-407E-A947-70E740481C1C}">
                  <a14:useLocalDpi xmlns:a14="http://schemas.microsoft.com/office/drawing/2010/main" val="0"/>
                </a:ext>
              </a:extLst>
            </a:blip>
            <a:srcRect/>
            <a:stretch>
              <a:fillRect/>
            </a:stretch>
          </p:blipFill>
          <p:spPr bwMode="auto">
            <a:xfrm>
              <a:off x="815216" y="1479175"/>
              <a:ext cx="2512665" cy="40010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7B6F318-0162-4BC7-BCDC-F61C0EE13ADA}"/>
                </a:ext>
              </a:extLst>
            </p:cNvPr>
            <p:cNvSpPr txBox="1"/>
            <p:nvPr/>
          </p:nvSpPr>
          <p:spPr>
            <a:xfrm>
              <a:off x="-930012" y="5687570"/>
              <a:ext cx="6003123" cy="69170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err="1">
                  <a:ln>
                    <a:noFill/>
                  </a:ln>
                  <a:solidFill>
                    <a:prstClr val="black"/>
                  </a:solidFill>
                  <a:effectLst/>
                  <a:uLnTx/>
                  <a:uFillTx/>
                  <a:latin typeface="Calibri" panose="020F0502020204030204"/>
                  <a:ea typeface="+mn-ea"/>
                  <a:cs typeface="+mn-cs"/>
                </a:rPr>
                <a:t>Kitrics</a:t>
              </a: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 Nutritional Scale</a:t>
              </a:r>
            </a:p>
          </p:txBody>
        </p:sp>
      </p:grpSp>
      <p:pic>
        <p:nvPicPr>
          <p:cNvPr id="7" name="Content Placeholder 7">
            <a:extLst>
              <a:ext uri="{FF2B5EF4-FFF2-40B4-BE49-F238E27FC236}">
                <a16:creationId xmlns:a16="http://schemas.microsoft.com/office/drawing/2014/main" id="{1F08AA22-09F7-492B-AF37-7B8F4489CAF4}"/>
              </a:ext>
            </a:extLst>
          </p:cNvPr>
          <p:cNvPicPr>
            <a:picLocks noChangeAspect="1"/>
          </p:cNvPicPr>
          <p:nvPr/>
        </p:nvPicPr>
        <p:blipFill>
          <a:blip r:embed="rId5"/>
          <a:stretch>
            <a:fillRect/>
          </a:stretch>
        </p:blipFill>
        <p:spPr>
          <a:xfrm>
            <a:off x="6242459" y="2945607"/>
            <a:ext cx="2821373" cy="1848022"/>
          </a:xfrm>
          <a:prstGeom prst="rect">
            <a:avLst/>
          </a:prstGeom>
        </p:spPr>
      </p:pic>
      <p:sp>
        <p:nvSpPr>
          <p:cNvPr id="8" name="TextBox 7">
            <a:extLst>
              <a:ext uri="{FF2B5EF4-FFF2-40B4-BE49-F238E27FC236}">
                <a16:creationId xmlns:a16="http://schemas.microsoft.com/office/drawing/2014/main" id="{F173DD84-134A-4193-BBD0-5B64C7E8D372}"/>
              </a:ext>
            </a:extLst>
          </p:cNvPr>
          <p:cNvSpPr txBox="1"/>
          <p:nvPr/>
        </p:nvSpPr>
        <p:spPr>
          <a:xfrm>
            <a:off x="5595745" y="5226461"/>
            <a:ext cx="4114800"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Perfect Portions Scale</a:t>
            </a:r>
          </a:p>
        </p:txBody>
      </p:sp>
      <p:pic>
        <p:nvPicPr>
          <p:cNvPr id="9" name="Picture 8">
            <a:extLst>
              <a:ext uri="{FF2B5EF4-FFF2-40B4-BE49-F238E27FC236}">
                <a16:creationId xmlns:a16="http://schemas.microsoft.com/office/drawing/2014/main" id="{97601B2A-3716-BB58-9A3D-4F39776ACE30}"/>
              </a:ext>
            </a:extLst>
          </p:cNvPr>
          <p:cNvPicPr>
            <a:picLocks noChangeAspect="1"/>
          </p:cNvPicPr>
          <p:nvPr/>
        </p:nvPicPr>
        <p:blipFill>
          <a:blip r:embed="rId6"/>
          <a:stretch>
            <a:fillRect/>
          </a:stretch>
        </p:blipFill>
        <p:spPr>
          <a:xfrm>
            <a:off x="3300413" y="2808894"/>
            <a:ext cx="2543175" cy="2190750"/>
          </a:xfrm>
          <a:prstGeom prst="rect">
            <a:avLst/>
          </a:prstGeom>
        </p:spPr>
      </p:pic>
      <p:sp>
        <p:nvSpPr>
          <p:cNvPr id="10" name="TextBox 9">
            <a:extLst>
              <a:ext uri="{FF2B5EF4-FFF2-40B4-BE49-F238E27FC236}">
                <a16:creationId xmlns:a16="http://schemas.microsoft.com/office/drawing/2014/main" id="{E8B9F230-2E61-B8ED-4709-204A9B89A4A2}"/>
              </a:ext>
            </a:extLst>
          </p:cNvPr>
          <p:cNvSpPr txBox="1"/>
          <p:nvPr/>
        </p:nvSpPr>
        <p:spPr>
          <a:xfrm>
            <a:off x="2753126" y="5213467"/>
            <a:ext cx="3637748"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err="1">
                <a:ln>
                  <a:noFill/>
                </a:ln>
                <a:solidFill>
                  <a:prstClr val="black"/>
                </a:solidFill>
                <a:effectLst/>
                <a:uLnTx/>
                <a:uFillTx/>
                <a:latin typeface="Calibri" panose="020F0502020204030204"/>
                <a:ea typeface="+mn-ea"/>
                <a:cs typeface="+mn-cs"/>
              </a:rPr>
              <a:t>Renpho</a:t>
            </a: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 Nutritional Scale</a:t>
            </a:r>
          </a:p>
        </p:txBody>
      </p:sp>
    </p:spTree>
    <p:extLst>
      <p:ext uri="{BB962C8B-B14F-4D97-AF65-F5344CB8AC3E}">
        <p14:creationId xmlns:p14="http://schemas.microsoft.com/office/powerpoint/2010/main" val="114236163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D791F-66B0-45A4-B285-A5C3CE023C12}"/>
              </a:ext>
            </a:extLst>
          </p:cNvPr>
          <p:cNvSpPr>
            <a:spLocks noGrp="1"/>
          </p:cNvSpPr>
          <p:nvPr>
            <p:ph type="title"/>
          </p:nvPr>
        </p:nvSpPr>
        <p:spPr>
          <a:xfrm>
            <a:off x="0" y="0"/>
            <a:ext cx="9144000" cy="1298448"/>
          </a:xfrm>
          <a:solidFill>
            <a:schemeClr val="accent2"/>
          </a:solidFill>
        </p:spPr>
        <p:txBody>
          <a:bodyPr/>
          <a:lstStyle/>
          <a:p>
            <a:pPr algn="ctr"/>
            <a:r>
              <a:rPr lang="en-US" b="1" dirty="0"/>
              <a:t>Tips for Carb Counting</a:t>
            </a:r>
          </a:p>
        </p:txBody>
      </p:sp>
      <p:sp>
        <p:nvSpPr>
          <p:cNvPr id="3" name="Content Placeholder 2">
            <a:extLst>
              <a:ext uri="{FF2B5EF4-FFF2-40B4-BE49-F238E27FC236}">
                <a16:creationId xmlns:a16="http://schemas.microsoft.com/office/drawing/2014/main" id="{AD6EA59C-6540-4F29-B731-6859CC7A23BA}"/>
              </a:ext>
            </a:extLst>
          </p:cNvPr>
          <p:cNvSpPr>
            <a:spLocks noGrp="1"/>
          </p:cNvSpPr>
          <p:nvPr>
            <p:ph idx="1"/>
          </p:nvPr>
        </p:nvSpPr>
        <p:spPr>
          <a:xfrm>
            <a:off x="628651" y="1607378"/>
            <a:ext cx="6139532" cy="3143443"/>
          </a:xfrm>
        </p:spPr>
        <p:txBody>
          <a:bodyPr>
            <a:normAutofit fontScale="92500" lnSpcReduction="20000"/>
          </a:bodyPr>
          <a:lstStyle/>
          <a:p>
            <a:pPr marL="0" indent="0">
              <a:lnSpc>
                <a:spcPct val="110000"/>
              </a:lnSpc>
              <a:buNone/>
            </a:pPr>
            <a:r>
              <a:rPr lang="en-US" sz="2400" dirty="0"/>
              <a:t>Understanding and teaching carb counting:</a:t>
            </a:r>
          </a:p>
          <a:p>
            <a:pPr>
              <a:lnSpc>
                <a:spcPct val="110000"/>
              </a:lnSpc>
            </a:pPr>
            <a:r>
              <a:rPr lang="en-US" sz="2400" dirty="0"/>
              <a:t>Practice carb counting your own meals!</a:t>
            </a:r>
          </a:p>
          <a:p>
            <a:pPr>
              <a:lnSpc>
                <a:spcPct val="110000"/>
              </a:lnSpc>
            </a:pPr>
            <a:r>
              <a:rPr lang="en-US" sz="2400" dirty="0"/>
              <a:t>Keep foods/labels in your office for practice</a:t>
            </a:r>
          </a:p>
          <a:p>
            <a:pPr>
              <a:lnSpc>
                <a:spcPct val="110000"/>
              </a:lnSpc>
            </a:pPr>
            <a:r>
              <a:rPr lang="en-US" sz="2400" dirty="0"/>
              <a:t>Encourage the PWD to bring in familiar foods into the office to practice with you</a:t>
            </a:r>
          </a:p>
          <a:p>
            <a:pPr>
              <a:lnSpc>
                <a:spcPct val="110000"/>
              </a:lnSpc>
            </a:pPr>
            <a:r>
              <a:rPr lang="en-US" sz="2400" dirty="0"/>
              <a:t>Track for 1 week and create a “cheat sheet”/database with counts for regularly consumed foods</a:t>
            </a:r>
          </a:p>
        </p:txBody>
      </p:sp>
      <p:pic>
        <p:nvPicPr>
          <p:cNvPr id="6" name="Picture 5" descr="A chart of food items&#10;&#10;Description automatically generated with medium confidence">
            <a:extLst>
              <a:ext uri="{FF2B5EF4-FFF2-40B4-BE49-F238E27FC236}">
                <a16:creationId xmlns:a16="http://schemas.microsoft.com/office/drawing/2014/main" id="{547689B3-A2CA-1A6B-2389-62AA3CA9616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949" t="38046" r="7368" b="21501"/>
          <a:stretch/>
        </p:blipFill>
        <p:spPr>
          <a:xfrm>
            <a:off x="5984796" y="4149741"/>
            <a:ext cx="3159204" cy="1767181"/>
          </a:xfrm>
          <a:prstGeom prst="rect">
            <a:avLst/>
          </a:prstGeom>
        </p:spPr>
      </p:pic>
      <p:sp>
        <p:nvSpPr>
          <p:cNvPr id="9" name="TextBox 8">
            <a:extLst>
              <a:ext uri="{FF2B5EF4-FFF2-40B4-BE49-F238E27FC236}">
                <a16:creationId xmlns:a16="http://schemas.microsoft.com/office/drawing/2014/main" id="{04BB961A-218D-ED3B-DFCC-2A4251E07BBF}"/>
              </a:ext>
            </a:extLst>
          </p:cNvPr>
          <p:cNvSpPr txBox="1"/>
          <p:nvPr/>
        </p:nvSpPr>
        <p:spPr>
          <a:xfrm>
            <a:off x="571144" y="4621308"/>
            <a:ext cx="5176121" cy="1563313"/>
          </a:xfrm>
          <a:prstGeom prst="rect">
            <a:avLst/>
          </a:prstGeom>
          <a:noFill/>
        </p:spPr>
        <p:txBody>
          <a:bodyPr wrap="square">
            <a:spAutoFit/>
          </a:bodyPr>
          <a:lstStyle/>
          <a:p>
            <a:pPr marL="214313" marR="0" lvl="0" indent="-214313"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Share portion guides to support experienced estimation</a:t>
            </a:r>
          </a:p>
          <a:p>
            <a:pPr marL="214313" marR="0" lvl="0" indent="-214313" algn="l" defTabSz="4572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Try divided plates, bowls with markings to help portion estimation</a:t>
            </a:r>
          </a:p>
        </p:txBody>
      </p:sp>
      <p:pic>
        <p:nvPicPr>
          <p:cNvPr id="5" name="Picture 4">
            <a:extLst>
              <a:ext uri="{FF2B5EF4-FFF2-40B4-BE49-F238E27FC236}">
                <a16:creationId xmlns:a16="http://schemas.microsoft.com/office/drawing/2014/main" id="{AF06748B-4801-DA4A-7CA7-8A1A98205097}"/>
              </a:ext>
            </a:extLst>
          </p:cNvPr>
          <p:cNvPicPr>
            <a:picLocks noChangeAspect="1"/>
          </p:cNvPicPr>
          <p:nvPr/>
        </p:nvPicPr>
        <p:blipFill>
          <a:blip r:embed="rId5"/>
          <a:stretch>
            <a:fillRect/>
          </a:stretch>
        </p:blipFill>
        <p:spPr>
          <a:xfrm>
            <a:off x="7278073" y="1644893"/>
            <a:ext cx="1616791" cy="2421020"/>
          </a:xfrm>
          <a:prstGeom prst="rect">
            <a:avLst/>
          </a:prstGeom>
        </p:spPr>
      </p:pic>
    </p:spTree>
    <p:extLst>
      <p:ext uri="{BB962C8B-B14F-4D97-AF65-F5344CB8AC3E}">
        <p14:creationId xmlns:p14="http://schemas.microsoft.com/office/powerpoint/2010/main" val="2491405062"/>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F0C5-3F16-409B-AC99-E56D223BDFE0}"/>
              </a:ext>
            </a:extLst>
          </p:cNvPr>
          <p:cNvSpPr>
            <a:spLocks noGrp="1"/>
          </p:cNvSpPr>
          <p:nvPr>
            <p:ph type="title"/>
          </p:nvPr>
        </p:nvSpPr>
        <p:spPr>
          <a:xfrm>
            <a:off x="0" y="0"/>
            <a:ext cx="9144000" cy="1280160"/>
          </a:xfrm>
          <a:solidFill>
            <a:schemeClr val="accent2"/>
          </a:solidFill>
        </p:spPr>
        <p:txBody>
          <a:bodyPr>
            <a:noAutofit/>
          </a:bodyPr>
          <a:lstStyle/>
          <a:p>
            <a:pPr algn="ctr"/>
            <a:r>
              <a:rPr lang="en-US" b="1" dirty="0"/>
              <a:t>Dietary Approaches: </a:t>
            </a:r>
            <a:br>
              <a:rPr lang="en-US" b="1" dirty="0"/>
            </a:br>
            <a:r>
              <a:rPr lang="en-US" b="1" dirty="0"/>
              <a:t>Carbohydrate </a:t>
            </a:r>
            <a:r>
              <a:rPr lang="en-US" b="1" dirty="0" err="1"/>
              <a:t>Mgmt</a:t>
            </a:r>
            <a:endParaRPr lang="en-US" b="1" dirty="0"/>
          </a:p>
        </p:txBody>
      </p:sp>
      <p:graphicFrame>
        <p:nvGraphicFramePr>
          <p:cNvPr id="4" name="Content Placeholder 3">
            <a:extLst>
              <a:ext uri="{FF2B5EF4-FFF2-40B4-BE49-F238E27FC236}">
                <a16:creationId xmlns:a16="http://schemas.microsoft.com/office/drawing/2014/main" id="{1BF16386-F15D-4C9C-B1B1-16DC73D6A682}"/>
              </a:ext>
            </a:extLst>
          </p:cNvPr>
          <p:cNvGraphicFramePr>
            <a:graphicFrameLocks noGrp="1"/>
          </p:cNvGraphicFramePr>
          <p:nvPr>
            <p:ph idx="1"/>
          </p:nvPr>
        </p:nvGraphicFramePr>
        <p:xfrm>
          <a:off x="628649" y="1571950"/>
          <a:ext cx="7886700" cy="3768146"/>
        </p:xfrm>
        <a:graphic>
          <a:graphicData uri="http://schemas.openxmlformats.org/drawingml/2006/table">
            <a:tbl>
              <a:tblPr firstRow="1" firstCol="1" bandRow="1">
                <a:tableStyleId>{F5AB1C69-6EDB-4FF4-983F-18BD219EF322}</a:tableStyleId>
              </a:tblPr>
              <a:tblGrid>
                <a:gridCol w="3283527">
                  <a:extLst>
                    <a:ext uri="{9D8B030D-6E8A-4147-A177-3AD203B41FA5}">
                      <a16:colId xmlns:a16="http://schemas.microsoft.com/office/drawing/2014/main" val="4063294871"/>
                    </a:ext>
                  </a:extLst>
                </a:gridCol>
                <a:gridCol w="4603173">
                  <a:extLst>
                    <a:ext uri="{9D8B030D-6E8A-4147-A177-3AD203B41FA5}">
                      <a16:colId xmlns:a16="http://schemas.microsoft.com/office/drawing/2014/main" val="975534240"/>
                    </a:ext>
                  </a:extLst>
                </a:gridCol>
              </a:tblGrid>
              <a:tr h="455567">
                <a:tc>
                  <a:txBody>
                    <a:bodyPr/>
                    <a:lstStyle/>
                    <a:p>
                      <a:pPr marL="0" marR="0" algn="ctr">
                        <a:lnSpc>
                          <a:spcPct val="107000"/>
                        </a:lnSpc>
                        <a:spcBef>
                          <a:spcPts val="0"/>
                        </a:spcBef>
                        <a:spcAft>
                          <a:spcPts val="0"/>
                        </a:spcAft>
                      </a:pPr>
                      <a:r>
                        <a:rPr lang="en-US" sz="1800" b="1" dirty="0">
                          <a:solidFill>
                            <a:schemeClr val="tx1"/>
                          </a:solidFill>
                          <a:effectLst/>
                          <a:latin typeface="+mn-lt"/>
                        </a:rPr>
                        <a:t>Therapy</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800" b="1" dirty="0">
                          <a:solidFill>
                            <a:schemeClr val="tx1"/>
                          </a:solidFill>
                          <a:effectLst/>
                          <a:latin typeface="+mn-lt"/>
                          <a:ea typeface="+mn-ea"/>
                          <a:cs typeface="+mn-cs"/>
                        </a:rPr>
                        <a:t>Dietary</a:t>
                      </a:r>
                      <a:r>
                        <a:rPr lang="en-US" sz="1800" b="1" baseline="0" dirty="0">
                          <a:solidFill>
                            <a:schemeClr val="tx1"/>
                          </a:solidFill>
                          <a:effectLst/>
                          <a:latin typeface="+mn-lt"/>
                          <a:ea typeface="+mn-ea"/>
                          <a:cs typeface="+mn-cs"/>
                        </a:rPr>
                        <a:t> Approach</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2742184"/>
                  </a:ext>
                </a:extLst>
              </a:tr>
              <a:tr h="1076017">
                <a:tc>
                  <a:txBody>
                    <a:bodyPr/>
                    <a:lstStyle/>
                    <a:p>
                      <a:pPr marL="0" marR="0">
                        <a:lnSpc>
                          <a:spcPct val="107000"/>
                        </a:lnSpc>
                        <a:spcBef>
                          <a:spcPts val="0"/>
                        </a:spcBef>
                        <a:spcAft>
                          <a:spcPts val="0"/>
                        </a:spcAft>
                      </a:pPr>
                      <a:r>
                        <a:rPr lang="en-US" sz="1800" b="0" dirty="0">
                          <a:solidFill>
                            <a:schemeClr val="tx1"/>
                          </a:solidFill>
                          <a:effectLst/>
                          <a:latin typeface="+mn-lt"/>
                        </a:rPr>
                        <a:t>Nutrition therapy only or on meds excluding insulin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Consider </a:t>
                      </a:r>
                      <a:r>
                        <a:rPr lang="en-US" sz="1800" b="0" i="0" dirty="0">
                          <a:solidFill>
                            <a:schemeClr val="tx1"/>
                          </a:solidFill>
                          <a:effectLst/>
                          <a:latin typeface="+mn-lt"/>
                        </a:rPr>
                        <a:t>reducing overall carb intake, portion sizes, simplified meal plan, plate method, or carb counting</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6200444"/>
                  </a:ext>
                </a:extLst>
              </a:tr>
              <a:tr h="1548052">
                <a:tc>
                  <a:txBody>
                    <a:bodyPr/>
                    <a:lstStyle/>
                    <a:p>
                      <a:pPr marL="0" marR="0">
                        <a:lnSpc>
                          <a:spcPct val="107000"/>
                        </a:lnSpc>
                        <a:spcBef>
                          <a:spcPts val="0"/>
                        </a:spcBef>
                        <a:spcAft>
                          <a:spcPts val="0"/>
                        </a:spcAft>
                      </a:pPr>
                      <a:r>
                        <a:rPr lang="en-US" sz="1800" b="0" dirty="0">
                          <a:solidFill>
                            <a:schemeClr val="tx1"/>
                          </a:solidFill>
                          <a:effectLst/>
                          <a:latin typeface="+mn-lt"/>
                        </a:rPr>
                        <a:t>Fixed insulin doses or insulin secretagogues</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carbohydrate consistency with respect to time, amount &amp; insulin action. Consider tools like c</a:t>
                      </a:r>
                      <a:r>
                        <a:rPr lang="en-US" sz="1800" b="0" i="0" dirty="0">
                          <a:solidFill>
                            <a:schemeClr val="tx1"/>
                          </a:solidFill>
                          <a:effectLst/>
                          <a:latin typeface="+mn-lt"/>
                        </a:rPr>
                        <a:t>arbohydrate counting or choices, plate method, simplified meal plan, or food lists</a:t>
                      </a:r>
                      <a:endParaRPr lang="en-US" sz="1800" b="0" i="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1867858"/>
                  </a:ext>
                </a:extLst>
              </a:tr>
              <a:tr h="688510">
                <a:tc>
                  <a:txBody>
                    <a:bodyPr/>
                    <a:lstStyle/>
                    <a:p>
                      <a:pPr marL="0" marR="0">
                        <a:lnSpc>
                          <a:spcPct val="107000"/>
                        </a:lnSpc>
                        <a:spcBef>
                          <a:spcPts val="0"/>
                        </a:spcBef>
                        <a:spcAft>
                          <a:spcPts val="0"/>
                        </a:spcAft>
                      </a:pPr>
                      <a:r>
                        <a:rPr lang="en-US" sz="1800" b="0" dirty="0">
                          <a:solidFill>
                            <a:schemeClr val="tx1"/>
                          </a:solidFill>
                          <a:effectLst/>
                          <a:latin typeface="+mn-lt"/>
                        </a:rPr>
                        <a:t>Flexible insulin therapy</a:t>
                      </a:r>
                      <a:endParaRPr lang="en-US" sz="1800" b="0"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800" b="0" dirty="0">
                          <a:solidFill>
                            <a:schemeClr val="tx1"/>
                          </a:solidFill>
                          <a:effectLst/>
                          <a:latin typeface="+mn-lt"/>
                        </a:rPr>
                        <a:t>Educate on </a:t>
                      </a:r>
                      <a:r>
                        <a:rPr lang="en-US" sz="1800" b="1" dirty="0">
                          <a:solidFill>
                            <a:schemeClr val="tx1"/>
                          </a:solidFill>
                          <a:effectLst/>
                          <a:latin typeface="+mn-lt"/>
                        </a:rPr>
                        <a:t>advanced carbohydrate counting &amp; using an insulin-to-carb ratio. </a:t>
                      </a:r>
                      <a:endParaRPr lang="en-US" sz="1800" b="1" dirty="0">
                        <a:solidFill>
                          <a:schemeClr val="tx1"/>
                        </a:solidFill>
                        <a:effectLst/>
                        <a:latin typeface="+mn-lt"/>
                        <a:ea typeface="Calibri" panose="020F0502020204030204" pitchFamily="34"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5347200"/>
                  </a:ext>
                </a:extLst>
              </a:tr>
            </a:tbl>
          </a:graphicData>
        </a:graphic>
      </p:graphicFrame>
      <p:sp>
        <p:nvSpPr>
          <p:cNvPr id="5" name="Rectangle: Rounded Corners 4">
            <a:extLst>
              <a:ext uri="{FF2B5EF4-FFF2-40B4-BE49-F238E27FC236}">
                <a16:creationId xmlns:a16="http://schemas.microsoft.com/office/drawing/2014/main" id="{51BD788F-73FC-479C-9AA6-4467C3F4BFCE}"/>
              </a:ext>
            </a:extLst>
          </p:cNvPr>
          <p:cNvSpPr/>
          <p:nvPr/>
        </p:nvSpPr>
        <p:spPr>
          <a:xfrm>
            <a:off x="443816" y="4591708"/>
            <a:ext cx="8256364" cy="7483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491E664-037B-36FB-98FC-F55A47CDDE54}"/>
              </a:ext>
            </a:extLst>
          </p:cNvPr>
          <p:cNvSpPr txBox="1"/>
          <p:nvPr/>
        </p:nvSpPr>
        <p:spPr>
          <a:xfrm>
            <a:off x="81950" y="6027003"/>
            <a:ext cx="8980097"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Franz, M. J., MacLeod, J., Evert, A., Brown, C.,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Gradwell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E.,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Handu</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D.,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Reppert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 &amp; Robinson, M. (2017). Academy of Nutrition and Dietetics Nutrition practice guideline for type 1 and type 2 diabetes in adults: Systematic review of evidence for medical nutrition therapy effectiveness and recommendations for integration into the Nutrition Care Process.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Journal of the Academy of Nutrition and Dietetics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117</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(10), 1659–1679. https://</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Times New Roman" panose="02020603050405020304" pitchFamily="18" charset="0"/>
              </a:rPr>
              <a:t>doi.org</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/10.1016/j.jand.2017.03.022 </a:t>
            </a:r>
          </a:p>
        </p:txBody>
      </p:sp>
    </p:spTree>
    <p:extLst>
      <p:ext uri="{BB962C8B-B14F-4D97-AF65-F5344CB8AC3E}">
        <p14:creationId xmlns:p14="http://schemas.microsoft.com/office/powerpoint/2010/main" val="112922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 several, different, arranged&#10;&#10;Description automatically generated">
            <a:extLst>
              <a:ext uri="{FF2B5EF4-FFF2-40B4-BE49-F238E27FC236}">
                <a16:creationId xmlns:a16="http://schemas.microsoft.com/office/drawing/2014/main" id="{C654E3C4-8097-494F-A2AD-D047494F983F}"/>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043" r="20255" b="9091"/>
          <a:stretch/>
        </p:blipFill>
        <p:spPr>
          <a:xfrm>
            <a:off x="358485" y="110764"/>
            <a:ext cx="8306544" cy="6555963"/>
          </a:xfrm>
          <a:prstGeom prst="rect">
            <a:avLst/>
          </a:prstGeom>
        </p:spPr>
      </p:pic>
      <p:sp>
        <p:nvSpPr>
          <p:cNvPr id="4" name="Title 3">
            <a:extLst>
              <a:ext uri="{FF2B5EF4-FFF2-40B4-BE49-F238E27FC236}">
                <a16:creationId xmlns:a16="http://schemas.microsoft.com/office/drawing/2014/main" id="{D7A70490-EB1C-4624-9455-D5A4F9ED0967}"/>
              </a:ext>
            </a:extLst>
          </p:cNvPr>
          <p:cNvSpPr>
            <a:spLocks noGrp="1"/>
          </p:cNvSpPr>
          <p:nvPr>
            <p:ph type="title"/>
          </p:nvPr>
        </p:nvSpPr>
        <p:spPr>
          <a:xfrm>
            <a:off x="1028327" y="3131979"/>
            <a:ext cx="7377630" cy="2403101"/>
          </a:xfrm>
        </p:spPr>
        <p:txBody>
          <a:bodyPr vert="horz" lIns="68580" tIns="34290" rIns="68580" bIns="34290" rtlCol="0" anchor="b">
            <a:normAutofit/>
          </a:bodyPr>
          <a:lstStyle/>
          <a:p>
            <a:r>
              <a:rPr lang="en-US" sz="4800" b="1" dirty="0">
                <a:solidFill>
                  <a:schemeClr val="bg1"/>
                </a:solidFill>
              </a:rPr>
              <a:t>Calculating Mealtime Insulin</a:t>
            </a:r>
          </a:p>
        </p:txBody>
      </p:sp>
      <p:sp>
        <p:nvSpPr>
          <p:cNvPr id="5" name="Subtitle 4">
            <a:extLst>
              <a:ext uri="{FF2B5EF4-FFF2-40B4-BE49-F238E27FC236}">
                <a16:creationId xmlns:a16="http://schemas.microsoft.com/office/drawing/2014/main" id="{58F4DFA7-CC1D-4F49-B26C-4B25BCE3C9B1}"/>
              </a:ext>
            </a:extLst>
          </p:cNvPr>
          <p:cNvSpPr>
            <a:spLocks noGrp="1"/>
          </p:cNvSpPr>
          <p:nvPr>
            <p:ph type="body" idx="1"/>
          </p:nvPr>
        </p:nvSpPr>
        <p:spPr>
          <a:xfrm>
            <a:off x="738042" y="5760621"/>
            <a:ext cx="7667915" cy="906106"/>
          </a:xfrm>
        </p:spPr>
        <p:txBody>
          <a:bodyPr vert="horz" lIns="68580" tIns="34290" rIns="68580" bIns="34290" rtlCol="0">
            <a:normAutofit/>
          </a:bodyPr>
          <a:lstStyle/>
          <a:p>
            <a:pPr algn="ctr"/>
            <a:r>
              <a:rPr lang="en-US" b="1" dirty="0">
                <a:solidFill>
                  <a:schemeClr val="bg1"/>
                </a:solidFill>
              </a:rPr>
              <a:t>Advanced Carbohydrate Counting: Carbs &amp; Carb Ratios PLUS Blood Sugar &amp; Correction Factors</a:t>
            </a:r>
          </a:p>
        </p:txBody>
      </p:sp>
    </p:spTree>
    <p:extLst>
      <p:ext uri="{BB962C8B-B14F-4D97-AF65-F5344CB8AC3E}">
        <p14:creationId xmlns:p14="http://schemas.microsoft.com/office/powerpoint/2010/main" val="2876750755"/>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38B2-01A0-4D63-96CD-F381462F61B2}"/>
              </a:ext>
            </a:extLst>
          </p:cNvPr>
          <p:cNvSpPr>
            <a:spLocks noGrp="1"/>
          </p:cNvSpPr>
          <p:nvPr>
            <p:ph type="title"/>
          </p:nvPr>
        </p:nvSpPr>
        <p:spPr>
          <a:xfrm>
            <a:off x="0" y="0"/>
            <a:ext cx="9144000" cy="1357689"/>
          </a:xfrm>
          <a:solidFill>
            <a:schemeClr val="accent2"/>
          </a:solidFill>
        </p:spPr>
        <p:txBody>
          <a:bodyPr>
            <a:normAutofit/>
          </a:bodyPr>
          <a:lstStyle/>
          <a:p>
            <a:pPr algn="ctr"/>
            <a:r>
              <a:rPr lang="en-US" b="1" dirty="0"/>
              <a:t>Advanced Carb Counting: </a:t>
            </a:r>
            <a:br>
              <a:rPr lang="en-US" b="1" dirty="0"/>
            </a:br>
            <a:r>
              <a:rPr lang="en-US" b="1" dirty="0"/>
              <a:t>Calculating Mealtime Insulin</a:t>
            </a:r>
          </a:p>
        </p:txBody>
      </p:sp>
      <p:sp>
        <p:nvSpPr>
          <p:cNvPr id="3" name="Content Placeholder 2">
            <a:extLst>
              <a:ext uri="{FF2B5EF4-FFF2-40B4-BE49-F238E27FC236}">
                <a16:creationId xmlns:a16="http://schemas.microsoft.com/office/drawing/2014/main" id="{580963C6-79BC-4CC4-A475-2F94B33200F0}"/>
              </a:ext>
            </a:extLst>
          </p:cNvPr>
          <p:cNvSpPr>
            <a:spLocks noGrp="1"/>
          </p:cNvSpPr>
          <p:nvPr>
            <p:ph idx="1"/>
          </p:nvPr>
        </p:nvSpPr>
        <p:spPr>
          <a:xfrm>
            <a:off x="433197" y="1519059"/>
            <a:ext cx="8277606" cy="3263504"/>
          </a:xfrm>
        </p:spPr>
        <p:txBody>
          <a:bodyPr>
            <a:normAutofit/>
          </a:bodyPr>
          <a:lstStyle/>
          <a:p>
            <a:pPr>
              <a:lnSpc>
                <a:spcPct val="100000"/>
              </a:lnSpc>
            </a:pPr>
            <a:r>
              <a:rPr lang="en-US" dirty="0"/>
              <a:t>Carb counting and using an insulin-to-carb ratio (ICR)</a:t>
            </a:r>
          </a:p>
          <a:p>
            <a:pPr lvl="1">
              <a:lnSpc>
                <a:spcPct val="100000"/>
              </a:lnSpc>
            </a:pPr>
            <a:r>
              <a:rPr lang="en-US" dirty="0"/>
              <a:t>Can be used with flexible insulin therapy, including MDI and CSII, where bolus insulin is used at mealtimes</a:t>
            </a:r>
          </a:p>
          <a:p>
            <a:pPr lvl="1">
              <a:lnSpc>
                <a:spcPct val="100000"/>
              </a:lnSpc>
            </a:pPr>
            <a:r>
              <a:rPr lang="en-US" dirty="0"/>
              <a:t>Insulin dose is based on consumed carbohydrate. </a:t>
            </a:r>
          </a:p>
        </p:txBody>
      </p:sp>
      <p:graphicFrame>
        <p:nvGraphicFramePr>
          <p:cNvPr id="4" name="Table 4">
            <a:extLst>
              <a:ext uri="{FF2B5EF4-FFF2-40B4-BE49-F238E27FC236}">
                <a16:creationId xmlns:a16="http://schemas.microsoft.com/office/drawing/2014/main" id="{23392994-375A-4947-AC3F-C5250D74B4D8}"/>
              </a:ext>
            </a:extLst>
          </p:cNvPr>
          <p:cNvGraphicFramePr>
            <a:graphicFrameLocks noGrp="1"/>
          </p:cNvGraphicFramePr>
          <p:nvPr/>
        </p:nvGraphicFramePr>
        <p:xfrm>
          <a:off x="872113" y="3429000"/>
          <a:ext cx="7644384" cy="2134805"/>
        </p:xfrm>
        <a:graphic>
          <a:graphicData uri="http://schemas.openxmlformats.org/drawingml/2006/table">
            <a:tbl>
              <a:tblPr firstRow="1" bandRow="1">
                <a:tableStyleId>{5C22544A-7EE6-4342-B048-85BDC9FD1C3A}</a:tableStyleId>
              </a:tblPr>
              <a:tblGrid>
                <a:gridCol w="3822192">
                  <a:extLst>
                    <a:ext uri="{9D8B030D-6E8A-4147-A177-3AD203B41FA5}">
                      <a16:colId xmlns:a16="http://schemas.microsoft.com/office/drawing/2014/main" val="1296720197"/>
                    </a:ext>
                  </a:extLst>
                </a:gridCol>
                <a:gridCol w="3822192">
                  <a:extLst>
                    <a:ext uri="{9D8B030D-6E8A-4147-A177-3AD203B41FA5}">
                      <a16:colId xmlns:a16="http://schemas.microsoft.com/office/drawing/2014/main" val="4114482437"/>
                    </a:ext>
                  </a:extLst>
                </a:gridCol>
              </a:tblGrid>
              <a:tr h="509779">
                <a:tc>
                  <a:txBody>
                    <a:bodyPr/>
                    <a:lstStyle/>
                    <a:p>
                      <a:pPr algn="ctr"/>
                      <a:r>
                        <a:rPr lang="en-US" sz="2400" dirty="0">
                          <a:solidFill>
                            <a:schemeClr val="tx1"/>
                          </a:solidFill>
                        </a:rPr>
                        <a:t>Pros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tx1"/>
                          </a:solidFill>
                        </a:rPr>
                        <a:t>Cons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8453527"/>
                  </a:ext>
                </a:extLst>
              </a:tr>
              <a:tr h="1625026">
                <a:tc>
                  <a:txBody>
                    <a:bodyPr/>
                    <a:lstStyle/>
                    <a:p>
                      <a:pPr marL="285750" indent="-285750" algn="ctr">
                        <a:buFont typeface="Arial" panose="020B0604020202020204" pitchFamily="34" charset="0"/>
                        <a:buChar char="•"/>
                      </a:pPr>
                      <a:r>
                        <a:rPr lang="en-US" sz="2400" dirty="0"/>
                        <a:t>Flexibility for the PWD</a:t>
                      </a:r>
                    </a:p>
                    <a:p>
                      <a:pPr marL="285750" indent="-285750" algn="ctr">
                        <a:buFont typeface="Arial" panose="020B0604020202020204" pitchFamily="34" charset="0"/>
                        <a:buChar char="•"/>
                      </a:pPr>
                      <a:r>
                        <a:rPr lang="en-US" sz="2400" dirty="0"/>
                        <a:t>Carb consumed/Amt of Insulin matched = improved BGs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indent="-457200" algn="ctr">
                        <a:buFont typeface="Arial" panose="020B0604020202020204" pitchFamily="34" charset="0"/>
                        <a:buChar char="•"/>
                      </a:pPr>
                      <a:r>
                        <a:rPr lang="en-US" sz="2400" dirty="0"/>
                        <a:t>Can lose sight of overall nutritional quality</a:t>
                      </a:r>
                    </a:p>
                    <a:p>
                      <a:pPr marL="457200" indent="-457200" algn="ctr">
                        <a:buFont typeface="Arial" panose="020B0604020202020204" pitchFamily="34" charset="0"/>
                        <a:buChar char="•"/>
                      </a:pPr>
                      <a:r>
                        <a:rPr lang="en-US" sz="2400" dirty="0"/>
                        <a:t>Requires math skills</a:t>
                      </a:r>
                    </a:p>
                    <a:p>
                      <a:pPr marL="457200" indent="-457200" algn="ctr">
                        <a:buFont typeface="Arial" panose="020B0604020202020204" pitchFamily="34" charset="0"/>
                        <a:buChar char="•"/>
                      </a:pPr>
                      <a:r>
                        <a:rPr lang="en-US" sz="2400" dirty="0"/>
                        <a:t>Fine tuning needed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4222446"/>
                  </a:ext>
                </a:extLst>
              </a:tr>
            </a:tbl>
          </a:graphicData>
        </a:graphic>
      </p:graphicFrame>
      <p:pic>
        <p:nvPicPr>
          <p:cNvPr id="5" name="Picture 5" descr="Image result for apples">
            <a:hlinkClick r:id="rId3"/>
            <a:extLst>
              <a:ext uri="{FF2B5EF4-FFF2-40B4-BE49-F238E27FC236}">
                <a16:creationId xmlns:a16="http://schemas.microsoft.com/office/drawing/2014/main" id="{E1671879-5B41-480B-8AB5-873DE2057FFC}"/>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3322" b="97841" l="0" r="100000">
                        <a14:foregroundMark x1="7774" y1="65781" x2="12665" y2="79568"/>
                      </a14:backgroundRemoval>
                    </a14:imgEffect>
                  </a14:imgLayer>
                </a14:imgProps>
              </a:ext>
              <a:ext uri="{28A0092B-C50C-407E-A947-70E740481C1C}">
                <a14:useLocalDpi xmlns:a14="http://schemas.microsoft.com/office/drawing/2010/main" val="0"/>
              </a:ext>
            </a:extLst>
          </a:blip>
          <a:srcRect/>
          <a:stretch>
            <a:fillRect/>
          </a:stretch>
        </p:blipFill>
        <p:spPr bwMode="auto">
          <a:xfrm>
            <a:off x="2377275" y="5647929"/>
            <a:ext cx="1384618" cy="10445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Image result for equal sign">
            <a:hlinkClick r:id="rId6"/>
            <a:extLst>
              <a:ext uri="{FF2B5EF4-FFF2-40B4-BE49-F238E27FC236}">
                <a16:creationId xmlns:a16="http://schemas.microsoft.com/office/drawing/2014/main" id="{17414E00-D0D5-4632-BA78-9584BF917B45}"/>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04762" y="5713419"/>
            <a:ext cx="979085" cy="9790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Image result for apple donuts">
            <a:hlinkClick r:id="rId8"/>
            <a:extLst>
              <a:ext uri="{FF2B5EF4-FFF2-40B4-BE49-F238E27FC236}">
                <a16:creationId xmlns:a16="http://schemas.microsoft.com/office/drawing/2014/main" id="{836363D0-2CA6-4340-8CEF-88A211940E0A}"/>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650" b="96350" l="10000" r="90000"/>
                    </a14:imgEffect>
                  </a14:imgLayer>
                </a14:imgProps>
              </a:ext>
              <a:ext uri="{28A0092B-C50C-407E-A947-70E740481C1C}">
                <a14:useLocalDpi xmlns:a14="http://schemas.microsoft.com/office/drawing/2010/main" val="0"/>
              </a:ext>
            </a:extLst>
          </a:blip>
          <a:srcRect l="10088"/>
          <a:stretch/>
        </p:blipFill>
        <p:spPr bwMode="auto">
          <a:xfrm>
            <a:off x="5626716" y="5713419"/>
            <a:ext cx="1105871" cy="1098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70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B6F1-82E2-4BC6-8D1E-78032C418F4A}"/>
              </a:ext>
            </a:extLst>
          </p:cNvPr>
          <p:cNvSpPr>
            <a:spLocks noGrp="1"/>
          </p:cNvSpPr>
          <p:nvPr>
            <p:ph type="title"/>
          </p:nvPr>
        </p:nvSpPr>
        <p:spPr>
          <a:xfrm>
            <a:off x="0" y="0"/>
            <a:ext cx="9144000" cy="1240305"/>
          </a:xfrm>
          <a:solidFill>
            <a:schemeClr val="accent2"/>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C0BF085C-D741-4E96-A344-9CB2AA1901E9}"/>
              </a:ext>
            </a:extLst>
          </p:cNvPr>
          <p:cNvSpPr>
            <a:spLocks noGrp="1"/>
          </p:cNvSpPr>
          <p:nvPr>
            <p:ph idx="1"/>
          </p:nvPr>
        </p:nvSpPr>
        <p:spPr>
          <a:xfrm>
            <a:off x="463496" y="1710363"/>
            <a:ext cx="8217008" cy="4153408"/>
          </a:xfrm>
        </p:spPr>
        <p:txBody>
          <a:bodyPr>
            <a:normAutofit/>
          </a:bodyPr>
          <a:lstStyle/>
          <a:p>
            <a:pPr>
              <a:lnSpc>
                <a:spcPct val="100000"/>
              </a:lnSpc>
            </a:pPr>
            <a:r>
              <a:rPr lang="en-US" sz="2400" dirty="0"/>
              <a:t>To calculate mealtime insulin, you will need the following pieces of information:</a:t>
            </a:r>
          </a:p>
          <a:p>
            <a:pPr lvl="1">
              <a:lnSpc>
                <a:spcPct val="100000"/>
              </a:lnSpc>
            </a:pPr>
            <a:r>
              <a:rPr lang="en-US" sz="2100" dirty="0">
                <a:solidFill>
                  <a:schemeClr val="accent6">
                    <a:lumMod val="75000"/>
                  </a:schemeClr>
                </a:solidFill>
              </a:rPr>
              <a:t>Total grams of carbohydrate being eaten</a:t>
            </a:r>
          </a:p>
          <a:p>
            <a:pPr lvl="1">
              <a:lnSpc>
                <a:spcPct val="100000"/>
              </a:lnSpc>
            </a:pPr>
            <a:r>
              <a:rPr lang="en-US" sz="2100" dirty="0">
                <a:solidFill>
                  <a:schemeClr val="accent6">
                    <a:lumMod val="75000"/>
                  </a:schemeClr>
                </a:solidFill>
              </a:rPr>
              <a:t>Carbohydrate ratio (ICR)</a:t>
            </a:r>
          </a:p>
          <a:p>
            <a:pPr lvl="1">
              <a:lnSpc>
                <a:spcPct val="100000"/>
              </a:lnSpc>
            </a:pPr>
            <a:r>
              <a:rPr lang="en-US" sz="2100" dirty="0">
                <a:solidFill>
                  <a:srgbClr val="7030A0"/>
                </a:solidFill>
              </a:rPr>
              <a:t>Current BG </a:t>
            </a:r>
          </a:p>
          <a:p>
            <a:pPr lvl="1">
              <a:lnSpc>
                <a:spcPct val="100000"/>
              </a:lnSpc>
            </a:pPr>
            <a:r>
              <a:rPr lang="en-US" sz="2100" dirty="0">
                <a:solidFill>
                  <a:srgbClr val="7030A0"/>
                </a:solidFill>
              </a:rPr>
              <a:t>Target BG</a:t>
            </a:r>
          </a:p>
          <a:p>
            <a:pPr lvl="1">
              <a:lnSpc>
                <a:spcPct val="100000"/>
              </a:lnSpc>
            </a:pPr>
            <a:r>
              <a:rPr lang="en-US" sz="2100" dirty="0">
                <a:solidFill>
                  <a:srgbClr val="7030A0"/>
                </a:solidFill>
              </a:rPr>
              <a:t>Insulin sensitivity factor (ISF)</a:t>
            </a:r>
          </a:p>
          <a:p>
            <a:pPr marL="342900" lvl="1" indent="0">
              <a:lnSpc>
                <a:spcPct val="100000"/>
              </a:lnSpc>
              <a:buNone/>
            </a:pPr>
            <a:endParaRPr lang="en-US" sz="2100" b="1" dirty="0">
              <a:solidFill>
                <a:srgbClr val="7030A0"/>
              </a:solidFill>
            </a:endParaRPr>
          </a:p>
          <a:p>
            <a:pPr marL="342900" lvl="1" indent="0" algn="ctr">
              <a:lnSpc>
                <a:spcPct val="100000"/>
              </a:lnSpc>
              <a:buNone/>
            </a:pPr>
            <a:r>
              <a:rPr lang="en-US" b="1" dirty="0"/>
              <a:t>Total Bolus ＝ </a:t>
            </a:r>
            <a:r>
              <a:rPr lang="en-US" b="1" dirty="0">
                <a:solidFill>
                  <a:schemeClr val="accent6">
                    <a:lumMod val="75000"/>
                  </a:schemeClr>
                </a:solidFill>
              </a:rPr>
              <a:t>food bolus </a:t>
            </a:r>
            <a:r>
              <a:rPr lang="en-US" b="1" dirty="0"/>
              <a:t>+ </a:t>
            </a:r>
            <a:r>
              <a:rPr lang="en-US" b="1" dirty="0">
                <a:solidFill>
                  <a:srgbClr val="7030A0"/>
                </a:solidFill>
              </a:rPr>
              <a:t>correction bolus</a:t>
            </a:r>
          </a:p>
        </p:txBody>
      </p:sp>
      <p:sp>
        <p:nvSpPr>
          <p:cNvPr id="4" name="Right Brace 3">
            <a:extLst>
              <a:ext uri="{FF2B5EF4-FFF2-40B4-BE49-F238E27FC236}">
                <a16:creationId xmlns:a16="http://schemas.microsoft.com/office/drawing/2014/main" id="{DF9FD942-71C4-426D-8CAC-2CD39BA0023B}"/>
              </a:ext>
            </a:extLst>
          </p:cNvPr>
          <p:cNvSpPr/>
          <p:nvPr/>
        </p:nvSpPr>
        <p:spPr>
          <a:xfrm>
            <a:off x="5737557" y="2716900"/>
            <a:ext cx="518099" cy="415498"/>
          </a:xfrm>
          <a:prstGeom prst="rightBrace">
            <a:avLst/>
          </a:prstGeom>
          <a:solidFill>
            <a:schemeClr val="bg1"/>
          </a:solidFill>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5A9924D-2DF6-41C1-BCCF-07FA72AD25D7}"/>
              </a:ext>
            </a:extLst>
          </p:cNvPr>
          <p:cNvSpPr txBox="1"/>
          <p:nvPr/>
        </p:nvSpPr>
        <p:spPr>
          <a:xfrm>
            <a:off x="6503328" y="2716899"/>
            <a:ext cx="1610224" cy="4154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F19D19">
                    <a:lumMod val="75000"/>
                  </a:srgbClr>
                </a:solidFill>
                <a:effectLst/>
                <a:uLnTx/>
                <a:uFillTx/>
                <a:latin typeface="Calibri" panose="020F0502020204030204"/>
                <a:ea typeface="+mn-ea"/>
                <a:cs typeface="+mn-cs"/>
              </a:rPr>
              <a:t>Food Bolus</a:t>
            </a:r>
          </a:p>
        </p:txBody>
      </p:sp>
      <p:sp>
        <p:nvSpPr>
          <p:cNvPr id="6" name="Right Brace 5">
            <a:extLst>
              <a:ext uri="{FF2B5EF4-FFF2-40B4-BE49-F238E27FC236}">
                <a16:creationId xmlns:a16="http://schemas.microsoft.com/office/drawing/2014/main" id="{5547B259-A6BA-486A-B388-BE4F3561BD65}"/>
              </a:ext>
            </a:extLst>
          </p:cNvPr>
          <p:cNvSpPr/>
          <p:nvPr/>
        </p:nvSpPr>
        <p:spPr>
          <a:xfrm>
            <a:off x="4438735" y="3429000"/>
            <a:ext cx="332073" cy="958177"/>
          </a:xfrm>
          <a:prstGeom prst="rightBrace">
            <a:avLst/>
          </a:prstGeom>
          <a:solidFill>
            <a:schemeClr val="bg1"/>
          </a:solidFill>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3D8E86D-318F-41E5-B8C6-44B91685F010}"/>
              </a:ext>
            </a:extLst>
          </p:cNvPr>
          <p:cNvSpPr txBox="1"/>
          <p:nvPr/>
        </p:nvSpPr>
        <p:spPr>
          <a:xfrm>
            <a:off x="5045706" y="3723435"/>
            <a:ext cx="3359900" cy="4154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7030A0"/>
                </a:solidFill>
                <a:effectLst/>
                <a:uLnTx/>
                <a:uFillTx/>
                <a:latin typeface="Calibri" panose="020F0502020204030204"/>
                <a:ea typeface="+mn-ea"/>
                <a:cs typeface="+mn-cs"/>
              </a:rPr>
              <a:t>Correction Bolus</a:t>
            </a:r>
          </a:p>
        </p:txBody>
      </p:sp>
    </p:spTree>
    <p:extLst>
      <p:ext uri="{BB962C8B-B14F-4D97-AF65-F5344CB8AC3E}">
        <p14:creationId xmlns:p14="http://schemas.microsoft.com/office/powerpoint/2010/main" val="30515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fade">
                                      <p:cBhvr>
                                        <p:cTn id="5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extLst>
    <p:ext uri="{6950BFC3-D8DA-4A85-94F7-54DA5524770B}">
      <p188:commentRel xmlns:p188="http://schemas.microsoft.com/office/powerpoint/2018/8/main" r:id="rId3"/>
    </p:ext>
  </p:extLs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69D1-4D1F-4856-B971-8BACEE33F552}"/>
              </a:ext>
            </a:extLst>
          </p:cNvPr>
          <p:cNvSpPr>
            <a:spLocks noGrp="1"/>
          </p:cNvSpPr>
          <p:nvPr>
            <p:ph type="title"/>
          </p:nvPr>
        </p:nvSpPr>
        <p:spPr>
          <a:xfrm>
            <a:off x="0" y="-1945"/>
            <a:ext cx="9144000" cy="1044361"/>
          </a:xfrm>
          <a:solidFill>
            <a:schemeClr val="accent2"/>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D56AFD11-466C-4E58-AE8D-D4DD380D3C54}"/>
              </a:ext>
            </a:extLst>
          </p:cNvPr>
          <p:cNvSpPr>
            <a:spLocks noGrp="1"/>
          </p:cNvSpPr>
          <p:nvPr>
            <p:ph idx="1"/>
          </p:nvPr>
        </p:nvSpPr>
        <p:spPr>
          <a:xfrm>
            <a:off x="628650" y="1477362"/>
            <a:ext cx="8001000" cy="3917829"/>
          </a:xfrm>
        </p:spPr>
        <p:txBody>
          <a:bodyPr>
            <a:normAutofit/>
          </a:bodyPr>
          <a:lstStyle/>
          <a:p>
            <a:pPr>
              <a:lnSpc>
                <a:spcPct val="100000"/>
              </a:lnSpc>
            </a:pPr>
            <a:r>
              <a:rPr lang="en-US" b="1" dirty="0"/>
              <a:t>Insulin to Carb Ratio (ICR): </a:t>
            </a:r>
            <a:r>
              <a:rPr lang="en-US" dirty="0"/>
              <a:t>how many grams of carb are “covered” by 1 unit of insulin.</a:t>
            </a:r>
          </a:p>
          <a:p>
            <a:pPr lvl="1">
              <a:lnSpc>
                <a:spcPct val="100000"/>
              </a:lnSpc>
            </a:pPr>
            <a:r>
              <a:rPr lang="en-US" dirty="0"/>
              <a:t>For example, a 1-unit-per-10-grams-of-carb (1:10) ratio ＝ 1 unit of insulin will “cover” 10 grams of carb </a:t>
            </a:r>
          </a:p>
          <a:p>
            <a:pPr lvl="1">
              <a:lnSpc>
                <a:spcPct val="100000"/>
              </a:lnSpc>
            </a:pPr>
            <a:r>
              <a:rPr lang="en-US" dirty="0"/>
              <a:t>ICRs are personalized based on insulin sensitivity</a:t>
            </a:r>
          </a:p>
          <a:p>
            <a:pPr marL="685800" lvl="2" indent="0">
              <a:lnSpc>
                <a:spcPct val="100000"/>
              </a:lnSpc>
              <a:buNone/>
            </a:pPr>
            <a:r>
              <a:rPr lang="en-US" sz="2700" dirty="0"/>
              <a:t>	</a:t>
            </a:r>
          </a:p>
          <a:p>
            <a:pPr>
              <a:lnSpc>
                <a:spcPct val="100000"/>
              </a:lnSpc>
            </a:pPr>
            <a:r>
              <a:rPr lang="en-US" b="1" dirty="0"/>
              <a:t>Use this formula to calculate the amount of insulin needed for carbs:</a:t>
            </a:r>
          </a:p>
          <a:p>
            <a:pPr marL="342900" lvl="1" indent="0">
              <a:buNone/>
            </a:pPr>
            <a:endParaRPr lang="en-US" b="1" dirty="0"/>
          </a:p>
          <a:p>
            <a:pPr marL="342900" lvl="1" indent="0">
              <a:buNone/>
            </a:pPr>
            <a:endParaRPr lang="en-US" dirty="0"/>
          </a:p>
        </p:txBody>
      </p:sp>
      <p:sp>
        <p:nvSpPr>
          <p:cNvPr id="6" name="TextBox 5">
            <a:extLst>
              <a:ext uri="{FF2B5EF4-FFF2-40B4-BE49-F238E27FC236}">
                <a16:creationId xmlns:a16="http://schemas.microsoft.com/office/drawing/2014/main" id="{9096757E-775C-48CA-BB48-A0351FCAAFC7}"/>
              </a:ext>
            </a:extLst>
          </p:cNvPr>
          <p:cNvSpPr txBox="1"/>
          <p:nvPr/>
        </p:nvSpPr>
        <p:spPr>
          <a:xfrm>
            <a:off x="2443350" y="5682828"/>
            <a:ext cx="2128650"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Calibri" panose="020F0502020204030204"/>
                <a:ea typeface="+mn-ea"/>
                <a:cs typeface="+mn-cs"/>
              </a:rPr>
              <a:t>Total carbs (g)</a:t>
            </a: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         ICR</a:t>
            </a:r>
          </a:p>
        </p:txBody>
      </p:sp>
      <p:sp>
        <p:nvSpPr>
          <p:cNvPr id="8" name="TextBox 7">
            <a:extLst>
              <a:ext uri="{FF2B5EF4-FFF2-40B4-BE49-F238E27FC236}">
                <a16:creationId xmlns:a16="http://schemas.microsoft.com/office/drawing/2014/main" id="{948C451B-A32F-4719-9330-29AA5D38C951}"/>
              </a:ext>
            </a:extLst>
          </p:cNvPr>
          <p:cNvSpPr txBox="1"/>
          <p:nvPr/>
        </p:nvSpPr>
        <p:spPr>
          <a:xfrm>
            <a:off x="4407188" y="5544329"/>
            <a:ext cx="2120279" cy="8771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F19D19">
                    <a:lumMod val="75000"/>
                  </a:srgbClr>
                </a:solidFill>
                <a:effectLst/>
                <a:uLnTx/>
                <a:uFillTx/>
                <a:latin typeface="Calibri" panose="020F0502020204030204"/>
                <a:ea typeface="+mn-ea"/>
                <a:cs typeface="+mn-cs"/>
              </a:rPr>
              <a:t>Food Bolus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prstClr val="black"/>
                </a:solidFill>
                <a:effectLst/>
                <a:uLnTx/>
                <a:uFillTx/>
                <a:latin typeface="Calibri" panose="020F0502020204030204"/>
                <a:ea typeface="+mn-ea"/>
                <a:cs typeface="+mn-cs"/>
              </a:rPr>
              <a:t># of units of insulin required to cover carbs </a:t>
            </a:r>
          </a:p>
        </p:txBody>
      </p:sp>
      <p:sp>
        <p:nvSpPr>
          <p:cNvPr id="9" name="Rectangle 8">
            <a:extLst>
              <a:ext uri="{FF2B5EF4-FFF2-40B4-BE49-F238E27FC236}">
                <a16:creationId xmlns:a16="http://schemas.microsoft.com/office/drawing/2014/main" id="{2F5731A0-D698-4AC2-92A1-3011E40357BE}"/>
              </a:ext>
            </a:extLst>
          </p:cNvPr>
          <p:cNvSpPr/>
          <p:nvPr/>
        </p:nvSpPr>
        <p:spPr>
          <a:xfrm>
            <a:off x="2395415" y="5518879"/>
            <a:ext cx="4186989" cy="106656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05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Lst>
  </p:timing>
  <p:extLst>
    <p:ext uri="{6950BFC3-D8DA-4A85-94F7-54DA5524770B}">
      <p188:commentRel xmlns:p188="http://schemas.microsoft.com/office/powerpoint/2018/8/main" r:id="rId3"/>
    </p:ext>
  </p:extLst>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5ADA1-BE8A-4E8C-8F52-77E52A19AC38}"/>
              </a:ext>
            </a:extLst>
          </p:cNvPr>
          <p:cNvSpPr>
            <a:spLocks noGrp="1"/>
          </p:cNvSpPr>
          <p:nvPr>
            <p:ph type="title"/>
          </p:nvPr>
        </p:nvSpPr>
        <p:spPr>
          <a:xfrm>
            <a:off x="0" y="1"/>
            <a:ext cx="9144000" cy="969264"/>
          </a:xfrm>
          <a:solidFill>
            <a:schemeClr val="accent2"/>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7F6646D6-9CBC-4BF2-B15E-C9FECDAF71EF}"/>
              </a:ext>
            </a:extLst>
          </p:cNvPr>
          <p:cNvSpPr>
            <a:spLocks noGrp="1"/>
          </p:cNvSpPr>
          <p:nvPr>
            <p:ph idx="1"/>
          </p:nvPr>
        </p:nvSpPr>
        <p:spPr>
          <a:xfrm>
            <a:off x="628650" y="1142034"/>
            <a:ext cx="7886700" cy="4266573"/>
          </a:xfrm>
        </p:spPr>
        <p:txBody>
          <a:bodyPr/>
          <a:lstStyle/>
          <a:p>
            <a:pPr marL="0" indent="0">
              <a:lnSpc>
                <a:spcPct val="100000"/>
              </a:lnSpc>
              <a:buNone/>
            </a:pPr>
            <a:r>
              <a:rPr lang="en-US" b="1" dirty="0"/>
              <a:t>Example: </a:t>
            </a:r>
            <a:r>
              <a:rPr lang="en-US" dirty="0"/>
              <a:t>VW needs to take Novolog, using an insulin pen, for a meal that has 86 grams of carbohydrate. The insulin to carb ratio is 1:8. </a:t>
            </a:r>
          </a:p>
          <a:p>
            <a:pPr marL="0" indent="0">
              <a:lnSpc>
                <a:spcPct val="100000"/>
              </a:lnSpc>
              <a:buNone/>
            </a:pPr>
            <a:r>
              <a:rPr lang="en-US" dirty="0"/>
              <a:t>How many units of insulin are needed to cover food?</a:t>
            </a:r>
          </a:p>
          <a:p>
            <a:pPr marL="0" indent="0">
              <a:buNone/>
            </a:pPr>
            <a:endParaRPr lang="en-US" dirty="0"/>
          </a:p>
        </p:txBody>
      </p:sp>
      <p:pic>
        <p:nvPicPr>
          <p:cNvPr id="24" name="Picture 23">
            <a:extLst>
              <a:ext uri="{FF2B5EF4-FFF2-40B4-BE49-F238E27FC236}">
                <a16:creationId xmlns:a16="http://schemas.microsoft.com/office/drawing/2014/main" id="{1FC74811-907F-49F9-BF48-6D71D10CEB46}"/>
              </a:ext>
            </a:extLst>
          </p:cNvPr>
          <p:cNvPicPr>
            <a:picLocks noChangeAspect="1"/>
          </p:cNvPicPr>
          <p:nvPr/>
        </p:nvPicPr>
        <p:blipFill>
          <a:blip r:embed="rId4"/>
          <a:stretch>
            <a:fillRect/>
          </a:stretch>
        </p:blipFill>
        <p:spPr>
          <a:xfrm>
            <a:off x="2435023" y="4587668"/>
            <a:ext cx="4273954" cy="1139238"/>
          </a:xfrm>
          <a:prstGeom prst="rect">
            <a:avLst/>
          </a:prstGeom>
        </p:spPr>
      </p:pic>
      <p:sp>
        <p:nvSpPr>
          <p:cNvPr id="4" name="TextBox 3"/>
          <p:cNvSpPr txBox="1"/>
          <p:nvPr/>
        </p:nvSpPr>
        <p:spPr>
          <a:xfrm>
            <a:off x="3908867" y="3580647"/>
            <a:ext cx="3693716" cy="4154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2100" b="1" i="0" u="none" strike="noStrike" kern="1200" cap="none" spc="0" normalizeH="0" baseline="0" noProof="0" dirty="0">
                <a:ln>
                  <a:noFill/>
                </a:ln>
                <a:solidFill>
                  <a:srgbClr val="F19D19">
                    <a:lumMod val="75000"/>
                  </a:srgbClr>
                </a:solidFill>
                <a:effectLst/>
                <a:uLnTx/>
                <a:uFillTx/>
                <a:latin typeface="Calibri" panose="020F0502020204030204"/>
                <a:ea typeface="+mn-ea"/>
                <a:cs typeface="+mn-cs"/>
              </a:rPr>
              <a:t>10.75 units of insulin </a:t>
            </a:r>
          </a:p>
        </p:txBody>
      </p:sp>
      <p:sp>
        <p:nvSpPr>
          <p:cNvPr id="6" name="TextBox 5">
            <a:extLst>
              <a:ext uri="{FF2B5EF4-FFF2-40B4-BE49-F238E27FC236}">
                <a16:creationId xmlns:a16="http://schemas.microsoft.com/office/drawing/2014/main" id="{98229AF8-E3D2-DD47-C210-451651D4D9DD}"/>
              </a:ext>
            </a:extLst>
          </p:cNvPr>
          <p:cNvSpPr txBox="1"/>
          <p:nvPr/>
        </p:nvSpPr>
        <p:spPr>
          <a:xfrm>
            <a:off x="1541417" y="3580647"/>
            <a:ext cx="4573937"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 86 grams of carb ÷ 8 </a:t>
            </a:r>
          </a:p>
        </p:txBody>
      </p:sp>
    </p:spTree>
    <p:extLst>
      <p:ext uri="{BB962C8B-B14F-4D97-AF65-F5344CB8AC3E}">
        <p14:creationId xmlns:p14="http://schemas.microsoft.com/office/powerpoint/2010/main" val="184079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C8F1D-F209-44CE-A49F-940AEC14BAEE}"/>
              </a:ext>
            </a:extLst>
          </p:cNvPr>
          <p:cNvSpPr>
            <a:spLocks noGrp="1"/>
          </p:cNvSpPr>
          <p:nvPr>
            <p:ph type="title"/>
          </p:nvPr>
        </p:nvSpPr>
        <p:spPr>
          <a:xfrm>
            <a:off x="0" y="20200"/>
            <a:ext cx="9144000" cy="1058791"/>
          </a:xfrm>
          <a:solidFill>
            <a:schemeClr val="accent2"/>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063A8388-AAA5-4772-8FD4-48564A741D9D}"/>
              </a:ext>
            </a:extLst>
          </p:cNvPr>
          <p:cNvSpPr>
            <a:spLocks noGrp="1"/>
          </p:cNvSpPr>
          <p:nvPr>
            <p:ph idx="1"/>
          </p:nvPr>
        </p:nvSpPr>
        <p:spPr>
          <a:xfrm>
            <a:off x="628650" y="1512256"/>
            <a:ext cx="8069580" cy="3888856"/>
          </a:xfrm>
        </p:spPr>
        <p:txBody>
          <a:bodyPr>
            <a:normAutofit/>
          </a:bodyPr>
          <a:lstStyle/>
          <a:p>
            <a:pPr>
              <a:lnSpc>
                <a:spcPct val="100000"/>
              </a:lnSpc>
            </a:pPr>
            <a:r>
              <a:rPr lang="en-US" b="1" dirty="0"/>
              <a:t>Insulin sensitivity factor (ISF) or Correction Factor (CF): </a:t>
            </a:r>
            <a:r>
              <a:rPr lang="en-US" dirty="0"/>
              <a:t>specifies how far a unit of bolus insulin will lower glucose</a:t>
            </a:r>
          </a:p>
          <a:p>
            <a:pPr lvl="1">
              <a:lnSpc>
                <a:spcPct val="100000"/>
              </a:lnSpc>
            </a:pPr>
            <a:r>
              <a:rPr lang="en-US" dirty="0"/>
              <a:t>For example, a 1-unit-per-50 mg/dl (1:50) factor ＝ 1 unit of insulin will lower the glucose by 50 mg/dl.</a:t>
            </a:r>
          </a:p>
          <a:p>
            <a:pPr lvl="1">
              <a:lnSpc>
                <a:spcPct val="100000"/>
              </a:lnSpc>
            </a:pPr>
            <a:r>
              <a:rPr lang="en-US" dirty="0"/>
              <a:t>Based on personalized insulin sensitivity. </a:t>
            </a:r>
          </a:p>
          <a:p>
            <a:pPr lvl="1">
              <a:lnSpc>
                <a:spcPct val="100000"/>
              </a:lnSpc>
            </a:pPr>
            <a:r>
              <a:rPr lang="en-US" b="1" dirty="0"/>
              <a:t>Use the following formula to calculate amount of insulin to lower BG/SG* to goal:</a:t>
            </a:r>
          </a:p>
          <a:p>
            <a:pPr lvl="1"/>
            <a:endParaRPr lang="en-US" dirty="0"/>
          </a:p>
        </p:txBody>
      </p:sp>
      <p:sp>
        <p:nvSpPr>
          <p:cNvPr id="4" name="TextBox 3">
            <a:extLst>
              <a:ext uri="{FF2B5EF4-FFF2-40B4-BE49-F238E27FC236}">
                <a16:creationId xmlns:a16="http://schemas.microsoft.com/office/drawing/2014/main" id="{7FB72AFC-0EEE-4DB8-8495-74B1E6B3B0F5}"/>
              </a:ext>
            </a:extLst>
          </p:cNvPr>
          <p:cNvSpPr txBox="1"/>
          <p:nvPr/>
        </p:nvSpPr>
        <p:spPr>
          <a:xfrm>
            <a:off x="2006428" y="5280020"/>
            <a:ext cx="2832234" cy="6924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50" b="1" i="0" u="sng" strike="noStrike" kern="1200" cap="none" spc="0" normalizeH="0" baseline="0" noProof="0" dirty="0">
                <a:ln>
                  <a:noFill/>
                </a:ln>
                <a:solidFill>
                  <a:prstClr val="black"/>
                </a:solidFill>
                <a:effectLst/>
                <a:uLnTx/>
                <a:uFillTx/>
                <a:latin typeface="Calibri" panose="020F0502020204030204"/>
                <a:ea typeface="+mn-ea"/>
                <a:cs typeface="+mn-cs"/>
              </a:rPr>
              <a:t>(Current BG – Goal BG)</a:t>
            </a:r>
            <a:r>
              <a:rPr kumimoji="0" lang="en-US" sz="195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950" b="1" i="0" u="none" strike="noStrike" kern="1200" cap="none" spc="0" normalizeH="0" baseline="0" noProof="0" dirty="0">
                <a:ln>
                  <a:noFill/>
                </a:ln>
                <a:solidFill>
                  <a:prstClr val="black"/>
                </a:solidFill>
                <a:effectLst/>
                <a:uLnTx/>
                <a:uFillTx/>
                <a:latin typeface="Calibri" panose="020F0502020204030204"/>
                <a:ea typeface="+mn-ea"/>
                <a:cs typeface="+mn-cs"/>
              </a:rPr>
              <a:t>ISF</a:t>
            </a:r>
          </a:p>
        </p:txBody>
      </p:sp>
      <p:sp>
        <p:nvSpPr>
          <p:cNvPr id="5" name="TextBox 4">
            <a:extLst>
              <a:ext uri="{FF2B5EF4-FFF2-40B4-BE49-F238E27FC236}">
                <a16:creationId xmlns:a16="http://schemas.microsoft.com/office/drawing/2014/main" id="{2523F253-488F-46CC-ADF3-576BE18C6090}"/>
              </a:ext>
            </a:extLst>
          </p:cNvPr>
          <p:cNvSpPr txBox="1"/>
          <p:nvPr/>
        </p:nvSpPr>
        <p:spPr>
          <a:xfrm>
            <a:off x="4838662" y="5280020"/>
            <a:ext cx="2266750" cy="80791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50" b="1" i="0" u="none" strike="noStrike" kern="1200" cap="none" spc="0" normalizeH="0" baseline="0" noProof="0" dirty="0">
                <a:ln>
                  <a:noFill/>
                </a:ln>
                <a:solidFill>
                  <a:srgbClr val="7030A0"/>
                </a:solidFill>
                <a:effectLst/>
                <a:uLnTx/>
                <a:uFillTx/>
                <a:latin typeface="Calibri" panose="020F0502020204030204"/>
                <a:ea typeface="+mn-ea"/>
                <a:cs typeface="+mn-cs"/>
              </a:rPr>
              <a:t>Correction Bolus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dirty="0">
                <a:ln>
                  <a:noFill/>
                </a:ln>
                <a:solidFill>
                  <a:prstClr val="black"/>
                </a:solidFill>
                <a:effectLst/>
                <a:uLnTx/>
                <a:uFillTx/>
                <a:latin typeface="Calibri" panose="020F0502020204030204"/>
                <a:ea typeface="+mn-ea"/>
                <a:cs typeface="+mn-cs"/>
              </a:rPr>
              <a:t># of units of insulin required to bring glucose to goal</a:t>
            </a:r>
          </a:p>
        </p:txBody>
      </p:sp>
      <p:sp>
        <p:nvSpPr>
          <p:cNvPr id="7" name="Rectangle 6">
            <a:extLst>
              <a:ext uri="{FF2B5EF4-FFF2-40B4-BE49-F238E27FC236}">
                <a16:creationId xmlns:a16="http://schemas.microsoft.com/office/drawing/2014/main" id="{277EC92B-9CA5-4368-A9AE-650AD7FF655E}"/>
              </a:ext>
            </a:extLst>
          </p:cNvPr>
          <p:cNvSpPr/>
          <p:nvPr/>
        </p:nvSpPr>
        <p:spPr>
          <a:xfrm>
            <a:off x="1861285" y="5124479"/>
            <a:ext cx="5421430" cy="1066562"/>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8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Lst>
  </p:timing>
  <p:extLst>
    <p:ext uri="{6950BFC3-D8DA-4A85-94F7-54DA5524770B}">
      <p188:commentRel xmlns:p188="http://schemas.microsoft.com/office/powerpoint/2018/8/main" r:id="rId3"/>
    </p:ext>
  </p:extLst>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A959-677F-4D3E-B4F8-56C28298FED5}"/>
              </a:ext>
            </a:extLst>
          </p:cNvPr>
          <p:cNvSpPr>
            <a:spLocks noGrp="1"/>
          </p:cNvSpPr>
          <p:nvPr>
            <p:ph type="title"/>
          </p:nvPr>
        </p:nvSpPr>
        <p:spPr>
          <a:xfrm>
            <a:off x="8856" y="0"/>
            <a:ext cx="9135143" cy="1078992"/>
          </a:xfrm>
          <a:solidFill>
            <a:schemeClr val="accent2"/>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1733D74C-0818-433E-969F-6747FC298B84}"/>
              </a:ext>
            </a:extLst>
          </p:cNvPr>
          <p:cNvSpPr>
            <a:spLocks noGrp="1"/>
          </p:cNvSpPr>
          <p:nvPr>
            <p:ph idx="1"/>
          </p:nvPr>
        </p:nvSpPr>
        <p:spPr>
          <a:xfrm>
            <a:off x="628650" y="1335313"/>
            <a:ext cx="7886700" cy="5181601"/>
          </a:xfrm>
        </p:spPr>
        <p:txBody>
          <a:bodyPr/>
          <a:lstStyle/>
          <a:p>
            <a:pPr marL="0" indent="0">
              <a:lnSpc>
                <a:spcPct val="100000"/>
              </a:lnSpc>
              <a:buNone/>
            </a:pPr>
            <a:r>
              <a:rPr lang="en-US" dirty="0"/>
              <a:t>Example: VW checks their glucose and it is 280 mg/dl. Target glucose is 120 mg/dl. ISF is 1:40. How many units of insulin are needed to lower for “correction” to lower glucose to target?</a:t>
            </a:r>
          </a:p>
          <a:p>
            <a:pPr marL="0" indent="0">
              <a:buNone/>
            </a:pPr>
            <a:endParaRPr lang="en-US" dirty="0"/>
          </a:p>
          <a:p>
            <a:pPr marL="0" indent="0">
              <a:buNone/>
            </a:pPr>
            <a:r>
              <a:rPr lang="en-US" dirty="0"/>
              <a:t>      (280 mg/dl – 120 mg/dl)</a:t>
            </a:r>
          </a:p>
          <a:p>
            <a:pPr marL="0" indent="0">
              <a:buNone/>
            </a:pPr>
            <a:r>
              <a:rPr lang="en-US" dirty="0"/>
              <a:t>                           40 </a:t>
            </a:r>
          </a:p>
        </p:txBody>
      </p:sp>
      <p:pic>
        <p:nvPicPr>
          <p:cNvPr id="7" name="Picture 6">
            <a:extLst>
              <a:ext uri="{FF2B5EF4-FFF2-40B4-BE49-F238E27FC236}">
                <a16:creationId xmlns:a16="http://schemas.microsoft.com/office/drawing/2014/main" id="{360A7989-E08E-4AE5-9C28-F44A86D0F899}"/>
              </a:ext>
            </a:extLst>
          </p:cNvPr>
          <p:cNvPicPr>
            <a:picLocks noChangeAspect="1"/>
          </p:cNvPicPr>
          <p:nvPr/>
        </p:nvPicPr>
        <p:blipFill>
          <a:blip r:embed="rId4"/>
          <a:stretch>
            <a:fillRect/>
          </a:stretch>
        </p:blipFill>
        <p:spPr>
          <a:xfrm>
            <a:off x="1248443" y="4569523"/>
            <a:ext cx="6647114" cy="1357662"/>
          </a:xfrm>
          <a:prstGeom prst="rect">
            <a:avLst/>
          </a:prstGeom>
        </p:spPr>
      </p:pic>
      <p:cxnSp>
        <p:nvCxnSpPr>
          <p:cNvPr id="9" name="Straight Connector 8">
            <a:extLst>
              <a:ext uri="{FF2B5EF4-FFF2-40B4-BE49-F238E27FC236}">
                <a16:creationId xmlns:a16="http://schemas.microsoft.com/office/drawing/2014/main" id="{5ADE6AF6-76C0-42D0-B90C-82D908116590}"/>
              </a:ext>
            </a:extLst>
          </p:cNvPr>
          <p:cNvCxnSpPr>
            <a:cxnSpLocks/>
          </p:cNvCxnSpPr>
          <p:nvPr/>
        </p:nvCxnSpPr>
        <p:spPr>
          <a:xfrm>
            <a:off x="1434576" y="4129958"/>
            <a:ext cx="2797343" cy="0"/>
          </a:xfrm>
          <a:prstGeom prst="line">
            <a:avLst/>
          </a:prstGeom>
          <a:ln w="28575"/>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5103371" y="3698137"/>
            <a:ext cx="2792186" cy="4154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100" b="0" i="0" u="none" strike="noStrike" kern="1200" cap="none" spc="0" normalizeH="0" baseline="0" noProof="0" dirty="0">
                <a:ln>
                  <a:noFill/>
                </a:ln>
                <a:solidFill>
                  <a:srgbClr val="7030A0"/>
                </a:solidFill>
                <a:effectLst/>
                <a:uLnTx/>
                <a:uFillTx/>
                <a:latin typeface="Calibri" panose="020F0502020204030204"/>
                <a:ea typeface="+mn-ea"/>
                <a:cs typeface="+mn-cs"/>
              </a:rPr>
              <a:t>4.0 units of insulin</a:t>
            </a:r>
          </a:p>
        </p:txBody>
      </p:sp>
    </p:spTree>
    <p:extLst>
      <p:ext uri="{BB962C8B-B14F-4D97-AF65-F5344CB8AC3E}">
        <p14:creationId xmlns:p14="http://schemas.microsoft.com/office/powerpoint/2010/main" val="41708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03B1D-21D3-439B-9B0A-DACE11E419D9}"/>
              </a:ext>
            </a:extLst>
          </p:cNvPr>
          <p:cNvSpPr>
            <a:spLocks noGrp="1"/>
          </p:cNvSpPr>
          <p:nvPr>
            <p:ph type="title"/>
          </p:nvPr>
        </p:nvSpPr>
        <p:spPr>
          <a:xfrm>
            <a:off x="0" y="0"/>
            <a:ext cx="9144000" cy="1024128"/>
          </a:xfrm>
          <a:solidFill>
            <a:srgbClr val="92D050"/>
          </a:solidFill>
        </p:spPr>
        <p:txBody>
          <a:bodyPr/>
          <a:lstStyle/>
          <a:p>
            <a:pPr algn="ctr"/>
            <a:r>
              <a:rPr lang="en-US" b="1" dirty="0"/>
              <a:t>Calculating Mealtime Insulin</a:t>
            </a:r>
          </a:p>
        </p:txBody>
      </p:sp>
      <p:graphicFrame>
        <p:nvGraphicFramePr>
          <p:cNvPr id="7" name="Table 7">
            <a:extLst>
              <a:ext uri="{FF2B5EF4-FFF2-40B4-BE49-F238E27FC236}">
                <a16:creationId xmlns:a16="http://schemas.microsoft.com/office/drawing/2014/main" id="{70BAB103-178F-4134-AA5A-4939B12DD17B}"/>
              </a:ext>
            </a:extLst>
          </p:cNvPr>
          <p:cNvGraphicFramePr>
            <a:graphicFrameLocks noGrp="1"/>
          </p:cNvGraphicFramePr>
          <p:nvPr>
            <p:ph idx="1"/>
          </p:nvPr>
        </p:nvGraphicFramePr>
        <p:xfrm>
          <a:off x="628650" y="2226469"/>
          <a:ext cx="7886697" cy="1851660"/>
        </p:xfrm>
        <a:graphic>
          <a:graphicData uri="http://schemas.openxmlformats.org/drawingml/2006/table">
            <a:tbl>
              <a:tblPr firstRow="1" bandRow="1">
                <a:tableStyleId>{5C22544A-7EE6-4342-B048-85BDC9FD1C3A}</a:tableStyleId>
              </a:tblPr>
              <a:tblGrid>
                <a:gridCol w="2628899">
                  <a:extLst>
                    <a:ext uri="{9D8B030D-6E8A-4147-A177-3AD203B41FA5}">
                      <a16:colId xmlns:a16="http://schemas.microsoft.com/office/drawing/2014/main" val="974558387"/>
                    </a:ext>
                  </a:extLst>
                </a:gridCol>
                <a:gridCol w="2628899">
                  <a:extLst>
                    <a:ext uri="{9D8B030D-6E8A-4147-A177-3AD203B41FA5}">
                      <a16:colId xmlns:a16="http://schemas.microsoft.com/office/drawing/2014/main" val="1085007282"/>
                    </a:ext>
                  </a:extLst>
                </a:gridCol>
                <a:gridCol w="2628899">
                  <a:extLst>
                    <a:ext uri="{9D8B030D-6E8A-4147-A177-3AD203B41FA5}">
                      <a16:colId xmlns:a16="http://schemas.microsoft.com/office/drawing/2014/main" val="3923114432"/>
                    </a:ext>
                  </a:extLst>
                </a:gridCol>
              </a:tblGrid>
              <a:tr h="342900">
                <a:tc>
                  <a:txBody>
                    <a:bodyPr/>
                    <a:lstStyle/>
                    <a:p>
                      <a:pPr algn="ctr"/>
                      <a:r>
                        <a:rPr lang="en-US" sz="1800" dirty="0">
                          <a:solidFill>
                            <a:schemeClr val="accent6">
                              <a:lumMod val="75000"/>
                            </a:schemeClr>
                          </a:solidFill>
                        </a:rPr>
                        <a:t>Food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rgbClr val="7030A0"/>
                          </a:solidFill>
                        </a:rPr>
                        <a:t>Correction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Total Bolus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7748380"/>
                  </a:ext>
                </a:extLst>
              </a:tr>
              <a:tr h="1165860">
                <a:tc>
                  <a:txBody>
                    <a:bodyPr/>
                    <a:lstStyle/>
                    <a:p>
                      <a:r>
                        <a:rPr lang="en-US" sz="1800" b="0" dirty="0">
                          <a:solidFill>
                            <a:schemeClr val="tx1"/>
                          </a:solidFill>
                        </a:rPr>
                        <a:t>VW takes Novolog for a meal that has 86 grams of carbohydrate. The insulin to carb ratio is 1:8</a:t>
                      </a:r>
                      <a:endParaRPr lang="en-US" sz="1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VW glucose is 280 mg/dl before the meal. Target glucose is 120 mg/dl. ISF is 1:40.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dirty="0"/>
                        <a:t>Add the food bolus and correction bolus to get the total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312864"/>
                  </a:ext>
                </a:extLst>
              </a:tr>
              <a:tr h="3429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accent6">
                              <a:lumMod val="75000"/>
                            </a:schemeClr>
                          </a:solidFill>
                        </a:rPr>
                        <a:t>10.75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7030A0"/>
                          </a:solidFill>
                        </a:rPr>
                        <a:t>4.0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14.75 units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649220"/>
                  </a:ext>
                </a:extLst>
              </a:tr>
            </a:tbl>
          </a:graphicData>
        </a:graphic>
      </p:graphicFrame>
      <p:pic>
        <p:nvPicPr>
          <p:cNvPr id="8" name="Picture 7">
            <a:extLst>
              <a:ext uri="{FF2B5EF4-FFF2-40B4-BE49-F238E27FC236}">
                <a16:creationId xmlns:a16="http://schemas.microsoft.com/office/drawing/2014/main" id="{EA0B4D5A-2D32-4E11-A32E-FEFDDDBFB66D}"/>
              </a:ext>
            </a:extLst>
          </p:cNvPr>
          <p:cNvPicPr>
            <a:picLocks noChangeAspect="1"/>
          </p:cNvPicPr>
          <p:nvPr/>
        </p:nvPicPr>
        <p:blipFill>
          <a:blip r:embed="rId2"/>
          <a:stretch>
            <a:fillRect/>
          </a:stretch>
        </p:blipFill>
        <p:spPr>
          <a:xfrm>
            <a:off x="3029061" y="3732885"/>
            <a:ext cx="283391" cy="318815"/>
          </a:xfrm>
          <a:prstGeom prst="rect">
            <a:avLst/>
          </a:prstGeom>
        </p:spPr>
      </p:pic>
      <p:pic>
        <p:nvPicPr>
          <p:cNvPr id="10" name="Picture 9">
            <a:extLst>
              <a:ext uri="{FF2B5EF4-FFF2-40B4-BE49-F238E27FC236}">
                <a16:creationId xmlns:a16="http://schemas.microsoft.com/office/drawing/2014/main" id="{A18B09BB-D2DB-4263-A63A-19B5B96FB131}"/>
              </a:ext>
            </a:extLst>
          </p:cNvPr>
          <p:cNvPicPr>
            <a:picLocks noChangeAspect="1"/>
          </p:cNvPicPr>
          <p:nvPr/>
        </p:nvPicPr>
        <p:blipFill>
          <a:blip r:embed="rId3"/>
          <a:stretch>
            <a:fillRect/>
          </a:stretch>
        </p:blipFill>
        <p:spPr>
          <a:xfrm>
            <a:off x="5633458" y="3634311"/>
            <a:ext cx="560883" cy="492175"/>
          </a:xfrm>
          <a:prstGeom prst="rect">
            <a:avLst/>
          </a:prstGeom>
        </p:spPr>
      </p:pic>
      <p:sp>
        <p:nvSpPr>
          <p:cNvPr id="4" name="TextBox 3">
            <a:extLst>
              <a:ext uri="{FF2B5EF4-FFF2-40B4-BE49-F238E27FC236}">
                <a16:creationId xmlns:a16="http://schemas.microsoft.com/office/drawing/2014/main" id="{8FAFFD2B-6638-384B-9A26-ADA2F69CCBCE}"/>
              </a:ext>
            </a:extLst>
          </p:cNvPr>
          <p:cNvSpPr txBox="1"/>
          <p:nvPr/>
        </p:nvSpPr>
        <p:spPr>
          <a:xfrm>
            <a:off x="6749647" y="4625298"/>
            <a:ext cx="1413403" cy="5770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15 units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D3BCF99F-5835-1B46-ADD7-B2B4ADDE8A1D}"/>
              </a:ext>
            </a:extLst>
          </p:cNvPr>
          <p:cNvPicPr>
            <a:picLocks noChangeAspect="1"/>
          </p:cNvPicPr>
          <p:nvPr/>
        </p:nvPicPr>
        <p:blipFill>
          <a:blip r:embed="rId3"/>
          <a:stretch>
            <a:fillRect/>
          </a:stretch>
        </p:blipFill>
        <p:spPr>
          <a:xfrm>
            <a:off x="5633457" y="4652515"/>
            <a:ext cx="560883" cy="327179"/>
          </a:xfrm>
          <a:prstGeom prst="rect">
            <a:avLst/>
          </a:prstGeom>
        </p:spPr>
      </p:pic>
      <p:sp>
        <p:nvSpPr>
          <p:cNvPr id="5" name="TextBox 4">
            <a:extLst>
              <a:ext uri="{FF2B5EF4-FFF2-40B4-BE49-F238E27FC236}">
                <a16:creationId xmlns:a16="http://schemas.microsoft.com/office/drawing/2014/main" id="{AFED3847-2F94-F54B-937A-3449118AE719}"/>
              </a:ext>
            </a:extLst>
          </p:cNvPr>
          <p:cNvSpPr txBox="1"/>
          <p:nvPr/>
        </p:nvSpPr>
        <p:spPr>
          <a:xfrm>
            <a:off x="980950" y="4619898"/>
            <a:ext cx="3591048" cy="39241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rPr>
              <a:t>Since VW is using an insulin pen…</a:t>
            </a:r>
          </a:p>
        </p:txBody>
      </p:sp>
      <p:sp>
        <p:nvSpPr>
          <p:cNvPr id="3" name="TextBox 2">
            <a:extLst>
              <a:ext uri="{FF2B5EF4-FFF2-40B4-BE49-F238E27FC236}">
                <a16:creationId xmlns:a16="http://schemas.microsoft.com/office/drawing/2014/main" id="{997FBAD9-0160-1415-895C-A43F7CCEB7E1}"/>
              </a:ext>
            </a:extLst>
          </p:cNvPr>
          <p:cNvSpPr txBox="1"/>
          <p:nvPr/>
        </p:nvSpPr>
        <p:spPr>
          <a:xfrm>
            <a:off x="2332376" y="5969526"/>
            <a:ext cx="548628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*Ideally take 15 minutes before eating,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with Regular Insulin 30 minutes before eating. </a:t>
            </a:r>
          </a:p>
        </p:txBody>
      </p:sp>
    </p:spTree>
    <p:extLst>
      <p:ext uri="{BB962C8B-B14F-4D97-AF65-F5344CB8AC3E}">
        <p14:creationId xmlns:p14="http://schemas.microsoft.com/office/powerpoint/2010/main" val="395681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3894-5F74-40A1-A82C-E12A99CFB168}"/>
              </a:ext>
            </a:extLst>
          </p:cNvPr>
          <p:cNvSpPr>
            <a:spLocks noGrp="1"/>
          </p:cNvSpPr>
          <p:nvPr>
            <p:ph type="title"/>
          </p:nvPr>
        </p:nvSpPr>
        <p:spPr>
          <a:xfrm>
            <a:off x="0" y="0"/>
            <a:ext cx="9144000" cy="987552"/>
          </a:xfrm>
          <a:solidFill>
            <a:srgbClr val="92D050"/>
          </a:solidFill>
        </p:spPr>
        <p:txBody>
          <a:bodyPr/>
          <a:lstStyle/>
          <a:p>
            <a:pPr algn="ctr"/>
            <a:r>
              <a:rPr lang="en-US" b="1" dirty="0"/>
              <a:t>Calculating Mealtime Insulin</a:t>
            </a:r>
          </a:p>
        </p:txBody>
      </p:sp>
      <p:sp>
        <p:nvSpPr>
          <p:cNvPr id="3" name="Content Placeholder 2">
            <a:extLst>
              <a:ext uri="{FF2B5EF4-FFF2-40B4-BE49-F238E27FC236}">
                <a16:creationId xmlns:a16="http://schemas.microsoft.com/office/drawing/2014/main" id="{5356A63B-CEA3-4EE9-AC21-F079C51C5473}"/>
              </a:ext>
            </a:extLst>
          </p:cNvPr>
          <p:cNvSpPr>
            <a:spLocks noGrp="1"/>
          </p:cNvSpPr>
          <p:nvPr>
            <p:ph idx="1"/>
          </p:nvPr>
        </p:nvSpPr>
        <p:spPr>
          <a:xfrm>
            <a:off x="628651" y="1472664"/>
            <a:ext cx="5400488" cy="4945855"/>
          </a:xfrm>
        </p:spPr>
        <p:txBody>
          <a:bodyPr>
            <a:normAutofit fontScale="85000" lnSpcReduction="20000"/>
          </a:bodyPr>
          <a:lstStyle/>
          <a:p>
            <a:pPr>
              <a:lnSpc>
                <a:spcPct val="120000"/>
              </a:lnSpc>
            </a:pPr>
            <a:r>
              <a:rPr lang="en-US" dirty="0"/>
              <a:t>On the exam, round your final answer when using an insulin pen or syringe</a:t>
            </a:r>
          </a:p>
          <a:p>
            <a:pPr lvl="1">
              <a:lnSpc>
                <a:spcPct val="120000"/>
              </a:lnSpc>
            </a:pPr>
            <a:r>
              <a:rPr lang="en-US" sz="2100" dirty="0"/>
              <a:t>Round up to nearest whole unit if ≥ 0.5 </a:t>
            </a:r>
          </a:p>
          <a:p>
            <a:pPr lvl="1">
              <a:lnSpc>
                <a:spcPct val="120000"/>
              </a:lnSpc>
            </a:pPr>
            <a:r>
              <a:rPr lang="en-US" sz="2100" dirty="0"/>
              <a:t>Round down to nearest whole unit if ≤ 0.4</a:t>
            </a:r>
          </a:p>
          <a:p>
            <a:pPr>
              <a:lnSpc>
                <a:spcPct val="120000"/>
              </a:lnSpc>
            </a:pPr>
            <a:r>
              <a:rPr lang="en-US" dirty="0"/>
              <a:t>On the exam, is ok to use decimal places if PWD uses CSII</a:t>
            </a:r>
          </a:p>
          <a:p>
            <a:pPr>
              <a:lnSpc>
                <a:spcPct val="120000"/>
              </a:lnSpc>
            </a:pPr>
            <a:endParaRPr lang="en-US" dirty="0"/>
          </a:p>
          <a:p>
            <a:pPr>
              <a:lnSpc>
                <a:spcPct val="120000"/>
              </a:lnSpc>
            </a:pPr>
            <a:r>
              <a:rPr lang="en-US" dirty="0"/>
              <a:t>In real life, consider:</a:t>
            </a:r>
          </a:p>
          <a:p>
            <a:pPr lvl="1">
              <a:lnSpc>
                <a:spcPct val="120000"/>
              </a:lnSpc>
            </a:pPr>
            <a:r>
              <a:rPr lang="en-US" sz="2100" dirty="0"/>
              <a:t>Insulin sensitivity</a:t>
            </a:r>
          </a:p>
          <a:p>
            <a:pPr lvl="1">
              <a:lnSpc>
                <a:spcPct val="120000"/>
              </a:lnSpc>
            </a:pPr>
            <a:r>
              <a:rPr lang="en-US" sz="2100" dirty="0"/>
              <a:t>Starting blood sugar/glucose </a:t>
            </a:r>
          </a:p>
          <a:p>
            <a:pPr lvl="1">
              <a:lnSpc>
                <a:spcPct val="120000"/>
              </a:lnSpc>
            </a:pPr>
            <a:r>
              <a:rPr lang="en-US" sz="2100" dirty="0"/>
              <a:t>What’s happening: exercise, alcohol, stress, illness</a:t>
            </a:r>
          </a:p>
        </p:txBody>
      </p:sp>
      <p:pic>
        <p:nvPicPr>
          <p:cNvPr id="4" name="Picture 3" descr="Continuous subcutaneous insulin infusion versus multiple daily injection regimens in childre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339" y="3766903"/>
            <a:ext cx="2497011" cy="1618433"/>
          </a:xfrm>
          <a:prstGeom prst="rect">
            <a:avLst/>
          </a:prstGeom>
        </p:spPr>
      </p:pic>
      <p:pic>
        <p:nvPicPr>
          <p:cNvPr id="5" name="Picture 4" descr="injections [616] | My insulin pump just recently died a terr… | Flick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9937" y="1472664"/>
            <a:ext cx="2475412" cy="1651080"/>
          </a:xfrm>
          <a:prstGeom prst="rect">
            <a:avLst/>
          </a:prstGeom>
        </p:spPr>
      </p:pic>
    </p:spTree>
    <p:extLst>
      <p:ext uri="{BB962C8B-B14F-4D97-AF65-F5344CB8AC3E}">
        <p14:creationId xmlns:p14="http://schemas.microsoft.com/office/powerpoint/2010/main" val="3393999447"/>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18F2C-5490-A348-A815-F665DCCABF34}"/>
            </a:ext>
          </a:extLst>
        </p:cNvPr>
        <p:cNvGrpSpPr/>
        <p:nvPr/>
      </p:nvGrpSpPr>
      <p:grpSpPr>
        <a:xfrm>
          <a:off x="0" y="0"/>
          <a:ext cx="0" cy="0"/>
          <a:chOff x="0" y="0"/>
          <a:chExt cx="0" cy="0"/>
        </a:xfrm>
      </p:grpSpPr>
      <p:pic>
        <p:nvPicPr>
          <p:cNvPr id="3076" name="Picture 4">
            <a:extLst>
              <a:ext uri="{FF2B5EF4-FFF2-40B4-BE49-F238E27FC236}">
                <a16:creationId xmlns:a16="http://schemas.microsoft.com/office/drawing/2014/main" id="{C8900192-12FA-EADF-F956-DC0D92A29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561567"/>
            <a:ext cx="9144000" cy="431482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8F20B59-5817-9D84-3530-2D70ACA1D48D}"/>
              </a:ext>
            </a:extLst>
          </p:cNvPr>
          <p:cNvSpPr>
            <a:spLocks noGrp="1"/>
          </p:cNvSpPr>
          <p:nvPr>
            <p:ph idx="1"/>
          </p:nvPr>
        </p:nvSpPr>
        <p:spPr/>
        <p:txBody>
          <a:bodyPr/>
          <a:lstStyle/>
          <a:p>
            <a:pPr marL="0" indent="0">
              <a:buNone/>
            </a:pPr>
            <a:endParaRPr lang="en-US" dirty="0"/>
          </a:p>
          <a:p>
            <a:endParaRPr lang="en-US" dirty="0"/>
          </a:p>
        </p:txBody>
      </p:sp>
      <p:sp>
        <p:nvSpPr>
          <p:cNvPr id="5" name="Title 1">
            <a:extLst>
              <a:ext uri="{FF2B5EF4-FFF2-40B4-BE49-F238E27FC236}">
                <a16:creationId xmlns:a16="http://schemas.microsoft.com/office/drawing/2014/main" id="{BFA5952C-74A8-082E-8EA9-15EF8644101D}"/>
              </a:ext>
            </a:extLst>
          </p:cNvPr>
          <p:cNvSpPr txBox="1">
            <a:spLocks/>
          </p:cNvSpPr>
          <p:nvPr/>
        </p:nvSpPr>
        <p:spPr>
          <a:xfrm>
            <a:off x="0" y="1"/>
            <a:ext cx="9143999" cy="1226290"/>
          </a:xfrm>
          <a:prstGeom prst="rect">
            <a:avLst/>
          </a:prstGeom>
          <a:solidFill>
            <a:srgbClr val="92D050"/>
          </a:solidFill>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Glucose Trends in T1 DM &amp;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Mixed Meals</a:t>
            </a:r>
          </a:p>
        </p:txBody>
      </p:sp>
      <p:sp>
        <p:nvSpPr>
          <p:cNvPr id="6" name="TextBox 5">
            <a:extLst>
              <a:ext uri="{FF2B5EF4-FFF2-40B4-BE49-F238E27FC236}">
                <a16:creationId xmlns:a16="http://schemas.microsoft.com/office/drawing/2014/main" id="{FC389230-E0B9-0788-0159-73107BBFEA7E}"/>
              </a:ext>
            </a:extLst>
          </p:cNvPr>
          <p:cNvSpPr txBox="1"/>
          <p:nvPr/>
        </p:nvSpPr>
        <p:spPr>
          <a:xfrm>
            <a:off x="98474" y="6609324"/>
            <a:ext cx="9045526"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Gingras V, et al. Diabetes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Obes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Metab</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2018 Nov;20(11):2695-2699. </a:t>
            </a:r>
          </a:p>
        </p:txBody>
      </p:sp>
      <p:sp>
        <p:nvSpPr>
          <p:cNvPr id="8" name="Oval 7">
            <a:extLst>
              <a:ext uri="{FF2B5EF4-FFF2-40B4-BE49-F238E27FC236}">
                <a16:creationId xmlns:a16="http://schemas.microsoft.com/office/drawing/2014/main" id="{BA5F86B6-E70B-D671-5853-D4B6C48B08C5}"/>
              </a:ext>
            </a:extLst>
          </p:cNvPr>
          <p:cNvSpPr/>
          <p:nvPr/>
        </p:nvSpPr>
        <p:spPr>
          <a:xfrm>
            <a:off x="5880295" y="1688123"/>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C992D665-439D-6ABA-54D2-6DDA4C129EA9}"/>
              </a:ext>
            </a:extLst>
          </p:cNvPr>
          <p:cNvSpPr/>
          <p:nvPr/>
        </p:nvSpPr>
        <p:spPr>
          <a:xfrm flipH="1">
            <a:off x="1010529" y="3718979"/>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025EC6BC-0C20-54F6-F56A-9157067ED94D}"/>
              </a:ext>
            </a:extLst>
          </p:cNvPr>
          <p:cNvSpPr/>
          <p:nvPr/>
        </p:nvSpPr>
        <p:spPr>
          <a:xfrm flipH="1">
            <a:off x="3657600" y="2092913"/>
            <a:ext cx="182880" cy="137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9F3F587-3C04-108C-1E50-F3C686DF55C4}"/>
              </a:ext>
            </a:extLst>
          </p:cNvPr>
          <p:cNvSpPr/>
          <p:nvPr/>
        </p:nvSpPr>
        <p:spPr>
          <a:xfrm>
            <a:off x="5922498" y="1985817"/>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97407E5-5401-9DBB-0DD7-4D7376EF40C0}"/>
              </a:ext>
            </a:extLst>
          </p:cNvPr>
          <p:cNvSpPr/>
          <p:nvPr/>
        </p:nvSpPr>
        <p:spPr>
          <a:xfrm>
            <a:off x="954258" y="3449787"/>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FA24B57-8E90-CB3F-EEC8-3C966A05105D}"/>
              </a:ext>
            </a:extLst>
          </p:cNvPr>
          <p:cNvSpPr/>
          <p:nvPr/>
        </p:nvSpPr>
        <p:spPr>
          <a:xfrm>
            <a:off x="3990535" y="2881460"/>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5D65723-D3FE-6252-AEC9-6FC64654E068}"/>
              </a:ext>
            </a:extLst>
          </p:cNvPr>
          <p:cNvSpPr/>
          <p:nvPr/>
        </p:nvSpPr>
        <p:spPr>
          <a:xfrm>
            <a:off x="5859194" y="3105204"/>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A43AB20-C811-6996-22CB-F2E9C4A448F2}"/>
              </a:ext>
            </a:extLst>
          </p:cNvPr>
          <p:cNvSpPr/>
          <p:nvPr/>
        </p:nvSpPr>
        <p:spPr>
          <a:xfrm>
            <a:off x="7772399" y="3856481"/>
            <a:ext cx="112541" cy="97647"/>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ame 16">
            <a:extLst>
              <a:ext uri="{FF2B5EF4-FFF2-40B4-BE49-F238E27FC236}">
                <a16:creationId xmlns:a16="http://schemas.microsoft.com/office/drawing/2014/main" id="{E3467A0A-69CA-FC6F-B151-4BC94FD7644B}"/>
              </a:ext>
            </a:extLst>
          </p:cNvPr>
          <p:cNvSpPr/>
          <p:nvPr/>
        </p:nvSpPr>
        <p:spPr>
          <a:xfrm>
            <a:off x="5922501" y="2230415"/>
            <a:ext cx="16881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ame 17">
            <a:extLst>
              <a:ext uri="{FF2B5EF4-FFF2-40B4-BE49-F238E27FC236}">
                <a16:creationId xmlns:a16="http://schemas.microsoft.com/office/drawing/2014/main" id="{002EC737-4BE9-3074-2A89-27C0F0D99429}"/>
              </a:ext>
            </a:extLst>
          </p:cNvPr>
          <p:cNvSpPr/>
          <p:nvPr/>
        </p:nvSpPr>
        <p:spPr>
          <a:xfrm flipH="1">
            <a:off x="883918" y="3114510"/>
            <a:ext cx="182881" cy="182086"/>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ame 18">
            <a:extLst>
              <a:ext uri="{FF2B5EF4-FFF2-40B4-BE49-F238E27FC236}">
                <a16:creationId xmlns:a16="http://schemas.microsoft.com/office/drawing/2014/main" id="{7BD332CE-5EBE-36E4-2260-64DFD4D3F08A}"/>
              </a:ext>
            </a:extLst>
          </p:cNvPr>
          <p:cNvSpPr/>
          <p:nvPr/>
        </p:nvSpPr>
        <p:spPr>
          <a:xfrm>
            <a:off x="3934266" y="2473860"/>
            <a:ext cx="168810" cy="239962"/>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ame 19">
            <a:extLst>
              <a:ext uri="{FF2B5EF4-FFF2-40B4-BE49-F238E27FC236}">
                <a16:creationId xmlns:a16="http://schemas.microsoft.com/office/drawing/2014/main" id="{E45AC31F-1095-21E7-3F0E-7FA5566CF995}"/>
              </a:ext>
            </a:extLst>
          </p:cNvPr>
          <p:cNvSpPr/>
          <p:nvPr/>
        </p:nvSpPr>
        <p:spPr>
          <a:xfrm>
            <a:off x="5493436" y="2640309"/>
            <a:ext cx="16881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ame 20">
            <a:extLst>
              <a:ext uri="{FF2B5EF4-FFF2-40B4-BE49-F238E27FC236}">
                <a16:creationId xmlns:a16="http://schemas.microsoft.com/office/drawing/2014/main" id="{CB9AD241-2C23-8A57-5C0D-EA45595372FB}"/>
              </a:ext>
            </a:extLst>
          </p:cNvPr>
          <p:cNvSpPr/>
          <p:nvPr/>
        </p:nvSpPr>
        <p:spPr>
          <a:xfrm>
            <a:off x="7752469" y="3449787"/>
            <a:ext cx="152400" cy="147025"/>
          </a:xfrm>
          <a:prstGeom prst="fram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Donut 21">
            <a:extLst>
              <a:ext uri="{FF2B5EF4-FFF2-40B4-BE49-F238E27FC236}">
                <a16:creationId xmlns:a16="http://schemas.microsoft.com/office/drawing/2014/main" id="{B8A31273-98C3-0406-4EA6-94CD7B602C39}"/>
              </a:ext>
            </a:extLst>
          </p:cNvPr>
          <p:cNvSpPr/>
          <p:nvPr/>
        </p:nvSpPr>
        <p:spPr>
          <a:xfrm>
            <a:off x="5890847" y="2455375"/>
            <a:ext cx="232117" cy="239961"/>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Donut 22">
            <a:extLst>
              <a:ext uri="{FF2B5EF4-FFF2-40B4-BE49-F238E27FC236}">
                <a16:creationId xmlns:a16="http://schemas.microsoft.com/office/drawing/2014/main" id="{B006516A-2D5C-C2D4-7C4F-7EBE30D18B52}"/>
              </a:ext>
            </a:extLst>
          </p:cNvPr>
          <p:cNvSpPr/>
          <p:nvPr/>
        </p:nvSpPr>
        <p:spPr>
          <a:xfrm>
            <a:off x="3965919" y="2713822"/>
            <a:ext cx="168810" cy="14702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Donut 23">
            <a:extLst>
              <a:ext uri="{FF2B5EF4-FFF2-40B4-BE49-F238E27FC236}">
                <a16:creationId xmlns:a16="http://schemas.microsoft.com/office/drawing/2014/main" id="{5FCE97D1-A121-208F-94C0-844DBDFB177D}"/>
              </a:ext>
            </a:extLst>
          </p:cNvPr>
          <p:cNvSpPr/>
          <p:nvPr/>
        </p:nvSpPr>
        <p:spPr>
          <a:xfrm>
            <a:off x="5859194" y="2782229"/>
            <a:ext cx="168811" cy="19094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Donut 24">
            <a:extLst>
              <a:ext uri="{FF2B5EF4-FFF2-40B4-BE49-F238E27FC236}">
                <a16:creationId xmlns:a16="http://schemas.microsoft.com/office/drawing/2014/main" id="{F6E2A3F5-C836-46A5-FA58-A363277ADC6D}"/>
              </a:ext>
            </a:extLst>
          </p:cNvPr>
          <p:cNvSpPr/>
          <p:nvPr/>
        </p:nvSpPr>
        <p:spPr>
          <a:xfrm>
            <a:off x="915573" y="3553600"/>
            <a:ext cx="112541" cy="147025"/>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Donut 25">
            <a:extLst>
              <a:ext uri="{FF2B5EF4-FFF2-40B4-BE49-F238E27FC236}">
                <a16:creationId xmlns:a16="http://schemas.microsoft.com/office/drawing/2014/main" id="{9E786404-B4D6-B19C-C716-B8503B9EF811}"/>
              </a:ext>
            </a:extLst>
          </p:cNvPr>
          <p:cNvSpPr/>
          <p:nvPr/>
        </p:nvSpPr>
        <p:spPr>
          <a:xfrm>
            <a:off x="7787636" y="3705177"/>
            <a:ext cx="144195" cy="97647"/>
          </a:xfrm>
          <a:prstGeom prst="donu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B11E89D-6D37-6A70-D79C-D350124A9C36}"/>
              </a:ext>
            </a:extLst>
          </p:cNvPr>
          <p:cNvSpPr/>
          <p:nvPr/>
        </p:nvSpPr>
        <p:spPr>
          <a:xfrm>
            <a:off x="7835115" y="4062493"/>
            <a:ext cx="168810" cy="1423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69035735-650E-2278-0D2B-180C800085DE}"/>
              </a:ext>
            </a:extLst>
          </p:cNvPr>
          <p:cNvCxnSpPr/>
          <p:nvPr/>
        </p:nvCxnSpPr>
        <p:spPr>
          <a:xfrm>
            <a:off x="2138289" y="2092913"/>
            <a:ext cx="0" cy="3154336"/>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392BF45-322B-D21F-E90A-95C780F73A5A}"/>
              </a:ext>
            </a:extLst>
          </p:cNvPr>
          <p:cNvSpPr txBox="1"/>
          <p:nvPr/>
        </p:nvSpPr>
        <p:spPr>
          <a:xfrm>
            <a:off x="5493436" y="4877917"/>
            <a:ext cx="94956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3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hrs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040499F6-8D62-7672-405B-C7381B5B09AE}"/>
              </a:ext>
            </a:extLst>
          </p:cNvPr>
          <p:cNvSpPr txBox="1"/>
          <p:nvPr/>
        </p:nvSpPr>
        <p:spPr>
          <a:xfrm>
            <a:off x="7529142" y="4877917"/>
            <a:ext cx="94956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5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hrs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4E6468BF-F4AA-9FD3-F318-4CE585C000E5}"/>
              </a:ext>
            </a:extLst>
          </p:cNvPr>
          <p:cNvSpPr txBox="1"/>
          <p:nvPr/>
        </p:nvSpPr>
        <p:spPr>
          <a:xfrm>
            <a:off x="133643" y="5905204"/>
            <a:ext cx="8947052"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Schibsted Grotesk"/>
                <a:ea typeface="+mn-ea"/>
                <a:cs typeface="+mn-cs"/>
              </a:rPr>
              <a:t>Figure 1. </a:t>
            </a:r>
            <a:r>
              <a:rPr kumimoji="0" lang="en-US" sz="1800" b="0" i="0" u="none" strike="noStrike" kern="1200" cap="none" spc="0" normalizeH="0" baseline="0" noProof="0" dirty="0">
                <a:ln>
                  <a:noFill/>
                </a:ln>
                <a:solidFill>
                  <a:prstClr val="black"/>
                </a:solidFill>
                <a:effectLst/>
                <a:uLnTx/>
                <a:uFillTx/>
                <a:latin typeface="Schibsted Grotesk"/>
                <a:ea typeface="+mn-ea"/>
                <a:cs typeface="+mn-cs"/>
              </a:rPr>
              <a:t>Postprandial glucose profile (median sensor glucose and </a:t>
            </a:r>
            <a:r>
              <a:rPr kumimoji="0" lang="en-US" sz="1800" b="0" i="0" u="none" strike="noStrike" kern="1200" cap="none" spc="0" normalizeH="0" baseline="0" noProof="0" dirty="0" err="1">
                <a:ln>
                  <a:noFill/>
                </a:ln>
                <a:solidFill>
                  <a:prstClr val="black"/>
                </a:solidFill>
                <a:effectLst/>
                <a:uLnTx/>
                <a:uFillTx/>
                <a:latin typeface="Schibsted Grotesk"/>
                <a:ea typeface="+mn-ea"/>
                <a:cs typeface="+mn-cs"/>
              </a:rPr>
              <a:t>hypoglycaemic</a:t>
            </a:r>
            <a:r>
              <a:rPr kumimoji="0" lang="en-US" sz="1800" b="0" i="0" u="none" strike="noStrike" kern="1200" cap="none" spc="0" normalizeH="0" baseline="0" noProof="0" dirty="0">
                <a:ln>
                  <a:noFill/>
                </a:ln>
                <a:solidFill>
                  <a:prstClr val="black"/>
                </a:solidFill>
                <a:effectLst/>
                <a:uLnTx/>
                <a:uFillTx/>
                <a:latin typeface="Schibsted Grotesk"/>
                <a:ea typeface="+mn-ea"/>
                <a:cs typeface="+mn-cs"/>
              </a:rPr>
              <a:t> events) in the 5 hours following a standardized meal with either carbohydrate‐only (standard) or with added fat (HF), protein (HP) or both (HFHP)</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92229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lice of pizza&#10;&#10;Description automatically generated with medium confidence">
            <a:extLst>
              <a:ext uri="{FF2B5EF4-FFF2-40B4-BE49-F238E27FC236}">
                <a16:creationId xmlns:a16="http://schemas.microsoft.com/office/drawing/2014/main" id="{7D04A262-3C65-7D42-A0F8-C22CF7A9C4D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400000">
            <a:off x="6877461" y="3427944"/>
            <a:ext cx="2413917" cy="2119160"/>
          </a:xfrm>
          <a:prstGeom prst="rect">
            <a:avLst/>
          </a:prstGeom>
        </p:spPr>
      </p:pic>
      <p:sp>
        <p:nvSpPr>
          <p:cNvPr id="2" name="Title 1">
            <a:extLst>
              <a:ext uri="{FF2B5EF4-FFF2-40B4-BE49-F238E27FC236}">
                <a16:creationId xmlns:a16="http://schemas.microsoft.com/office/drawing/2014/main" id="{7E6ACC81-B23D-154A-98BD-B45EC1015072}"/>
              </a:ext>
            </a:extLst>
          </p:cNvPr>
          <p:cNvSpPr>
            <a:spLocks noGrp="1"/>
          </p:cNvSpPr>
          <p:nvPr>
            <p:ph type="title"/>
          </p:nvPr>
        </p:nvSpPr>
        <p:spPr>
          <a:xfrm>
            <a:off x="0" y="0"/>
            <a:ext cx="9144000" cy="1389888"/>
          </a:xfrm>
          <a:solidFill>
            <a:srgbClr val="92D050"/>
          </a:solidFill>
        </p:spPr>
        <p:txBody>
          <a:bodyPr>
            <a:normAutofit/>
          </a:bodyPr>
          <a:lstStyle/>
          <a:p>
            <a:pPr algn="ctr"/>
            <a:r>
              <a:rPr lang="en-US" b="1" dirty="0"/>
              <a:t>Flexible Insulin Therapy: </a:t>
            </a:r>
            <a:br>
              <a:rPr lang="en-US" b="1" dirty="0"/>
            </a:br>
            <a:r>
              <a:rPr lang="en-US" b="1" dirty="0"/>
              <a:t>T1 DM &amp; Mixed Meals</a:t>
            </a:r>
          </a:p>
        </p:txBody>
      </p:sp>
      <p:sp>
        <p:nvSpPr>
          <p:cNvPr id="3" name="Content Placeholder 2">
            <a:extLst>
              <a:ext uri="{FF2B5EF4-FFF2-40B4-BE49-F238E27FC236}">
                <a16:creationId xmlns:a16="http://schemas.microsoft.com/office/drawing/2014/main" id="{2A3D1301-67E0-7944-BFC0-BE549E49065B}"/>
              </a:ext>
            </a:extLst>
          </p:cNvPr>
          <p:cNvSpPr>
            <a:spLocks noGrp="1"/>
          </p:cNvSpPr>
          <p:nvPr>
            <p:ph idx="1"/>
          </p:nvPr>
        </p:nvSpPr>
        <p:spPr>
          <a:xfrm>
            <a:off x="203146" y="1754423"/>
            <a:ext cx="8355638" cy="4872744"/>
          </a:xfrm>
        </p:spPr>
        <p:txBody>
          <a:bodyPr>
            <a:noAutofit/>
          </a:bodyPr>
          <a:lstStyle/>
          <a:p>
            <a:pPr marL="0" indent="0">
              <a:buNone/>
            </a:pPr>
            <a:r>
              <a:rPr lang="en-US" sz="2400" dirty="0"/>
              <a:t>Insulin in Mixed Meals (Carb + Fat/Protein)</a:t>
            </a:r>
          </a:p>
          <a:p>
            <a:r>
              <a:rPr lang="en-US" sz="2400" dirty="0"/>
              <a:t>Insulin needs not just based on carbs - </a:t>
            </a:r>
            <a:r>
              <a:rPr lang="en-US" sz="2400" b="1" dirty="0"/>
              <a:t>protein &amp; fat matter</a:t>
            </a:r>
            <a:endParaRPr lang="en-US" sz="1000" b="1" dirty="0"/>
          </a:p>
          <a:p>
            <a:r>
              <a:rPr lang="en-US" sz="2400" b="1" dirty="0"/>
              <a:t>High-fat/protein meals may require</a:t>
            </a:r>
            <a:r>
              <a:rPr lang="en-US" sz="2400" dirty="0"/>
              <a:t>: </a:t>
            </a:r>
          </a:p>
          <a:p>
            <a:pPr lvl="1"/>
            <a:r>
              <a:rPr lang="en-US" sz="2000" dirty="0"/>
              <a:t>↑ total dose</a:t>
            </a:r>
          </a:p>
          <a:p>
            <a:pPr lvl="1"/>
            <a:r>
              <a:rPr lang="en-US" sz="2000" dirty="0"/>
              <a:t>Adjustment of timing (dual wave if on CSII)</a:t>
            </a:r>
            <a:endParaRPr lang="en-US" sz="1000" dirty="0"/>
          </a:p>
          <a:p>
            <a:r>
              <a:rPr lang="en-US" sz="2400" dirty="0"/>
              <a:t>Monitor and individualize:</a:t>
            </a:r>
            <a:endParaRPr lang="en-US" sz="2400" b="1" dirty="0"/>
          </a:p>
          <a:p>
            <a:pPr lvl="1"/>
            <a:r>
              <a:rPr lang="en-US" sz="2000" dirty="0"/>
              <a:t>Affect of protein/fat differ widely in individuals.</a:t>
            </a:r>
          </a:p>
          <a:p>
            <a:pPr lvl="1"/>
            <a:r>
              <a:rPr lang="en-US" sz="2000" dirty="0"/>
              <a:t>Use CSII split-bolus, if available (Start 50/50% - modify)</a:t>
            </a:r>
          </a:p>
          <a:p>
            <a:pPr lvl="1"/>
            <a:r>
              <a:rPr lang="en-US" sz="2000" dirty="0"/>
              <a:t>Check glucose 3 hours after </a:t>
            </a:r>
            <a:endParaRPr lang="en-US" sz="1000" dirty="0"/>
          </a:p>
          <a:p>
            <a:r>
              <a:rPr lang="en-US" sz="2400" dirty="0"/>
              <a:t>Research is ongoing: Optimal strategies vary. </a:t>
            </a:r>
          </a:p>
          <a:p>
            <a:pPr lvl="1"/>
            <a:r>
              <a:rPr lang="en-US" sz="2000" b="1" dirty="0"/>
              <a:t>No formal ADA recommendation</a:t>
            </a:r>
          </a:p>
        </p:txBody>
      </p:sp>
      <p:sp>
        <p:nvSpPr>
          <p:cNvPr id="4" name="TextBox 3">
            <a:extLst>
              <a:ext uri="{FF2B5EF4-FFF2-40B4-BE49-F238E27FC236}">
                <a16:creationId xmlns:a16="http://schemas.microsoft.com/office/drawing/2014/main" id="{490B636F-B1CB-E40B-3560-F26F8A52E776}"/>
              </a:ext>
            </a:extLst>
          </p:cNvPr>
          <p:cNvSpPr txBox="1"/>
          <p:nvPr/>
        </p:nvSpPr>
        <p:spPr>
          <a:xfrm>
            <a:off x="203146" y="6396335"/>
            <a:ext cx="8737707" cy="46166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American Diabetes Association Professional Practice Committee for Diabetes*; 5. Facilitating Positive Health Behaviors and Well-being to Improve Health Outcomes: Standards of Care in Diabetes—2026.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Diabetes Care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1 January 2026; 49 (Supplement_1): S89–S131</a:t>
            </a:r>
            <a:endParaRPr kumimoji="0" lang="en-US" sz="1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17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80196-1604-4522-9D3F-A41971311E79}"/>
              </a:ext>
            </a:extLst>
          </p:cNvPr>
          <p:cNvSpPr>
            <a:spLocks noGrp="1"/>
          </p:cNvSpPr>
          <p:nvPr>
            <p:ph type="title"/>
          </p:nvPr>
        </p:nvSpPr>
        <p:spPr>
          <a:xfrm>
            <a:off x="0" y="41485"/>
            <a:ext cx="9144000" cy="1089610"/>
          </a:xfrm>
          <a:solidFill>
            <a:srgbClr val="92D050"/>
          </a:solidFill>
        </p:spPr>
        <p:txBody>
          <a:bodyPr>
            <a:normAutofit/>
          </a:bodyPr>
          <a:lstStyle/>
          <a:p>
            <a:pPr algn="ctr"/>
            <a:r>
              <a:rPr lang="en-US" b="1" dirty="0"/>
              <a:t>Knowledge Check: Poll Question #10</a:t>
            </a:r>
          </a:p>
        </p:txBody>
      </p:sp>
      <p:sp>
        <p:nvSpPr>
          <p:cNvPr id="3" name="Content Placeholder 2">
            <a:extLst>
              <a:ext uri="{FF2B5EF4-FFF2-40B4-BE49-F238E27FC236}">
                <a16:creationId xmlns:a16="http://schemas.microsoft.com/office/drawing/2014/main" id="{99051955-8862-43BC-9C8A-EEE5DA5FC15E}"/>
              </a:ext>
            </a:extLst>
          </p:cNvPr>
          <p:cNvSpPr>
            <a:spLocks noGrp="1"/>
          </p:cNvSpPr>
          <p:nvPr>
            <p:ph idx="1"/>
          </p:nvPr>
        </p:nvSpPr>
        <p:spPr>
          <a:xfrm>
            <a:off x="628650" y="1436914"/>
            <a:ext cx="7886700" cy="4455886"/>
          </a:xfrm>
        </p:spPr>
        <p:txBody>
          <a:bodyPr>
            <a:normAutofit/>
          </a:bodyPr>
          <a:lstStyle/>
          <a:p>
            <a:pPr marL="0" indent="0">
              <a:lnSpc>
                <a:spcPct val="100000"/>
              </a:lnSpc>
              <a:buNone/>
            </a:pPr>
            <a:r>
              <a:rPr lang="en-US" sz="2700" dirty="0"/>
              <a:t>Sam is going to eat the following breakfast: A whole </a:t>
            </a:r>
            <a:r>
              <a:rPr lang="en-US" sz="2700" dirty="0" err="1"/>
              <a:t>english</a:t>
            </a:r>
            <a:r>
              <a:rPr lang="en-US" sz="2700" dirty="0"/>
              <a:t> muffin, 2 scrambled eggs with 1 oz cheese, ½ a large banana, and an 8 oz. glass of 1% milk. Using the exchange list, how many grams of carbohydrate are in the breakfast meal?</a:t>
            </a:r>
          </a:p>
          <a:p>
            <a:pPr marL="728663" lvl="1" indent="-385763">
              <a:lnSpc>
                <a:spcPct val="100000"/>
              </a:lnSpc>
              <a:buFont typeface="+mj-lt"/>
              <a:buAutoNum type="alphaUcPeriod"/>
            </a:pPr>
            <a:r>
              <a:rPr lang="en-US" dirty="0"/>
              <a:t>42g</a:t>
            </a:r>
          </a:p>
          <a:p>
            <a:pPr marL="728663" lvl="1" indent="-385763">
              <a:lnSpc>
                <a:spcPct val="100000"/>
              </a:lnSpc>
              <a:buFont typeface="+mj-lt"/>
              <a:buAutoNum type="alphaUcPeriod"/>
            </a:pPr>
            <a:r>
              <a:rPr lang="en-US" dirty="0"/>
              <a:t>57g</a:t>
            </a:r>
          </a:p>
          <a:p>
            <a:pPr marL="728663" lvl="1" indent="-385763">
              <a:lnSpc>
                <a:spcPct val="100000"/>
              </a:lnSpc>
              <a:buFont typeface="+mj-lt"/>
              <a:buAutoNum type="alphaUcPeriod"/>
            </a:pPr>
            <a:r>
              <a:rPr lang="en-US" dirty="0"/>
              <a:t>60g</a:t>
            </a:r>
          </a:p>
          <a:p>
            <a:pPr marL="728663" lvl="1" indent="-385763">
              <a:lnSpc>
                <a:spcPct val="100000"/>
              </a:lnSpc>
              <a:buFont typeface="+mj-lt"/>
              <a:buAutoNum type="alphaUcPeriod"/>
            </a:pPr>
            <a:r>
              <a:rPr lang="en-US" dirty="0"/>
              <a:t>72g</a:t>
            </a:r>
          </a:p>
        </p:txBody>
      </p:sp>
      <p:sp>
        <p:nvSpPr>
          <p:cNvPr id="4" name="Oval 3">
            <a:extLst>
              <a:ext uri="{FF2B5EF4-FFF2-40B4-BE49-F238E27FC236}">
                <a16:creationId xmlns:a16="http://schemas.microsoft.com/office/drawing/2014/main" id="{77EE1D85-DD07-4E4E-9EC1-65C131AE3D97}"/>
              </a:ext>
            </a:extLst>
          </p:cNvPr>
          <p:cNvSpPr/>
          <p:nvPr/>
        </p:nvSpPr>
        <p:spPr>
          <a:xfrm>
            <a:off x="805192" y="4041985"/>
            <a:ext cx="1420586" cy="4553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C5B40D-D7D6-A604-E3A3-FFC47793AAD1}"/>
              </a:ext>
            </a:extLst>
          </p:cNvPr>
          <p:cNvPicPr>
            <a:picLocks noChangeAspect="1"/>
          </p:cNvPicPr>
          <p:nvPr/>
        </p:nvPicPr>
        <p:blipFill>
          <a:blip r:embed="rId3"/>
          <a:stretch>
            <a:fillRect/>
          </a:stretch>
        </p:blipFill>
        <p:spPr>
          <a:xfrm>
            <a:off x="5726685" y="3867795"/>
            <a:ext cx="2788665" cy="1859110"/>
          </a:xfrm>
          <a:prstGeom prst="rect">
            <a:avLst/>
          </a:prstGeom>
        </p:spPr>
      </p:pic>
    </p:spTree>
    <p:extLst>
      <p:ext uri="{BB962C8B-B14F-4D97-AF65-F5344CB8AC3E}">
        <p14:creationId xmlns:p14="http://schemas.microsoft.com/office/powerpoint/2010/main" val="216108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46FC-9F71-43AF-89A1-EFA634A7C506}"/>
              </a:ext>
            </a:extLst>
          </p:cNvPr>
          <p:cNvSpPr>
            <a:spLocks noGrp="1"/>
          </p:cNvSpPr>
          <p:nvPr>
            <p:ph type="title"/>
          </p:nvPr>
        </p:nvSpPr>
        <p:spPr>
          <a:xfrm>
            <a:off x="0" y="0"/>
            <a:ext cx="9144000" cy="1095828"/>
          </a:xfrm>
          <a:solidFill>
            <a:srgbClr val="92D050"/>
          </a:solidFill>
        </p:spPr>
        <p:txBody>
          <a:bodyPr/>
          <a:lstStyle/>
          <a:p>
            <a:pPr algn="ctr"/>
            <a:r>
              <a:rPr lang="en-US" b="1" dirty="0"/>
              <a:t>Knowledge Check: Answered</a:t>
            </a:r>
          </a:p>
        </p:txBody>
      </p:sp>
      <p:graphicFrame>
        <p:nvGraphicFramePr>
          <p:cNvPr id="5" name="Table 5">
            <a:extLst>
              <a:ext uri="{FF2B5EF4-FFF2-40B4-BE49-F238E27FC236}">
                <a16:creationId xmlns:a16="http://schemas.microsoft.com/office/drawing/2014/main" id="{45B5DAC9-15EE-461B-BBF4-10B2211813A8}"/>
              </a:ext>
            </a:extLst>
          </p:cNvPr>
          <p:cNvGraphicFramePr>
            <a:graphicFrameLocks noGrp="1"/>
          </p:cNvGraphicFramePr>
          <p:nvPr/>
        </p:nvGraphicFramePr>
        <p:xfrm>
          <a:off x="628650" y="1857829"/>
          <a:ext cx="7598163" cy="3904343"/>
        </p:xfrm>
        <a:graphic>
          <a:graphicData uri="http://schemas.openxmlformats.org/drawingml/2006/table">
            <a:tbl>
              <a:tblPr firstRow="1" bandRow="1">
                <a:tableStyleId>{5C22544A-7EE6-4342-B048-85BDC9FD1C3A}</a:tableStyleId>
              </a:tblPr>
              <a:tblGrid>
                <a:gridCol w="2532721">
                  <a:extLst>
                    <a:ext uri="{9D8B030D-6E8A-4147-A177-3AD203B41FA5}">
                      <a16:colId xmlns:a16="http://schemas.microsoft.com/office/drawing/2014/main" val="334721364"/>
                    </a:ext>
                  </a:extLst>
                </a:gridCol>
                <a:gridCol w="2532721">
                  <a:extLst>
                    <a:ext uri="{9D8B030D-6E8A-4147-A177-3AD203B41FA5}">
                      <a16:colId xmlns:a16="http://schemas.microsoft.com/office/drawing/2014/main" val="3193076385"/>
                    </a:ext>
                  </a:extLst>
                </a:gridCol>
                <a:gridCol w="2532721">
                  <a:extLst>
                    <a:ext uri="{9D8B030D-6E8A-4147-A177-3AD203B41FA5}">
                      <a16:colId xmlns:a16="http://schemas.microsoft.com/office/drawing/2014/main" val="1608484081"/>
                    </a:ext>
                  </a:extLst>
                </a:gridCol>
              </a:tblGrid>
              <a:tr h="538585">
                <a:tc>
                  <a:txBody>
                    <a:bodyPr/>
                    <a:lstStyle/>
                    <a:p>
                      <a:pPr algn="ctr"/>
                      <a:r>
                        <a:rPr lang="en-US" sz="2400" b="1" dirty="0">
                          <a:solidFill>
                            <a:schemeClr val="tx1"/>
                          </a:solidFill>
                          <a:latin typeface="+mn-lt"/>
                        </a:rPr>
                        <a:t>Food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latin typeface="+mn-lt"/>
                        </a:rPr>
                        <a:t>Amount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1" dirty="0">
                          <a:solidFill>
                            <a:schemeClr val="tx1"/>
                          </a:solidFill>
                          <a:latin typeface="+mn-lt"/>
                        </a:rPr>
                        <a:t>Carbs (g)</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7447246"/>
                  </a:ext>
                </a:extLst>
              </a:tr>
              <a:tr h="538585">
                <a:tc>
                  <a:txBody>
                    <a:bodyPr/>
                    <a:lstStyle/>
                    <a:p>
                      <a:pPr algn="l"/>
                      <a:r>
                        <a:rPr lang="en-US" sz="2400" b="0" dirty="0">
                          <a:solidFill>
                            <a:schemeClr val="tx1"/>
                          </a:solidFill>
                          <a:latin typeface="+mn-lt"/>
                        </a:rPr>
                        <a:t>English muffin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a:solidFill>
                            <a:schemeClr val="tx1"/>
                          </a:solidFill>
                          <a:latin typeface="+mn-lt"/>
                        </a:rPr>
                        <a:t>1 whole</a:t>
                      </a:r>
                      <a:endParaRPr lang="en-US" sz="2400" b="0" dirty="0">
                        <a:solidFill>
                          <a:schemeClr val="tx1"/>
                        </a:solidFill>
                        <a:latin typeface="+mn-lt"/>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15 x 2 = 30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534848"/>
                  </a:ext>
                </a:extLst>
              </a:tr>
              <a:tr h="616140">
                <a:tc>
                  <a:txBody>
                    <a:bodyPr/>
                    <a:lstStyle/>
                    <a:p>
                      <a:pPr algn="l"/>
                      <a:r>
                        <a:rPr lang="en-US" sz="2400" b="0" dirty="0">
                          <a:solidFill>
                            <a:schemeClr val="tx1"/>
                          </a:solidFill>
                          <a:latin typeface="+mn-lt"/>
                        </a:rPr>
                        <a:t>Eggs, scrambled</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0 x 2 = 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0728844"/>
                  </a:ext>
                </a:extLst>
              </a:tr>
              <a:tr h="538585">
                <a:tc>
                  <a:txBody>
                    <a:bodyPr/>
                    <a:lstStyle/>
                    <a:p>
                      <a:pPr algn="l"/>
                      <a:r>
                        <a:rPr lang="en-US" sz="2400" b="0" dirty="0">
                          <a:solidFill>
                            <a:schemeClr val="tx1"/>
                          </a:solidFill>
                          <a:latin typeface="+mn-lt"/>
                        </a:rPr>
                        <a:t>Cheese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 oz.</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0 x 1 = 0</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7876308"/>
                  </a:ext>
                </a:extLst>
              </a:tr>
              <a:tr h="538585">
                <a:tc>
                  <a:txBody>
                    <a:bodyPr/>
                    <a:lstStyle/>
                    <a:p>
                      <a:pPr algn="l"/>
                      <a:r>
                        <a:rPr lang="en-US" sz="2400" b="0" dirty="0">
                          <a:solidFill>
                            <a:schemeClr val="tx1"/>
                          </a:solidFill>
                          <a:latin typeface="+mn-lt"/>
                        </a:rPr>
                        <a:t>Banana, large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½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15 x 1 = 15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2700172"/>
                  </a:ext>
                </a:extLst>
              </a:tr>
              <a:tr h="538585">
                <a:tc>
                  <a:txBody>
                    <a:bodyPr/>
                    <a:lstStyle/>
                    <a:p>
                      <a:pPr algn="l"/>
                      <a:r>
                        <a:rPr lang="en-US" sz="2400" b="0" dirty="0">
                          <a:solidFill>
                            <a:schemeClr val="tx1"/>
                          </a:solidFill>
                          <a:latin typeface="+mn-lt"/>
                        </a:rPr>
                        <a:t>Milk, 1%</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8 oz.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dirty="0">
                          <a:solidFill>
                            <a:schemeClr val="tx1"/>
                          </a:solidFill>
                          <a:latin typeface="+mn-lt"/>
                        </a:rPr>
                        <a:t>12 x 1 = 12</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2016790"/>
                  </a:ext>
                </a:extLst>
              </a:tr>
              <a:tr h="595278">
                <a:tc gridSpan="3">
                  <a:txBody>
                    <a:bodyPr/>
                    <a:lstStyle/>
                    <a:p>
                      <a:r>
                        <a:rPr lang="en-US" sz="2700" b="1" dirty="0">
                          <a:latin typeface="+mn-lt"/>
                        </a:rPr>
                        <a:t>Total                                                                 57g</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050558"/>
                  </a:ext>
                </a:extLst>
              </a:tr>
            </a:tbl>
          </a:graphicData>
        </a:graphic>
      </p:graphicFrame>
    </p:spTree>
    <p:extLst>
      <p:ext uri="{BB962C8B-B14F-4D97-AF65-F5344CB8AC3E}">
        <p14:creationId xmlns:p14="http://schemas.microsoft.com/office/powerpoint/2010/main" val="330181669"/>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1BCC8-7686-4049-9928-07F57304E145}"/>
              </a:ext>
            </a:extLst>
          </p:cNvPr>
          <p:cNvSpPr>
            <a:spLocks noGrp="1"/>
          </p:cNvSpPr>
          <p:nvPr>
            <p:ph type="title"/>
          </p:nvPr>
        </p:nvSpPr>
        <p:spPr>
          <a:xfrm>
            <a:off x="0" y="0"/>
            <a:ext cx="9144000" cy="1280116"/>
          </a:xfrm>
          <a:solidFill>
            <a:srgbClr val="92D050"/>
          </a:solidFill>
        </p:spPr>
        <p:txBody>
          <a:bodyPr>
            <a:normAutofit/>
          </a:bodyPr>
          <a:lstStyle/>
          <a:p>
            <a:pPr algn="ctr"/>
            <a:r>
              <a:rPr lang="en-US" b="1" dirty="0"/>
              <a:t>Knowledge Check – Continued - Poll #11</a:t>
            </a:r>
          </a:p>
        </p:txBody>
      </p:sp>
      <p:sp>
        <p:nvSpPr>
          <p:cNvPr id="3" name="Content Placeholder 2">
            <a:extLst>
              <a:ext uri="{FF2B5EF4-FFF2-40B4-BE49-F238E27FC236}">
                <a16:creationId xmlns:a16="http://schemas.microsoft.com/office/drawing/2014/main" id="{CA1D6DC3-EBF4-4F3F-8E36-763A3902F2B2}"/>
              </a:ext>
            </a:extLst>
          </p:cNvPr>
          <p:cNvSpPr>
            <a:spLocks noGrp="1"/>
          </p:cNvSpPr>
          <p:nvPr>
            <p:ph idx="1"/>
          </p:nvPr>
        </p:nvSpPr>
        <p:spPr>
          <a:xfrm>
            <a:off x="628650" y="1825624"/>
            <a:ext cx="7886700" cy="4633785"/>
          </a:xfrm>
        </p:spPr>
        <p:txBody>
          <a:bodyPr>
            <a:normAutofit lnSpcReduction="10000"/>
          </a:bodyPr>
          <a:lstStyle/>
          <a:p>
            <a:pPr marL="0" indent="0">
              <a:lnSpc>
                <a:spcPct val="110000"/>
              </a:lnSpc>
              <a:buNone/>
            </a:pPr>
            <a:r>
              <a:rPr lang="en-US" dirty="0"/>
              <a:t>Before the meal Sam’s sensor glucose reads 298 mg/dl. The target is 150 mg/dl. How much Humalog insulin is need to take by syringe if the carb ratio is 1:12 and correction factor is 1:60? </a:t>
            </a:r>
          </a:p>
          <a:p>
            <a:pPr marL="385763" indent="-385763">
              <a:lnSpc>
                <a:spcPct val="100000"/>
              </a:lnSpc>
              <a:buFont typeface="+mj-lt"/>
              <a:buAutoNum type="alphaUcPeriod"/>
            </a:pPr>
            <a:r>
              <a:rPr lang="en-US" dirty="0"/>
              <a:t>7 units</a:t>
            </a:r>
          </a:p>
          <a:p>
            <a:pPr marL="385763" indent="-385763">
              <a:lnSpc>
                <a:spcPct val="100000"/>
              </a:lnSpc>
              <a:buFont typeface="+mj-lt"/>
              <a:buAutoNum type="alphaUcPeriod"/>
            </a:pPr>
            <a:r>
              <a:rPr lang="en-US" dirty="0"/>
              <a:t>7.2 units</a:t>
            </a:r>
          </a:p>
          <a:p>
            <a:pPr marL="385763" indent="-385763">
              <a:lnSpc>
                <a:spcPct val="100000"/>
              </a:lnSpc>
              <a:buFont typeface="+mj-lt"/>
              <a:buAutoNum type="alphaUcPeriod"/>
            </a:pPr>
            <a:r>
              <a:rPr lang="en-US" dirty="0"/>
              <a:t>8 units</a:t>
            </a:r>
          </a:p>
          <a:p>
            <a:pPr marL="385763" indent="-385763">
              <a:lnSpc>
                <a:spcPct val="100000"/>
              </a:lnSpc>
              <a:buFont typeface="+mj-lt"/>
              <a:buAutoNum type="alphaUcPeriod"/>
            </a:pPr>
            <a:r>
              <a:rPr lang="en-US" dirty="0"/>
              <a:t>9.7 units</a:t>
            </a:r>
          </a:p>
          <a:p>
            <a:pPr marL="385763" indent="-385763">
              <a:lnSpc>
                <a:spcPct val="100000"/>
              </a:lnSpc>
              <a:buFont typeface="+mj-lt"/>
              <a:buAutoNum type="alphaUcPeriod"/>
            </a:pPr>
            <a:r>
              <a:rPr lang="en-US" dirty="0"/>
              <a:t>10 units</a:t>
            </a:r>
          </a:p>
        </p:txBody>
      </p:sp>
      <p:sp>
        <p:nvSpPr>
          <p:cNvPr id="4" name="Oval 3">
            <a:extLst>
              <a:ext uri="{FF2B5EF4-FFF2-40B4-BE49-F238E27FC236}">
                <a16:creationId xmlns:a16="http://schemas.microsoft.com/office/drawing/2014/main" id="{77EE1D85-DD07-4E4E-9EC1-65C131AE3D97}"/>
              </a:ext>
            </a:extLst>
          </p:cNvPr>
          <p:cNvSpPr/>
          <p:nvPr/>
        </p:nvSpPr>
        <p:spPr>
          <a:xfrm>
            <a:off x="504734" y="3546597"/>
            <a:ext cx="1538151" cy="4719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0828909-1AEF-576A-4C24-E17AE4C155A1}"/>
              </a:ext>
            </a:extLst>
          </p:cNvPr>
          <p:cNvSpPr txBox="1"/>
          <p:nvPr/>
        </p:nvSpPr>
        <p:spPr>
          <a:xfrm>
            <a:off x="6099552" y="3546597"/>
            <a:ext cx="2301498"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Reminder: Total Carbs consumed is 57 grams </a:t>
            </a:r>
          </a:p>
        </p:txBody>
      </p:sp>
    </p:spTree>
    <p:extLst>
      <p:ext uri="{BB962C8B-B14F-4D97-AF65-F5344CB8AC3E}">
        <p14:creationId xmlns:p14="http://schemas.microsoft.com/office/powerpoint/2010/main" val="418884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C69D-E5F7-478A-86C2-CDCA17189C14}"/>
              </a:ext>
            </a:extLst>
          </p:cNvPr>
          <p:cNvSpPr>
            <a:spLocks noGrp="1"/>
          </p:cNvSpPr>
          <p:nvPr>
            <p:ph type="title"/>
          </p:nvPr>
        </p:nvSpPr>
        <p:spPr>
          <a:xfrm>
            <a:off x="0" y="12748"/>
            <a:ext cx="9144000" cy="985859"/>
          </a:xfrm>
          <a:solidFill>
            <a:srgbClr val="92D050"/>
          </a:solidFill>
        </p:spPr>
        <p:txBody>
          <a:bodyPr/>
          <a:lstStyle/>
          <a:p>
            <a:pPr algn="ctr"/>
            <a:r>
              <a:rPr lang="en-US" b="1" dirty="0"/>
              <a:t>Knowledge Check - Answered</a:t>
            </a:r>
          </a:p>
        </p:txBody>
      </p:sp>
      <p:sp>
        <p:nvSpPr>
          <p:cNvPr id="3" name="Content Placeholder 2">
            <a:extLst>
              <a:ext uri="{FF2B5EF4-FFF2-40B4-BE49-F238E27FC236}">
                <a16:creationId xmlns:a16="http://schemas.microsoft.com/office/drawing/2014/main" id="{8318238F-01F3-4E79-8EC5-6A045C11AB1B}"/>
              </a:ext>
            </a:extLst>
          </p:cNvPr>
          <p:cNvSpPr>
            <a:spLocks noGrp="1"/>
          </p:cNvSpPr>
          <p:nvPr>
            <p:ph idx="1"/>
          </p:nvPr>
        </p:nvSpPr>
        <p:spPr>
          <a:xfrm>
            <a:off x="475492" y="1437867"/>
            <a:ext cx="7886700" cy="4666423"/>
          </a:xfrm>
        </p:spPr>
        <p:txBody>
          <a:bodyPr>
            <a:normAutofit lnSpcReduction="10000"/>
          </a:bodyPr>
          <a:lstStyle/>
          <a:p>
            <a:pPr marL="385763" indent="-385763">
              <a:buAutoNum type="arabicParenR"/>
            </a:pPr>
            <a:r>
              <a:rPr lang="en-US" dirty="0"/>
              <a:t>Calculate the </a:t>
            </a:r>
            <a:r>
              <a:rPr lang="en-US" dirty="0">
                <a:solidFill>
                  <a:schemeClr val="accent6">
                    <a:lumMod val="75000"/>
                  </a:schemeClr>
                </a:solidFill>
              </a:rPr>
              <a:t>food dose</a:t>
            </a:r>
          </a:p>
          <a:p>
            <a:pPr marL="728663" lvl="1" indent="-385763">
              <a:buAutoNum type="arabicParenR"/>
            </a:pPr>
            <a:r>
              <a:rPr lang="en-US" dirty="0"/>
              <a:t>Total Carbs: 57g</a:t>
            </a:r>
          </a:p>
          <a:p>
            <a:pPr marL="728663" lvl="1" indent="-385763">
              <a:buAutoNum type="arabicParenR"/>
            </a:pPr>
            <a:r>
              <a:rPr lang="en-US" dirty="0"/>
              <a:t>ICR: 1:12</a:t>
            </a:r>
          </a:p>
          <a:p>
            <a:pPr marL="342900" lvl="1" indent="0">
              <a:buNone/>
            </a:pPr>
            <a:endParaRPr lang="en-US" dirty="0"/>
          </a:p>
          <a:p>
            <a:pPr marL="385763" indent="-385763">
              <a:buAutoNum type="arabicParenR"/>
            </a:pPr>
            <a:r>
              <a:rPr lang="en-US" dirty="0"/>
              <a:t>Calculate the </a:t>
            </a:r>
            <a:r>
              <a:rPr lang="en-US" dirty="0">
                <a:solidFill>
                  <a:srgbClr val="7030A0"/>
                </a:solidFill>
              </a:rPr>
              <a:t>correction dose</a:t>
            </a:r>
          </a:p>
          <a:p>
            <a:pPr marL="728663" lvl="1" indent="-385763">
              <a:buAutoNum type="arabicParenR"/>
            </a:pPr>
            <a:r>
              <a:rPr lang="en-US" dirty="0"/>
              <a:t>Current sensor glucose: 298 mg/dl</a:t>
            </a:r>
          </a:p>
          <a:p>
            <a:pPr marL="728663" lvl="1" indent="-385763">
              <a:buAutoNum type="arabicParenR"/>
            </a:pPr>
            <a:r>
              <a:rPr lang="en-US" dirty="0"/>
              <a:t>Target glucose: 150 mg/dl</a:t>
            </a:r>
          </a:p>
          <a:p>
            <a:pPr marL="728663" lvl="1" indent="-385763">
              <a:buAutoNum type="arabicParenR"/>
            </a:pPr>
            <a:r>
              <a:rPr lang="en-US" dirty="0"/>
              <a:t>ISF: 1:60</a:t>
            </a:r>
          </a:p>
          <a:p>
            <a:pPr marL="728663" lvl="1" indent="-385763">
              <a:buAutoNum type="arabicParenR"/>
            </a:pPr>
            <a:endParaRPr lang="en-US" dirty="0"/>
          </a:p>
          <a:p>
            <a:pPr marL="728663" lvl="1" indent="-385763">
              <a:buAutoNum type="arabicParenR"/>
            </a:pPr>
            <a:endParaRPr lang="en-US" dirty="0"/>
          </a:p>
          <a:p>
            <a:pPr marL="728663" lvl="1" indent="-385763">
              <a:buAutoNum type="arabicParenR"/>
            </a:pPr>
            <a:endParaRPr lang="en-US" dirty="0"/>
          </a:p>
          <a:p>
            <a:pPr marL="728663" lvl="1" indent="-385763">
              <a:buAutoNum type="arabicParenR"/>
            </a:pPr>
            <a:r>
              <a:rPr lang="en-US" dirty="0"/>
              <a:t>                                                 +</a:t>
            </a:r>
          </a:p>
          <a:p>
            <a:pPr marL="728663" lvl="1" indent="-385763">
              <a:buAutoNum type="arabicParenR"/>
            </a:pPr>
            <a:endParaRPr lang="en-US" dirty="0"/>
          </a:p>
          <a:p>
            <a:pPr marL="0" indent="0">
              <a:buNone/>
            </a:pPr>
            <a:endParaRPr lang="en-US" dirty="0"/>
          </a:p>
        </p:txBody>
      </p:sp>
      <p:pic>
        <p:nvPicPr>
          <p:cNvPr id="6" name="Picture 5">
            <a:extLst>
              <a:ext uri="{FF2B5EF4-FFF2-40B4-BE49-F238E27FC236}">
                <a16:creationId xmlns:a16="http://schemas.microsoft.com/office/drawing/2014/main" id="{07EF15C6-13B3-434D-8E7D-DD3920ADFDA5}"/>
              </a:ext>
            </a:extLst>
          </p:cNvPr>
          <p:cNvPicPr>
            <a:picLocks noChangeAspect="1"/>
          </p:cNvPicPr>
          <p:nvPr/>
        </p:nvPicPr>
        <p:blipFill>
          <a:blip r:embed="rId3"/>
          <a:stretch>
            <a:fillRect/>
          </a:stretch>
        </p:blipFill>
        <p:spPr>
          <a:xfrm>
            <a:off x="4141632" y="4917187"/>
            <a:ext cx="4611550" cy="937394"/>
          </a:xfrm>
          <a:prstGeom prst="rect">
            <a:avLst/>
          </a:prstGeom>
        </p:spPr>
      </p:pic>
      <p:pic>
        <p:nvPicPr>
          <p:cNvPr id="7" name="Picture 6">
            <a:extLst>
              <a:ext uri="{FF2B5EF4-FFF2-40B4-BE49-F238E27FC236}">
                <a16:creationId xmlns:a16="http://schemas.microsoft.com/office/drawing/2014/main" id="{11A09A5C-2E39-4CED-8852-02C411305E78}"/>
              </a:ext>
            </a:extLst>
          </p:cNvPr>
          <p:cNvPicPr>
            <a:picLocks noChangeAspect="1"/>
          </p:cNvPicPr>
          <p:nvPr/>
        </p:nvPicPr>
        <p:blipFill>
          <a:blip r:embed="rId4"/>
          <a:stretch>
            <a:fillRect/>
          </a:stretch>
        </p:blipFill>
        <p:spPr>
          <a:xfrm>
            <a:off x="781808" y="4934972"/>
            <a:ext cx="3110138" cy="919609"/>
          </a:xfrm>
          <a:prstGeom prst="rect">
            <a:avLst/>
          </a:prstGeom>
        </p:spPr>
      </p:pic>
      <p:sp>
        <p:nvSpPr>
          <p:cNvPr id="8" name="Right Brace 7">
            <a:extLst>
              <a:ext uri="{FF2B5EF4-FFF2-40B4-BE49-F238E27FC236}">
                <a16:creationId xmlns:a16="http://schemas.microsoft.com/office/drawing/2014/main" id="{00F175C5-EAA9-400A-BCA3-88D3FF6D9A94}"/>
              </a:ext>
            </a:extLst>
          </p:cNvPr>
          <p:cNvSpPr/>
          <p:nvPr/>
        </p:nvSpPr>
        <p:spPr>
          <a:xfrm>
            <a:off x="3990532" y="1728721"/>
            <a:ext cx="237744" cy="919609"/>
          </a:xfrm>
          <a:prstGeom prst="rightBrace">
            <a:avLst>
              <a:gd name="adj1" fmla="val 8333"/>
              <a:gd name="adj2" fmla="val 48994"/>
            </a:avLst>
          </a:prstGeom>
          <a:ln w="28575"/>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0EC7AD5-4766-418B-B790-1D88055D0D7D}"/>
              </a:ext>
            </a:extLst>
          </p:cNvPr>
          <p:cNvSpPr txBox="1"/>
          <p:nvPr/>
        </p:nvSpPr>
        <p:spPr>
          <a:xfrm>
            <a:off x="4342914" y="1952414"/>
            <a:ext cx="130836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57g ÷ 12</a:t>
            </a:r>
          </a:p>
        </p:txBody>
      </p:sp>
      <p:sp>
        <p:nvSpPr>
          <p:cNvPr id="10" name="Right Brace 9">
            <a:extLst>
              <a:ext uri="{FF2B5EF4-FFF2-40B4-BE49-F238E27FC236}">
                <a16:creationId xmlns:a16="http://schemas.microsoft.com/office/drawing/2014/main" id="{D3584765-3F77-4425-B45F-2ADCF8D9B3DF}"/>
              </a:ext>
            </a:extLst>
          </p:cNvPr>
          <p:cNvSpPr/>
          <p:nvPr/>
        </p:nvSpPr>
        <p:spPr>
          <a:xfrm>
            <a:off x="4443984" y="3527730"/>
            <a:ext cx="256032" cy="1171243"/>
          </a:xfrm>
          <a:prstGeom prst="rightBrace">
            <a:avLst>
              <a:gd name="adj1" fmla="val 8333"/>
              <a:gd name="adj2" fmla="val 48994"/>
            </a:avLst>
          </a:prstGeom>
          <a:ln w="28575"/>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Rounded Corners 24">
            <a:extLst>
              <a:ext uri="{FF2B5EF4-FFF2-40B4-BE49-F238E27FC236}">
                <a16:creationId xmlns:a16="http://schemas.microsoft.com/office/drawing/2014/main" id="{79A203CE-3ADF-4946-A71F-2EC0C2301A57}"/>
              </a:ext>
            </a:extLst>
          </p:cNvPr>
          <p:cNvSpPr/>
          <p:nvPr/>
        </p:nvSpPr>
        <p:spPr>
          <a:xfrm>
            <a:off x="747836" y="4854963"/>
            <a:ext cx="3155965" cy="1062154"/>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Rounded Corners 25">
            <a:extLst>
              <a:ext uri="{FF2B5EF4-FFF2-40B4-BE49-F238E27FC236}">
                <a16:creationId xmlns:a16="http://schemas.microsoft.com/office/drawing/2014/main" id="{536D3385-D763-4115-A206-D29C75EB7BEB}"/>
              </a:ext>
            </a:extLst>
          </p:cNvPr>
          <p:cNvSpPr/>
          <p:nvPr/>
        </p:nvSpPr>
        <p:spPr>
          <a:xfrm>
            <a:off x="4098429" y="4845228"/>
            <a:ext cx="4654753" cy="1062154"/>
          </a:xfrm>
          <a:prstGeom prst="round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6DC45303-7D8D-4266-BD2C-9640DB902790}"/>
              </a:ext>
            </a:extLst>
          </p:cNvPr>
          <p:cNvSpPr/>
          <p:nvPr/>
        </p:nvSpPr>
        <p:spPr>
          <a:xfrm>
            <a:off x="3876271" y="5146191"/>
            <a:ext cx="249686" cy="3930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567E1F0D-34C3-4636-9B0B-19D20584A329}"/>
              </a:ext>
            </a:extLst>
          </p:cNvPr>
          <p:cNvSpPr/>
          <p:nvPr/>
        </p:nvSpPr>
        <p:spPr>
          <a:xfrm>
            <a:off x="2753709" y="1844213"/>
            <a:ext cx="515618" cy="262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C307234C-F102-4312-BC38-AE80360AD486}"/>
              </a:ext>
            </a:extLst>
          </p:cNvPr>
          <p:cNvSpPr/>
          <p:nvPr/>
        </p:nvSpPr>
        <p:spPr>
          <a:xfrm>
            <a:off x="1932901" y="2189472"/>
            <a:ext cx="600223" cy="262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CCB241F7-7884-41D4-B295-CD39FEDCABAF}"/>
              </a:ext>
            </a:extLst>
          </p:cNvPr>
          <p:cNvSpPr/>
          <p:nvPr/>
        </p:nvSpPr>
        <p:spPr>
          <a:xfrm>
            <a:off x="3978736" y="3378443"/>
            <a:ext cx="1186528" cy="331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09776B24-8AFE-487F-AFBB-C1636DE425C5}"/>
              </a:ext>
            </a:extLst>
          </p:cNvPr>
          <p:cNvSpPr/>
          <p:nvPr/>
        </p:nvSpPr>
        <p:spPr>
          <a:xfrm>
            <a:off x="2753709" y="3753136"/>
            <a:ext cx="1845340" cy="393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ECD6A35A-0D2E-4C23-A308-DC5E96262143}"/>
              </a:ext>
            </a:extLst>
          </p:cNvPr>
          <p:cNvSpPr/>
          <p:nvPr/>
        </p:nvSpPr>
        <p:spPr>
          <a:xfrm>
            <a:off x="1698926" y="4090925"/>
            <a:ext cx="677721" cy="331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p:cNvSpPr/>
          <p:nvPr/>
        </p:nvSpPr>
        <p:spPr>
          <a:xfrm>
            <a:off x="5685684" y="1990180"/>
            <a:ext cx="549429"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 name="Rectangle 4"/>
          <p:cNvSpPr/>
          <p:nvPr/>
        </p:nvSpPr>
        <p:spPr>
          <a:xfrm>
            <a:off x="6344529" y="1990180"/>
            <a:ext cx="190088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19D19">
                    <a:lumMod val="75000"/>
                  </a:srgbClr>
                </a:solidFill>
                <a:effectLst/>
                <a:uLnTx/>
                <a:uFillTx/>
                <a:latin typeface="Calibri" panose="020F0502020204030204"/>
                <a:ea typeface="+mn-ea"/>
                <a:cs typeface="+mn-cs"/>
              </a:rPr>
              <a:t>4.75 units</a:t>
            </a:r>
          </a:p>
        </p:txBody>
      </p:sp>
      <p:pic>
        <p:nvPicPr>
          <p:cNvPr id="21" name="Picture 20"/>
          <p:cNvPicPr>
            <a:picLocks noChangeAspect="1"/>
          </p:cNvPicPr>
          <p:nvPr/>
        </p:nvPicPr>
        <p:blipFill>
          <a:blip r:embed="rId5"/>
          <a:stretch>
            <a:fillRect/>
          </a:stretch>
        </p:blipFill>
        <p:spPr>
          <a:xfrm>
            <a:off x="4861061" y="3771079"/>
            <a:ext cx="1458694" cy="385848"/>
          </a:xfrm>
          <a:prstGeom prst="rect">
            <a:avLst/>
          </a:prstGeom>
        </p:spPr>
      </p:pic>
      <p:sp>
        <p:nvSpPr>
          <p:cNvPr id="22" name="TextBox 21"/>
          <p:cNvSpPr txBox="1"/>
          <p:nvPr/>
        </p:nvSpPr>
        <p:spPr>
          <a:xfrm>
            <a:off x="5391680" y="4062984"/>
            <a:ext cx="66606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60</a:t>
            </a:r>
          </a:p>
        </p:txBody>
      </p:sp>
      <p:sp>
        <p:nvSpPr>
          <p:cNvPr id="23" name="TextBox 22"/>
          <p:cNvSpPr txBox="1"/>
          <p:nvPr/>
        </p:nvSpPr>
        <p:spPr>
          <a:xfrm>
            <a:off x="6344529" y="3851850"/>
            <a:ext cx="24383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4" name="TextBox 23"/>
          <p:cNvSpPr txBox="1"/>
          <p:nvPr/>
        </p:nvSpPr>
        <p:spPr>
          <a:xfrm>
            <a:off x="6627490" y="3825845"/>
            <a:ext cx="204890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libri" panose="020F0502020204030204"/>
                <a:ea typeface="+mn-ea"/>
                <a:cs typeface="+mn-cs"/>
              </a:rPr>
              <a:t>2.46 units</a:t>
            </a:r>
          </a:p>
        </p:txBody>
      </p:sp>
    </p:spTree>
    <p:extLst>
      <p:ext uri="{BB962C8B-B14F-4D97-AF65-F5344CB8AC3E}">
        <p14:creationId xmlns:p14="http://schemas.microsoft.com/office/powerpoint/2010/main" val="13457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14" grpId="0" animBg="1"/>
      <p:bldP spid="15" grpId="0" animBg="1"/>
      <p:bldP spid="16" grpId="0" animBg="1"/>
      <p:bldP spid="18" grpId="0" animBg="1"/>
      <p:bldP spid="19" grpId="0" animBg="1"/>
      <p:bldP spid="20" grpId="0" animBg="1"/>
      <p:bldP spid="4" grpId="0"/>
      <p:bldP spid="5" grpId="0"/>
      <p:bldP spid="22" grpId="0"/>
      <p:bldP spid="23" grpId="0"/>
      <p:bldP spid="24" grpId="0"/>
    </p:bld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37E9-0BA4-4BEF-8694-05C3EC691E25}"/>
              </a:ext>
            </a:extLst>
          </p:cNvPr>
          <p:cNvSpPr>
            <a:spLocks noGrp="1"/>
          </p:cNvSpPr>
          <p:nvPr>
            <p:ph type="title"/>
          </p:nvPr>
        </p:nvSpPr>
        <p:spPr>
          <a:xfrm>
            <a:off x="0" y="0"/>
            <a:ext cx="9144000" cy="1131094"/>
          </a:xfrm>
          <a:solidFill>
            <a:srgbClr val="92D050"/>
          </a:solidFill>
        </p:spPr>
        <p:txBody>
          <a:bodyPr/>
          <a:lstStyle/>
          <a:p>
            <a:pPr algn="ctr"/>
            <a:r>
              <a:rPr lang="en-US" b="1" dirty="0"/>
              <a:t>Knowledge Check - Answered</a:t>
            </a:r>
          </a:p>
        </p:txBody>
      </p:sp>
      <p:sp>
        <p:nvSpPr>
          <p:cNvPr id="3" name="Content Placeholder 2">
            <a:extLst>
              <a:ext uri="{FF2B5EF4-FFF2-40B4-BE49-F238E27FC236}">
                <a16:creationId xmlns:a16="http://schemas.microsoft.com/office/drawing/2014/main" id="{CBA746AF-1098-484E-8BD0-3A7F8B5742E1}"/>
              </a:ext>
            </a:extLst>
          </p:cNvPr>
          <p:cNvSpPr>
            <a:spLocks noGrp="1"/>
          </p:cNvSpPr>
          <p:nvPr>
            <p:ph idx="1"/>
          </p:nvPr>
        </p:nvSpPr>
        <p:spPr>
          <a:xfrm>
            <a:off x="628650" y="1756229"/>
            <a:ext cx="7886700" cy="3571011"/>
          </a:xfrm>
        </p:spPr>
        <p:txBody>
          <a:bodyPr>
            <a:normAutofit/>
          </a:bodyPr>
          <a:lstStyle/>
          <a:p>
            <a:pPr>
              <a:lnSpc>
                <a:spcPct val="100000"/>
              </a:lnSpc>
            </a:pPr>
            <a:r>
              <a:rPr lang="en-US" dirty="0"/>
              <a:t>Sam will need: </a:t>
            </a:r>
            <a:r>
              <a:rPr lang="en-US" dirty="0">
                <a:solidFill>
                  <a:schemeClr val="accent6">
                    <a:lumMod val="75000"/>
                  </a:schemeClr>
                </a:solidFill>
              </a:rPr>
              <a:t>4.75 units </a:t>
            </a:r>
            <a:r>
              <a:rPr lang="en-US" dirty="0"/>
              <a:t>+ </a:t>
            </a:r>
            <a:r>
              <a:rPr lang="en-US" dirty="0">
                <a:solidFill>
                  <a:srgbClr val="7030A0"/>
                </a:solidFill>
              </a:rPr>
              <a:t>2.46 units </a:t>
            </a:r>
            <a:r>
              <a:rPr lang="en-US" dirty="0"/>
              <a:t>= 7.21 units</a:t>
            </a:r>
          </a:p>
          <a:p>
            <a:pPr marL="342900" lvl="1" indent="0" algn="ctr">
              <a:lnSpc>
                <a:spcPct val="100000"/>
              </a:lnSpc>
              <a:buNone/>
            </a:pPr>
            <a:r>
              <a:rPr lang="en-US" sz="2800" dirty="0"/>
              <a:t>= 7 units </a:t>
            </a:r>
          </a:p>
          <a:p>
            <a:pPr marL="0" indent="0">
              <a:lnSpc>
                <a:spcPct val="100000"/>
              </a:lnSpc>
              <a:buNone/>
            </a:pPr>
            <a:r>
              <a:rPr lang="en-US" dirty="0"/>
              <a:t>*Remember: Since Sam is injecting insulin with a syringe, dosing will be based on whole units of insulin </a:t>
            </a:r>
          </a:p>
        </p:txBody>
      </p:sp>
      <p:pic>
        <p:nvPicPr>
          <p:cNvPr id="4" name="Picture 3" descr="October 14 2007 day 2 - Insulin syringes | If a person is di… | Flick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104" y="4127033"/>
            <a:ext cx="2403566" cy="1599873"/>
          </a:xfrm>
          <a:prstGeom prst="rect">
            <a:avLst/>
          </a:prstGeom>
        </p:spPr>
      </p:pic>
    </p:spTree>
    <p:extLst>
      <p:ext uri="{BB962C8B-B14F-4D97-AF65-F5344CB8AC3E}">
        <p14:creationId xmlns:p14="http://schemas.microsoft.com/office/powerpoint/2010/main" val="212093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6AC53-4B13-48DA-83BD-FD6DD76603EB}"/>
              </a:ext>
            </a:extLst>
          </p:cNvPr>
          <p:cNvSpPr>
            <a:spLocks noGrp="1"/>
          </p:cNvSpPr>
          <p:nvPr>
            <p:ph type="title"/>
          </p:nvPr>
        </p:nvSpPr>
        <p:spPr>
          <a:xfrm>
            <a:off x="0" y="-22658"/>
            <a:ext cx="9144000" cy="1175968"/>
          </a:xfrm>
          <a:solidFill>
            <a:srgbClr val="92D050"/>
          </a:solidFill>
        </p:spPr>
        <p:txBody>
          <a:bodyPr>
            <a:normAutofit/>
          </a:bodyPr>
          <a:lstStyle/>
          <a:p>
            <a:pPr algn="ctr"/>
            <a:r>
              <a:rPr lang="en-US" b="1" dirty="0"/>
              <a:t>Knowledge Check: Poll Question #13</a:t>
            </a:r>
          </a:p>
        </p:txBody>
      </p:sp>
      <p:sp>
        <p:nvSpPr>
          <p:cNvPr id="3" name="Content Placeholder 2">
            <a:extLst>
              <a:ext uri="{FF2B5EF4-FFF2-40B4-BE49-F238E27FC236}">
                <a16:creationId xmlns:a16="http://schemas.microsoft.com/office/drawing/2014/main" id="{A050777B-72DA-4039-AEBB-78B134A16848}"/>
              </a:ext>
            </a:extLst>
          </p:cNvPr>
          <p:cNvSpPr>
            <a:spLocks noGrp="1"/>
          </p:cNvSpPr>
          <p:nvPr>
            <p:ph idx="1"/>
          </p:nvPr>
        </p:nvSpPr>
        <p:spPr>
          <a:xfrm>
            <a:off x="628650" y="2146555"/>
            <a:ext cx="7886700" cy="3502151"/>
          </a:xfrm>
        </p:spPr>
        <p:txBody>
          <a:bodyPr>
            <a:normAutofit fontScale="70000" lnSpcReduction="20000"/>
          </a:bodyPr>
          <a:lstStyle/>
          <a:p>
            <a:pPr marL="0" indent="0">
              <a:lnSpc>
                <a:spcPct val="110000"/>
              </a:lnSpc>
              <a:buNone/>
            </a:pPr>
            <a:r>
              <a:rPr lang="en-US" dirty="0">
                <a:solidFill>
                  <a:srgbClr val="000000"/>
                </a:solidFill>
              </a:rPr>
              <a:t>Ari</a:t>
            </a:r>
            <a:r>
              <a:rPr lang="en-US" dirty="0">
                <a:solidFill>
                  <a:srgbClr val="000000"/>
                </a:solidFill>
                <a:latin typeface="+mn-lt"/>
              </a:rPr>
              <a:t> has T2DM </a:t>
            </a:r>
            <a:r>
              <a:rPr lang="en-US" dirty="0">
                <a:solidFill>
                  <a:srgbClr val="000000"/>
                </a:solidFill>
              </a:rPr>
              <a:t>managed with lifestyle.  A typical weekday breakfast is 2 eggs, 2 slices turkey bacon,1 </a:t>
            </a:r>
            <a:r>
              <a:rPr lang="en-US" dirty="0">
                <a:solidFill>
                  <a:srgbClr val="000000"/>
                </a:solidFill>
                <a:latin typeface="+mn-lt"/>
              </a:rPr>
              <a:t>slice </a:t>
            </a:r>
            <a:r>
              <a:rPr lang="en-US" dirty="0">
                <a:solidFill>
                  <a:srgbClr val="000000"/>
                </a:solidFill>
              </a:rPr>
              <a:t>WW </a:t>
            </a:r>
            <a:r>
              <a:rPr lang="en-US" dirty="0">
                <a:solidFill>
                  <a:srgbClr val="000000"/>
                </a:solidFill>
                <a:latin typeface="+mn-lt"/>
              </a:rPr>
              <a:t>toast with margarine, and ½ cup apple juice.  </a:t>
            </a:r>
            <a:r>
              <a:rPr lang="en-US" dirty="0">
                <a:solidFill>
                  <a:srgbClr val="000000"/>
                </a:solidFill>
              </a:rPr>
              <a:t>During the week, the</a:t>
            </a:r>
            <a:r>
              <a:rPr lang="en-US" dirty="0">
                <a:solidFill>
                  <a:srgbClr val="000000"/>
                </a:solidFill>
                <a:latin typeface="+mn-lt"/>
              </a:rPr>
              <a:t> 2-hour post-prandial BG generally runs &lt; 140.  However on weekends, </a:t>
            </a:r>
            <a:r>
              <a:rPr lang="en-US" dirty="0">
                <a:solidFill>
                  <a:srgbClr val="000000"/>
                </a:solidFill>
              </a:rPr>
              <a:t>after a </a:t>
            </a:r>
            <a:r>
              <a:rPr lang="en-US" dirty="0">
                <a:solidFill>
                  <a:srgbClr val="000000"/>
                </a:solidFill>
                <a:latin typeface="+mn-lt"/>
              </a:rPr>
              <a:t>breakfast consisting of 1 </a:t>
            </a:r>
            <a:r>
              <a:rPr lang="en-US" dirty="0">
                <a:solidFill>
                  <a:srgbClr val="000000"/>
                </a:solidFill>
              </a:rPr>
              <a:t>English muffin with margarine</a:t>
            </a:r>
            <a:r>
              <a:rPr lang="en-US" dirty="0">
                <a:solidFill>
                  <a:srgbClr val="000000"/>
                </a:solidFill>
                <a:latin typeface="+mn-lt"/>
              </a:rPr>
              <a:t>, ½ banana, and 1 cup skim milk, 2-hour post-prandial BG generally runs higher.  Why?</a:t>
            </a:r>
          </a:p>
          <a:p>
            <a:pPr marL="457200" indent="-457200">
              <a:lnSpc>
                <a:spcPct val="110000"/>
              </a:lnSpc>
              <a:buClr>
                <a:schemeClr val="tx1"/>
              </a:buClr>
              <a:buFont typeface="Wingdings" pitchFamily="2" charset="2"/>
              <a:buAutoNum type="alphaUcPeriod"/>
            </a:pPr>
            <a:r>
              <a:rPr lang="en-US" dirty="0"/>
              <a:t>Breakfast carbohydrate intake is higher on the weekend</a:t>
            </a:r>
          </a:p>
          <a:p>
            <a:pPr marL="457200" indent="-457200">
              <a:lnSpc>
                <a:spcPct val="110000"/>
              </a:lnSpc>
              <a:buClr>
                <a:schemeClr val="tx1"/>
              </a:buClr>
              <a:buFont typeface="Wingdings" pitchFamily="2" charset="2"/>
              <a:buAutoNum type="alphaUcPeriod"/>
            </a:pPr>
            <a:r>
              <a:rPr lang="en-US" dirty="0"/>
              <a:t>Breakfast carbohydrate intake is lower on the weekend</a:t>
            </a:r>
          </a:p>
          <a:p>
            <a:pPr marL="457200" indent="-457200">
              <a:lnSpc>
                <a:spcPct val="110000"/>
              </a:lnSpc>
              <a:buClr>
                <a:schemeClr val="tx1"/>
              </a:buClr>
              <a:buFont typeface="Wingdings" pitchFamily="2" charset="2"/>
              <a:buAutoNum type="alphaUcPeriod"/>
            </a:pPr>
            <a:r>
              <a:rPr lang="en-US" dirty="0"/>
              <a:t>Physical activity is likely lower on the weekend</a:t>
            </a:r>
          </a:p>
          <a:p>
            <a:pPr marL="457200" indent="-457200">
              <a:lnSpc>
                <a:spcPct val="110000"/>
              </a:lnSpc>
              <a:buClr>
                <a:schemeClr val="tx1"/>
              </a:buClr>
              <a:buFont typeface="Wingdings" pitchFamily="2" charset="2"/>
              <a:buAutoNum type="alphaUcPeriod"/>
            </a:pPr>
            <a:r>
              <a:rPr lang="en-US" dirty="0"/>
              <a:t>Variation in meal timing is contributing to glucose variation</a:t>
            </a:r>
          </a:p>
        </p:txBody>
      </p:sp>
      <p:sp>
        <p:nvSpPr>
          <p:cNvPr id="4" name="Oval 3">
            <a:extLst>
              <a:ext uri="{FF2B5EF4-FFF2-40B4-BE49-F238E27FC236}">
                <a16:creationId xmlns:a16="http://schemas.microsoft.com/office/drawing/2014/main" id="{77EE1D85-DD07-4E4E-9EC1-65C131AE3D97}"/>
              </a:ext>
            </a:extLst>
          </p:cNvPr>
          <p:cNvSpPr/>
          <p:nvPr/>
        </p:nvSpPr>
        <p:spPr>
          <a:xfrm>
            <a:off x="366486" y="3982538"/>
            <a:ext cx="6824618" cy="4506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76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ssorted vegetables and fruits">
            <a:extLst>
              <a:ext uri="{FF2B5EF4-FFF2-40B4-BE49-F238E27FC236}">
                <a16:creationId xmlns:a16="http://schemas.microsoft.com/office/drawing/2014/main" id="{C657A776-4DC0-65B0-BAE3-D26617299FDC}"/>
              </a:ext>
            </a:extLst>
          </p:cNvPr>
          <p:cNvPicPr>
            <a:picLocks noChangeAspect="1"/>
          </p:cNvPicPr>
          <p:nvPr/>
        </p:nvPicPr>
        <p:blipFill>
          <a:blip r:embed="rId3"/>
          <a:srcRect t="7539" r="23010" b="1210"/>
          <a:stretch/>
        </p:blipFill>
        <p:spPr>
          <a:xfrm>
            <a:off x="73152" y="-280471"/>
            <a:ext cx="8997696" cy="7118421"/>
          </a:xfrm>
          <a:prstGeom prst="rect">
            <a:avLst/>
          </a:prstGeom>
        </p:spPr>
      </p:pic>
      <p:sp>
        <p:nvSpPr>
          <p:cNvPr id="4" name="Title 3">
            <a:extLst>
              <a:ext uri="{FF2B5EF4-FFF2-40B4-BE49-F238E27FC236}">
                <a16:creationId xmlns:a16="http://schemas.microsoft.com/office/drawing/2014/main" id="{2A7A6C6D-78D3-846C-4DAF-7957F39BB815}"/>
              </a:ext>
            </a:extLst>
          </p:cNvPr>
          <p:cNvSpPr txBox="1">
            <a:spLocks/>
          </p:cNvSpPr>
          <p:nvPr/>
        </p:nvSpPr>
        <p:spPr>
          <a:xfrm>
            <a:off x="1564910" y="2447778"/>
            <a:ext cx="6014179" cy="2182772"/>
          </a:xfrm>
          <a:prstGeom prst="rect">
            <a:avLst/>
          </a:prstGeom>
          <a:solidFill>
            <a:schemeClr val="tx2">
              <a:lumMod val="60000"/>
              <a:lumOff val="40000"/>
            </a:schemeClr>
          </a:solidFill>
        </p:spPr>
        <p:txBody>
          <a:bodyPr vert="horz" lIns="68580" tIns="34290" rIns="68580" bIns="3429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45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Calibri Light" panose="020F0302020204030204"/>
                <a:ea typeface="+mj-ea"/>
                <a:cs typeface="+mj-cs"/>
              </a:rPr>
              <a:t>“The goal isn't to give people more nutrition rules. </a:t>
            </a:r>
          </a:p>
          <a:p>
            <a:pPr marL="0" marR="0" lvl="0" indent="0" algn="ctr" defTabSz="914400" rtl="0" eaLnBrk="1" fontAlgn="auto" latinLnBrk="0" hangingPunct="1">
              <a:lnSpc>
                <a:spcPct val="90000"/>
              </a:lnSpc>
              <a:spcBef>
                <a:spcPct val="0"/>
              </a:spcBef>
              <a:spcAft>
                <a:spcPts val="45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Calibri Light" panose="020F0302020204030204"/>
                <a:ea typeface="+mj-ea"/>
                <a:cs typeface="+mj-cs"/>
              </a:rPr>
              <a:t>Our role is to translate the evidence into care that is practical, personal, and possible.”</a:t>
            </a:r>
          </a:p>
          <a:p>
            <a:pPr marL="0" marR="0" lvl="0" indent="0" algn="r" defTabSz="914400" rtl="0" eaLnBrk="1" fontAlgn="auto" latinLnBrk="0" hangingPunct="1">
              <a:lnSpc>
                <a:spcPct val="90000"/>
              </a:lnSpc>
              <a:spcBef>
                <a:spcPct val="0"/>
              </a:spcBef>
              <a:spcAft>
                <a:spcPts val="450"/>
              </a:spcAft>
              <a:buClrTx/>
              <a:buSzTx/>
              <a:buFontTx/>
              <a:buNone/>
              <a:tabLst/>
              <a:defRPr/>
            </a:pPr>
            <a:r>
              <a:rPr kumimoji="0" lang="en-US" sz="1300" b="0" i="1" u="none" strike="noStrike" kern="1200" cap="none" spc="0" normalizeH="0" baseline="0" noProof="0" dirty="0">
                <a:ln>
                  <a:noFill/>
                </a:ln>
                <a:solidFill>
                  <a:prstClr val="white"/>
                </a:solidFill>
                <a:effectLst/>
                <a:uLnTx/>
                <a:uFillTx/>
                <a:latin typeface="Calibri Light" panose="020F0302020204030204"/>
                <a:ea typeface="+mj-ea"/>
                <a:cs typeface="+mj-cs"/>
              </a:rPr>
              <a:t>ADA Standards of Care, 2026</a:t>
            </a:r>
          </a:p>
        </p:txBody>
      </p:sp>
    </p:spTree>
    <p:extLst>
      <p:ext uri="{BB962C8B-B14F-4D97-AF65-F5344CB8AC3E}">
        <p14:creationId xmlns:p14="http://schemas.microsoft.com/office/powerpoint/2010/main" val="322248188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olorful wooden maze">
            <a:extLst>
              <a:ext uri="{FF2B5EF4-FFF2-40B4-BE49-F238E27FC236}">
                <a16:creationId xmlns:a16="http://schemas.microsoft.com/office/drawing/2014/main" id="{8D4424D8-7823-8FE2-03E6-F6F6ADFE379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4781" r="6553"/>
          <a:stretch>
            <a:fill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D0D13149-ABA8-7C14-8A04-4F1FF8AFE806}"/>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4000" b="1" dirty="0">
                <a:solidFill>
                  <a:schemeClr val="tx1">
                    <a:lumMod val="85000"/>
                    <a:lumOff val="15000"/>
                  </a:schemeClr>
                </a:solidFill>
              </a:rPr>
              <a:t>Case Study</a:t>
            </a:r>
          </a:p>
        </p:txBody>
      </p:sp>
    </p:spTree>
    <p:extLst>
      <p:ext uri="{BB962C8B-B14F-4D97-AF65-F5344CB8AC3E}">
        <p14:creationId xmlns:p14="http://schemas.microsoft.com/office/powerpoint/2010/main" val="226071264"/>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535888-7FAD-50ED-7DAB-B5BADD160E4B}"/>
              </a:ext>
            </a:extLst>
          </p:cNvPr>
          <p:cNvSpPr>
            <a:spLocks noGrp="1"/>
          </p:cNvSpPr>
          <p:nvPr>
            <p:ph type="title"/>
          </p:nvPr>
        </p:nvSpPr>
        <p:spPr>
          <a:xfrm>
            <a:off x="304800" y="260934"/>
            <a:ext cx="8343900" cy="729665"/>
          </a:xfrm>
        </p:spPr>
        <p:txBody>
          <a:bodyPr>
            <a:normAutofit/>
          </a:bodyPr>
          <a:lstStyle/>
          <a:p>
            <a:r>
              <a:rPr lang="en-US" dirty="0"/>
              <a:t>MJ Case Study</a:t>
            </a:r>
          </a:p>
        </p:txBody>
      </p:sp>
      <p:sp>
        <p:nvSpPr>
          <p:cNvPr id="5" name="Content Placeholder 4">
            <a:extLst>
              <a:ext uri="{FF2B5EF4-FFF2-40B4-BE49-F238E27FC236}">
                <a16:creationId xmlns:a16="http://schemas.microsoft.com/office/drawing/2014/main" id="{3193AEC8-1459-CE19-B7ED-580014871CFA}"/>
              </a:ext>
            </a:extLst>
          </p:cNvPr>
          <p:cNvSpPr>
            <a:spLocks noGrp="1"/>
          </p:cNvSpPr>
          <p:nvPr>
            <p:ph sz="half" idx="1"/>
          </p:nvPr>
        </p:nvSpPr>
        <p:spPr>
          <a:xfrm>
            <a:off x="628650" y="1219200"/>
            <a:ext cx="3476756" cy="4781550"/>
          </a:xfrm>
        </p:spPr>
        <p:txBody>
          <a:bodyPr>
            <a:normAutofit fontScale="77500" lnSpcReduction="20000"/>
          </a:bodyPr>
          <a:lstStyle/>
          <a:p>
            <a:pPr>
              <a:lnSpc>
                <a:spcPct val="110000"/>
              </a:lnSpc>
            </a:pPr>
            <a:r>
              <a:rPr lang="en-US" dirty="0"/>
              <a:t>MJ is 65 years old with recent T2 Diabetes. PCP started MJ on Metformin and scheduled for 3-month follow-up. </a:t>
            </a:r>
          </a:p>
          <a:p>
            <a:pPr>
              <a:lnSpc>
                <a:spcPct val="110000"/>
              </a:lnSpc>
            </a:pPr>
            <a:r>
              <a:rPr lang="en-US" dirty="0"/>
              <a:t>Fasting glucose: 182 </a:t>
            </a:r>
          </a:p>
          <a:p>
            <a:pPr>
              <a:lnSpc>
                <a:spcPct val="110000"/>
              </a:lnSpc>
            </a:pPr>
            <a:r>
              <a:rPr lang="en-US" dirty="0"/>
              <a:t>A1c: 8.2% at time of diagnosis.</a:t>
            </a:r>
          </a:p>
          <a:p>
            <a:pPr>
              <a:lnSpc>
                <a:spcPct val="110000"/>
              </a:lnSpc>
            </a:pPr>
            <a:r>
              <a:rPr lang="en-US" dirty="0"/>
              <a:t>At visit MJ reports has been implementing diet changes since initial diagnosis, “was sugar lover” and taking medications consistently.  </a:t>
            </a:r>
          </a:p>
          <a:p>
            <a:endParaRPr lang="en-US" dirty="0"/>
          </a:p>
        </p:txBody>
      </p:sp>
      <p:sp>
        <p:nvSpPr>
          <p:cNvPr id="6" name="Content Placeholder 5">
            <a:extLst>
              <a:ext uri="{FF2B5EF4-FFF2-40B4-BE49-F238E27FC236}">
                <a16:creationId xmlns:a16="http://schemas.microsoft.com/office/drawing/2014/main" id="{52E31221-ADFB-07DF-A83E-93788E82A031}"/>
              </a:ext>
            </a:extLst>
          </p:cNvPr>
          <p:cNvSpPr>
            <a:spLocks noGrp="1"/>
          </p:cNvSpPr>
          <p:nvPr>
            <p:ph sz="half" idx="2"/>
          </p:nvPr>
        </p:nvSpPr>
        <p:spPr>
          <a:xfrm>
            <a:off x="4732490" y="1066800"/>
            <a:ext cx="3886200" cy="4933950"/>
          </a:xfrm>
        </p:spPr>
        <p:txBody>
          <a:bodyPr>
            <a:normAutofit fontScale="77500" lnSpcReduction="20000"/>
          </a:bodyPr>
          <a:lstStyle/>
          <a:p>
            <a:r>
              <a:rPr lang="en-US" b="1" dirty="0"/>
              <a:t>Medical history:</a:t>
            </a:r>
            <a:r>
              <a:rPr lang="en-US" dirty="0"/>
              <a:t> </a:t>
            </a:r>
          </a:p>
          <a:p>
            <a:pPr>
              <a:lnSpc>
                <a:spcPct val="120000"/>
              </a:lnSpc>
            </a:pPr>
            <a:r>
              <a:rPr lang="en-US" dirty="0"/>
              <a:t>hyperlipidemia, hypothyroidism, gastroesophageal reflux disease, osteopenia, h/o pacemaker placement, and recently diagnosed melanoma. </a:t>
            </a:r>
          </a:p>
          <a:p>
            <a:pPr>
              <a:lnSpc>
                <a:spcPct val="120000"/>
              </a:lnSpc>
            </a:pPr>
            <a:r>
              <a:rPr lang="en-US" dirty="0"/>
              <a:t>Reports a strong family history of diabetes. Significant life stress over the previous year. </a:t>
            </a:r>
          </a:p>
          <a:p>
            <a:endParaRPr lang="en-US" dirty="0"/>
          </a:p>
        </p:txBody>
      </p:sp>
      <p:pic>
        <p:nvPicPr>
          <p:cNvPr id="2" name="Picture 1" descr="AI generated image">
            <a:extLst>
              <a:ext uri="{FF2B5EF4-FFF2-40B4-BE49-F238E27FC236}">
                <a16:creationId xmlns:a16="http://schemas.microsoft.com/office/drawing/2014/main" id="{D23FC393-2C10-E12A-9FEA-45BB206B2621}"/>
              </a:ext>
            </a:extLst>
          </p:cNvPr>
          <p:cNvPicPr>
            <a:picLocks noChangeAspect="1"/>
          </p:cNvPicPr>
          <p:nvPr/>
        </p:nvPicPr>
        <p:blipFill>
          <a:blip r:embed="rId2"/>
          <a:srcRect l="3334" t="15282" r="3750"/>
          <a:stretch>
            <a:fillRect/>
          </a:stretch>
        </p:blipFill>
        <p:spPr>
          <a:xfrm>
            <a:off x="152400" y="1066800"/>
            <a:ext cx="8496300" cy="5808337"/>
          </a:xfrm>
          <a:prstGeom prst="rect">
            <a:avLst/>
          </a:prstGeom>
        </p:spPr>
      </p:pic>
    </p:spTree>
    <p:extLst>
      <p:ext uri="{BB962C8B-B14F-4D97-AF65-F5344CB8AC3E}">
        <p14:creationId xmlns:p14="http://schemas.microsoft.com/office/powerpoint/2010/main" val="100774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1FE2-A641-E471-8AE7-71E24E593539}"/>
              </a:ext>
            </a:extLst>
          </p:cNvPr>
          <p:cNvSpPr>
            <a:spLocks noGrp="1"/>
          </p:cNvSpPr>
          <p:nvPr>
            <p:ph type="title"/>
          </p:nvPr>
        </p:nvSpPr>
        <p:spPr>
          <a:xfrm>
            <a:off x="381000" y="258618"/>
            <a:ext cx="8382000" cy="685800"/>
          </a:xfrm>
        </p:spPr>
        <p:txBody>
          <a:bodyPr>
            <a:normAutofit fontScale="90000"/>
          </a:bodyPr>
          <a:lstStyle/>
          <a:p>
            <a:r>
              <a:rPr lang="en-US" dirty="0"/>
              <a:t>MJ Case Study: Medications</a:t>
            </a:r>
          </a:p>
        </p:txBody>
      </p:sp>
      <p:sp>
        <p:nvSpPr>
          <p:cNvPr id="3" name="Content Placeholder 2">
            <a:extLst>
              <a:ext uri="{FF2B5EF4-FFF2-40B4-BE49-F238E27FC236}">
                <a16:creationId xmlns:a16="http://schemas.microsoft.com/office/drawing/2014/main" id="{2667CADE-6272-678D-3E60-D01F02BE685B}"/>
              </a:ext>
            </a:extLst>
          </p:cNvPr>
          <p:cNvSpPr>
            <a:spLocks noGrp="1"/>
          </p:cNvSpPr>
          <p:nvPr>
            <p:ph sz="half" idx="1"/>
          </p:nvPr>
        </p:nvSpPr>
        <p:spPr>
          <a:xfrm>
            <a:off x="628650" y="1066800"/>
            <a:ext cx="3886200" cy="4791772"/>
          </a:xfrm>
        </p:spPr>
        <p:txBody>
          <a:bodyPr>
            <a:normAutofit fontScale="85000" lnSpcReduction="20000"/>
          </a:bodyPr>
          <a:lstStyle/>
          <a:p>
            <a:pPr>
              <a:lnSpc>
                <a:spcPct val="120000"/>
              </a:lnSpc>
            </a:pPr>
            <a:r>
              <a:rPr lang="en-US" b="1" dirty="0"/>
              <a:t>Medications:</a:t>
            </a:r>
            <a:r>
              <a:rPr lang="en-US" dirty="0"/>
              <a:t> Metformin 1000 mg BID for past 3 months. </a:t>
            </a:r>
          </a:p>
          <a:p>
            <a:pPr>
              <a:lnSpc>
                <a:spcPct val="120000"/>
              </a:lnSpc>
            </a:pPr>
            <a:r>
              <a:rPr lang="en-US" dirty="0"/>
              <a:t>At time of referral (3 month follow-up), provider prescribed initiation of an SGLT2 inhibitor because a GLP-1 was financially inaccessible, ($400 copay.) </a:t>
            </a:r>
          </a:p>
          <a:p>
            <a:pPr>
              <a:lnSpc>
                <a:spcPct val="120000"/>
              </a:lnSpc>
            </a:pPr>
            <a:r>
              <a:rPr lang="en-US" dirty="0"/>
              <a:t>Both options were prescribed and MJ to pick-up along with glucometer.</a:t>
            </a:r>
          </a:p>
          <a:p>
            <a:endParaRPr lang="en-US" dirty="0"/>
          </a:p>
        </p:txBody>
      </p:sp>
      <p:sp>
        <p:nvSpPr>
          <p:cNvPr id="4" name="Content Placeholder 3">
            <a:extLst>
              <a:ext uri="{FF2B5EF4-FFF2-40B4-BE49-F238E27FC236}">
                <a16:creationId xmlns:a16="http://schemas.microsoft.com/office/drawing/2014/main" id="{B84318CE-1600-29F4-4EB5-1A78E61F1FD8}"/>
              </a:ext>
            </a:extLst>
          </p:cNvPr>
          <p:cNvSpPr>
            <a:spLocks noGrp="1"/>
          </p:cNvSpPr>
          <p:nvPr>
            <p:ph sz="half" idx="2"/>
          </p:nvPr>
        </p:nvSpPr>
        <p:spPr>
          <a:xfrm>
            <a:off x="4953000" y="1371600"/>
            <a:ext cx="3886200" cy="3535442"/>
          </a:xfrm>
        </p:spPr>
        <p:txBody>
          <a:bodyPr>
            <a:normAutofit fontScale="85000" lnSpcReduction="20000"/>
          </a:bodyPr>
          <a:lstStyle/>
          <a:p>
            <a:r>
              <a:rPr lang="en-US" b="1" dirty="0"/>
              <a:t>Other:</a:t>
            </a:r>
            <a:r>
              <a:rPr lang="en-US" dirty="0"/>
              <a:t> </a:t>
            </a:r>
          </a:p>
          <a:p>
            <a:r>
              <a:rPr lang="en-US" dirty="0"/>
              <a:t>rosuvastatin 10 mg, </a:t>
            </a:r>
          </a:p>
          <a:p>
            <a:r>
              <a:rPr lang="en-US" dirty="0"/>
              <a:t>omeprazole 40 mg capsule,</a:t>
            </a:r>
          </a:p>
          <a:p>
            <a:r>
              <a:rPr lang="en-US" dirty="0"/>
              <a:t>levothyroxine 100 mcg tab,</a:t>
            </a:r>
          </a:p>
          <a:p>
            <a:r>
              <a:rPr lang="en-US" dirty="0"/>
              <a:t>Vitamin D 2000 IU</a:t>
            </a:r>
          </a:p>
          <a:p>
            <a:endParaRPr lang="en-US" dirty="0"/>
          </a:p>
        </p:txBody>
      </p:sp>
      <p:pic>
        <p:nvPicPr>
          <p:cNvPr id="5" name="Picture 4" descr="AI generated image">
            <a:extLst>
              <a:ext uri="{FF2B5EF4-FFF2-40B4-BE49-F238E27FC236}">
                <a16:creationId xmlns:a16="http://schemas.microsoft.com/office/drawing/2014/main" id="{C1368520-677A-DA6B-5882-D6728E00D50C}"/>
              </a:ext>
            </a:extLst>
          </p:cNvPr>
          <p:cNvPicPr>
            <a:picLocks noChangeAspect="1"/>
          </p:cNvPicPr>
          <p:nvPr/>
        </p:nvPicPr>
        <p:blipFill>
          <a:blip r:embed="rId2"/>
          <a:srcRect l="4167" t="14564" r="2500"/>
          <a:stretch>
            <a:fillRect/>
          </a:stretch>
        </p:blipFill>
        <p:spPr>
          <a:xfrm>
            <a:off x="381000" y="999428"/>
            <a:ext cx="8534400" cy="5857615"/>
          </a:xfrm>
          <a:prstGeom prst="rect">
            <a:avLst/>
          </a:prstGeom>
        </p:spPr>
      </p:pic>
      <p:sp>
        <p:nvSpPr>
          <p:cNvPr id="6" name="TextBox 5">
            <a:extLst>
              <a:ext uri="{FF2B5EF4-FFF2-40B4-BE49-F238E27FC236}">
                <a16:creationId xmlns:a16="http://schemas.microsoft.com/office/drawing/2014/main" id="{1EF4D485-A015-E3E6-18BB-6C477750F398}"/>
              </a:ext>
            </a:extLst>
          </p:cNvPr>
          <p:cNvSpPr txBox="1"/>
          <p:nvPr/>
        </p:nvSpPr>
        <p:spPr>
          <a:xfrm>
            <a:off x="4686300" y="3657600"/>
            <a:ext cx="4305300" cy="297180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5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8DB3-AAA4-29F3-B638-9043F480DF93}"/>
              </a:ext>
            </a:extLst>
          </p:cNvPr>
          <p:cNvSpPr>
            <a:spLocks noGrp="1"/>
          </p:cNvSpPr>
          <p:nvPr>
            <p:ph type="title"/>
          </p:nvPr>
        </p:nvSpPr>
        <p:spPr>
          <a:xfrm>
            <a:off x="440987" y="260886"/>
            <a:ext cx="7886700" cy="880307"/>
          </a:xfrm>
        </p:spPr>
        <p:txBody>
          <a:bodyPr/>
          <a:lstStyle/>
          <a:p>
            <a:r>
              <a:rPr lang="en-US" dirty="0"/>
              <a:t>Physical and Labs</a:t>
            </a:r>
          </a:p>
        </p:txBody>
      </p:sp>
      <p:sp>
        <p:nvSpPr>
          <p:cNvPr id="3" name="Content Placeholder 2">
            <a:extLst>
              <a:ext uri="{FF2B5EF4-FFF2-40B4-BE49-F238E27FC236}">
                <a16:creationId xmlns:a16="http://schemas.microsoft.com/office/drawing/2014/main" id="{D14F6FDB-1EDA-8FBC-002B-39392075B65F}"/>
              </a:ext>
            </a:extLst>
          </p:cNvPr>
          <p:cNvSpPr>
            <a:spLocks noGrp="1"/>
          </p:cNvSpPr>
          <p:nvPr>
            <p:ph sz="half" idx="1"/>
          </p:nvPr>
        </p:nvSpPr>
        <p:spPr/>
        <p:txBody>
          <a:bodyPr>
            <a:normAutofit lnSpcReduction="10000"/>
          </a:bodyPr>
          <a:lstStyle/>
          <a:p>
            <a:pPr marL="0" indent="0">
              <a:buNone/>
            </a:pPr>
            <a:r>
              <a:rPr lang="en-US" dirty="0"/>
              <a:t>Anthropometric:</a:t>
            </a:r>
          </a:p>
          <a:p>
            <a:pPr lvl="0"/>
            <a:r>
              <a:rPr lang="en-US" dirty="0"/>
              <a:t>Height: 5 ft 7 in</a:t>
            </a:r>
          </a:p>
          <a:p>
            <a:pPr lvl="0"/>
            <a:r>
              <a:rPr lang="en-US" dirty="0"/>
              <a:t>Weight: 125 </a:t>
            </a:r>
            <a:r>
              <a:rPr lang="en-US" dirty="0" err="1"/>
              <a:t>lb</a:t>
            </a:r>
            <a:r>
              <a:rPr lang="en-US" dirty="0"/>
              <a:t>  (56.8 kg)</a:t>
            </a:r>
          </a:p>
          <a:p>
            <a:pPr lvl="0"/>
            <a:r>
              <a:rPr lang="en-US" dirty="0"/>
              <a:t>Usual body weight: 130–134 </a:t>
            </a:r>
            <a:r>
              <a:rPr lang="en-US" dirty="0" err="1"/>
              <a:t>lb</a:t>
            </a:r>
            <a:endParaRPr lang="en-US" dirty="0"/>
          </a:p>
          <a:p>
            <a:endParaRPr lang="en-US" dirty="0"/>
          </a:p>
        </p:txBody>
      </p:sp>
      <p:sp>
        <p:nvSpPr>
          <p:cNvPr id="4" name="Content Placeholder 3">
            <a:extLst>
              <a:ext uri="{FF2B5EF4-FFF2-40B4-BE49-F238E27FC236}">
                <a16:creationId xmlns:a16="http://schemas.microsoft.com/office/drawing/2014/main" id="{EF5AA47E-B5F4-485A-7E35-7993CF77F4DB}"/>
              </a:ext>
            </a:extLst>
          </p:cNvPr>
          <p:cNvSpPr>
            <a:spLocks noGrp="1"/>
          </p:cNvSpPr>
          <p:nvPr>
            <p:ph sz="half" idx="2"/>
          </p:nvPr>
        </p:nvSpPr>
        <p:spPr/>
        <p:txBody>
          <a:bodyPr>
            <a:normAutofit lnSpcReduction="10000"/>
          </a:bodyPr>
          <a:lstStyle/>
          <a:p>
            <a:r>
              <a:rPr lang="en-US" dirty="0"/>
              <a:t>Labs: 1 week prior to visit.  </a:t>
            </a:r>
          </a:p>
          <a:p>
            <a:pPr lvl="0"/>
            <a:r>
              <a:rPr lang="en-US" dirty="0"/>
              <a:t>Hemoglobin A1c: 10.0%</a:t>
            </a:r>
          </a:p>
          <a:p>
            <a:pPr lvl="0"/>
            <a:r>
              <a:rPr lang="en-US" dirty="0"/>
              <a:t>Glucose: 263 mg/dL</a:t>
            </a:r>
          </a:p>
          <a:p>
            <a:pPr lvl="0"/>
            <a:r>
              <a:rPr lang="en-US" dirty="0"/>
              <a:t>Total cholesterol: 168 mg/dL</a:t>
            </a:r>
          </a:p>
          <a:p>
            <a:pPr lvl="0"/>
            <a:r>
              <a:rPr lang="en-US" dirty="0"/>
              <a:t>HDL: 74 mg/dL</a:t>
            </a:r>
          </a:p>
          <a:p>
            <a:pPr lvl="0"/>
            <a:r>
              <a:rPr lang="en-US" dirty="0"/>
              <a:t>LDL: 70 mg/dL</a:t>
            </a:r>
          </a:p>
          <a:p>
            <a:pPr lvl="0"/>
            <a:r>
              <a:rPr lang="en-US" dirty="0"/>
              <a:t>Triglycerides: 120 mg/dL</a:t>
            </a:r>
          </a:p>
          <a:p>
            <a:endParaRPr lang="en-US" dirty="0"/>
          </a:p>
        </p:txBody>
      </p:sp>
      <p:pic>
        <p:nvPicPr>
          <p:cNvPr id="6" name="Picture 5">
            <a:extLst>
              <a:ext uri="{FF2B5EF4-FFF2-40B4-BE49-F238E27FC236}">
                <a16:creationId xmlns:a16="http://schemas.microsoft.com/office/drawing/2014/main" id="{DE8A3046-AA72-A5DB-11DB-45DF7773B742}"/>
              </a:ext>
            </a:extLst>
          </p:cNvPr>
          <p:cNvPicPr>
            <a:picLocks noChangeAspect="1"/>
          </p:cNvPicPr>
          <p:nvPr/>
        </p:nvPicPr>
        <p:blipFill>
          <a:blip r:embed="rId2"/>
          <a:srcRect l="1695" t="17251" r="3209" b="13020"/>
          <a:stretch>
            <a:fillRect/>
          </a:stretch>
        </p:blipFill>
        <p:spPr>
          <a:xfrm>
            <a:off x="173134" y="1202297"/>
            <a:ext cx="8651428" cy="4759221"/>
          </a:xfrm>
          <a:prstGeom prst="rect">
            <a:avLst/>
          </a:prstGeom>
        </p:spPr>
      </p:pic>
    </p:spTree>
    <p:extLst>
      <p:ext uri="{BB962C8B-B14F-4D97-AF65-F5344CB8AC3E}">
        <p14:creationId xmlns:p14="http://schemas.microsoft.com/office/powerpoint/2010/main" val="208205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C768-07C0-33B1-ACFD-B4535033D73C}"/>
              </a:ext>
            </a:extLst>
          </p:cNvPr>
          <p:cNvSpPr>
            <a:spLocks noGrp="1"/>
          </p:cNvSpPr>
          <p:nvPr>
            <p:ph type="title"/>
          </p:nvPr>
        </p:nvSpPr>
        <p:spPr>
          <a:xfrm>
            <a:off x="457200" y="381000"/>
            <a:ext cx="8153400" cy="831231"/>
          </a:xfrm>
        </p:spPr>
        <p:txBody>
          <a:bodyPr>
            <a:normAutofit/>
          </a:bodyPr>
          <a:lstStyle/>
          <a:p>
            <a:r>
              <a:rPr lang="en-US" dirty="0"/>
              <a:t>Lifestyle and Typical Meals</a:t>
            </a:r>
          </a:p>
        </p:txBody>
      </p:sp>
      <p:sp>
        <p:nvSpPr>
          <p:cNvPr id="3" name="Content Placeholder 2">
            <a:extLst>
              <a:ext uri="{FF2B5EF4-FFF2-40B4-BE49-F238E27FC236}">
                <a16:creationId xmlns:a16="http://schemas.microsoft.com/office/drawing/2014/main" id="{0D8609F7-3D6C-1059-3172-82A9EC4D6D5F}"/>
              </a:ext>
            </a:extLst>
          </p:cNvPr>
          <p:cNvSpPr>
            <a:spLocks noGrp="1"/>
          </p:cNvSpPr>
          <p:nvPr>
            <p:ph sz="half" idx="1"/>
          </p:nvPr>
        </p:nvSpPr>
        <p:spPr>
          <a:xfrm>
            <a:off x="628650" y="1371600"/>
            <a:ext cx="3886200" cy="4355306"/>
          </a:xfrm>
        </p:spPr>
        <p:txBody>
          <a:bodyPr>
            <a:normAutofit fontScale="40000" lnSpcReduction="20000"/>
          </a:bodyPr>
          <a:lstStyle/>
          <a:p>
            <a:pPr>
              <a:lnSpc>
                <a:spcPct val="120000"/>
              </a:lnSpc>
            </a:pPr>
            <a:r>
              <a:rPr lang="en-US" sz="4500" b="1" dirty="0"/>
              <a:t>Lifestyle:</a:t>
            </a:r>
            <a:r>
              <a:rPr lang="en-US" sz="4500" dirty="0"/>
              <a:t> Historically active lifestyle, including walking 5–7 miles daily and recent addition of resistance training several times per week. </a:t>
            </a:r>
          </a:p>
          <a:p>
            <a:pPr>
              <a:lnSpc>
                <a:spcPct val="120000"/>
              </a:lnSpc>
            </a:pPr>
            <a:r>
              <a:rPr lang="en-US" sz="4500" dirty="0"/>
              <a:t>Over  preceding several months, had unintentional 12 </a:t>
            </a:r>
            <a:r>
              <a:rPr lang="en-US" sz="4500" dirty="0" err="1"/>
              <a:t>lb</a:t>
            </a:r>
            <a:r>
              <a:rPr lang="en-US" sz="4500" dirty="0"/>
              <a:t> weight loss. MJ associates this with food restrictions made following diagnosis. Reports polyuria, polydipsia, and fatigue.</a:t>
            </a:r>
          </a:p>
          <a:p>
            <a:pPr>
              <a:lnSpc>
                <a:spcPct val="120000"/>
              </a:lnSpc>
            </a:pPr>
            <a:r>
              <a:rPr lang="en-US" sz="4500" dirty="0"/>
              <a:t>Diet history notes the recent shift in diet pattern, significantly reducing daily sugar intake and overall intentional carbohydrate reduction.</a:t>
            </a:r>
          </a:p>
          <a:p>
            <a:endParaRPr lang="en-US" dirty="0"/>
          </a:p>
        </p:txBody>
      </p:sp>
      <p:sp>
        <p:nvSpPr>
          <p:cNvPr id="4" name="Content Placeholder 3">
            <a:extLst>
              <a:ext uri="{FF2B5EF4-FFF2-40B4-BE49-F238E27FC236}">
                <a16:creationId xmlns:a16="http://schemas.microsoft.com/office/drawing/2014/main" id="{F3D14940-62F7-FB6E-7C06-F3FBA2D72F68}"/>
              </a:ext>
            </a:extLst>
          </p:cNvPr>
          <p:cNvSpPr>
            <a:spLocks noGrp="1"/>
          </p:cNvSpPr>
          <p:nvPr>
            <p:ph sz="half" idx="2"/>
          </p:nvPr>
        </p:nvSpPr>
        <p:spPr>
          <a:xfrm>
            <a:off x="4730885" y="1447800"/>
            <a:ext cx="3886200" cy="3712747"/>
          </a:xfrm>
        </p:spPr>
        <p:txBody>
          <a:bodyPr>
            <a:normAutofit fontScale="40000" lnSpcReduction="20000"/>
          </a:bodyPr>
          <a:lstStyle/>
          <a:p>
            <a:pPr marL="0" indent="0">
              <a:lnSpc>
                <a:spcPct val="120000"/>
              </a:lnSpc>
              <a:buNone/>
            </a:pPr>
            <a:r>
              <a:rPr lang="en-US" b="1" dirty="0"/>
              <a:t>Current typical meals included:</a:t>
            </a:r>
          </a:p>
          <a:p>
            <a:pPr>
              <a:lnSpc>
                <a:spcPct val="120000"/>
              </a:lnSpc>
            </a:pPr>
            <a:r>
              <a:rPr lang="en-US" dirty="0"/>
              <a:t>Breakfast: two scrambled eggs with half an English muffin, avocado or butter</a:t>
            </a:r>
          </a:p>
          <a:p>
            <a:pPr>
              <a:lnSpc>
                <a:spcPct val="120000"/>
              </a:lnSpc>
            </a:pPr>
            <a:r>
              <a:rPr lang="en-US" dirty="0"/>
              <a:t>Lunch: 1 large low-carbohydrate tortilla with 4 oz lean protein and 1.5 cups vegetables (sauce or cheese added often)</a:t>
            </a:r>
          </a:p>
          <a:p>
            <a:pPr>
              <a:lnSpc>
                <a:spcPct val="120000"/>
              </a:lnSpc>
            </a:pPr>
            <a:r>
              <a:rPr lang="en-US" dirty="0"/>
              <a:t>Dinner: 3-4 oz lean protein with salad and lite dressing. Occasionally would add beans. </a:t>
            </a:r>
          </a:p>
          <a:p>
            <a:pPr>
              <a:lnSpc>
                <a:spcPct val="120000"/>
              </a:lnSpc>
            </a:pPr>
            <a:r>
              <a:rPr lang="en-US" dirty="0"/>
              <a:t>Minimal snacking due to fear of hyperglycemia</a:t>
            </a:r>
          </a:p>
          <a:p>
            <a:endParaRPr lang="en-US" dirty="0"/>
          </a:p>
        </p:txBody>
      </p:sp>
      <p:pic>
        <p:nvPicPr>
          <p:cNvPr id="6" name="Picture 5">
            <a:extLst>
              <a:ext uri="{FF2B5EF4-FFF2-40B4-BE49-F238E27FC236}">
                <a16:creationId xmlns:a16="http://schemas.microsoft.com/office/drawing/2014/main" id="{F953DC58-76AF-68F8-0EBF-12530050C516}"/>
              </a:ext>
            </a:extLst>
          </p:cNvPr>
          <p:cNvPicPr>
            <a:picLocks noChangeAspect="1"/>
          </p:cNvPicPr>
          <p:nvPr/>
        </p:nvPicPr>
        <p:blipFill>
          <a:blip r:embed="rId2"/>
          <a:srcRect l="3298" t="-1415" r="1673" b="15850"/>
          <a:stretch>
            <a:fillRect/>
          </a:stretch>
        </p:blipFill>
        <p:spPr>
          <a:xfrm>
            <a:off x="114300" y="0"/>
            <a:ext cx="8953500" cy="6400800"/>
          </a:xfrm>
          <a:prstGeom prst="rect">
            <a:avLst/>
          </a:prstGeom>
        </p:spPr>
      </p:pic>
    </p:spTree>
    <p:extLst>
      <p:ext uri="{BB962C8B-B14F-4D97-AF65-F5344CB8AC3E}">
        <p14:creationId xmlns:p14="http://schemas.microsoft.com/office/powerpoint/2010/main" val="133987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AE22-E411-D8A2-78AB-906CDE6CD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4FDF4-FB97-920F-4991-BA2E3A5884C2}"/>
              </a:ext>
            </a:extLst>
          </p:cNvPr>
          <p:cNvSpPr>
            <a:spLocks noGrp="1"/>
          </p:cNvSpPr>
          <p:nvPr>
            <p:ph type="title"/>
          </p:nvPr>
        </p:nvSpPr>
        <p:spPr>
          <a:xfrm>
            <a:off x="0" y="0"/>
            <a:ext cx="9144000" cy="1131094"/>
          </a:xfrm>
          <a:solidFill>
            <a:srgbClr val="92D050"/>
          </a:solidFill>
        </p:spPr>
        <p:txBody>
          <a:bodyPr/>
          <a:lstStyle/>
          <a:p>
            <a:pPr algn="ctr"/>
            <a:r>
              <a:rPr lang="en-US" b="1" dirty="0"/>
              <a:t>Admitted to Hospital in DKA</a:t>
            </a:r>
          </a:p>
        </p:txBody>
      </p:sp>
      <p:pic>
        <p:nvPicPr>
          <p:cNvPr id="8" name="Content Placeholder 7" descr="Doctor using digital tablet in a hospital corridor">
            <a:extLst>
              <a:ext uri="{FF2B5EF4-FFF2-40B4-BE49-F238E27FC236}">
                <a16:creationId xmlns:a16="http://schemas.microsoft.com/office/drawing/2014/main" id="{55E85922-15E1-AA51-E498-C1697E9CA74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95400" y="1371600"/>
            <a:ext cx="7226700" cy="4816624"/>
          </a:xfrm>
        </p:spPr>
      </p:pic>
    </p:spTree>
    <p:extLst>
      <p:ext uri="{BB962C8B-B14F-4D97-AF65-F5344CB8AC3E}">
        <p14:creationId xmlns:p14="http://schemas.microsoft.com/office/powerpoint/2010/main" val="2881403012"/>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23AF-AEE2-2A4C-4D2F-B254C2B0870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598349B2-390F-A3B8-7E6B-50468D1DDE13}"/>
              </a:ext>
            </a:extLst>
          </p:cNvPr>
          <p:cNvSpPr>
            <a:spLocks noGrp="1"/>
          </p:cNvSpPr>
          <p:nvPr>
            <p:ph sz="half" idx="1"/>
          </p:nvPr>
        </p:nvSpPr>
        <p:spPr/>
        <p:txBody>
          <a:bodyPr>
            <a:normAutofit fontScale="92500" lnSpcReduction="20000"/>
          </a:bodyPr>
          <a:lstStyle/>
          <a:p>
            <a:pPr lvl="0"/>
            <a:r>
              <a:rPr lang="en-US" dirty="0"/>
              <a:t>What labs do you want to draw to determine if right diagnosis?</a:t>
            </a:r>
          </a:p>
          <a:p>
            <a:pPr lvl="0"/>
            <a:r>
              <a:rPr lang="en-US" dirty="0"/>
              <a:t>What change in therapy?</a:t>
            </a:r>
          </a:p>
          <a:p>
            <a:pPr lvl="0"/>
            <a:r>
              <a:rPr lang="en-US" dirty="0"/>
              <a:t>If you were starting MJ on insulin, what would be the dose?</a:t>
            </a:r>
          </a:p>
          <a:p>
            <a:pPr lvl="0"/>
            <a:r>
              <a:rPr lang="en-US" dirty="0"/>
              <a:t>What medical nutrition therapy would you recommend?</a:t>
            </a:r>
          </a:p>
          <a:p>
            <a:pPr lvl="0"/>
            <a:r>
              <a:rPr lang="en-US" dirty="0"/>
              <a:t>Are there any concerns with the current treatment plan? </a:t>
            </a:r>
          </a:p>
          <a:p>
            <a:endParaRPr lang="en-US" dirty="0"/>
          </a:p>
        </p:txBody>
      </p:sp>
      <p:sp>
        <p:nvSpPr>
          <p:cNvPr id="4" name="Content Placeholder 3">
            <a:extLst>
              <a:ext uri="{FF2B5EF4-FFF2-40B4-BE49-F238E27FC236}">
                <a16:creationId xmlns:a16="http://schemas.microsoft.com/office/drawing/2014/main" id="{9CD46D6B-E1EB-53CF-3265-A1EFE7ADA528}"/>
              </a:ext>
            </a:extLst>
          </p:cNvPr>
          <p:cNvSpPr>
            <a:spLocks noGrp="1"/>
          </p:cNvSpPr>
          <p:nvPr>
            <p:ph sz="half" idx="2"/>
          </p:nvPr>
        </p:nvSpPr>
        <p:spPr/>
        <p:txBody>
          <a:bodyPr>
            <a:normAutofit fontScale="92500" lnSpcReduction="20000"/>
          </a:bodyPr>
          <a:lstStyle/>
          <a:p>
            <a:endParaRPr lang="en-US"/>
          </a:p>
        </p:txBody>
      </p:sp>
      <p:pic>
        <p:nvPicPr>
          <p:cNvPr id="6" name="Picture 5">
            <a:extLst>
              <a:ext uri="{FF2B5EF4-FFF2-40B4-BE49-F238E27FC236}">
                <a16:creationId xmlns:a16="http://schemas.microsoft.com/office/drawing/2014/main" id="{2CDE6460-E817-1502-560B-3FC959C6DFEB}"/>
              </a:ext>
            </a:extLst>
          </p:cNvPr>
          <p:cNvPicPr>
            <a:picLocks noChangeAspect="1"/>
          </p:cNvPicPr>
          <p:nvPr/>
        </p:nvPicPr>
        <p:blipFill>
          <a:blip r:embed="rId2"/>
          <a:srcRect b="10256"/>
          <a:stretch>
            <a:fillRect/>
          </a:stretch>
        </p:blipFill>
        <p:spPr>
          <a:xfrm>
            <a:off x="0" y="228600"/>
            <a:ext cx="9144000" cy="6152956"/>
          </a:xfrm>
          <a:prstGeom prst="rect">
            <a:avLst/>
          </a:prstGeom>
        </p:spPr>
      </p:pic>
    </p:spTree>
    <p:extLst>
      <p:ext uri="{BB962C8B-B14F-4D97-AF65-F5344CB8AC3E}">
        <p14:creationId xmlns:p14="http://schemas.microsoft.com/office/powerpoint/2010/main" val="150982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DDB6C-30D5-39CC-D1B0-EF4071958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40B31-8BDE-D923-58D1-A145DB4CB740}"/>
              </a:ext>
            </a:extLst>
          </p:cNvPr>
          <p:cNvSpPr>
            <a:spLocks noGrp="1"/>
          </p:cNvSpPr>
          <p:nvPr>
            <p:ph type="title"/>
          </p:nvPr>
        </p:nvSpPr>
        <p:spPr/>
        <p:txBody>
          <a:bodyPr/>
          <a:lstStyle/>
          <a:p>
            <a:r>
              <a:rPr lang="en-US" dirty="0"/>
              <a:t>Questions &amp; Answers</a:t>
            </a:r>
          </a:p>
        </p:txBody>
      </p:sp>
      <p:sp>
        <p:nvSpPr>
          <p:cNvPr id="3" name="Content Placeholder 2">
            <a:extLst>
              <a:ext uri="{FF2B5EF4-FFF2-40B4-BE49-F238E27FC236}">
                <a16:creationId xmlns:a16="http://schemas.microsoft.com/office/drawing/2014/main" id="{5A27E9AB-466D-1CC2-814E-E22EB7DAE974}"/>
              </a:ext>
            </a:extLst>
          </p:cNvPr>
          <p:cNvSpPr>
            <a:spLocks noGrp="1"/>
          </p:cNvSpPr>
          <p:nvPr>
            <p:ph sz="half" idx="1"/>
          </p:nvPr>
        </p:nvSpPr>
        <p:spPr/>
        <p:txBody>
          <a:bodyPr>
            <a:normAutofit fontScale="92500" lnSpcReduction="20000"/>
          </a:bodyPr>
          <a:lstStyle/>
          <a:p>
            <a:pPr lvl="0"/>
            <a:r>
              <a:rPr lang="en-US" dirty="0"/>
              <a:t>What labs do you want to draw to determine if right diagnosis?</a:t>
            </a:r>
          </a:p>
          <a:p>
            <a:pPr lvl="0"/>
            <a:r>
              <a:rPr lang="en-US" dirty="0"/>
              <a:t>What change in therapy?</a:t>
            </a:r>
          </a:p>
          <a:p>
            <a:pPr lvl="0"/>
            <a:r>
              <a:rPr lang="en-US" dirty="0"/>
              <a:t>If you were starting MJ on insulin, what would be the dose?</a:t>
            </a:r>
          </a:p>
          <a:p>
            <a:pPr lvl="0"/>
            <a:r>
              <a:rPr lang="en-US" dirty="0"/>
              <a:t>What medical nutrition therapy would you recommend?</a:t>
            </a:r>
          </a:p>
          <a:p>
            <a:pPr lvl="0"/>
            <a:r>
              <a:rPr lang="en-US" dirty="0"/>
              <a:t>Are there any concerns with the current treatment plan? </a:t>
            </a:r>
          </a:p>
          <a:p>
            <a:endParaRPr lang="en-US" dirty="0"/>
          </a:p>
        </p:txBody>
      </p:sp>
      <p:sp>
        <p:nvSpPr>
          <p:cNvPr id="4" name="Content Placeholder 3">
            <a:extLst>
              <a:ext uri="{FF2B5EF4-FFF2-40B4-BE49-F238E27FC236}">
                <a16:creationId xmlns:a16="http://schemas.microsoft.com/office/drawing/2014/main" id="{09409A7F-0C43-8B66-7202-C7304DA79FD0}"/>
              </a:ext>
            </a:extLst>
          </p:cNvPr>
          <p:cNvSpPr>
            <a:spLocks noGrp="1"/>
          </p:cNvSpPr>
          <p:nvPr>
            <p:ph sz="half" idx="2"/>
          </p:nvPr>
        </p:nvSpPr>
        <p:spPr/>
        <p:txBody>
          <a:bodyPr>
            <a:normAutofit fontScale="92500" lnSpcReduction="20000"/>
          </a:bodyPr>
          <a:lstStyle/>
          <a:p>
            <a:endParaRPr lang="en-US"/>
          </a:p>
        </p:txBody>
      </p:sp>
      <p:pic>
        <p:nvPicPr>
          <p:cNvPr id="6" name="Picture 5">
            <a:extLst>
              <a:ext uri="{FF2B5EF4-FFF2-40B4-BE49-F238E27FC236}">
                <a16:creationId xmlns:a16="http://schemas.microsoft.com/office/drawing/2014/main" id="{608E9CC1-B2E9-A42F-864F-02F5DDAAED9F}"/>
              </a:ext>
            </a:extLst>
          </p:cNvPr>
          <p:cNvPicPr>
            <a:picLocks noChangeAspect="1"/>
          </p:cNvPicPr>
          <p:nvPr/>
        </p:nvPicPr>
        <p:blipFill>
          <a:blip r:embed="rId2"/>
          <a:srcRect l="4342" t="16672" r="3158" b="10256"/>
          <a:stretch>
            <a:fillRect/>
          </a:stretch>
        </p:blipFill>
        <p:spPr>
          <a:xfrm>
            <a:off x="424873" y="1216152"/>
            <a:ext cx="8458200" cy="5009956"/>
          </a:xfrm>
          <a:prstGeom prst="rect">
            <a:avLst/>
          </a:prstGeom>
        </p:spPr>
      </p:pic>
      <p:sp>
        <p:nvSpPr>
          <p:cNvPr id="5" name="TextBox 4">
            <a:extLst>
              <a:ext uri="{FF2B5EF4-FFF2-40B4-BE49-F238E27FC236}">
                <a16:creationId xmlns:a16="http://schemas.microsoft.com/office/drawing/2014/main" id="{213EF9CB-1F14-BA4F-F32B-81F3509849C5}"/>
              </a:ext>
            </a:extLst>
          </p:cNvPr>
          <p:cNvSpPr txBox="1"/>
          <p:nvPr/>
        </p:nvSpPr>
        <p:spPr>
          <a:xfrm>
            <a:off x="5651754" y="1546389"/>
            <a:ext cx="3035046"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GADA, IAA, </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ZnT8A, IA-2A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C2EA139-8B3E-4D38-94E9-60763F4843B8}"/>
              </a:ext>
            </a:extLst>
          </p:cNvPr>
          <p:cNvSpPr txBox="1"/>
          <p:nvPr/>
        </p:nvSpPr>
        <p:spPr>
          <a:xfrm>
            <a:off x="5486400" y="2538185"/>
            <a:ext cx="3187446"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Start on Basal Bolus Therapy</a:t>
            </a:r>
          </a:p>
        </p:txBody>
      </p:sp>
      <p:sp>
        <p:nvSpPr>
          <p:cNvPr id="9" name="TextBox 8">
            <a:extLst>
              <a:ext uri="{FF2B5EF4-FFF2-40B4-BE49-F238E27FC236}">
                <a16:creationId xmlns:a16="http://schemas.microsoft.com/office/drawing/2014/main" id="{AA315DA3-6813-9206-9F34-498D10BE0D37}"/>
              </a:ext>
            </a:extLst>
          </p:cNvPr>
          <p:cNvSpPr txBox="1"/>
          <p:nvPr/>
        </p:nvSpPr>
        <p:spPr>
          <a:xfrm>
            <a:off x="5585691" y="3361866"/>
            <a:ext cx="274320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56kg x 0.5 = 28 units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14 basal &amp; ~4-5 units ac </a:t>
            </a:r>
          </a:p>
        </p:txBody>
      </p:sp>
      <p:sp>
        <p:nvSpPr>
          <p:cNvPr id="11" name="TextBox 10">
            <a:extLst>
              <a:ext uri="{FF2B5EF4-FFF2-40B4-BE49-F238E27FC236}">
                <a16:creationId xmlns:a16="http://schemas.microsoft.com/office/drawing/2014/main" id="{49B2B86A-0D0D-9459-DEE5-8BE07AA6F4FC}"/>
              </a:ext>
            </a:extLst>
          </p:cNvPr>
          <p:cNvSpPr txBox="1"/>
          <p:nvPr/>
        </p:nvSpPr>
        <p:spPr>
          <a:xfrm>
            <a:off x="5585691" y="4229550"/>
            <a:ext cx="3244596" cy="923330"/>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Discuss fears around food, consider incorporating carbs to match with insulin.</a:t>
            </a:r>
          </a:p>
        </p:txBody>
      </p:sp>
      <p:sp>
        <p:nvSpPr>
          <p:cNvPr id="13" name="TextBox 12">
            <a:extLst>
              <a:ext uri="{FF2B5EF4-FFF2-40B4-BE49-F238E27FC236}">
                <a16:creationId xmlns:a16="http://schemas.microsoft.com/office/drawing/2014/main" id="{8F2E0CE7-6D24-6FD9-DE8D-354F34D2230E}"/>
              </a:ext>
            </a:extLst>
          </p:cNvPr>
          <p:cNvSpPr txBox="1"/>
          <p:nvPr/>
        </p:nvSpPr>
        <p:spPr>
          <a:xfrm>
            <a:off x="5791200" y="5366328"/>
            <a:ext cx="2787396" cy="1200329"/>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Stop Metformin, SGLT-2, See Endo, CGM/Ketones &amp; connect with diabetes education team.</a:t>
            </a:r>
          </a:p>
        </p:txBody>
      </p:sp>
    </p:spTree>
    <p:extLst>
      <p:ext uri="{BB962C8B-B14F-4D97-AF65-F5344CB8AC3E}">
        <p14:creationId xmlns:p14="http://schemas.microsoft.com/office/powerpoint/2010/main" val="2242288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771" cy="51390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9" y="857250"/>
            <a:ext cx="914377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9A04C639-D4B1-2926-E673-DBFD9486DD86}"/>
              </a:ext>
            </a:extLst>
          </p:cNvPr>
          <p:cNvSpPr txBox="1"/>
          <p:nvPr/>
        </p:nvSpPr>
        <p:spPr>
          <a:xfrm>
            <a:off x="4927324" y="1130095"/>
            <a:ext cx="3854600" cy="1725562"/>
          </a:xfrm>
          <a:prstGeom prst="rect">
            <a:avLst/>
          </a:prstGeom>
        </p:spPr>
        <p:txBody>
          <a:bodyPr vert="horz" lIns="68580" tIns="34290" rIns="68580" bIns="34290" rtlCol="0" anchor="t">
            <a:normAutofit/>
          </a:bodyPr>
          <a:lstStyle/>
          <a:p>
            <a:pPr marL="0" marR="0" lvl="0" indent="0" algn="l" defTabSz="685800" rtl="0" eaLnBrk="1" fontAlgn="auto" latinLnBrk="0" hangingPunct="1">
              <a:lnSpc>
                <a:spcPct val="120000"/>
              </a:lnSpc>
              <a:spcBef>
                <a:spcPct val="0"/>
              </a:spcBef>
              <a:spcAft>
                <a:spcPts val="450"/>
              </a:spcAft>
              <a:buClrTx/>
              <a:buSzTx/>
              <a:buFontTx/>
              <a:buNone/>
              <a:tabLst/>
              <a:defRPr/>
            </a:pPr>
            <a:r>
              <a:rPr kumimoji="0" lang="en-US" sz="2700" b="1" i="0" u="none" strike="noStrike" kern="1200" cap="none" spc="0" normalizeH="0" baseline="0" noProof="0" dirty="0">
                <a:ln>
                  <a:noFill/>
                </a:ln>
                <a:solidFill>
                  <a:srgbClr val="0E2841"/>
                </a:solidFill>
                <a:effectLst/>
                <a:uLnTx/>
                <a:uFillTx/>
                <a:latin typeface="Aptos Display" panose="02110004020202020204"/>
                <a:ea typeface="+mn-ea"/>
                <a:cs typeface="+mn-cs"/>
              </a:rPr>
              <a:t>Healing through Connection for Healthcare Professionals</a:t>
            </a:r>
          </a:p>
        </p:txBody>
      </p:sp>
      <p:sp>
        <p:nvSpPr>
          <p:cNvPr id="9" name="TextBox 8">
            <a:extLst>
              <a:ext uri="{FF2B5EF4-FFF2-40B4-BE49-F238E27FC236}">
                <a16:creationId xmlns:a16="http://schemas.microsoft.com/office/drawing/2014/main" id="{63BE8172-59A8-6D59-8BD8-7243F0A685D2}"/>
              </a:ext>
            </a:extLst>
          </p:cNvPr>
          <p:cNvSpPr txBox="1"/>
          <p:nvPr/>
        </p:nvSpPr>
        <p:spPr>
          <a:xfrm>
            <a:off x="4875771" y="3591905"/>
            <a:ext cx="4164990" cy="1543051"/>
          </a:xfrm>
          <a:prstGeom prst="rect">
            <a:avLst/>
          </a:prstGeom>
        </p:spPr>
        <p:txBody>
          <a:bodyPr vert="horz" lIns="68580" tIns="34290" rIns="68580" bIns="34290" rtlCol="0" anchor="b">
            <a:normAutofit fontScale="92500"/>
          </a:bodyPr>
          <a:lstStyle/>
          <a:p>
            <a:pPr marL="0" marR="0" lvl="0" indent="0" algn="ctr" defTabSz="685800" rtl="0" eaLnBrk="1" fontAlgn="auto" latinLnBrk="0" hangingPunct="1">
              <a:lnSpc>
                <a:spcPct val="110000"/>
              </a:lnSpc>
              <a:spcBef>
                <a:spcPts val="75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panose="02110004020202020204"/>
                <a:ea typeface="+mn-ea"/>
                <a:cs typeface="+mn-cs"/>
              </a:rPr>
              <a:t>Beverly Thomassian, RN, MPH, CDCES, BC-ADM</a:t>
            </a:r>
          </a:p>
          <a:p>
            <a:pPr marL="0" marR="0" lvl="0" indent="0" algn="ctr" defTabSz="685800" rtl="0" eaLnBrk="1" fontAlgn="auto" latinLnBrk="0" hangingPunct="1">
              <a:lnSpc>
                <a:spcPct val="110000"/>
              </a:lnSpc>
              <a:spcBef>
                <a:spcPts val="750"/>
              </a:spcBef>
              <a:spcAft>
                <a:spcPts val="0"/>
              </a:spcAft>
              <a:buClrTx/>
              <a:buSzTx/>
              <a:buFontTx/>
              <a:buNone/>
              <a:tabLst/>
              <a:defRPr/>
            </a:pPr>
            <a:r>
              <a:rPr kumimoji="0" lang="en-US" sz="1500" b="1" i="0" u="none" strike="noStrike" kern="1200" cap="none" spc="0" normalizeH="0" baseline="0" noProof="0" dirty="0">
                <a:ln>
                  <a:noFill/>
                </a:ln>
                <a:solidFill>
                  <a:srgbClr val="0E2841"/>
                </a:solidFill>
                <a:effectLst/>
                <a:uLnTx/>
                <a:uFillTx/>
                <a:latin typeface="Aptos" panose="02110004020202020204"/>
                <a:ea typeface="+mn-ea"/>
                <a:cs typeface="+mn-cs"/>
              </a:rPr>
              <a:t>Pronouns: she, her and hers</a:t>
            </a:r>
          </a:p>
          <a:p>
            <a:pPr marL="0" marR="0" lvl="0" indent="0" algn="ctr" defTabSz="685800" rtl="0" eaLnBrk="1" fontAlgn="auto" latinLnBrk="0" hangingPunct="1">
              <a:lnSpc>
                <a:spcPct val="110000"/>
              </a:lnSpc>
              <a:spcBef>
                <a:spcPts val="750"/>
              </a:spcBef>
              <a:spcAft>
                <a:spcPts val="0"/>
              </a:spcAft>
              <a:buClrTx/>
              <a:buSzTx/>
              <a:buFontTx/>
              <a:buNone/>
              <a:tabLst/>
              <a:defRPr/>
            </a:pPr>
            <a:r>
              <a:rPr kumimoji="0" lang="en-US" sz="1500" b="0" i="0" u="none" strike="noStrike" kern="1200" cap="none" spc="0" normalizeH="0" baseline="0" noProof="0" dirty="0">
                <a:ln>
                  <a:noFill/>
                </a:ln>
                <a:solidFill>
                  <a:srgbClr val="0E2841"/>
                </a:solidFill>
                <a:effectLst/>
                <a:uLnTx/>
                <a:uFillTx/>
                <a:latin typeface="Aptos" panose="02110004020202020204"/>
                <a:ea typeface="+mn-ea"/>
                <a:cs typeface="+mn-cs"/>
              </a:rPr>
              <a:t>President &amp; Founder – Diabetes Education Services</a:t>
            </a:r>
          </a:p>
          <a:p>
            <a:pPr marL="0" marR="0" lvl="0" indent="0" algn="ctr" defTabSz="685800" rtl="0" eaLnBrk="1" fontAlgn="auto" latinLnBrk="0" hangingPunct="1">
              <a:lnSpc>
                <a:spcPct val="110000"/>
              </a:lnSpc>
              <a:spcBef>
                <a:spcPts val="750"/>
              </a:spcBef>
              <a:spcAft>
                <a:spcPts val="0"/>
              </a:spcAft>
              <a:buClrTx/>
              <a:buSzTx/>
              <a:buFontTx/>
              <a:buNone/>
              <a:tabLst/>
              <a:defRPr/>
            </a:pPr>
            <a:r>
              <a:rPr kumimoji="0" lang="en-US" sz="1500" b="0" i="0" u="none" strike="noStrike" kern="1200" cap="none" spc="0" normalizeH="0" baseline="0" noProof="0" dirty="0">
                <a:ln>
                  <a:noFill/>
                </a:ln>
                <a:solidFill>
                  <a:srgbClr val="0E2841"/>
                </a:solidFill>
                <a:effectLst/>
                <a:uLnTx/>
                <a:uFillTx/>
                <a:latin typeface="Aptos" panose="02110004020202020204"/>
                <a:ea typeface="+mn-ea"/>
                <a:cs typeface="+mn-cs"/>
              </a:rPr>
              <a:t>www.DiabetesEd.net</a:t>
            </a:r>
            <a:endParaRPr kumimoji="0" lang="en-US" sz="6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pic>
        <p:nvPicPr>
          <p:cNvPr id="13" name="Graphic 12" descr="Doctor">
            <a:extLst>
              <a:ext uri="{FF2B5EF4-FFF2-40B4-BE49-F238E27FC236}">
                <a16:creationId xmlns:a16="http://schemas.microsoft.com/office/drawing/2014/main" id="{46753E6E-74A1-9562-D19A-6B1A2D872B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3" y="22187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0" name="Group 19">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852768"/>
            <a:ext cx="4679006" cy="5147984"/>
            <a:chOff x="305" y="-5977"/>
            <a:chExt cx="6238675" cy="6863979"/>
          </a:xfrm>
        </p:grpSpPr>
        <p:sp>
          <p:nvSpPr>
            <p:cNvPr id="21" name="Freeform: Shape 20">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Freeform: Shape 21">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3" name="Freeform: Shape 22">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968261460"/>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A8EE-98EC-412C-3588-C9BE0CEB97E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88D17E5-E4B0-2DAF-B309-BF45C2D43C51}"/>
              </a:ext>
            </a:extLst>
          </p:cNvPr>
          <p:cNvSpPr>
            <a:spLocks noGrp="1"/>
          </p:cNvSpPr>
          <p:nvPr>
            <p:ph type="title"/>
          </p:nvPr>
        </p:nvSpPr>
        <p:spPr>
          <a:xfrm>
            <a:off x="629841" y="1131094"/>
            <a:ext cx="7886700" cy="617935"/>
          </a:xfrm>
        </p:spPr>
        <p:txBody>
          <a:bodyPr>
            <a:normAutofit fontScale="90000"/>
          </a:bodyPr>
          <a:lstStyle/>
          <a:p>
            <a:r>
              <a:rPr lang="en-US" dirty="0">
                <a:solidFill>
                  <a:schemeClr val="accent4">
                    <a:lumMod val="50000"/>
                  </a:schemeClr>
                </a:solidFill>
              </a:rPr>
              <a:t>Diabetes Visit – What do you think?</a:t>
            </a:r>
            <a:endParaRPr lang="en-US" i="1" dirty="0">
              <a:solidFill>
                <a:schemeClr val="accent4">
                  <a:lumMod val="50000"/>
                </a:schemeClr>
              </a:solidFill>
            </a:endParaRPr>
          </a:p>
        </p:txBody>
      </p:sp>
      <p:sp>
        <p:nvSpPr>
          <p:cNvPr id="10" name="Text Placeholder 9">
            <a:extLst>
              <a:ext uri="{FF2B5EF4-FFF2-40B4-BE49-F238E27FC236}">
                <a16:creationId xmlns:a16="http://schemas.microsoft.com/office/drawing/2014/main" id="{8035FBF7-A93F-DD5A-4559-2B26BEA9C74D}"/>
              </a:ext>
            </a:extLst>
          </p:cNvPr>
          <p:cNvSpPr>
            <a:spLocks noGrp="1"/>
          </p:cNvSpPr>
          <p:nvPr>
            <p:ph type="body" sz="quarter" idx="3"/>
          </p:nvPr>
        </p:nvSpPr>
        <p:spPr>
          <a:xfrm>
            <a:off x="5324822" y="1846286"/>
            <a:ext cx="3391477" cy="378310"/>
          </a:xfrm>
        </p:spPr>
        <p:txBody>
          <a:bodyPr>
            <a:normAutofit lnSpcReduction="10000"/>
          </a:bodyPr>
          <a:lstStyle/>
          <a:p>
            <a:r>
              <a:rPr lang="en-US" sz="2100" dirty="0">
                <a:solidFill>
                  <a:srgbClr val="7030A0"/>
                </a:solidFill>
              </a:rPr>
              <a:t>How Does JR Feel?</a:t>
            </a:r>
          </a:p>
        </p:txBody>
      </p:sp>
      <p:sp>
        <p:nvSpPr>
          <p:cNvPr id="11" name="Content Placeholder 10">
            <a:extLst>
              <a:ext uri="{FF2B5EF4-FFF2-40B4-BE49-F238E27FC236}">
                <a16:creationId xmlns:a16="http://schemas.microsoft.com/office/drawing/2014/main" id="{3A8C729F-FE74-BAEF-2318-73C24A940459}"/>
              </a:ext>
            </a:extLst>
          </p:cNvPr>
          <p:cNvSpPr>
            <a:spLocks noGrp="1"/>
          </p:cNvSpPr>
          <p:nvPr>
            <p:ph sz="quarter" idx="4"/>
          </p:nvPr>
        </p:nvSpPr>
        <p:spPr>
          <a:xfrm>
            <a:off x="5310072" y="2309966"/>
            <a:ext cx="3391477" cy="3189531"/>
          </a:xfrm>
        </p:spPr>
        <p:txBody>
          <a:bodyPr>
            <a:normAutofit fontScale="92500" lnSpcReduction="10000"/>
          </a:bodyPr>
          <a:lstStyle/>
          <a:p>
            <a:r>
              <a:rPr lang="en-US" dirty="0"/>
              <a:t>Defeated</a:t>
            </a:r>
          </a:p>
          <a:p>
            <a:r>
              <a:rPr lang="en-US" dirty="0"/>
              <a:t>Embarrassed</a:t>
            </a:r>
          </a:p>
          <a:p>
            <a:r>
              <a:rPr lang="en-US" dirty="0"/>
              <a:t>Ashamed</a:t>
            </a:r>
          </a:p>
          <a:p>
            <a:r>
              <a:rPr lang="en-US" dirty="0"/>
              <a:t>Angry</a:t>
            </a:r>
          </a:p>
          <a:p>
            <a:r>
              <a:rPr lang="en-US" dirty="0"/>
              <a:t>Hurt</a:t>
            </a:r>
          </a:p>
          <a:p>
            <a:pPr marL="0" indent="0">
              <a:buNone/>
            </a:pPr>
            <a:endParaRPr lang="en-US" dirty="0"/>
          </a:p>
          <a:p>
            <a:pPr marL="0" indent="0">
              <a:buNone/>
            </a:pPr>
            <a:r>
              <a:rPr lang="en-US" dirty="0">
                <a:solidFill>
                  <a:srgbClr val="7030A0"/>
                </a:solidFill>
              </a:rPr>
              <a:t>How does the HCP feel?</a:t>
            </a:r>
          </a:p>
        </p:txBody>
      </p:sp>
      <p:sp>
        <p:nvSpPr>
          <p:cNvPr id="15" name="Content Placeholder 14">
            <a:extLst>
              <a:ext uri="{FF2B5EF4-FFF2-40B4-BE49-F238E27FC236}">
                <a16:creationId xmlns:a16="http://schemas.microsoft.com/office/drawing/2014/main" id="{9204E881-8011-9086-0F47-0A0C67F6112A}"/>
              </a:ext>
            </a:extLst>
          </p:cNvPr>
          <p:cNvSpPr>
            <a:spLocks noGrp="1"/>
          </p:cNvSpPr>
          <p:nvPr>
            <p:ph sz="half" idx="2"/>
          </p:nvPr>
        </p:nvSpPr>
        <p:spPr>
          <a:xfrm>
            <a:off x="629841" y="2188637"/>
            <a:ext cx="4074895" cy="3461839"/>
          </a:xfrm>
        </p:spPr>
        <p:txBody>
          <a:bodyPr>
            <a:normAutofit fontScale="92500" lnSpcReduction="10000"/>
          </a:bodyPr>
          <a:lstStyle/>
          <a:p>
            <a:r>
              <a:rPr lang="en-US" sz="2700" dirty="0">
                <a:latin typeface="Calibri" panose="020F0502020204030204" pitchFamily="34" charset="0"/>
                <a:ea typeface="Calibri" panose="020F0502020204030204" pitchFamily="34" charset="0"/>
                <a:cs typeface="Calibri" panose="020F0502020204030204" pitchFamily="34" charset="0"/>
              </a:rPr>
              <a:t>JR arrives at the clinic and says they are injecting their basal insulin 5 times a week.</a:t>
            </a:r>
          </a:p>
          <a:p>
            <a:r>
              <a:rPr lang="en-US" sz="2700" dirty="0">
                <a:latin typeface="Calibri" panose="020F0502020204030204" pitchFamily="34" charset="0"/>
                <a:ea typeface="Calibri" panose="020F0502020204030204" pitchFamily="34" charset="0"/>
                <a:cs typeface="Calibri" panose="020F0502020204030204" pitchFamily="34" charset="0"/>
              </a:rPr>
              <a:t>HCP says “If you don’t inject your insulin everyday, you are going to get complications.”  (Door closed)</a:t>
            </a:r>
          </a:p>
          <a:p>
            <a:endParaRPr lang="en-US" sz="270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pic>
        <p:nvPicPr>
          <p:cNvPr id="6" name="Picture 5">
            <a:extLst>
              <a:ext uri="{FF2B5EF4-FFF2-40B4-BE49-F238E27FC236}">
                <a16:creationId xmlns:a16="http://schemas.microsoft.com/office/drawing/2014/main" id="{30AE7405-CEC2-8757-9EB8-5ACF6F7DA9EB}"/>
              </a:ext>
            </a:extLst>
          </p:cNvPr>
          <p:cNvPicPr>
            <a:picLocks noChangeAspect="1"/>
          </p:cNvPicPr>
          <p:nvPr/>
        </p:nvPicPr>
        <p:blipFill>
          <a:blip r:embed="rId2"/>
          <a:stretch>
            <a:fillRect/>
          </a:stretch>
        </p:blipFill>
        <p:spPr>
          <a:xfrm>
            <a:off x="7504225" y="2224596"/>
            <a:ext cx="1069136" cy="1877300"/>
          </a:xfrm>
          <a:prstGeom prst="rect">
            <a:avLst/>
          </a:prstGeom>
        </p:spPr>
      </p:pic>
    </p:spTree>
    <p:extLst>
      <p:ext uri="{BB962C8B-B14F-4D97-AF65-F5344CB8AC3E}">
        <p14:creationId xmlns:p14="http://schemas.microsoft.com/office/powerpoint/2010/main" val="12461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 calcmode="lin" valueType="num">
                                      <p:cBhvr>
                                        <p:cTn id="15"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 calcmode="lin" valueType="num">
                                      <p:cBhvr>
                                        <p:cTn id="23"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 calcmode="lin" valueType="num">
                                      <p:cBhvr>
                                        <p:cTn id="31"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1">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 calcmode="lin" valueType="num">
                                      <p:cBhvr>
                                        <p:cTn id="39"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11">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 calcmode="lin" valueType="num">
                                      <p:cBhvr>
                                        <p:cTn id="47" dur="1000" fill="hold"/>
                                        <p:tgtEl>
                                          <p:spTgt spid="11">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11">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11">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0E8F0-A969-F0D9-432E-C9B23815E16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D0D75C4-1BB5-812D-8D3B-B92C822DA827}"/>
              </a:ext>
            </a:extLst>
          </p:cNvPr>
          <p:cNvSpPr>
            <a:spLocks noGrp="1"/>
          </p:cNvSpPr>
          <p:nvPr>
            <p:ph type="title"/>
          </p:nvPr>
        </p:nvSpPr>
        <p:spPr>
          <a:xfrm>
            <a:off x="628650" y="976887"/>
            <a:ext cx="7886700" cy="617935"/>
          </a:xfrm>
        </p:spPr>
        <p:txBody>
          <a:bodyPr>
            <a:normAutofit fontScale="90000"/>
          </a:bodyPr>
          <a:lstStyle/>
          <a:p>
            <a:r>
              <a:rPr lang="en-US" dirty="0">
                <a:solidFill>
                  <a:schemeClr val="accent4">
                    <a:lumMod val="50000"/>
                  </a:schemeClr>
                </a:solidFill>
              </a:rPr>
              <a:t>Diabetes Visit – Let’s Go </a:t>
            </a:r>
            <a:r>
              <a:rPr lang="en-US" i="1" dirty="0">
                <a:solidFill>
                  <a:schemeClr val="accent4">
                    <a:lumMod val="50000"/>
                  </a:schemeClr>
                </a:solidFill>
              </a:rPr>
              <a:t>through</a:t>
            </a:r>
          </a:p>
        </p:txBody>
      </p:sp>
      <p:sp>
        <p:nvSpPr>
          <p:cNvPr id="8" name="Text Placeholder 7">
            <a:extLst>
              <a:ext uri="{FF2B5EF4-FFF2-40B4-BE49-F238E27FC236}">
                <a16:creationId xmlns:a16="http://schemas.microsoft.com/office/drawing/2014/main" id="{CB6CCA24-A1B2-8977-5E46-93BF108FC567}"/>
              </a:ext>
            </a:extLst>
          </p:cNvPr>
          <p:cNvSpPr>
            <a:spLocks noGrp="1"/>
          </p:cNvSpPr>
          <p:nvPr>
            <p:ph type="body" idx="1"/>
          </p:nvPr>
        </p:nvSpPr>
        <p:spPr>
          <a:xfrm>
            <a:off x="381287" y="3622266"/>
            <a:ext cx="4572002" cy="435192"/>
          </a:xfrm>
        </p:spPr>
        <p:txBody>
          <a:bodyPr>
            <a:normAutofit fontScale="85000" lnSpcReduction="10000"/>
          </a:bodyPr>
          <a:lstStyle/>
          <a:p>
            <a:r>
              <a:rPr lang="en-US" sz="2100" dirty="0">
                <a:solidFill>
                  <a:srgbClr val="7030A0"/>
                </a:solidFill>
              </a:rPr>
              <a:t>A small adjustment can make a BIG Difference</a:t>
            </a:r>
          </a:p>
        </p:txBody>
      </p:sp>
      <p:sp>
        <p:nvSpPr>
          <p:cNvPr id="10" name="Text Placeholder 9">
            <a:extLst>
              <a:ext uri="{FF2B5EF4-FFF2-40B4-BE49-F238E27FC236}">
                <a16:creationId xmlns:a16="http://schemas.microsoft.com/office/drawing/2014/main" id="{C781245A-5F8D-2981-FFDA-1BD3890E14A9}"/>
              </a:ext>
            </a:extLst>
          </p:cNvPr>
          <p:cNvSpPr>
            <a:spLocks noGrp="1"/>
          </p:cNvSpPr>
          <p:nvPr>
            <p:ph type="body" sz="quarter" idx="3"/>
          </p:nvPr>
        </p:nvSpPr>
        <p:spPr>
          <a:xfrm>
            <a:off x="5324822" y="1447030"/>
            <a:ext cx="3391477" cy="603997"/>
          </a:xfrm>
        </p:spPr>
        <p:txBody>
          <a:bodyPr>
            <a:normAutofit fontScale="85000" lnSpcReduction="10000"/>
          </a:bodyPr>
          <a:lstStyle/>
          <a:p>
            <a:r>
              <a:rPr lang="en-US" sz="3450" dirty="0">
                <a:solidFill>
                  <a:srgbClr val="7030A0"/>
                </a:solidFill>
              </a:rPr>
              <a:t>How Does JR Feel?</a:t>
            </a:r>
            <a:endParaRPr lang="en-US" sz="1500" dirty="0">
              <a:solidFill>
                <a:srgbClr val="7030A0"/>
              </a:solidFill>
            </a:endParaRPr>
          </a:p>
        </p:txBody>
      </p:sp>
      <p:sp>
        <p:nvSpPr>
          <p:cNvPr id="11" name="Content Placeholder 10">
            <a:extLst>
              <a:ext uri="{FF2B5EF4-FFF2-40B4-BE49-F238E27FC236}">
                <a16:creationId xmlns:a16="http://schemas.microsoft.com/office/drawing/2014/main" id="{AE1388DD-0076-AA9C-0A99-CEA178BC385E}"/>
              </a:ext>
            </a:extLst>
          </p:cNvPr>
          <p:cNvSpPr>
            <a:spLocks noGrp="1"/>
          </p:cNvSpPr>
          <p:nvPr>
            <p:ph sz="quarter" idx="4"/>
          </p:nvPr>
        </p:nvSpPr>
        <p:spPr>
          <a:xfrm>
            <a:off x="5324822" y="2051027"/>
            <a:ext cx="3391477" cy="3294341"/>
          </a:xfrm>
        </p:spPr>
        <p:txBody>
          <a:bodyPr>
            <a:normAutofit fontScale="85000" lnSpcReduction="20000"/>
          </a:bodyPr>
          <a:lstStyle/>
          <a:p>
            <a:r>
              <a:rPr lang="en-US" dirty="0"/>
              <a:t>Reassured</a:t>
            </a:r>
          </a:p>
          <a:p>
            <a:r>
              <a:rPr lang="en-US" dirty="0"/>
              <a:t>Heard &amp; Seen</a:t>
            </a:r>
          </a:p>
          <a:p>
            <a:r>
              <a:rPr lang="en-US" dirty="0"/>
              <a:t>Recognized</a:t>
            </a:r>
          </a:p>
          <a:p>
            <a:r>
              <a:rPr lang="en-US" dirty="0"/>
              <a:t>Confident</a:t>
            </a:r>
          </a:p>
          <a:p>
            <a:r>
              <a:rPr lang="en-US" dirty="0"/>
              <a:t>Connected</a:t>
            </a:r>
          </a:p>
          <a:p>
            <a:pPr marL="0" indent="0">
              <a:buNone/>
            </a:pPr>
            <a:r>
              <a:rPr lang="en-US" b="1" dirty="0">
                <a:solidFill>
                  <a:srgbClr val="7030A0"/>
                </a:solidFill>
              </a:rPr>
              <a:t>How does the HCP feel?</a:t>
            </a:r>
          </a:p>
          <a:p>
            <a:pPr marL="0" indent="0">
              <a:buNone/>
            </a:pPr>
            <a:endParaRPr lang="en-US" b="1" dirty="0">
              <a:solidFill>
                <a:srgbClr val="7030A0"/>
              </a:solidFill>
            </a:endParaRPr>
          </a:p>
          <a:p>
            <a:endParaRPr lang="en-US" dirty="0"/>
          </a:p>
        </p:txBody>
      </p:sp>
      <p:sp>
        <p:nvSpPr>
          <p:cNvPr id="15" name="Content Placeholder 14">
            <a:extLst>
              <a:ext uri="{FF2B5EF4-FFF2-40B4-BE49-F238E27FC236}">
                <a16:creationId xmlns:a16="http://schemas.microsoft.com/office/drawing/2014/main" id="{ACDB2D8E-0C41-7807-5BCE-C71F0DD7DA5C}"/>
              </a:ext>
            </a:extLst>
          </p:cNvPr>
          <p:cNvSpPr>
            <a:spLocks noGrp="1"/>
          </p:cNvSpPr>
          <p:nvPr>
            <p:ph sz="half" idx="2"/>
          </p:nvPr>
        </p:nvSpPr>
        <p:spPr>
          <a:xfrm>
            <a:off x="301752" y="1749029"/>
            <a:ext cx="4705562" cy="4314402"/>
          </a:xfrm>
        </p:spPr>
        <p:txBody>
          <a:bodyPr>
            <a:normAutofit fontScale="85000" lnSpcReduction="20000"/>
          </a:bodyPr>
          <a:lstStyle/>
          <a:p>
            <a:r>
              <a:rPr lang="en-US" dirty="0">
                <a:latin typeface="Calibri" panose="020F0502020204030204" pitchFamily="34" charset="0"/>
                <a:ea typeface="Calibri" panose="020F0502020204030204" pitchFamily="34" charset="0"/>
                <a:cs typeface="Calibri" panose="020F0502020204030204" pitchFamily="34" charset="0"/>
              </a:rPr>
              <a:t>JR arrives at the clinic and says they are injecting their basal insulin 5 times a week.</a:t>
            </a:r>
          </a:p>
          <a:p>
            <a:r>
              <a:rPr lang="en-US" dirty="0">
                <a:latin typeface="Calibri" panose="020F0502020204030204" pitchFamily="34" charset="0"/>
                <a:ea typeface="Calibri" panose="020F0502020204030204" pitchFamily="34" charset="0"/>
                <a:cs typeface="Calibri" panose="020F0502020204030204" pitchFamily="34" charset="0"/>
              </a:rPr>
              <a:t>HCP says “If you don’t inject your insulin everyday, you are going to get complications.”  (Door closed)</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HCP smiles and says, “Hi JR, how are  you doing? I heard you are taking your insulin on most days. Great job. What’s going on on the other days?” </a:t>
            </a:r>
          </a:p>
          <a:p>
            <a:r>
              <a:rPr lang="en-US" dirty="0">
                <a:solidFill>
                  <a:schemeClr val="tx2">
                    <a:lumMod val="50000"/>
                    <a:lumOff val="50000"/>
                  </a:schemeClr>
                </a:solidFill>
                <a:latin typeface="Calibri" panose="020F0502020204030204" pitchFamily="34" charset="0"/>
                <a:ea typeface="Calibri" panose="020F0502020204030204" pitchFamily="34" charset="0"/>
                <a:cs typeface="Calibri" panose="020F0502020204030204" pitchFamily="34" charset="0"/>
              </a:rPr>
              <a:t>Door Open – Connection made</a:t>
            </a: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sp>
        <p:nvSpPr>
          <p:cNvPr id="2" name="Arrow: Striped Right 1">
            <a:extLst>
              <a:ext uri="{FF2B5EF4-FFF2-40B4-BE49-F238E27FC236}">
                <a16:creationId xmlns:a16="http://schemas.microsoft.com/office/drawing/2014/main" id="{BD04AB70-60EF-9373-A8B7-A1861ED8F9B9}"/>
              </a:ext>
            </a:extLst>
          </p:cNvPr>
          <p:cNvSpPr/>
          <p:nvPr/>
        </p:nvSpPr>
        <p:spPr>
          <a:xfrm>
            <a:off x="6053632" y="5038927"/>
            <a:ext cx="1749763" cy="612881"/>
          </a:xfrm>
          <a:prstGeom prst="stripedRight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Healing to Person</a:t>
            </a:r>
          </a:p>
        </p:txBody>
      </p:sp>
      <p:sp>
        <p:nvSpPr>
          <p:cNvPr id="3" name="Arrow: Striped Right 2">
            <a:extLst>
              <a:ext uri="{FF2B5EF4-FFF2-40B4-BE49-F238E27FC236}">
                <a16:creationId xmlns:a16="http://schemas.microsoft.com/office/drawing/2014/main" id="{9E452322-C592-35F1-52B5-617C718EDE12}"/>
              </a:ext>
            </a:extLst>
          </p:cNvPr>
          <p:cNvSpPr/>
          <p:nvPr/>
        </p:nvSpPr>
        <p:spPr>
          <a:xfrm rot="10800000" flipV="1">
            <a:off x="5848723" y="4320287"/>
            <a:ext cx="1749764" cy="486687"/>
          </a:xfrm>
          <a:prstGeom prst="stripedRightArrow">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rPr>
              <a:t>Healing to HCP</a:t>
            </a:r>
          </a:p>
        </p:txBody>
      </p:sp>
      <p:pic>
        <p:nvPicPr>
          <p:cNvPr id="4" name="Picture 3" descr="Light from open door">
            <a:extLst>
              <a:ext uri="{FF2B5EF4-FFF2-40B4-BE49-F238E27FC236}">
                <a16:creationId xmlns:a16="http://schemas.microsoft.com/office/drawing/2014/main" id="{DB063478-F3B0-32C1-73C1-386B7074160C}"/>
              </a:ext>
            </a:extLst>
          </p:cNvPr>
          <p:cNvPicPr>
            <a:picLocks noChangeAspect="1"/>
          </p:cNvPicPr>
          <p:nvPr/>
        </p:nvPicPr>
        <p:blipFill>
          <a:blip r:embed="rId2" cstate="print">
            <a:extLst>
              <a:ext uri="{28A0092B-C50C-407E-A947-70E740481C1C}">
                <a14:useLocalDpi xmlns:a14="http://schemas.microsoft.com/office/drawing/2010/main" val="0"/>
              </a:ext>
            </a:extLst>
          </a:blip>
          <a:srcRect l="41475" r="1506" b="1"/>
          <a:stretch>
            <a:fillRect/>
          </a:stretch>
        </p:blipFill>
        <p:spPr>
          <a:xfrm>
            <a:off x="7392588" y="2155837"/>
            <a:ext cx="1508065" cy="1560453"/>
          </a:xfrm>
          <a:custGeom>
            <a:avLst/>
            <a:gdLst/>
            <a:ahLst/>
            <a:cxnLst/>
            <a:rect l="l" t="t" r="r" b="b"/>
            <a:pathLst>
              <a:path w="3524888" h="3647338">
                <a:moveTo>
                  <a:pt x="887180" y="60"/>
                </a:moveTo>
                <a:cubicBezTo>
                  <a:pt x="945946" y="-443"/>
                  <a:pt x="1004682" y="2214"/>
                  <a:pt x="1063120" y="9535"/>
                </a:cubicBezTo>
                <a:cubicBezTo>
                  <a:pt x="1192553" y="25206"/>
                  <a:pt x="1324035" y="29312"/>
                  <a:pt x="1454772" y="21769"/>
                </a:cubicBezTo>
                <a:cubicBezTo>
                  <a:pt x="1583729" y="15160"/>
                  <a:pt x="1712924" y="14714"/>
                  <a:pt x="1842239" y="16589"/>
                </a:cubicBezTo>
                <a:cubicBezTo>
                  <a:pt x="1958874" y="18285"/>
                  <a:pt x="2075629" y="18018"/>
                  <a:pt x="2192264" y="13196"/>
                </a:cubicBezTo>
                <a:cubicBezTo>
                  <a:pt x="2323253" y="7660"/>
                  <a:pt x="2454242" y="2928"/>
                  <a:pt x="2585114" y="13911"/>
                </a:cubicBezTo>
                <a:cubicBezTo>
                  <a:pt x="2699008" y="24482"/>
                  <a:pt x="2813668" y="29758"/>
                  <a:pt x="2928437" y="29714"/>
                </a:cubicBezTo>
                <a:cubicBezTo>
                  <a:pt x="3080601" y="28464"/>
                  <a:pt x="3232406" y="19625"/>
                  <a:pt x="3384330" y="14536"/>
                </a:cubicBezTo>
                <a:lnTo>
                  <a:pt x="3481468" y="12130"/>
                </a:lnTo>
                <a:lnTo>
                  <a:pt x="3481325" y="16098"/>
                </a:lnTo>
                <a:lnTo>
                  <a:pt x="3493308" y="84630"/>
                </a:lnTo>
                <a:lnTo>
                  <a:pt x="3493318" y="92959"/>
                </a:lnTo>
                <a:cubicBezTo>
                  <a:pt x="3495695" y="161085"/>
                  <a:pt x="3501168" y="229143"/>
                  <a:pt x="3512114" y="297090"/>
                </a:cubicBezTo>
                <a:cubicBezTo>
                  <a:pt x="3519231" y="340796"/>
                  <a:pt x="3524136" y="384681"/>
                  <a:pt x="3524809" y="428543"/>
                </a:cubicBezTo>
                <a:cubicBezTo>
                  <a:pt x="3525482" y="472405"/>
                  <a:pt x="3521924" y="516245"/>
                  <a:pt x="3512114" y="559861"/>
                </a:cubicBezTo>
                <a:cubicBezTo>
                  <a:pt x="3491119" y="656469"/>
                  <a:pt x="3485618" y="754605"/>
                  <a:pt x="3495724" y="852186"/>
                </a:cubicBezTo>
                <a:cubicBezTo>
                  <a:pt x="3504578" y="948437"/>
                  <a:pt x="3505176" y="1044867"/>
                  <a:pt x="3502664" y="1141386"/>
                </a:cubicBezTo>
                <a:cubicBezTo>
                  <a:pt x="3500391" y="1228440"/>
                  <a:pt x="3500750" y="1315584"/>
                  <a:pt x="3507210" y="1402639"/>
                </a:cubicBezTo>
                <a:cubicBezTo>
                  <a:pt x="3514626" y="1500407"/>
                  <a:pt x="3520966" y="1598176"/>
                  <a:pt x="3506252" y="1695856"/>
                </a:cubicBezTo>
                <a:cubicBezTo>
                  <a:pt x="3492089" y="1780866"/>
                  <a:pt x="3485019" y="1866447"/>
                  <a:pt x="3485079" y="1952109"/>
                </a:cubicBezTo>
                <a:cubicBezTo>
                  <a:pt x="3486753" y="2065682"/>
                  <a:pt x="3498595" y="2178986"/>
                  <a:pt x="3505415" y="2292381"/>
                </a:cubicBezTo>
                <a:cubicBezTo>
                  <a:pt x="3514746" y="2447918"/>
                  <a:pt x="3522761" y="2603544"/>
                  <a:pt x="3508406" y="2759171"/>
                </a:cubicBezTo>
                <a:cubicBezTo>
                  <a:pt x="3497997" y="2866762"/>
                  <a:pt x="3488427" y="2974352"/>
                  <a:pt x="3496442" y="3082389"/>
                </a:cubicBezTo>
                <a:cubicBezTo>
                  <a:pt x="3502066" y="3158639"/>
                  <a:pt x="3510200" y="3234980"/>
                  <a:pt x="3504816" y="3311409"/>
                </a:cubicBezTo>
                <a:lnTo>
                  <a:pt x="3500655" y="3407763"/>
                </a:lnTo>
                <a:lnTo>
                  <a:pt x="3500528" y="3407763"/>
                </a:lnTo>
                <a:lnTo>
                  <a:pt x="3500186" y="3418624"/>
                </a:lnTo>
                <a:lnTo>
                  <a:pt x="3498431" y="3459279"/>
                </a:lnTo>
                <a:lnTo>
                  <a:pt x="3498786" y="3476530"/>
                </a:lnTo>
                <a:lnTo>
                  <a:pt x="3500070" y="3476530"/>
                </a:lnTo>
                <a:lnTo>
                  <a:pt x="3504922" y="3592711"/>
                </a:lnTo>
                <a:lnTo>
                  <a:pt x="3504733" y="3642505"/>
                </a:lnTo>
                <a:lnTo>
                  <a:pt x="3344090" y="3645620"/>
                </a:lnTo>
                <a:cubicBezTo>
                  <a:pt x="3179267" y="3652578"/>
                  <a:pt x="3015642" y="3636699"/>
                  <a:pt x="2851776" y="3628492"/>
                </a:cubicBezTo>
                <a:cubicBezTo>
                  <a:pt x="2716167" y="3622675"/>
                  <a:pt x="2580186" y="3623335"/>
                  <a:pt x="2444683" y="3630454"/>
                </a:cubicBezTo>
                <a:cubicBezTo>
                  <a:pt x="2220221" y="3640802"/>
                  <a:pt x="1995758" y="3642229"/>
                  <a:pt x="1771055" y="3636431"/>
                </a:cubicBezTo>
                <a:cubicBezTo>
                  <a:pt x="1659183" y="3633576"/>
                  <a:pt x="1547429" y="3634736"/>
                  <a:pt x="1435675" y="3638305"/>
                </a:cubicBezTo>
                <a:cubicBezTo>
                  <a:pt x="1179420" y="3646601"/>
                  <a:pt x="923403" y="3637323"/>
                  <a:pt x="667265" y="3634558"/>
                </a:cubicBezTo>
                <a:cubicBezTo>
                  <a:pt x="569736" y="3633488"/>
                  <a:pt x="472205" y="3633665"/>
                  <a:pt x="374794" y="3637679"/>
                </a:cubicBezTo>
                <a:cubicBezTo>
                  <a:pt x="264415" y="3642140"/>
                  <a:pt x="154036" y="3643412"/>
                  <a:pt x="43657" y="3642932"/>
                </a:cubicBezTo>
                <a:lnTo>
                  <a:pt x="11965" y="3642429"/>
                </a:lnTo>
                <a:lnTo>
                  <a:pt x="24360" y="3479541"/>
                </a:lnTo>
                <a:cubicBezTo>
                  <a:pt x="26194" y="3423392"/>
                  <a:pt x="25594" y="3367189"/>
                  <a:pt x="22559" y="3311038"/>
                </a:cubicBezTo>
                <a:cubicBezTo>
                  <a:pt x="16343" y="3197955"/>
                  <a:pt x="-628" y="3084971"/>
                  <a:pt x="13594" y="2971689"/>
                </a:cubicBezTo>
                <a:cubicBezTo>
                  <a:pt x="38335" y="2776712"/>
                  <a:pt x="12519" y="2582431"/>
                  <a:pt x="4272" y="2387950"/>
                </a:cubicBezTo>
                <a:cubicBezTo>
                  <a:pt x="-3262" y="2237604"/>
                  <a:pt x="2250" y="2086990"/>
                  <a:pt x="20765" y="1937298"/>
                </a:cubicBezTo>
                <a:cubicBezTo>
                  <a:pt x="38958" y="1790576"/>
                  <a:pt x="37113" y="1642627"/>
                  <a:pt x="15268" y="1496252"/>
                </a:cubicBezTo>
                <a:cubicBezTo>
                  <a:pt x="7718" y="1430798"/>
                  <a:pt x="7400" y="1364898"/>
                  <a:pt x="14311" y="1299395"/>
                </a:cubicBezTo>
                <a:cubicBezTo>
                  <a:pt x="22640" y="1195064"/>
                  <a:pt x="20682" y="1090348"/>
                  <a:pt x="8455" y="986285"/>
                </a:cubicBezTo>
                <a:cubicBezTo>
                  <a:pt x="-8159" y="849535"/>
                  <a:pt x="3794" y="712390"/>
                  <a:pt x="9890" y="575539"/>
                </a:cubicBezTo>
                <a:cubicBezTo>
                  <a:pt x="14432" y="472556"/>
                  <a:pt x="17180" y="369671"/>
                  <a:pt x="12878" y="266688"/>
                </a:cubicBezTo>
                <a:lnTo>
                  <a:pt x="14418" y="21931"/>
                </a:lnTo>
                <a:lnTo>
                  <a:pt x="163536" y="23733"/>
                </a:lnTo>
                <a:cubicBezTo>
                  <a:pt x="346324" y="25875"/>
                  <a:pt x="528992" y="25875"/>
                  <a:pt x="711062" y="9535"/>
                </a:cubicBezTo>
                <a:cubicBezTo>
                  <a:pt x="769619" y="4223"/>
                  <a:pt x="828415" y="562"/>
                  <a:pt x="887180" y="60"/>
                </a:cubicBezTo>
                <a:close/>
              </a:path>
            </a:pathLst>
          </a:custGeom>
        </p:spPr>
      </p:pic>
      <p:sp>
        <p:nvSpPr>
          <p:cNvPr id="9" name="TextBox 8">
            <a:extLst>
              <a:ext uri="{FF2B5EF4-FFF2-40B4-BE49-F238E27FC236}">
                <a16:creationId xmlns:a16="http://schemas.microsoft.com/office/drawing/2014/main" id="{850E19AB-AE34-0106-0C01-A60F683FC073}"/>
              </a:ext>
            </a:extLst>
          </p:cNvPr>
          <p:cNvSpPr txBox="1"/>
          <p:nvPr/>
        </p:nvSpPr>
        <p:spPr>
          <a:xfrm>
            <a:off x="6033079" y="4758710"/>
            <a:ext cx="1974962" cy="3231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4546A">
                    <a:lumMod val="50000"/>
                    <a:lumOff val="50000"/>
                  </a:srgbClr>
                </a:solidFill>
                <a:effectLst/>
                <a:uLnTx/>
                <a:uFillTx/>
                <a:latin typeface="Calibri" panose="020F0502020204030204"/>
                <a:ea typeface="+mn-ea"/>
                <a:cs typeface="+mn-cs"/>
              </a:rPr>
              <a:t>Bidirectional Healing</a:t>
            </a:r>
          </a:p>
        </p:txBody>
      </p:sp>
    </p:spTree>
    <p:extLst>
      <p:ext uri="{BB962C8B-B14F-4D97-AF65-F5344CB8AC3E}">
        <p14:creationId xmlns:p14="http://schemas.microsoft.com/office/powerpoint/2010/main" val="329234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anim calcmode="lin" valueType="num">
                                      <p:cBhvr>
                                        <p:cTn id="15" dur="1000" fill="hold"/>
                                        <p:tgtEl>
                                          <p:spTgt spid="15">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15">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15">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15">
                                            <p:txEl>
                                              <p:pRg st="3" end="3"/>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anim calcmode="lin" valueType="num">
                                      <p:cBhvr>
                                        <p:cTn id="21" dur="1000" fill="hold"/>
                                        <p:tgtEl>
                                          <p:spTgt spid="15">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15">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15">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15">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p:cTn id="29"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 calcmode="lin" valueType="num">
                                      <p:cBhvr>
                                        <p:cTn id="37"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38"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39"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40" dur="1000"/>
                                        <p:tgtEl>
                                          <p:spTgt spid="11">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1">
                                            <p:txEl>
                                              <p:pRg st="2" end="2"/>
                                            </p:txEl>
                                          </p:spTgt>
                                        </p:tgtEl>
                                        <p:attrNameLst>
                                          <p:attrName>style.visibility</p:attrName>
                                        </p:attrNameLst>
                                      </p:cBhvr>
                                      <p:to>
                                        <p:strVal val="visible"/>
                                      </p:to>
                                    </p:set>
                                    <p:anim calcmode="lin" valueType="num">
                                      <p:cBhvr>
                                        <p:cTn id="45" dur="10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46" dur="1000" fill="hold"/>
                                        <p:tgtEl>
                                          <p:spTgt spid="11">
                                            <p:txEl>
                                              <p:pRg st="2" end="2"/>
                                            </p:txEl>
                                          </p:spTgt>
                                        </p:tgtEl>
                                        <p:attrNameLst>
                                          <p:attrName>ppt_h</p:attrName>
                                        </p:attrNameLst>
                                      </p:cBhvr>
                                      <p:tavLst>
                                        <p:tav tm="0">
                                          <p:val>
                                            <p:fltVal val="0"/>
                                          </p:val>
                                        </p:tav>
                                        <p:tav tm="100000">
                                          <p:val>
                                            <p:strVal val="#ppt_h"/>
                                          </p:val>
                                        </p:tav>
                                      </p:tavLst>
                                    </p:anim>
                                    <p:anim calcmode="lin" valueType="num">
                                      <p:cBhvr>
                                        <p:cTn id="47" dur="1000" fill="hold"/>
                                        <p:tgtEl>
                                          <p:spTgt spid="11">
                                            <p:txEl>
                                              <p:pRg st="2" end="2"/>
                                            </p:txEl>
                                          </p:spTgt>
                                        </p:tgtEl>
                                        <p:attrNameLst>
                                          <p:attrName>style.rotation</p:attrName>
                                        </p:attrNameLst>
                                      </p:cBhvr>
                                      <p:tavLst>
                                        <p:tav tm="0">
                                          <p:val>
                                            <p:fltVal val="90"/>
                                          </p:val>
                                        </p:tav>
                                        <p:tav tm="100000">
                                          <p:val>
                                            <p:fltVal val="0"/>
                                          </p:val>
                                        </p:tav>
                                      </p:tavLst>
                                    </p:anim>
                                    <p:animEffect transition="in" filter="fade">
                                      <p:cBhvr>
                                        <p:cTn id="48" dur="1000"/>
                                        <p:tgtEl>
                                          <p:spTgt spid="11">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1" presetClass="entr" presetSubtype="0" fill="hold" grpId="0" nodeType="click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 calcmode="lin" valueType="num">
                                      <p:cBhvr>
                                        <p:cTn id="53" dur="1000" fill="hold"/>
                                        <p:tgtEl>
                                          <p:spTgt spid="11">
                                            <p:txEl>
                                              <p:pRg st="3" end="3"/>
                                            </p:txEl>
                                          </p:spTgt>
                                        </p:tgtEl>
                                        <p:attrNameLst>
                                          <p:attrName>ppt_w</p:attrName>
                                        </p:attrNameLst>
                                      </p:cBhvr>
                                      <p:tavLst>
                                        <p:tav tm="0">
                                          <p:val>
                                            <p:fltVal val="0"/>
                                          </p:val>
                                        </p:tav>
                                        <p:tav tm="100000">
                                          <p:val>
                                            <p:strVal val="#ppt_w"/>
                                          </p:val>
                                        </p:tav>
                                      </p:tavLst>
                                    </p:anim>
                                    <p:anim calcmode="lin" valueType="num">
                                      <p:cBhvr>
                                        <p:cTn id="54" dur="1000" fill="hold"/>
                                        <p:tgtEl>
                                          <p:spTgt spid="11">
                                            <p:txEl>
                                              <p:pRg st="3" end="3"/>
                                            </p:txEl>
                                          </p:spTgt>
                                        </p:tgtEl>
                                        <p:attrNameLst>
                                          <p:attrName>ppt_h</p:attrName>
                                        </p:attrNameLst>
                                      </p:cBhvr>
                                      <p:tavLst>
                                        <p:tav tm="0">
                                          <p:val>
                                            <p:fltVal val="0"/>
                                          </p:val>
                                        </p:tav>
                                        <p:tav tm="100000">
                                          <p:val>
                                            <p:strVal val="#ppt_h"/>
                                          </p:val>
                                        </p:tav>
                                      </p:tavLst>
                                    </p:anim>
                                    <p:anim calcmode="lin" valueType="num">
                                      <p:cBhvr>
                                        <p:cTn id="55" dur="1000" fill="hold"/>
                                        <p:tgtEl>
                                          <p:spTgt spid="11">
                                            <p:txEl>
                                              <p:pRg st="3" end="3"/>
                                            </p:txEl>
                                          </p:spTgt>
                                        </p:tgtEl>
                                        <p:attrNameLst>
                                          <p:attrName>style.rotation</p:attrName>
                                        </p:attrNameLst>
                                      </p:cBhvr>
                                      <p:tavLst>
                                        <p:tav tm="0">
                                          <p:val>
                                            <p:fltVal val="90"/>
                                          </p:val>
                                        </p:tav>
                                        <p:tav tm="100000">
                                          <p:val>
                                            <p:fltVal val="0"/>
                                          </p:val>
                                        </p:tav>
                                      </p:tavLst>
                                    </p:anim>
                                    <p:animEffect transition="in" filter="fade">
                                      <p:cBhvr>
                                        <p:cTn id="56" dur="1000"/>
                                        <p:tgtEl>
                                          <p:spTgt spid="11">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1">
                                            <p:txEl>
                                              <p:pRg st="4" end="4"/>
                                            </p:txEl>
                                          </p:spTgt>
                                        </p:tgtEl>
                                        <p:attrNameLst>
                                          <p:attrName>style.visibility</p:attrName>
                                        </p:attrNameLst>
                                      </p:cBhvr>
                                      <p:to>
                                        <p:strVal val="visible"/>
                                      </p:to>
                                    </p:set>
                                    <p:anim calcmode="lin" valueType="num">
                                      <p:cBhvr>
                                        <p:cTn id="61" dur="1000" fill="hold"/>
                                        <p:tgtEl>
                                          <p:spTgt spid="11">
                                            <p:txEl>
                                              <p:pRg st="4" end="4"/>
                                            </p:txEl>
                                          </p:spTgt>
                                        </p:tgtEl>
                                        <p:attrNameLst>
                                          <p:attrName>ppt_w</p:attrName>
                                        </p:attrNameLst>
                                      </p:cBhvr>
                                      <p:tavLst>
                                        <p:tav tm="0">
                                          <p:val>
                                            <p:fltVal val="0"/>
                                          </p:val>
                                        </p:tav>
                                        <p:tav tm="100000">
                                          <p:val>
                                            <p:strVal val="#ppt_w"/>
                                          </p:val>
                                        </p:tav>
                                      </p:tavLst>
                                    </p:anim>
                                    <p:anim calcmode="lin" valueType="num">
                                      <p:cBhvr>
                                        <p:cTn id="62" dur="1000" fill="hold"/>
                                        <p:tgtEl>
                                          <p:spTgt spid="11">
                                            <p:txEl>
                                              <p:pRg st="4" end="4"/>
                                            </p:txEl>
                                          </p:spTgt>
                                        </p:tgtEl>
                                        <p:attrNameLst>
                                          <p:attrName>ppt_h</p:attrName>
                                        </p:attrNameLst>
                                      </p:cBhvr>
                                      <p:tavLst>
                                        <p:tav tm="0">
                                          <p:val>
                                            <p:fltVal val="0"/>
                                          </p:val>
                                        </p:tav>
                                        <p:tav tm="100000">
                                          <p:val>
                                            <p:strVal val="#ppt_h"/>
                                          </p:val>
                                        </p:tav>
                                      </p:tavLst>
                                    </p:anim>
                                    <p:anim calcmode="lin" valueType="num">
                                      <p:cBhvr>
                                        <p:cTn id="63" dur="1000" fill="hold"/>
                                        <p:tgtEl>
                                          <p:spTgt spid="11">
                                            <p:txEl>
                                              <p:pRg st="4" end="4"/>
                                            </p:txEl>
                                          </p:spTgt>
                                        </p:tgtEl>
                                        <p:attrNameLst>
                                          <p:attrName>style.rotation</p:attrName>
                                        </p:attrNameLst>
                                      </p:cBhvr>
                                      <p:tavLst>
                                        <p:tav tm="0">
                                          <p:val>
                                            <p:fltVal val="90"/>
                                          </p:val>
                                        </p:tav>
                                        <p:tav tm="100000">
                                          <p:val>
                                            <p:fltVal val="0"/>
                                          </p:val>
                                        </p:tav>
                                      </p:tavLst>
                                    </p:anim>
                                    <p:animEffect transition="in" filter="fade">
                                      <p:cBhvr>
                                        <p:cTn id="64" dur="1000"/>
                                        <p:tgtEl>
                                          <p:spTgt spid="11">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11">
                                            <p:txEl>
                                              <p:pRg st="5" end="5"/>
                                            </p:txEl>
                                          </p:spTgt>
                                        </p:tgtEl>
                                        <p:attrNameLst>
                                          <p:attrName>style.visibility</p:attrName>
                                        </p:attrNameLst>
                                      </p:cBhvr>
                                      <p:to>
                                        <p:strVal val="visible"/>
                                      </p:to>
                                    </p:set>
                                    <p:anim calcmode="lin" valueType="num">
                                      <p:cBhvr>
                                        <p:cTn id="69" dur="1000" fill="hold"/>
                                        <p:tgtEl>
                                          <p:spTgt spid="11">
                                            <p:txEl>
                                              <p:pRg st="5" end="5"/>
                                            </p:txEl>
                                          </p:spTgt>
                                        </p:tgtEl>
                                        <p:attrNameLst>
                                          <p:attrName>ppt_w</p:attrName>
                                        </p:attrNameLst>
                                      </p:cBhvr>
                                      <p:tavLst>
                                        <p:tav tm="0">
                                          <p:val>
                                            <p:fltVal val="0"/>
                                          </p:val>
                                        </p:tav>
                                        <p:tav tm="100000">
                                          <p:val>
                                            <p:strVal val="#ppt_w"/>
                                          </p:val>
                                        </p:tav>
                                      </p:tavLst>
                                    </p:anim>
                                    <p:anim calcmode="lin" valueType="num">
                                      <p:cBhvr>
                                        <p:cTn id="70" dur="1000" fill="hold"/>
                                        <p:tgtEl>
                                          <p:spTgt spid="11">
                                            <p:txEl>
                                              <p:pRg st="5" end="5"/>
                                            </p:txEl>
                                          </p:spTgt>
                                        </p:tgtEl>
                                        <p:attrNameLst>
                                          <p:attrName>ppt_h</p:attrName>
                                        </p:attrNameLst>
                                      </p:cBhvr>
                                      <p:tavLst>
                                        <p:tav tm="0">
                                          <p:val>
                                            <p:fltVal val="0"/>
                                          </p:val>
                                        </p:tav>
                                        <p:tav tm="100000">
                                          <p:val>
                                            <p:strVal val="#ppt_h"/>
                                          </p:val>
                                        </p:tav>
                                      </p:tavLst>
                                    </p:anim>
                                    <p:anim calcmode="lin" valueType="num">
                                      <p:cBhvr>
                                        <p:cTn id="71" dur="1000" fill="hold"/>
                                        <p:tgtEl>
                                          <p:spTgt spid="11">
                                            <p:txEl>
                                              <p:pRg st="5" end="5"/>
                                            </p:txEl>
                                          </p:spTgt>
                                        </p:tgtEl>
                                        <p:attrNameLst>
                                          <p:attrName>style.rotation</p:attrName>
                                        </p:attrNameLst>
                                      </p:cBhvr>
                                      <p:tavLst>
                                        <p:tav tm="0">
                                          <p:val>
                                            <p:fltVal val="90"/>
                                          </p:val>
                                        </p:tav>
                                        <p:tav tm="100000">
                                          <p:val>
                                            <p:fltVal val="0"/>
                                          </p:val>
                                        </p:tav>
                                      </p:tavLst>
                                    </p:anim>
                                    <p:animEffect transition="in" filter="fade">
                                      <p:cBhvr>
                                        <p:cTn id="72" dur="1000"/>
                                        <p:tgtEl>
                                          <p:spTgt spid="11">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1" presetClass="entr" presetSubtype="0" fill="hold" grpId="0" nodeType="click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1000" fill="hold"/>
                                        <p:tgtEl>
                                          <p:spTgt spid="3"/>
                                        </p:tgtEl>
                                        <p:attrNameLst>
                                          <p:attrName>ppt_w</p:attrName>
                                        </p:attrNameLst>
                                      </p:cBhvr>
                                      <p:tavLst>
                                        <p:tav tm="0">
                                          <p:val>
                                            <p:fltVal val="0"/>
                                          </p:val>
                                        </p:tav>
                                        <p:tav tm="100000">
                                          <p:val>
                                            <p:strVal val="#ppt_w"/>
                                          </p:val>
                                        </p:tav>
                                      </p:tavLst>
                                    </p:anim>
                                    <p:anim calcmode="lin" valueType="num">
                                      <p:cBhvr>
                                        <p:cTn id="78" dur="1000" fill="hold"/>
                                        <p:tgtEl>
                                          <p:spTgt spid="3"/>
                                        </p:tgtEl>
                                        <p:attrNameLst>
                                          <p:attrName>ppt_h</p:attrName>
                                        </p:attrNameLst>
                                      </p:cBhvr>
                                      <p:tavLst>
                                        <p:tav tm="0">
                                          <p:val>
                                            <p:fltVal val="0"/>
                                          </p:val>
                                        </p:tav>
                                        <p:tav tm="100000">
                                          <p:val>
                                            <p:strVal val="#ppt_h"/>
                                          </p:val>
                                        </p:tav>
                                      </p:tavLst>
                                    </p:anim>
                                    <p:anim calcmode="lin" valueType="num">
                                      <p:cBhvr>
                                        <p:cTn id="79" dur="1000" fill="hold"/>
                                        <p:tgtEl>
                                          <p:spTgt spid="3"/>
                                        </p:tgtEl>
                                        <p:attrNameLst>
                                          <p:attrName>style.rotation</p:attrName>
                                        </p:attrNameLst>
                                      </p:cBhvr>
                                      <p:tavLst>
                                        <p:tav tm="0">
                                          <p:val>
                                            <p:fltVal val="90"/>
                                          </p:val>
                                        </p:tav>
                                        <p:tav tm="100000">
                                          <p:val>
                                            <p:fltVal val="0"/>
                                          </p:val>
                                        </p:tav>
                                      </p:tavLst>
                                    </p:anim>
                                    <p:animEffect transition="in" filter="fade">
                                      <p:cBhvr>
                                        <p:cTn id="80" dur="10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31" presetClass="entr" presetSubtype="0"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1000" fill="hold"/>
                                        <p:tgtEl>
                                          <p:spTgt spid="9"/>
                                        </p:tgtEl>
                                        <p:attrNameLst>
                                          <p:attrName>ppt_w</p:attrName>
                                        </p:attrNameLst>
                                      </p:cBhvr>
                                      <p:tavLst>
                                        <p:tav tm="0">
                                          <p:val>
                                            <p:fltVal val="0"/>
                                          </p:val>
                                        </p:tav>
                                        <p:tav tm="100000">
                                          <p:val>
                                            <p:strVal val="#ppt_w"/>
                                          </p:val>
                                        </p:tav>
                                      </p:tavLst>
                                    </p:anim>
                                    <p:anim calcmode="lin" valueType="num">
                                      <p:cBhvr>
                                        <p:cTn id="86" dur="1000" fill="hold"/>
                                        <p:tgtEl>
                                          <p:spTgt spid="9"/>
                                        </p:tgtEl>
                                        <p:attrNameLst>
                                          <p:attrName>ppt_h</p:attrName>
                                        </p:attrNameLst>
                                      </p:cBhvr>
                                      <p:tavLst>
                                        <p:tav tm="0">
                                          <p:val>
                                            <p:fltVal val="0"/>
                                          </p:val>
                                        </p:tav>
                                        <p:tav tm="100000">
                                          <p:val>
                                            <p:strVal val="#ppt_h"/>
                                          </p:val>
                                        </p:tav>
                                      </p:tavLst>
                                    </p:anim>
                                    <p:anim calcmode="lin" valueType="num">
                                      <p:cBhvr>
                                        <p:cTn id="87" dur="1000" fill="hold"/>
                                        <p:tgtEl>
                                          <p:spTgt spid="9"/>
                                        </p:tgtEl>
                                        <p:attrNameLst>
                                          <p:attrName>style.rotation</p:attrName>
                                        </p:attrNameLst>
                                      </p:cBhvr>
                                      <p:tavLst>
                                        <p:tav tm="0">
                                          <p:val>
                                            <p:fltVal val="90"/>
                                          </p:val>
                                        </p:tav>
                                        <p:tav tm="100000">
                                          <p:val>
                                            <p:fltVal val="0"/>
                                          </p:val>
                                        </p:tav>
                                      </p:tavLst>
                                    </p:anim>
                                    <p:animEffect transition="in" filter="fade">
                                      <p:cBhvr>
                                        <p:cTn id="88" dur="1000"/>
                                        <p:tgtEl>
                                          <p:spTgt spid="9"/>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1000" fill="hold"/>
                                        <p:tgtEl>
                                          <p:spTgt spid="2"/>
                                        </p:tgtEl>
                                        <p:attrNameLst>
                                          <p:attrName>ppt_w</p:attrName>
                                        </p:attrNameLst>
                                      </p:cBhvr>
                                      <p:tavLst>
                                        <p:tav tm="0">
                                          <p:val>
                                            <p:fltVal val="0"/>
                                          </p:val>
                                        </p:tav>
                                        <p:tav tm="100000">
                                          <p:val>
                                            <p:strVal val="#ppt_w"/>
                                          </p:val>
                                        </p:tav>
                                      </p:tavLst>
                                    </p:anim>
                                    <p:anim calcmode="lin" valueType="num">
                                      <p:cBhvr>
                                        <p:cTn id="94" dur="1000" fill="hold"/>
                                        <p:tgtEl>
                                          <p:spTgt spid="2"/>
                                        </p:tgtEl>
                                        <p:attrNameLst>
                                          <p:attrName>ppt_h</p:attrName>
                                        </p:attrNameLst>
                                      </p:cBhvr>
                                      <p:tavLst>
                                        <p:tav tm="0">
                                          <p:val>
                                            <p:fltVal val="0"/>
                                          </p:val>
                                        </p:tav>
                                        <p:tav tm="100000">
                                          <p:val>
                                            <p:strVal val="#ppt_h"/>
                                          </p:val>
                                        </p:tav>
                                      </p:tavLst>
                                    </p:anim>
                                    <p:anim calcmode="lin" valueType="num">
                                      <p:cBhvr>
                                        <p:cTn id="95" dur="1000" fill="hold"/>
                                        <p:tgtEl>
                                          <p:spTgt spid="2"/>
                                        </p:tgtEl>
                                        <p:attrNameLst>
                                          <p:attrName>style.rotation</p:attrName>
                                        </p:attrNameLst>
                                      </p:cBhvr>
                                      <p:tavLst>
                                        <p:tav tm="0">
                                          <p:val>
                                            <p:fltVal val="90"/>
                                          </p:val>
                                        </p:tav>
                                        <p:tav tm="100000">
                                          <p:val>
                                            <p:fltVal val="0"/>
                                          </p:val>
                                        </p:tav>
                                      </p:tavLst>
                                    </p:anim>
                                    <p:animEffect transition="in" filter="fade">
                                      <p:cBhvr>
                                        <p:cTn id="96" dur="1000"/>
                                        <p:tgtEl>
                                          <p:spTgt spid="2"/>
                                        </p:tgtEl>
                                      </p:cBhvr>
                                    </p:animEffect>
                                  </p:childTnLst>
                                </p:cTn>
                              </p:par>
                            </p:childTnLst>
                          </p:cTn>
                        </p:par>
                      </p:childTnLst>
                    </p:cTn>
                  </p:par>
                  <p:par>
                    <p:cTn id="97" fill="hold">
                      <p:stCondLst>
                        <p:cond delay="indefinite"/>
                      </p:stCondLst>
                      <p:childTnLst>
                        <p:par>
                          <p:cTn id="98" fill="hold">
                            <p:stCondLst>
                              <p:cond delay="0"/>
                            </p:stCondLst>
                            <p:childTnLst>
                              <p:par>
                                <p:cTn id="99" presetID="31" presetClass="exit" presetSubtype="0" fill="hold" nodeType="clickEffect">
                                  <p:stCondLst>
                                    <p:cond delay="0"/>
                                  </p:stCondLst>
                                  <p:childTnLst>
                                    <p:anim calcmode="lin" valueType="num">
                                      <p:cBhvr>
                                        <p:cTn id="100" dur="1000"/>
                                        <p:tgtEl>
                                          <p:spTgt spid="15">
                                            <p:txEl>
                                              <p:pRg st="0" end="0"/>
                                            </p:txEl>
                                          </p:spTgt>
                                        </p:tgtEl>
                                        <p:attrNameLst>
                                          <p:attrName>ppt_w</p:attrName>
                                        </p:attrNameLst>
                                      </p:cBhvr>
                                      <p:tavLst>
                                        <p:tav tm="0">
                                          <p:val>
                                            <p:strVal val="ppt_w"/>
                                          </p:val>
                                        </p:tav>
                                        <p:tav tm="100000">
                                          <p:val>
                                            <p:fltVal val="0"/>
                                          </p:val>
                                        </p:tav>
                                      </p:tavLst>
                                    </p:anim>
                                    <p:anim calcmode="lin" valueType="num">
                                      <p:cBhvr>
                                        <p:cTn id="101" dur="1000"/>
                                        <p:tgtEl>
                                          <p:spTgt spid="15">
                                            <p:txEl>
                                              <p:pRg st="0" end="0"/>
                                            </p:txEl>
                                          </p:spTgt>
                                        </p:tgtEl>
                                        <p:attrNameLst>
                                          <p:attrName>ppt_h</p:attrName>
                                        </p:attrNameLst>
                                      </p:cBhvr>
                                      <p:tavLst>
                                        <p:tav tm="0">
                                          <p:val>
                                            <p:strVal val="ppt_h"/>
                                          </p:val>
                                        </p:tav>
                                        <p:tav tm="100000">
                                          <p:val>
                                            <p:fltVal val="0"/>
                                          </p:val>
                                        </p:tav>
                                      </p:tavLst>
                                    </p:anim>
                                    <p:anim calcmode="lin" valueType="num">
                                      <p:cBhvr>
                                        <p:cTn id="102" dur="1000"/>
                                        <p:tgtEl>
                                          <p:spTgt spid="15">
                                            <p:txEl>
                                              <p:pRg st="0" end="0"/>
                                            </p:txEl>
                                          </p:spTgt>
                                        </p:tgtEl>
                                        <p:attrNameLst>
                                          <p:attrName>style.rotation</p:attrName>
                                        </p:attrNameLst>
                                      </p:cBhvr>
                                      <p:tavLst>
                                        <p:tav tm="0">
                                          <p:val>
                                            <p:fltVal val="0"/>
                                          </p:val>
                                        </p:tav>
                                        <p:tav tm="100000">
                                          <p:val>
                                            <p:fltVal val="90"/>
                                          </p:val>
                                        </p:tav>
                                      </p:tavLst>
                                    </p:anim>
                                    <p:animEffect transition="out" filter="fade">
                                      <p:cBhvr>
                                        <p:cTn id="103" dur="1000"/>
                                        <p:tgtEl>
                                          <p:spTgt spid="15">
                                            <p:txEl>
                                              <p:pRg st="0" end="0"/>
                                            </p:txEl>
                                          </p:spTgt>
                                        </p:tgtEl>
                                      </p:cBhvr>
                                    </p:animEffect>
                                    <p:set>
                                      <p:cBhvr>
                                        <p:cTn id="104" dur="1" fill="hold">
                                          <p:stCondLst>
                                            <p:cond delay="999"/>
                                          </p:stCondLst>
                                        </p:cTn>
                                        <p:tgtEl>
                                          <p:spTgt spid="15">
                                            <p:txEl>
                                              <p:pRg st="0" end="0"/>
                                            </p:txEl>
                                          </p:spTgt>
                                        </p:tgtEl>
                                        <p:attrNameLst>
                                          <p:attrName>style.visibility</p:attrName>
                                        </p:attrNameLst>
                                      </p:cBhvr>
                                      <p:to>
                                        <p:strVal val="hidden"/>
                                      </p:to>
                                    </p:set>
                                  </p:childTnLst>
                                </p:cTn>
                              </p:par>
                              <p:par>
                                <p:cTn id="105" presetID="31" presetClass="exit" presetSubtype="0" fill="hold" nodeType="withEffect">
                                  <p:stCondLst>
                                    <p:cond delay="0"/>
                                  </p:stCondLst>
                                  <p:childTnLst>
                                    <p:anim calcmode="lin" valueType="num">
                                      <p:cBhvr>
                                        <p:cTn id="106" dur="1000"/>
                                        <p:tgtEl>
                                          <p:spTgt spid="15">
                                            <p:txEl>
                                              <p:pRg st="1" end="1"/>
                                            </p:txEl>
                                          </p:spTgt>
                                        </p:tgtEl>
                                        <p:attrNameLst>
                                          <p:attrName>ppt_w</p:attrName>
                                        </p:attrNameLst>
                                      </p:cBhvr>
                                      <p:tavLst>
                                        <p:tav tm="0">
                                          <p:val>
                                            <p:strVal val="ppt_w"/>
                                          </p:val>
                                        </p:tav>
                                        <p:tav tm="100000">
                                          <p:val>
                                            <p:fltVal val="0"/>
                                          </p:val>
                                        </p:tav>
                                      </p:tavLst>
                                    </p:anim>
                                    <p:anim calcmode="lin" valueType="num">
                                      <p:cBhvr>
                                        <p:cTn id="107" dur="1000"/>
                                        <p:tgtEl>
                                          <p:spTgt spid="15">
                                            <p:txEl>
                                              <p:pRg st="1" end="1"/>
                                            </p:txEl>
                                          </p:spTgt>
                                        </p:tgtEl>
                                        <p:attrNameLst>
                                          <p:attrName>ppt_h</p:attrName>
                                        </p:attrNameLst>
                                      </p:cBhvr>
                                      <p:tavLst>
                                        <p:tav tm="0">
                                          <p:val>
                                            <p:strVal val="ppt_h"/>
                                          </p:val>
                                        </p:tav>
                                        <p:tav tm="100000">
                                          <p:val>
                                            <p:fltVal val="0"/>
                                          </p:val>
                                        </p:tav>
                                      </p:tavLst>
                                    </p:anim>
                                    <p:anim calcmode="lin" valueType="num">
                                      <p:cBhvr>
                                        <p:cTn id="108" dur="1000"/>
                                        <p:tgtEl>
                                          <p:spTgt spid="15">
                                            <p:txEl>
                                              <p:pRg st="1" end="1"/>
                                            </p:txEl>
                                          </p:spTgt>
                                        </p:tgtEl>
                                        <p:attrNameLst>
                                          <p:attrName>style.rotation</p:attrName>
                                        </p:attrNameLst>
                                      </p:cBhvr>
                                      <p:tavLst>
                                        <p:tav tm="0">
                                          <p:val>
                                            <p:fltVal val="0"/>
                                          </p:val>
                                        </p:tav>
                                        <p:tav tm="100000">
                                          <p:val>
                                            <p:fltVal val="90"/>
                                          </p:val>
                                        </p:tav>
                                      </p:tavLst>
                                    </p:anim>
                                    <p:animEffect transition="out" filter="fade">
                                      <p:cBhvr>
                                        <p:cTn id="109" dur="1000"/>
                                        <p:tgtEl>
                                          <p:spTgt spid="15">
                                            <p:txEl>
                                              <p:pRg st="1" end="1"/>
                                            </p:txEl>
                                          </p:spTgt>
                                        </p:tgtEl>
                                      </p:cBhvr>
                                    </p:animEffect>
                                    <p:set>
                                      <p:cBhvr>
                                        <p:cTn id="110" dur="1" fill="hold">
                                          <p:stCondLst>
                                            <p:cond delay="999"/>
                                          </p:stCondLst>
                                        </p:cTn>
                                        <p:tgtEl>
                                          <p:spTgt spid="1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build="p"/>
      <p:bldP spid="2" grpId="0" animBg="1"/>
      <p:bldP spid="3" grpId="0" animBg="1"/>
      <p:bldP spid="9" grpId="0"/>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C6EA06-064E-D129-D9CE-6DD76DCCC6D4}"/>
              </a:ext>
            </a:extLst>
          </p:cNvPr>
          <p:cNvSpPr>
            <a:spLocks noGrp="1"/>
          </p:cNvSpPr>
          <p:nvPr>
            <p:ph type="title"/>
          </p:nvPr>
        </p:nvSpPr>
        <p:spPr>
          <a:xfrm>
            <a:off x="3853053" y="738189"/>
            <a:ext cx="4688333" cy="1337310"/>
          </a:xfrm>
        </p:spPr>
        <p:txBody>
          <a:bodyPr anchor="b">
            <a:normAutofit/>
          </a:bodyPr>
          <a:lstStyle/>
          <a:p>
            <a:r>
              <a:rPr lang="en-US" sz="3450" dirty="0"/>
              <a:t>Missed Appointments due to Stigma and Shame</a:t>
            </a:r>
          </a:p>
        </p:txBody>
      </p:sp>
      <p:pic>
        <p:nvPicPr>
          <p:cNvPr id="12" name="Picture 11" descr="Person with orange hair">
            <a:extLst>
              <a:ext uri="{FF2B5EF4-FFF2-40B4-BE49-F238E27FC236}">
                <a16:creationId xmlns:a16="http://schemas.microsoft.com/office/drawing/2014/main" id="{2796FE1B-F489-6D30-84D0-CEA12AF23CC3}"/>
              </a:ext>
            </a:extLst>
          </p:cNvPr>
          <p:cNvPicPr>
            <a:picLocks noChangeAspect="1"/>
          </p:cNvPicPr>
          <p:nvPr/>
        </p:nvPicPr>
        <p:blipFill>
          <a:blip r:embed="rId3" cstate="print">
            <a:extLst>
              <a:ext uri="{28A0092B-C50C-407E-A947-70E740481C1C}">
                <a14:useLocalDpi xmlns:a14="http://schemas.microsoft.com/office/drawing/2010/main" val="0"/>
              </a:ext>
            </a:extLst>
          </a:blip>
          <a:srcRect l="42210" r="12458" b="-1"/>
          <a:stretch>
            <a:fillRect/>
          </a:stretch>
        </p:blipFill>
        <p:spPr>
          <a:xfrm>
            <a:off x="1" y="857257"/>
            <a:ext cx="3493008" cy="5143493"/>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 name="Content Placeholder 7">
            <a:extLst>
              <a:ext uri="{FF2B5EF4-FFF2-40B4-BE49-F238E27FC236}">
                <a16:creationId xmlns:a16="http://schemas.microsoft.com/office/drawing/2014/main" id="{03D3C261-E2CF-D390-05C0-A4DCCAD052DB}"/>
              </a:ext>
            </a:extLst>
          </p:cNvPr>
          <p:cNvSpPr>
            <a:spLocks noGrp="1"/>
          </p:cNvSpPr>
          <p:nvPr>
            <p:ph idx="1"/>
          </p:nvPr>
        </p:nvSpPr>
        <p:spPr>
          <a:xfrm>
            <a:off x="3733039" y="2122551"/>
            <a:ext cx="4928616" cy="2612898"/>
          </a:xfrm>
        </p:spPr>
        <p:txBody>
          <a:bodyPr>
            <a:normAutofit/>
          </a:bodyPr>
          <a:lstStyle/>
          <a:p>
            <a:pPr marL="0" indent="0">
              <a:buNone/>
            </a:pPr>
            <a:r>
              <a:rPr lang="en-US" sz="2700" dirty="0"/>
              <a:t>A recent survey of over 2,600 people with diabetes across eight countries revealed that nearly 40% of missed doctor’s appointments are due to stigma or shame. </a:t>
            </a:r>
          </a:p>
        </p:txBody>
      </p:sp>
      <p:sp>
        <p:nvSpPr>
          <p:cNvPr id="10" name="TextBox 9">
            <a:extLst>
              <a:ext uri="{FF2B5EF4-FFF2-40B4-BE49-F238E27FC236}">
                <a16:creationId xmlns:a16="http://schemas.microsoft.com/office/drawing/2014/main" id="{D03E0D89-28EB-C8EF-2751-D71E7AA3D729}"/>
              </a:ext>
            </a:extLst>
          </p:cNvPr>
          <p:cNvSpPr txBox="1"/>
          <p:nvPr/>
        </p:nvSpPr>
        <p:spPr>
          <a:xfrm>
            <a:off x="3733039" y="4782502"/>
            <a:ext cx="5168645"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45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Abbott. (2025, February 4). Abbott’s Above the Bias film reveals misconceptions can impact diabetes care. https://abbott. mediaroom.com/2025-02-04-Abbotts-Above-the-Bias-FilmReveals-Misconceptions-Can-Impact-Diabetes-Care</a:t>
            </a:r>
          </a:p>
        </p:txBody>
      </p:sp>
    </p:spTree>
    <p:extLst>
      <p:ext uri="{BB962C8B-B14F-4D97-AF65-F5344CB8AC3E}">
        <p14:creationId xmlns:p14="http://schemas.microsoft.com/office/powerpoint/2010/main" val="350268318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holding hands">
            <a:extLst>
              <a:ext uri="{FF2B5EF4-FFF2-40B4-BE49-F238E27FC236}">
                <a16:creationId xmlns:a16="http://schemas.microsoft.com/office/drawing/2014/main" id="{CAF1D8A0-BB3A-319F-5A03-DC60C8944452}"/>
              </a:ext>
            </a:extLst>
          </p:cNvPr>
          <p:cNvPicPr>
            <a:picLocks noChangeAspect="1"/>
          </p:cNvPicPr>
          <p:nvPr/>
        </p:nvPicPr>
        <p:blipFill>
          <a:blip r:embed="rId2"/>
          <a:srcRect t="13883" b="1848"/>
          <a:stretch>
            <a:fillRect/>
          </a:stretch>
        </p:blipFill>
        <p:spPr>
          <a:xfrm>
            <a:off x="0" y="857257"/>
            <a:ext cx="9143985" cy="5143493"/>
          </a:xfrm>
          <a:prstGeom prst="rect">
            <a:avLst/>
          </a:prstGeom>
        </p:spPr>
      </p:pic>
      <p:sp>
        <p:nvSpPr>
          <p:cNvPr id="2" name="Title 1">
            <a:extLst>
              <a:ext uri="{FF2B5EF4-FFF2-40B4-BE49-F238E27FC236}">
                <a16:creationId xmlns:a16="http://schemas.microsoft.com/office/drawing/2014/main" id="{5D9623DB-325C-9A76-BD0A-4AEDD2C428DA}"/>
              </a:ext>
            </a:extLst>
          </p:cNvPr>
          <p:cNvSpPr>
            <a:spLocks noGrp="1"/>
          </p:cNvSpPr>
          <p:nvPr>
            <p:ph type="title"/>
          </p:nvPr>
        </p:nvSpPr>
        <p:spPr>
          <a:xfrm>
            <a:off x="200883" y="4207386"/>
            <a:ext cx="8408194" cy="558627"/>
          </a:xfrm>
        </p:spPr>
        <p:txBody>
          <a:bodyPr vert="horz" lIns="68580" tIns="34290" rIns="68580" bIns="34290" rtlCol="0" anchor="ctr">
            <a:normAutofit fontScale="90000"/>
          </a:bodyPr>
          <a:lstStyle/>
          <a:p>
            <a:r>
              <a:rPr lang="en-US" dirty="0">
                <a:solidFill>
                  <a:schemeClr val="bg1"/>
                </a:solidFill>
              </a:rPr>
              <a:t>Kindness is Healing for both the Receiver &amp; Giver  </a:t>
            </a:r>
          </a:p>
        </p:txBody>
      </p:sp>
      <p:sp>
        <p:nvSpPr>
          <p:cNvPr id="7" name="TextBox 6">
            <a:extLst>
              <a:ext uri="{FF2B5EF4-FFF2-40B4-BE49-F238E27FC236}">
                <a16:creationId xmlns:a16="http://schemas.microsoft.com/office/drawing/2014/main" id="{15BD09B2-E5C6-72FD-5042-32B9CB7D1B98}"/>
              </a:ext>
            </a:extLst>
          </p:cNvPr>
          <p:cNvSpPr txBox="1"/>
          <p:nvPr/>
        </p:nvSpPr>
        <p:spPr>
          <a:xfrm>
            <a:off x="468394" y="5240775"/>
            <a:ext cx="4618863" cy="5078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https://www.npr.org/sections/goats-and-soda/2025/11/13/g-s1-97432/world-kindness-day-kind-compassion-empathy</a:t>
            </a:r>
          </a:p>
        </p:txBody>
      </p:sp>
      <p:pic>
        <p:nvPicPr>
          <p:cNvPr id="9" name="Picture 8">
            <a:extLst>
              <a:ext uri="{FF2B5EF4-FFF2-40B4-BE49-F238E27FC236}">
                <a16:creationId xmlns:a16="http://schemas.microsoft.com/office/drawing/2014/main" id="{271B381E-6D7E-19BC-D14A-24F27B153278}"/>
              </a:ext>
            </a:extLst>
          </p:cNvPr>
          <p:cNvPicPr>
            <a:picLocks noChangeAspect="1"/>
          </p:cNvPicPr>
          <p:nvPr/>
        </p:nvPicPr>
        <p:blipFill>
          <a:blip r:embed="rId3"/>
          <a:stretch>
            <a:fillRect/>
          </a:stretch>
        </p:blipFill>
        <p:spPr>
          <a:xfrm>
            <a:off x="123445" y="914624"/>
            <a:ext cx="3478997" cy="1195124"/>
          </a:xfrm>
          <a:prstGeom prst="rect">
            <a:avLst/>
          </a:prstGeom>
        </p:spPr>
      </p:pic>
    </p:spTree>
    <p:extLst>
      <p:ext uri="{BB962C8B-B14F-4D97-AF65-F5344CB8AC3E}">
        <p14:creationId xmlns:p14="http://schemas.microsoft.com/office/powerpoint/2010/main" val="204623065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9DD1F-E311-855E-C08D-8BCA22C48D6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59FD4F8-EC03-5E29-C71C-F39FB1C85375}"/>
              </a:ext>
            </a:extLst>
          </p:cNvPr>
          <p:cNvSpPr>
            <a:spLocks noGrp="1"/>
          </p:cNvSpPr>
          <p:nvPr>
            <p:ph type="title"/>
          </p:nvPr>
        </p:nvSpPr>
        <p:spPr/>
        <p:txBody>
          <a:bodyPr/>
          <a:lstStyle/>
          <a:p>
            <a:endParaRPr lang="en-US"/>
          </a:p>
        </p:txBody>
      </p:sp>
      <p:pic>
        <p:nvPicPr>
          <p:cNvPr id="2" name="Picture 1">
            <a:extLst>
              <a:ext uri="{FF2B5EF4-FFF2-40B4-BE49-F238E27FC236}">
                <a16:creationId xmlns:a16="http://schemas.microsoft.com/office/drawing/2014/main" id="{B9A3D5A2-6F98-977E-5218-A2206A04EB7D}"/>
              </a:ext>
            </a:extLst>
          </p:cNvPr>
          <p:cNvPicPr>
            <a:picLocks noChangeAspect="1"/>
          </p:cNvPicPr>
          <p:nvPr/>
        </p:nvPicPr>
        <p:blipFill>
          <a:blip r:embed="rId3"/>
          <a:srcRect r="25361"/>
          <a:stretch>
            <a:fillRect/>
          </a:stretch>
        </p:blipFill>
        <p:spPr>
          <a:xfrm>
            <a:off x="455614" y="1062038"/>
            <a:ext cx="3188580" cy="2412111"/>
          </a:xfrm>
          <a:prstGeom prst="rect">
            <a:avLst/>
          </a:prstGeom>
        </p:spPr>
      </p:pic>
      <p:pic>
        <p:nvPicPr>
          <p:cNvPr id="8" name="Picture 7">
            <a:extLst>
              <a:ext uri="{FF2B5EF4-FFF2-40B4-BE49-F238E27FC236}">
                <a16:creationId xmlns:a16="http://schemas.microsoft.com/office/drawing/2014/main" id="{3B6FB71A-D5C0-C9B9-C28B-9D97D618561E}"/>
              </a:ext>
            </a:extLst>
          </p:cNvPr>
          <p:cNvPicPr>
            <a:picLocks noChangeAspect="1"/>
          </p:cNvPicPr>
          <p:nvPr/>
        </p:nvPicPr>
        <p:blipFill>
          <a:blip r:embed="rId4"/>
          <a:stretch>
            <a:fillRect/>
          </a:stretch>
        </p:blipFill>
        <p:spPr>
          <a:xfrm>
            <a:off x="3691732" y="857250"/>
            <a:ext cx="5452268" cy="5026914"/>
          </a:xfrm>
          <a:prstGeom prst="rect">
            <a:avLst/>
          </a:prstGeom>
        </p:spPr>
      </p:pic>
      <p:sp>
        <p:nvSpPr>
          <p:cNvPr id="10" name="TextBox 9">
            <a:extLst>
              <a:ext uri="{FF2B5EF4-FFF2-40B4-BE49-F238E27FC236}">
                <a16:creationId xmlns:a16="http://schemas.microsoft.com/office/drawing/2014/main" id="{54BAACA1-25B8-610B-AD12-35DBCD6EB311}"/>
              </a:ext>
            </a:extLst>
          </p:cNvPr>
          <p:cNvSpPr txBox="1"/>
          <p:nvPr/>
        </p:nvSpPr>
        <p:spPr>
          <a:xfrm>
            <a:off x="346329" y="4398965"/>
            <a:ext cx="3188580"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70C0"/>
                </a:solidFill>
                <a:effectLst/>
                <a:uLnTx/>
                <a:uFillTx/>
                <a:latin typeface="Calibri" panose="020F0502020204030204"/>
                <a:ea typeface="+mn-ea"/>
                <a:cs typeface="+mn-cs"/>
              </a:rPr>
              <a:t>“Before you ask me about Time in Range, please ask: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70C0"/>
                </a:solidFill>
                <a:effectLst/>
                <a:uLnTx/>
                <a:uFillTx/>
                <a:latin typeface="Calibri" panose="020F0502020204030204"/>
                <a:ea typeface="+mn-ea"/>
                <a:cs typeface="+mn-cs"/>
              </a:rPr>
              <a:t>How are you?  </a:t>
            </a:r>
            <a:br>
              <a:rPr kumimoji="0" lang="en-US" sz="1500" b="0" i="0" u="none" strike="noStrike" kern="1200" cap="none" spc="0" normalizeH="0" baseline="0" noProof="0" dirty="0">
                <a:ln>
                  <a:noFill/>
                </a:ln>
                <a:solidFill>
                  <a:srgbClr val="0070C0"/>
                </a:solidFill>
                <a:effectLst/>
                <a:uLnTx/>
                <a:uFillTx/>
                <a:latin typeface="Calibri" panose="020F0502020204030204"/>
                <a:ea typeface="+mn-ea"/>
                <a:cs typeface="+mn-cs"/>
              </a:rPr>
            </a:br>
            <a:r>
              <a:rPr kumimoji="0" lang="en-US" sz="1500" b="0" i="0" u="none" strike="noStrike" kern="1200" cap="none" spc="0" normalizeH="0" baseline="0" noProof="0" dirty="0">
                <a:ln>
                  <a:noFill/>
                </a:ln>
                <a:solidFill>
                  <a:srgbClr val="0070C0"/>
                </a:solidFill>
                <a:effectLst/>
                <a:uLnTx/>
                <a:uFillTx/>
                <a:latin typeface="Calibri" panose="020F0502020204030204"/>
                <a:ea typeface="+mn-ea"/>
                <a:cs typeface="+mn-cs"/>
              </a:rPr>
              <a:t>What can I help you with?</a:t>
            </a:r>
          </a:p>
        </p:txBody>
      </p:sp>
      <p:sp>
        <p:nvSpPr>
          <p:cNvPr id="3" name="TextBox 2">
            <a:extLst>
              <a:ext uri="{FF2B5EF4-FFF2-40B4-BE49-F238E27FC236}">
                <a16:creationId xmlns:a16="http://schemas.microsoft.com/office/drawing/2014/main" id="{37A11BB5-24A4-785B-B4E6-9841869D1F98}"/>
              </a:ext>
            </a:extLst>
          </p:cNvPr>
          <p:cNvSpPr txBox="1"/>
          <p:nvPr/>
        </p:nvSpPr>
        <p:spPr>
          <a:xfrm>
            <a:off x="495345" y="3590308"/>
            <a:ext cx="3109118" cy="7155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Camille at </a:t>
            </a: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rPr>
              <a:t>Nerdabetic</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Instagram: </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  / </a:t>
            </a: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hlinkClick r:id="rId5"/>
              </a:rPr>
              <a:t>nerdabetic</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  </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Twitter: </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  / </a:t>
            </a:r>
            <a:r>
              <a:rPr kumimoji="0" lang="en-US" sz="1350" b="0" i="0" u="none" strike="noStrike" kern="1200" cap="none" spc="0" normalizeH="0" baseline="0" noProof="0" dirty="0" err="1">
                <a:ln>
                  <a:noFill/>
                </a:ln>
                <a:solidFill>
                  <a:prstClr val="black"/>
                </a:solidFill>
                <a:effectLst/>
                <a:uLnTx/>
                <a:uFillTx/>
                <a:latin typeface="Calibri" panose="020F0502020204030204"/>
                <a:ea typeface="+mn-ea"/>
                <a:cs typeface="+mn-cs"/>
                <a:hlinkClick r:id="rId6"/>
              </a:rPr>
              <a:t>nerdabetic</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  </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021F0A4-90EA-F182-ADD4-EC4CD8886DD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457700" y="3314700"/>
            <a:ext cx="228600" cy="228600"/>
          </a:xfrm>
          <a:prstGeom prst="rect">
            <a:avLst/>
          </a:prstGeom>
        </p:spPr>
      </p:pic>
      <p:pic>
        <p:nvPicPr>
          <p:cNvPr id="5" name="Picture 4">
            <a:extLst>
              <a:ext uri="{FF2B5EF4-FFF2-40B4-BE49-F238E27FC236}">
                <a16:creationId xmlns:a16="http://schemas.microsoft.com/office/drawing/2014/main" id="{FA416DB0-2FFA-9896-7371-37885580072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570200" y="3427200"/>
            <a:ext cx="228600" cy="228600"/>
          </a:xfrm>
          <a:prstGeom prst="rect">
            <a:avLst/>
          </a:prstGeom>
        </p:spPr>
      </p:pic>
    </p:spTree>
    <p:extLst>
      <p:ext uri="{BB962C8B-B14F-4D97-AF65-F5344CB8AC3E}">
        <p14:creationId xmlns:p14="http://schemas.microsoft.com/office/powerpoint/2010/main" val="91962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16C849-3472-3386-79BE-A96528F48D2F}"/>
              </a:ext>
            </a:extLst>
          </p:cNvPr>
          <p:cNvSpPr txBox="1"/>
          <p:nvPr/>
        </p:nvSpPr>
        <p:spPr>
          <a:xfrm>
            <a:off x="268251" y="1048778"/>
            <a:ext cx="3921987" cy="517064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0070C0"/>
                </a:solidFill>
                <a:effectLst/>
                <a:uLnTx/>
                <a:uFillTx/>
                <a:latin typeface="Franklin Gothic Medium" panose="020B0603020102020204" pitchFamily="34" charset="0"/>
                <a:ea typeface="+mn-ea"/>
                <a:cs typeface="+mn-cs"/>
              </a:rPr>
              <a:t>The ABCs of Creating a Judgement Free Connection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“Out beyond ideas of wrongdoing and right doing, there is a field. I’ll meet you there.”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-Rumi</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D10290A-DCE1-D9D7-41E5-2077E66A737E}"/>
              </a:ext>
            </a:extLst>
          </p:cNvPr>
          <p:cNvPicPr>
            <a:picLocks noChangeAspect="1"/>
          </p:cNvPicPr>
          <p:nvPr/>
        </p:nvPicPr>
        <p:blipFill>
          <a:blip r:embed="rId2"/>
          <a:stretch>
            <a:fillRect/>
          </a:stretch>
        </p:blipFill>
        <p:spPr>
          <a:xfrm>
            <a:off x="1484393" y="3305442"/>
            <a:ext cx="1257476" cy="657317"/>
          </a:xfrm>
          <a:prstGeom prst="rect">
            <a:avLst/>
          </a:prstGeom>
        </p:spPr>
      </p:pic>
      <p:pic>
        <p:nvPicPr>
          <p:cNvPr id="14" name="Picture 13" descr="Boy outdoors at sunset">
            <a:extLst>
              <a:ext uri="{FF2B5EF4-FFF2-40B4-BE49-F238E27FC236}">
                <a16:creationId xmlns:a16="http://schemas.microsoft.com/office/drawing/2014/main" id="{36A71D7E-5BC7-6FDD-A307-75138D939E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1543" y="1290911"/>
            <a:ext cx="4104206" cy="2734735"/>
          </a:xfrm>
          <a:prstGeom prst="rect">
            <a:avLst/>
          </a:prstGeom>
        </p:spPr>
      </p:pic>
    </p:spTree>
    <p:extLst>
      <p:ext uri="{BB962C8B-B14F-4D97-AF65-F5344CB8AC3E}">
        <p14:creationId xmlns:p14="http://schemas.microsoft.com/office/powerpoint/2010/main" val="3293609088"/>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CEF47D18-C586-7A92-2B99-73477F1D0E11}"/>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chor="b">
            <a:normAutofit/>
          </a:bodyPr>
          <a:lstStyle/>
          <a:p>
            <a:r>
              <a:rPr lang="en-US" altLang="en-US" dirty="0"/>
              <a:t>ABC’s of Diabetes Care and Education</a:t>
            </a:r>
          </a:p>
        </p:txBody>
      </p:sp>
      <p:sp>
        <p:nvSpPr>
          <p:cNvPr id="153603" name="Rectangle 3">
            <a:extLst>
              <a:ext uri="{FF2B5EF4-FFF2-40B4-BE49-F238E27FC236}">
                <a16:creationId xmlns:a16="http://schemas.microsoft.com/office/drawing/2014/main" id="{0CEB9FDD-9495-3B79-4CD8-F77E78AFA6E0}"/>
              </a:ext>
            </a:extLst>
          </p:cNvPr>
          <p:cNvSpPr>
            <a:spLocks noGrp="1" noChangeArrowheads="1"/>
          </p:cNvSpPr>
          <p:nvPr>
            <p:ph type="body" idx="1"/>
          </p:nvPr>
        </p:nvSpPr>
        <p:spPr>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a:bodyPr>
          <a:lstStyle/>
          <a:p>
            <a:pPr marL="0" indent="0">
              <a:buNone/>
            </a:pPr>
            <a:endParaRPr lang="en-US" altLang="en-US" b="1" dirty="0"/>
          </a:p>
        </p:txBody>
      </p:sp>
      <p:graphicFrame>
        <p:nvGraphicFramePr>
          <p:cNvPr id="153604" name="Object 4">
            <a:extLst>
              <a:ext uri="{FF2B5EF4-FFF2-40B4-BE49-F238E27FC236}">
                <a16:creationId xmlns:a16="http://schemas.microsoft.com/office/drawing/2014/main" id="{CC8F9FB3-3D1C-3009-04DD-09F632BB185B}"/>
              </a:ext>
            </a:extLst>
          </p:cNvPr>
          <p:cNvGraphicFramePr>
            <a:graphicFrameLocks noChangeAspect="1"/>
          </p:cNvGraphicFramePr>
          <p:nvPr/>
        </p:nvGraphicFramePr>
        <p:xfrm>
          <a:off x="2012428" y="2343150"/>
          <a:ext cx="1085850" cy="10858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3604" name="Object 4">
                        <a:extLst>
                          <a:ext uri="{FF2B5EF4-FFF2-40B4-BE49-F238E27FC236}">
                            <a16:creationId xmlns:a16="http://schemas.microsoft.com/office/drawing/2014/main" id="{CC8F9FB3-3D1C-3009-04DD-09F632BB1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2428" y="2343150"/>
                        <a:ext cx="1085850" cy="1085850"/>
                      </a:xfrm>
                      <a:prstGeom prst="rect">
                        <a:avLst/>
                      </a:prstGeom>
                      <a:noFill/>
                      <a:ln>
                        <a:noFill/>
                      </a:ln>
                      <a:effectLst/>
                    </p:spPr>
                  </p:pic>
                </p:oleObj>
              </mc:Fallback>
            </mc:AlternateContent>
          </a:graphicData>
        </a:graphic>
      </p:graphicFrame>
      <p:graphicFrame>
        <p:nvGraphicFramePr>
          <p:cNvPr id="153605" name="Object 5">
            <a:extLst>
              <a:ext uri="{FF2B5EF4-FFF2-40B4-BE49-F238E27FC236}">
                <a16:creationId xmlns:a16="http://schemas.microsoft.com/office/drawing/2014/main" id="{6E37840F-78F0-3F36-C62B-DEE2E4EE1116}"/>
              </a:ext>
            </a:extLst>
          </p:cNvPr>
          <p:cNvGraphicFramePr>
            <a:graphicFrameLocks noChangeAspect="1"/>
          </p:cNvGraphicFramePr>
          <p:nvPr/>
        </p:nvGraphicFramePr>
        <p:xfrm>
          <a:off x="3913070" y="2343150"/>
          <a:ext cx="971550" cy="971550"/>
        </p:xfrm>
        <a:graphic>
          <a:graphicData uri="http://schemas.openxmlformats.org/presentationml/2006/ole">
            <mc:AlternateContent xmlns:mc="http://schemas.openxmlformats.org/markup-compatibility/2006">
              <mc:Choice xmlns:v="urn:schemas-microsoft-com:vml" Requires="v">
                <p:oleObj name="Clip" r:id="rId5" imgW="657360" imgH="657360" progId="MS_ClipArt_Gallery.2">
                  <p:embed/>
                </p:oleObj>
              </mc:Choice>
              <mc:Fallback>
                <p:oleObj name="Clip" r:id="rId5" imgW="657360" imgH="657360" progId="MS_ClipArt_Gallery.2">
                  <p:embed/>
                  <p:pic>
                    <p:nvPicPr>
                      <p:cNvPr id="153605" name="Object 5">
                        <a:extLst>
                          <a:ext uri="{FF2B5EF4-FFF2-40B4-BE49-F238E27FC236}">
                            <a16:creationId xmlns:a16="http://schemas.microsoft.com/office/drawing/2014/main" id="{6E37840F-78F0-3F36-C62B-DEE2E4EE11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3070" y="2343150"/>
                        <a:ext cx="971550"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06" name="Object 6">
            <a:extLst>
              <a:ext uri="{FF2B5EF4-FFF2-40B4-BE49-F238E27FC236}">
                <a16:creationId xmlns:a16="http://schemas.microsoft.com/office/drawing/2014/main" id="{3FACFAEB-DBDA-CB79-93B1-97A8F97FA623}"/>
              </a:ext>
            </a:extLst>
          </p:cNvPr>
          <p:cNvGraphicFramePr>
            <a:graphicFrameLocks noChangeAspect="1"/>
          </p:cNvGraphicFramePr>
          <p:nvPr/>
        </p:nvGraphicFramePr>
        <p:xfrm>
          <a:off x="5757010" y="2343150"/>
          <a:ext cx="1028700" cy="1028700"/>
        </p:xfrm>
        <a:graphic>
          <a:graphicData uri="http://schemas.openxmlformats.org/presentationml/2006/ole">
            <mc:AlternateContent xmlns:mc="http://schemas.openxmlformats.org/markup-compatibility/2006">
              <mc:Choice xmlns:v="urn:schemas-microsoft-com:vml" Requires="v">
                <p:oleObj name="Clip" r:id="rId7" imgW="657360" imgH="657360" progId="MS_ClipArt_Gallery.2">
                  <p:embed/>
                </p:oleObj>
              </mc:Choice>
              <mc:Fallback>
                <p:oleObj name="Clip" r:id="rId7" imgW="657360" imgH="657360" progId="MS_ClipArt_Gallery.2">
                  <p:embed/>
                  <p:pic>
                    <p:nvPicPr>
                      <p:cNvPr id="153606" name="Object 6">
                        <a:extLst>
                          <a:ext uri="{FF2B5EF4-FFF2-40B4-BE49-F238E27FC236}">
                            <a16:creationId xmlns:a16="http://schemas.microsoft.com/office/drawing/2014/main" id="{3FACFAEB-DBDA-CB79-93B1-97A8F97FA6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7010" y="2343150"/>
                        <a:ext cx="10287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a:extLst>
              <a:ext uri="{FF2B5EF4-FFF2-40B4-BE49-F238E27FC236}">
                <a16:creationId xmlns:a16="http://schemas.microsoft.com/office/drawing/2014/main" id="{F809D1BC-5ABD-93F3-A13F-710FED775058}"/>
              </a:ext>
            </a:extLst>
          </p:cNvPr>
          <p:cNvSpPr txBox="1"/>
          <p:nvPr/>
        </p:nvSpPr>
        <p:spPr>
          <a:xfrm>
            <a:off x="2212257" y="3871201"/>
            <a:ext cx="5973097" cy="5539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7030A0"/>
                </a:solidFill>
                <a:effectLst/>
                <a:uLnTx/>
                <a:uFillTx/>
                <a:latin typeface="Calibri" panose="020F0502020204030204"/>
                <a:ea typeface="+mn-ea"/>
                <a:cs typeface="+mn-cs"/>
              </a:rPr>
              <a:t>and Healing Through Connection</a:t>
            </a:r>
          </a:p>
        </p:txBody>
      </p:sp>
    </p:spTree>
    <p:extLst>
      <p:ext uri="{BB962C8B-B14F-4D97-AF65-F5344CB8AC3E}">
        <p14:creationId xmlns:p14="http://schemas.microsoft.com/office/powerpoint/2010/main" val="2382157297"/>
      </p:ext>
    </p:extLst>
  </p:cSld>
  <p:clrMapOvr>
    <a:masterClrMapping/>
  </p:clrMapOvr>
  <p:transition>
    <p:random/>
  </p:transition>
</p:sld>
</file>

<file path=ppt/slides/slide37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7650C76-E521-2E08-4058-98C2EDC5DBD0}"/>
            </a:ext>
          </a:extLst>
        </p:cNvPr>
        <p:cNvGrpSpPr/>
        <p:nvPr/>
      </p:nvGrpSpPr>
      <p:grpSpPr>
        <a:xfrm>
          <a:off x="0" y="0"/>
          <a:ext cx="0" cy="0"/>
          <a:chOff x="0" y="0"/>
          <a:chExt cx="0" cy="0"/>
        </a:xfrm>
      </p:grpSpPr>
      <p:sp>
        <p:nvSpPr>
          <p:cNvPr id="154626" name="Rectangle 2">
            <a:extLst>
              <a:ext uri="{FF2B5EF4-FFF2-40B4-BE49-F238E27FC236}">
                <a16:creationId xmlns:a16="http://schemas.microsoft.com/office/drawing/2014/main" id="{61EB5AE5-DF66-77A8-F3A3-D492A56C9231}"/>
              </a:ext>
            </a:extLst>
          </p:cNvPr>
          <p:cNvSpPr>
            <a:spLocks noGrp="1" noChangeArrowheads="1"/>
          </p:cNvSpPr>
          <p:nvPr>
            <p:ph type="body" idx="1"/>
          </p:nvPr>
        </p:nvSpPr>
        <p:spPr>
          <a:xfrm>
            <a:off x="178308" y="2143531"/>
            <a:ext cx="6556248" cy="3771089"/>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fontScale="92500" lnSpcReduction="20000"/>
          </a:bodyPr>
          <a:lstStyle/>
          <a:p>
            <a:pPr>
              <a:lnSpc>
                <a:spcPct val="110000"/>
              </a:lnSpc>
              <a:buFontTx/>
              <a:buBlip>
                <a:blip r:embed="rId2"/>
              </a:buBlip>
            </a:pPr>
            <a:r>
              <a:rPr lang="en-US" altLang="en-US" sz="2400" dirty="0">
                <a:solidFill>
                  <a:srgbClr val="7030A0"/>
                </a:solidFill>
              </a:rPr>
              <a:t>Ask, “How are you doing/feeling?”</a:t>
            </a:r>
          </a:p>
          <a:p>
            <a:pPr>
              <a:lnSpc>
                <a:spcPct val="110000"/>
              </a:lnSpc>
              <a:buFontTx/>
              <a:buBlip>
                <a:blip r:embed="rId2"/>
              </a:buBlip>
            </a:pPr>
            <a:r>
              <a:rPr lang="en-US" altLang="en-US" sz="2400" dirty="0">
                <a:solidFill>
                  <a:srgbClr val="7030A0"/>
                </a:solidFill>
              </a:rPr>
              <a:t> Ask, “What is most difficult about your diabetes right now? </a:t>
            </a:r>
          </a:p>
          <a:p>
            <a:pPr>
              <a:lnSpc>
                <a:spcPct val="110000"/>
              </a:lnSpc>
              <a:buFontTx/>
              <a:buBlip>
                <a:blip r:embed="rId2"/>
              </a:buBlip>
            </a:pPr>
            <a:r>
              <a:rPr lang="en-US" altLang="en-US" sz="2400" dirty="0">
                <a:solidFill>
                  <a:srgbClr val="7030A0"/>
                </a:solidFill>
              </a:rPr>
              <a:t> Ask about their life (SDOH)</a:t>
            </a:r>
          </a:p>
          <a:p>
            <a:pPr>
              <a:lnSpc>
                <a:spcPct val="110000"/>
              </a:lnSpc>
              <a:buFontTx/>
              <a:buBlip>
                <a:blip r:embed="rId2"/>
              </a:buBlip>
            </a:pPr>
            <a:r>
              <a:rPr lang="en-US" altLang="en-US" sz="2400" dirty="0">
                <a:solidFill>
                  <a:srgbClr val="7030A0"/>
                </a:solidFill>
              </a:rPr>
              <a:t>Assess current self-management behaviors</a:t>
            </a:r>
          </a:p>
          <a:p>
            <a:pPr>
              <a:lnSpc>
                <a:spcPct val="110000"/>
              </a:lnSpc>
              <a:buFontTx/>
              <a:buBlip>
                <a:blip r:embed="rId2"/>
              </a:buBlip>
            </a:pPr>
            <a:r>
              <a:rPr lang="en-US" altLang="en-US" sz="2400" dirty="0">
                <a:solidFill>
                  <a:srgbClr val="7030A0"/>
                </a:solidFill>
              </a:rPr>
              <a:t>Assess your feelings</a:t>
            </a:r>
          </a:p>
          <a:p>
            <a:pPr>
              <a:lnSpc>
                <a:spcPct val="110000"/>
              </a:lnSpc>
              <a:buFontTx/>
              <a:buBlip>
                <a:blip r:embed="rId2"/>
              </a:buBlip>
            </a:pPr>
            <a:r>
              <a:rPr lang="en-US" altLang="en-US" sz="2400" dirty="0">
                <a:solidFill>
                  <a:srgbClr val="7030A0"/>
                </a:solidFill>
              </a:rPr>
              <a:t>Accept without judgement</a:t>
            </a:r>
          </a:p>
          <a:p>
            <a:pPr>
              <a:lnSpc>
                <a:spcPct val="110000"/>
              </a:lnSpc>
              <a:buFontTx/>
              <a:buBlip>
                <a:blip r:embed="rId2"/>
              </a:buBlip>
            </a:pPr>
            <a:r>
              <a:rPr lang="en-US" altLang="en-US" sz="2400" dirty="0">
                <a:solidFill>
                  <a:srgbClr val="7030A0"/>
                </a:solidFill>
              </a:rPr>
              <a:t>Acknowledge one thing they are doing right</a:t>
            </a:r>
          </a:p>
          <a:p>
            <a:pPr>
              <a:lnSpc>
                <a:spcPct val="110000"/>
              </a:lnSpc>
              <a:buFontTx/>
              <a:buBlip>
                <a:blip r:embed="rId2"/>
              </a:buBlip>
            </a:pPr>
            <a:r>
              <a:rPr lang="en-US" altLang="en-US" sz="2400" dirty="0">
                <a:solidFill>
                  <a:srgbClr val="7030A0"/>
                </a:solidFill>
              </a:rPr>
              <a:t>Advocate for needed resources</a:t>
            </a:r>
          </a:p>
          <a:p>
            <a:pPr marL="0" indent="0">
              <a:buNone/>
            </a:pPr>
            <a:endParaRPr lang="en-US" altLang="en-US" dirty="0"/>
          </a:p>
        </p:txBody>
      </p:sp>
      <p:graphicFrame>
        <p:nvGraphicFramePr>
          <p:cNvPr id="154627" name="Object 3">
            <a:extLst>
              <a:ext uri="{FF2B5EF4-FFF2-40B4-BE49-F238E27FC236}">
                <a16:creationId xmlns:a16="http://schemas.microsoft.com/office/drawing/2014/main" id="{F2A2A6B3-BF4E-40F3-F095-76326AEE4E79}"/>
              </a:ext>
            </a:extLst>
          </p:cNvPr>
          <p:cNvGraphicFramePr>
            <a:graphicFrameLocks noChangeAspect="1"/>
          </p:cNvGraphicFramePr>
          <p:nvPr/>
        </p:nvGraphicFramePr>
        <p:xfrm>
          <a:off x="2621528" y="943381"/>
          <a:ext cx="1200150" cy="12001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4627" name="Object 3">
                        <a:extLst>
                          <a:ext uri="{FF2B5EF4-FFF2-40B4-BE49-F238E27FC236}">
                            <a16:creationId xmlns:a16="http://schemas.microsoft.com/office/drawing/2014/main" id="{F2A2A6B3-BF4E-40F3-F095-76326AEE4E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1528" y="943381"/>
                        <a:ext cx="1200150" cy="1200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2" descr="Child listening to music">
            <a:extLst>
              <a:ext uri="{FF2B5EF4-FFF2-40B4-BE49-F238E27FC236}">
                <a16:creationId xmlns:a16="http://schemas.microsoft.com/office/drawing/2014/main" id="{2C356F79-A32F-203A-73A0-533F690FC2B2}"/>
              </a:ext>
            </a:extLst>
          </p:cNvPr>
          <p:cNvPicPr>
            <a:picLocks noChangeAspect="1"/>
          </p:cNvPicPr>
          <p:nvPr/>
        </p:nvPicPr>
        <p:blipFill>
          <a:blip r:embed="rId5" cstate="print">
            <a:extLst>
              <a:ext uri="{28A0092B-C50C-407E-A947-70E740481C1C}">
                <a14:useLocalDpi xmlns:a14="http://schemas.microsoft.com/office/drawing/2010/main" val="0"/>
              </a:ext>
            </a:extLst>
          </a:blip>
          <a:srcRect l="30406" t="7241" r="29929" b="1792"/>
          <a:stretch>
            <a:fillRect/>
          </a:stretch>
        </p:blipFill>
        <p:spPr>
          <a:xfrm>
            <a:off x="6405888" y="1022546"/>
            <a:ext cx="2385553" cy="3647309"/>
          </a:xfrm>
          <a:prstGeom prst="rect">
            <a:avLst/>
          </a:prstGeom>
        </p:spPr>
      </p:pic>
      <p:pic>
        <p:nvPicPr>
          <p:cNvPr id="4" name="Picture 3">
            <a:extLst>
              <a:ext uri="{FF2B5EF4-FFF2-40B4-BE49-F238E27FC236}">
                <a16:creationId xmlns:a16="http://schemas.microsoft.com/office/drawing/2014/main" id="{7306E3A1-A6E7-B17A-9CBC-9CF959DE5626}"/>
              </a:ext>
            </a:extLst>
          </p:cNvPr>
          <p:cNvPicPr>
            <a:picLocks noChangeAspect="1"/>
          </p:cNvPicPr>
          <p:nvPr/>
        </p:nvPicPr>
        <p:blipFill>
          <a:blip r:embed="rId6"/>
          <a:stretch>
            <a:fillRect/>
          </a:stretch>
        </p:blipFill>
        <p:spPr>
          <a:xfrm>
            <a:off x="6405887" y="4816195"/>
            <a:ext cx="2577852" cy="843782"/>
          </a:xfrm>
          <a:prstGeom prst="rect">
            <a:avLst/>
          </a:prstGeom>
        </p:spPr>
      </p:pic>
    </p:spTree>
    <p:extLst>
      <p:ext uri="{BB962C8B-B14F-4D97-AF65-F5344CB8AC3E}">
        <p14:creationId xmlns:p14="http://schemas.microsoft.com/office/powerpoint/2010/main" val="382445257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6">
                                            <p:txEl>
                                              <p:pRg st="0" end="0"/>
                                            </p:txEl>
                                          </p:spTgt>
                                        </p:tgtEl>
                                        <p:attrNameLst>
                                          <p:attrName>style.visibility</p:attrName>
                                        </p:attrNameLst>
                                      </p:cBhvr>
                                      <p:to>
                                        <p:strVal val="visible"/>
                                      </p:to>
                                    </p:set>
                                    <p:animEffect transition="in" filter="wipe(left)">
                                      <p:cBhvr>
                                        <p:cTn id="7" dur="500"/>
                                        <p:tgtEl>
                                          <p:spTgt spid="154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4626">
                                            <p:txEl>
                                              <p:pRg st="1" end="1"/>
                                            </p:txEl>
                                          </p:spTgt>
                                        </p:tgtEl>
                                        <p:attrNameLst>
                                          <p:attrName>style.visibility</p:attrName>
                                        </p:attrNameLst>
                                      </p:cBhvr>
                                      <p:to>
                                        <p:strVal val="visible"/>
                                      </p:to>
                                    </p:set>
                                    <p:animEffect transition="in" filter="wipe(left)">
                                      <p:cBhvr>
                                        <p:cTn id="12" dur="500"/>
                                        <p:tgtEl>
                                          <p:spTgt spid="1546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626">
                                            <p:txEl>
                                              <p:pRg st="2" end="2"/>
                                            </p:txEl>
                                          </p:spTgt>
                                        </p:tgtEl>
                                        <p:attrNameLst>
                                          <p:attrName>style.visibility</p:attrName>
                                        </p:attrNameLst>
                                      </p:cBhvr>
                                      <p:to>
                                        <p:strVal val="visible"/>
                                      </p:to>
                                    </p:set>
                                    <p:animEffect transition="in" filter="wipe(left)">
                                      <p:cBhvr>
                                        <p:cTn id="17" dur="500"/>
                                        <p:tgtEl>
                                          <p:spTgt spid="1546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4626">
                                            <p:txEl>
                                              <p:pRg st="3" end="3"/>
                                            </p:txEl>
                                          </p:spTgt>
                                        </p:tgtEl>
                                        <p:attrNameLst>
                                          <p:attrName>style.visibility</p:attrName>
                                        </p:attrNameLst>
                                      </p:cBhvr>
                                      <p:to>
                                        <p:strVal val="visible"/>
                                      </p:to>
                                    </p:set>
                                    <p:animEffect transition="in" filter="wipe(left)">
                                      <p:cBhvr>
                                        <p:cTn id="22" dur="500"/>
                                        <p:tgtEl>
                                          <p:spTgt spid="1546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4626">
                                            <p:txEl>
                                              <p:pRg st="4" end="4"/>
                                            </p:txEl>
                                          </p:spTgt>
                                        </p:tgtEl>
                                        <p:attrNameLst>
                                          <p:attrName>style.visibility</p:attrName>
                                        </p:attrNameLst>
                                      </p:cBhvr>
                                      <p:to>
                                        <p:strVal val="visible"/>
                                      </p:to>
                                    </p:set>
                                    <p:animEffect transition="in" filter="wipe(left)">
                                      <p:cBhvr>
                                        <p:cTn id="27" dur="500"/>
                                        <p:tgtEl>
                                          <p:spTgt spid="15462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4626">
                                            <p:txEl>
                                              <p:pRg st="5" end="5"/>
                                            </p:txEl>
                                          </p:spTgt>
                                        </p:tgtEl>
                                        <p:attrNameLst>
                                          <p:attrName>style.visibility</p:attrName>
                                        </p:attrNameLst>
                                      </p:cBhvr>
                                      <p:to>
                                        <p:strVal val="visible"/>
                                      </p:to>
                                    </p:set>
                                    <p:animEffect transition="in" filter="wipe(left)">
                                      <p:cBhvr>
                                        <p:cTn id="32" dur="500"/>
                                        <p:tgtEl>
                                          <p:spTgt spid="15462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54626">
                                            <p:txEl>
                                              <p:pRg st="6" end="6"/>
                                            </p:txEl>
                                          </p:spTgt>
                                        </p:tgtEl>
                                        <p:attrNameLst>
                                          <p:attrName>style.visibility</p:attrName>
                                        </p:attrNameLst>
                                      </p:cBhvr>
                                      <p:to>
                                        <p:strVal val="visible"/>
                                      </p:to>
                                    </p:set>
                                    <p:animEffect transition="in" filter="wipe(left)">
                                      <p:cBhvr>
                                        <p:cTn id="37" dur="500"/>
                                        <p:tgtEl>
                                          <p:spTgt spid="15462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4626">
                                            <p:txEl>
                                              <p:pRg st="7" end="7"/>
                                            </p:txEl>
                                          </p:spTgt>
                                        </p:tgtEl>
                                        <p:attrNameLst>
                                          <p:attrName>style.visibility</p:attrName>
                                        </p:attrNameLst>
                                      </p:cBhvr>
                                      <p:to>
                                        <p:strVal val="visible"/>
                                      </p:to>
                                    </p:set>
                                    <p:animEffect transition="in" filter="wipe(left)">
                                      <p:cBhvr>
                                        <p:cTn id="42" dur="500"/>
                                        <p:tgtEl>
                                          <p:spTgt spid="15462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build="p" autoUpdateAnimBg="0"/>
    </p:bldLst>
  </p:timing>
</p:sld>
</file>

<file path=ppt/slides/slide3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Happy doctor examining girl with stethoscope">
            <a:extLst>
              <a:ext uri="{FF2B5EF4-FFF2-40B4-BE49-F238E27FC236}">
                <a16:creationId xmlns:a16="http://schemas.microsoft.com/office/drawing/2014/main" id="{D66A2427-D4D6-0907-C14F-442B474D0F0D}"/>
              </a:ext>
            </a:extLst>
          </p:cNvPr>
          <p:cNvPicPr>
            <a:picLocks noChangeAspect="1"/>
          </p:cNvPicPr>
          <p:nvPr/>
        </p:nvPicPr>
        <p:blipFill>
          <a:blip r:embed="rId2" cstate="print">
            <a:extLst>
              <a:ext uri="{28A0092B-C50C-407E-A947-70E740481C1C}">
                <a14:useLocalDpi xmlns:a14="http://schemas.microsoft.com/office/drawing/2010/main" val="0"/>
              </a:ext>
            </a:extLst>
          </a:blip>
          <a:srcRect t="1517" r="23298" b="7574"/>
          <a:stretch>
            <a:fillRect/>
          </a:stretch>
        </p:blipFill>
        <p:spPr>
          <a:xfrm>
            <a:off x="2642616" y="857257"/>
            <a:ext cx="6501384" cy="5143493"/>
          </a:xfrm>
          <a:prstGeom prst="rect">
            <a:avLst/>
          </a:prstGeom>
        </p:spPr>
      </p:pic>
      <p:sp>
        <p:nvSpPr>
          <p:cNvPr id="29" name="Rectangle 2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FC64C5A6-9396-FBB8-491B-D58CA2980FB1}"/>
              </a:ext>
            </a:extLst>
          </p:cNvPr>
          <p:cNvSpPr>
            <a:spLocks noGrp="1"/>
          </p:cNvSpPr>
          <p:nvPr>
            <p:ph type="title"/>
          </p:nvPr>
        </p:nvSpPr>
        <p:spPr>
          <a:xfrm>
            <a:off x="358486" y="1699022"/>
            <a:ext cx="3017520" cy="2403101"/>
          </a:xfrm>
        </p:spPr>
        <p:txBody>
          <a:bodyPr vert="horz" lIns="68580" tIns="34290" rIns="68580" bIns="34290" rtlCol="0" anchor="b">
            <a:normAutofit fontScale="90000"/>
          </a:bodyPr>
          <a:lstStyle/>
          <a:p>
            <a:r>
              <a:rPr lang="en-US" sz="4500" dirty="0"/>
              <a:t>Commit to Listening at least Half of the Time</a:t>
            </a:r>
          </a:p>
        </p:txBody>
      </p:sp>
      <p:sp>
        <p:nvSpPr>
          <p:cNvPr id="31" name="Rectangle 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111734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426744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432193"/>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ndfather teaching child to fish">
            <a:extLst>
              <a:ext uri="{FF2B5EF4-FFF2-40B4-BE49-F238E27FC236}">
                <a16:creationId xmlns:a16="http://schemas.microsoft.com/office/drawing/2014/main" id="{1F8934FE-1EF6-BDD8-967A-388FA40E29F9}"/>
              </a:ext>
            </a:extLst>
          </p:cNvPr>
          <p:cNvPicPr>
            <a:picLocks noChangeAspect="1"/>
          </p:cNvPicPr>
          <p:nvPr/>
        </p:nvPicPr>
        <p:blipFill>
          <a:blip r:embed="rId2" cstate="print">
            <a:extLst>
              <a:ext uri="{28A0092B-C50C-407E-A947-70E740481C1C}">
                <a14:useLocalDpi xmlns:a14="http://schemas.microsoft.com/office/drawing/2010/main" val="0"/>
              </a:ext>
            </a:extLst>
          </a:blip>
          <a:srcRect l="21502" r="1" b="1"/>
          <a:stretch>
            <a:fillRect/>
          </a:stretch>
        </p:blipFill>
        <p:spPr>
          <a:xfrm>
            <a:off x="16" y="857257"/>
            <a:ext cx="5176283" cy="5143493"/>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BA21D9C2-7340-BC04-38CA-FF9F62E7015D}"/>
              </a:ext>
            </a:extLst>
          </p:cNvPr>
          <p:cNvSpPr>
            <a:spLocks noGrp="1"/>
          </p:cNvSpPr>
          <p:nvPr>
            <p:ph idx="1"/>
          </p:nvPr>
        </p:nvSpPr>
        <p:spPr>
          <a:xfrm>
            <a:off x="344833" y="213354"/>
            <a:ext cx="3782961" cy="5018138"/>
          </a:xfrm>
        </p:spPr>
        <p:txBody>
          <a:bodyPr>
            <a:normAutofit/>
          </a:bodyPr>
          <a:lstStyle/>
          <a:p>
            <a:pPr marL="0" indent="0">
              <a:lnSpc>
                <a:spcPct val="110000"/>
              </a:lnSpc>
              <a:buNone/>
            </a:pPr>
            <a:r>
              <a:rPr lang="en-US" sz="3000" dirty="0">
                <a:solidFill>
                  <a:srgbClr val="0070C0"/>
                </a:solidFill>
                <a:latin typeface="Calibri" panose="020F0502020204030204" pitchFamily="34" charset="0"/>
                <a:ea typeface="Calibri" panose="020F0502020204030204" pitchFamily="34" charset="0"/>
                <a:cs typeface="Calibri" panose="020F0502020204030204" pitchFamily="34" charset="0"/>
              </a:rPr>
              <a:t>Fishing Trip Question</a:t>
            </a:r>
          </a:p>
          <a:p>
            <a:endParaRPr lang="en-US" sz="1050" dirty="0"/>
          </a:p>
        </p:txBody>
      </p:sp>
    </p:spTree>
    <p:extLst>
      <p:ext uri="{BB962C8B-B14F-4D97-AF65-F5344CB8AC3E}">
        <p14:creationId xmlns:p14="http://schemas.microsoft.com/office/powerpoint/2010/main" val="1017103692"/>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7562-1690-7F69-D79F-8CFD580CEF22}"/>
              </a:ext>
            </a:extLst>
          </p:cNvPr>
          <p:cNvSpPr>
            <a:spLocks noGrp="1"/>
          </p:cNvSpPr>
          <p:nvPr>
            <p:ph type="title"/>
          </p:nvPr>
        </p:nvSpPr>
        <p:spPr>
          <a:xfrm>
            <a:off x="628650" y="365126"/>
            <a:ext cx="7886700" cy="883103"/>
          </a:xfrm>
          <a:solidFill>
            <a:schemeClr val="accent2">
              <a:lumMod val="40000"/>
              <a:lumOff val="60000"/>
            </a:schemeClr>
          </a:solidFill>
        </p:spPr>
        <p:txBody>
          <a:bodyPr/>
          <a:lstStyle/>
          <a:p>
            <a:r>
              <a:rPr lang="en-US" dirty="0"/>
              <a:t>What Matters Most to YOU?</a:t>
            </a:r>
          </a:p>
        </p:txBody>
      </p:sp>
      <p:pic>
        <p:nvPicPr>
          <p:cNvPr id="5" name="Content Placeholder 4">
            <a:extLst>
              <a:ext uri="{FF2B5EF4-FFF2-40B4-BE49-F238E27FC236}">
                <a16:creationId xmlns:a16="http://schemas.microsoft.com/office/drawing/2014/main" id="{D8FC49C1-8762-9DEA-33B0-3B25F7CCF25B}"/>
              </a:ext>
            </a:extLst>
          </p:cNvPr>
          <p:cNvPicPr>
            <a:picLocks noGrp="1" noChangeAspect="1"/>
          </p:cNvPicPr>
          <p:nvPr>
            <p:ph idx="1"/>
          </p:nvPr>
        </p:nvPicPr>
        <p:blipFill>
          <a:blip r:embed="rId3"/>
          <a:stretch>
            <a:fillRect/>
          </a:stretch>
        </p:blipFill>
        <p:spPr>
          <a:xfrm>
            <a:off x="130718" y="1128724"/>
            <a:ext cx="9013282" cy="5137295"/>
          </a:xfrm>
          <a:prstGeom prst="rect">
            <a:avLst/>
          </a:prstGeom>
          <a:noFill/>
        </p:spPr>
      </p:pic>
      <p:sp>
        <p:nvSpPr>
          <p:cNvPr id="9" name="TextBox 8">
            <a:extLst>
              <a:ext uri="{FF2B5EF4-FFF2-40B4-BE49-F238E27FC236}">
                <a16:creationId xmlns:a16="http://schemas.microsoft.com/office/drawing/2014/main" id="{47E0CA20-2976-F882-3E59-B3EEF8260186}"/>
              </a:ext>
            </a:extLst>
          </p:cNvPr>
          <p:cNvSpPr txBox="1"/>
          <p:nvPr/>
        </p:nvSpPr>
        <p:spPr>
          <a:xfrm>
            <a:off x="867537" y="6204333"/>
            <a:ext cx="7408926" cy="57708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Moye J, Driver JA, Owsiany MT, Chen LQ, Whitley JC, Auguste EJ, Paik JM. Assessing What Matters Most in Older Adults With </a:t>
            </a:r>
            <a:r>
              <a:rPr kumimoji="0" lang="en-US" sz="1050" b="0" i="0" u="none" strike="noStrike" kern="1200" cap="none" spc="0" normalizeH="0" baseline="0" noProof="0" dirty="0" err="1">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Multicomplexity</a:t>
            </a:r>
            <a:r>
              <a:rPr kumimoji="0" lang="en-US" sz="1050" b="0"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 Gerontologist. 2022 Apr 20;62(4):e224-e234. </a:t>
            </a:r>
            <a:r>
              <a:rPr kumimoji="0" lang="en-US" sz="1050" b="0" i="0" u="none" strike="noStrike" kern="1200" cap="none" spc="0" normalizeH="0" baseline="0" noProof="0" dirty="0" err="1">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doi</a:t>
            </a:r>
            <a:r>
              <a:rPr kumimoji="0" lang="en-US" sz="1050" b="0"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 10.1093/</a:t>
            </a:r>
            <a:r>
              <a:rPr kumimoji="0" lang="en-US" sz="1050" b="0" i="0" u="none" strike="noStrike" kern="1200" cap="none" spc="0" normalizeH="0" baseline="0" noProof="0" dirty="0" err="1">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geront</a:t>
            </a:r>
            <a:r>
              <a:rPr kumimoji="0" lang="en-US" sz="1050" b="0" i="0" u="none" strike="noStrike" kern="1200" cap="none" spc="0" normalizeH="0" baseline="0" noProof="0" dirty="0">
                <a:ln>
                  <a:noFill/>
                </a:ln>
                <a:solidFill>
                  <a:srgbClr val="212121"/>
                </a:solidFill>
                <a:effectLst/>
                <a:uLnTx/>
                <a:uFillTx/>
                <a:latin typeface="Calibri" panose="020F0502020204030204" pitchFamily="34" charset="0"/>
                <a:ea typeface="Calibri" panose="020F0502020204030204" pitchFamily="34" charset="0"/>
                <a:cs typeface="Calibri" panose="020F0502020204030204" pitchFamily="34" charset="0"/>
              </a:rPr>
              <a:t>/gnab071. PMID: 34043004; PMCID: PMC8982330.</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5070483"/>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667B0DDE-B6B9-0F69-54EA-7E3F40853FAE}"/>
              </a:ext>
            </a:extLst>
          </p:cNvPr>
          <p:cNvSpPr>
            <a:spLocks noGrp="1" noChangeArrowheads="1"/>
          </p:cNvSpPr>
          <p:nvPr>
            <p:ph type="body" idx="1"/>
          </p:nvPr>
        </p:nvSpPr>
        <p:spPr>
          <a:xfrm>
            <a:off x="389912" y="2525662"/>
            <a:ext cx="5922399" cy="3213305"/>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a:bodyPr>
          <a:lstStyle/>
          <a:p>
            <a:pPr>
              <a:lnSpc>
                <a:spcPct val="110000"/>
              </a:lnSpc>
              <a:buFontTx/>
              <a:buBlip>
                <a:blip r:embed="rId2"/>
              </a:buBlip>
            </a:pPr>
            <a:r>
              <a:rPr lang="en-US" altLang="en-US" sz="2400" dirty="0">
                <a:solidFill>
                  <a:schemeClr val="accent6">
                    <a:lumMod val="75000"/>
                  </a:schemeClr>
                </a:solidFill>
              </a:rPr>
              <a:t>Beliefs about health and diabetes</a:t>
            </a:r>
          </a:p>
          <a:p>
            <a:pPr>
              <a:lnSpc>
                <a:spcPct val="110000"/>
              </a:lnSpc>
              <a:buFontTx/>
              <a:buBlip>
                <a:blip r:embed="rId2"/>
              </a:buBlip>
            </a:pPr>
            <a:r>
              <a:rPr lang="en-US" altLang="en-US" sz="2400" dirty="0">
                <a:solidFill>
                  <a:schemeClr val="accent6">
                    <a:lumMod val="75000"/>
                  </a:schemeClr>
                </a:solidFill>
              </a:rPr>
              <a:t>Barriers can be confused with non-compliance</a:t>
            </a:r>
          </a:p>
          <a:p>
            <a:pPr>
              <a:lnSpc>
                <a:spcPct val="110000"/>
              </a:lnSpc>
              <a:buFontTx/>
              <a:buBlip>
                <a:blip r:embed="rId2"/>
              </a:buBlip>
            </a:pPr>
            <a:r>
              <a:rPr lang="en-US" altLang="en-US" sz="2400" dirty="0">
                <a:solidFill>
                  <a:schemeClr val="accent6">
                    <a:lumMod val="75000"/>
                  </a:schemeClr>
                </a:solidFill>
              </a:rPr>
              <a:t>Burnout lookout. On extended diabetes vacation due to diabetes distress?</a:t>
            </a:r>
          </a:p>
          <a:p>
            <a:pPr>
              <a:lnSpc>
                <a:spcPct val="110000"/>
              </a:lnSpc>
              <a:buFontTx/>
              <a:buBlip>
                <a:blip r:embed="rId2"/>
              </a:buBlip>
            </a:pPr>
            <a:r>
              <a:rPr lang="en-US" altLang="en-US" sz="2400" dirty="0">
                <a:solidFill>
                  <a:schemeClr val="accent6">
                    <a:lumMod val="75000"/>
                  </a:schemeClr>
                </a:solidFill>
              </a:rPr>
              <a:t>Bouncing back – leaning into resilience</a:t>
            </a:r>
            <a:endParaRPr lang="en-US" altLang="en-US" dirty="0">
              <a:solidFill>
                <a:schemeClr val="accent6">
                  <a:lumMod val="75000"/>
                </a:schemeClr>
              </a:solidFill>
            </a:endParaRPr>
          </a:p>
        </p:txBody>
      </p:sp>
      <p:graphicFrame>
        <p:nvGraphicFramePr>
          <p:cNvPr id="155651" name="Object 3">
            <a:extLst>
              <a:ext uri="{FF2B5EF4-FFF2-40B4-BE49-F238E27FC236}">
                <a16:creationId xmlns:a16="http://schemas.microsoft.com/office/drawing/2014/main" id="{2D07727A-6885-12EA-D65A-C57B60A43282}"/>
              </a:ext>
            </a:extLst>
          </p:cNvPr>
          <p:cNvGraphicFramePr>
            <a:graphicFrameLocks noChangeAspect="1"/>
          </p:cNvGraphicFramePr>
          <p:nvPr/>
        </p:nvGraphicFramePr>
        <p:xfrm>
          <a:off x="2300696" y="1071028"/>
          <a:ext cx="1257300" cy="125730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5651" name="Object 3">
                        <a:extLst>
                          <a:ext uri="{FF2B5EF4-FFF2-40B4-BE49-F238E27FC236}">
                            <a16:creationId xmlns:a16="http://schemas.microsoft.com/office/drawing/2014/main" id="{2D07727A-6885-12EA-D65A-C57B60A432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0696" y="1071028"/>
                        <a:ext cx="12573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 name="Picture 6" descr="Close up of pink floral arrangement">
            <a:extLst>
              <a:ext uri="{FF2B5EF4-FFF2-40B4-BE49-F238E27FC236}">
                <a16:creationId xmlns:a16="http://schemas.microsoft.com/office/drawing/2014/main" id="{2AC45B26-1864-83F2-ABFC-EBE632A501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4656" y="1119034"/>
            <a:ext cx="2370803" cy="3556205"/>
          </a:xfrm>
          <a:prstGeom prst="rect">
            <a:avLst/>
          </a:prstGeom>
        </p:spPr>
      </p:pic>
      <p:pic>
        <p:nvPicPr>
          <p:cNvPr id="3" name="Picture 2">
            <a:extLst>
              <a:ext uri="{FF2B5EF4-FFF2-40B4-BE49-F238E27FC236}">
                <a16:creationId xmlns:a16="http://schemas.microsoft.com/office/drawing/2014/main" id="{98802E0A-21F1-07B4-5EB2-DBB087D4251D}"/>
              </a:ext>
            </a:extLst>
          </p:cNvPr>
          <p:cNvPicPr>
            <a:picLocks noChangeAspect="1"/>
          </p:cNvPicPr>
          <p:nvPr/>
        </p:nvPicPr>
        <p:blipFill>
          <a:blip r:embed="rId6"/>
          <a:stretch>
            <a:fillRect/>
          </a:stretch>
        </p:blipFill>
        <p:spPr>
          <a:xfrm>
            <a:off x="6214657" y="4877109"/>
            <a:ext cx="2370803" cy="776010"/>
          </a:xfrm>
          <a:prstGeom prst="rect">
            <a:avLst/>
          </a:prstGeom>
        </p:spPr>
      </p:pic>
    </p:spTree>
    <p:extLst>
      <p:ext uri="{BB962C8B-B14F-4D97-AF65-F5344CB8AC3E}">
        <p14:creationId xmlns:p14="http://schemas.microsoft.com/office/powerpoint/2010/main" val="110383537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5650">
                                            <p:txEl>
                                              <p:pRg st="0" end="0"/>
                                            </p:txEl>
                                          </p:spTgt>
                                        </p:tgtEl>
                                        <p:attrNameLst>
                                          <p:attrName>style.visibility</p:attrName>
                                        </p:attrNameLst>
                                      </p:cBhvr>
                                      <p:to>
                                        <p:strVal val="visible"/>
                                      </p:to>
                                    </p:set>
                                    <p:animEffect transition="in" filter="wipe(left)">
                                      <p:cBhvr>
                                        <p:cTn id="7" dur="500"/>
                                        <p:tgtEl>
                                          <p:spTgt spid="155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5650">
                                            <p:txEl>
                                              <p:pRg st="1" end="1"/>
                                            </p:txEl>
                                          </p:spTgt>
                                        </p:tgtEl>
                                        <p:attrNameLst>
                                          <p:attrName>style.visibility</p:attrName>
                                        </p:attrNameLst>
                                      </p:cBhvr>
                                      <p:to>
                                        <p:strVal val="visible"/>
                                      </p:to>
                                    </p:set>
                                    <p:animEffect transition="in" filter="wipe(left)">
                                      <p:cBhvr>
                                        <p:cTn id="12" dur="500"/>
                                        <p:tgtEl>
                                          <p:spTgt spid="1556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5650">
                                            <p:txEl>
                                              <p:pRg st="2" end="2"/>
                                            </p:txEl>
                                          </p:spTgt>
                                        </p:tgtEl>
                                        <p:attrNameLst>
                                          <p:attrName>style.visibility</p:attrName>
                                        </p:attrNameLst>
                                      </p:cBhvr>
                                      <p:to>
                                        <p:strVal val="visible"/>
                                      </p:to>
                                    </p:set>
                                    <p:animEffect transition="in" filter="wipe(left)">
                                      <p:cBhvr>
                                        <p:cTn id="17" dur="500"/>
                                        <p:tgtEl>
                                          <p:spTgt spid="1556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5650">
                                            <p:txEl>
                                              <p:pRg st="3" end="3"/>
                                            </p:txEl>
                                          </p:spTgt>
                                        </p:tgtEl>
                                        <p:attrNameLst>
                                          <p:attrName>style.visibility</p:attrName>
                                        </p:attrNameLst>
                                      </p:cBhvr>
                                      <p:to>
                                        <p:strVal val="visible"/>
                                      </p:to>
                                    </p:set>
                                    <p:animEffect transition="in" filter="wipe(left)">
                                      <p:cBhvr>
                                        <p:cTn id="22" dur="500"/>
                                        <p:tgtEl>
                                          <p:spTgt spid="155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build="p" autoUpdateAnimBg="0"/>
    </p:bld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1BE25F-E715-FA75-5FB3-E5A88F1D9645}"/>
              </a:ext>
            </a:extLst>
          </p:cNvPr>
          <p:cNvPicPr>
            <a:picLocks noChangeAspect="1"/>
          </p:cNvPicPr>
          <p:nvPr/>
        </p:nvPicPr>
        <p:blipFill>
          <a:blip r:embed="rId2"/>
          <a:stretch>
            <a:fillRect/>
          </a:stretch>
        </p:blipFill>
        <p:spPr>
          <a:xfrm>
            <a:off x="1190171" y="431453"/>
            <a:ext cx="7481143" cy="5995093"/>
          </a:xfrm>
          <a:prstGeom prst="rect">
            <a:avLst/>
          </a:prstGeom>
        </p:spPr>
      </p:pic>
    </p:spTree>
    <p:extLst>
      <p:ext uri="{BB962C8B-B14F-4D97-AF65-F5344CB8AC3E}">
        <p14:creationId xmlns:p14="http://schemas.microsoft.com/office/powerpoint/2010/main" val="2599818636"/>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4EE7C50-A24F-69A5-1F3C-1FEEE270EE1C}"/>
            </a:ext>
          </a:extLst>
        </p:cNvPr>
        <p:cNvGrpSpPr/>
        <p:nvPr/>
      </p:nvGrpSpPr>
      <p:grpSpPr>
        <a:xfrm>
          <a:off x="0" y="0"/>
          <a:ext cx="0" cy="0"/>
          <a:chOff x="0" y="0"/>
          <a:chExt cx="0" cy="0"/>
        </a:xfrm>
      </p:grpSpPr>
      <p:sp>
        <p:nvSpPr>
          <p:cNvPr id="156674" name="Rectangle 2">
            <a:extLst>
              <a:ext uri="{FF2B5EF4-FFF2-40B4-BE49-F238E27FC236}">
                <a16:creationId xmlns:a16="http://schemas.microsoft.com/office/drawing/2014/main" id="{0390A5F1-6121-EB34-9A5F-D311C070C5CF}"/>
              </a:ext>
            </a:extLst>
          </p:cNvPr>
          <p:cNvSpPr>
            <a:spLocks noGrp="1" noChangeArrowheads="1"/>
          </p:cNvSpPr>
          <p:nvPr>
            <p:ph type="body" idx="1"/>
          </p:nvPr>
        </p:nvSpPr>
        <p:spPr>
          <a:xfrm>
            <a:off x="444296" y="2604934"/>
            <a:ext cx="5514053" cy="3110066"/>
          </a:xfrm>
          <a:noFill/>
          <a:ln/>
          <a:extLst>
            <a:ext uri="{91240B29-F687-4F45-9708-019B960494DF}">
              <a14:hiddenLine xmlns:a14="http://schemas.microsoft.com/office/drawing/2010/main" w="12700">
                <a:solidFill>
                  <a:schemeClr val="tx1"/>
                </a:solidFill>
                <a:miter lim="800000"/>
                <a:headEnd/>
                <a:tailEnd/>
              </a14:hiddenLine>
            </a:ext>
          </a:extLst>
        </p:spPr>
        <p:txBody>
          <a:bodyPr vert="horz" lIns="67858" tIns="33334" rIns="67858" bIns="33334" rtlCol="0">
            <a:normAutofit fontScale="92500" lnSpcReduction="20000"/>
          </a:bodyPr>
          <a:lstStyle/>
          <a:p>
            <a:pPr>
              <a:lnSpc>
                <a:spcPct val="110000"/>
              </a:lnSpc>
              <a:buFontTx/>
              <a:buBlip>
                <a:blip r:embed="rId2"/>
              </a:buBlip>
            </a:pPr>
            <a:r>
              <a:rPr lang="en-US" altLang="en-US" sz="2250" dirty="0">
                <a:solidFill>
                  <a:srgbClr val="0070C0"/>
                </a:solidFill>
              </a:rPr>
              <a:t>Having the Conversation - Curiosity</a:t>
            </a:r>
          </a:p>
          <a:p>
            <a:pPr>
              <a:lnSpc>
                <a:spcPct val="110000"/>
              </a:lnSpc>
              <a:buFontTx/>
              <a:buBlip>
                <a:blip r:embed="rId2"/>
              </a:buBlip>
            </a:pPr>
            <a:r>
              <a:rPr lang="en-US" altLang="en-US" sz="2250" dirty="0">
                <a:solidFill>
                  <a:srgbClr val="0070C0"/>
                </a:solidFill>
              </a:rPr>
              <a:t>Coaching that highlights </a:t>
            </a:r>
            <a:r>
              <a:rPr lang="en-US" altLang="en-US" sz="2250" i="1" dirty="0">
                <a:solidFill>
                  <a:srgbClr val="0070C0"/>
                </a:solidFill>
              </a:rPr>
              <a:t>their</a:t>
            </a:r>
            <a:r>
              <a:rPr lang="en-US" altLang="en-US" sz="2250" dirty="0">
                <a:solidFill>
                  <a:srgbClr val="0070C0"/>
                </a:solidFill>
              </a:rPr>
              <a:t> knowledge and resilience.</a:t>
            </a:r>
          </a:p>
          <a:p>
            <a:pPr>
              <a:lnSpc>
                <a:spcPct val="110000"/>
              </a:lnSpc>
              <a:buFontTx/>
              <a:buBlip>
                <a:blip r:embed="rId2"/>
              </a:buBlip>
            </a:pPr>
            <a:r>
              <a:rPr lang="en-US" altLang="en-US" sz="2250" dirty="0">
                <a:solidFill>
                  <a:srgbClr val="0070C0"/>
                </a:solidFill>
              </a:rPr>
              <a:t>Carrots – problem solve together and dig for solutions that are meaningful in everyday life.</a:t>
            </a:r>
          </a:p>
          <a:p>
            <a:pPr>
              <a:lnSpc>
                <a:spcPct val="110000"/>
              </a:lnSpc>
              <a:buFontTx/>
              <a:buBlip>
                <a:blip r:embed="rId2"/>
              </a:buBlip>
            </a:pPr>
            <a:r>
              <a:rPr lang="en-US" altLang="en-US" sz="2250" dirty="0">
                <a:solidFill>
                  <a:srgbClr val="0070C0"/>
                </a:solidFill>
              </a:rPr>
              <a:t>Compassion for the people in our care and ourselves.</a:t>
            </a:r>
          </a:p>
          <a:p>
            <a:pPr>
              <a:lnSpc>
                <a:spcPct val="110000"/>
              </a:lnSpc>
              <a:buFontTx/>
              <a:buBlip>
                <a:blip r:embed="rId2"/>
              </a:buBlip>
            </a:pPr>
            <a:r>
              <a:rPr lang="en-US" altLang="en-US" sz="2250" dirty="0">
                <a:solidFill>
                  <a:srgbClr val="0070C0"/>
                </a:solidFill>
              </a:rPr>
              <a:t>Connection through – opening the door.</a:t>
            </a:r>
            <a:endParaRPr lang="en-US" altLang="en-US" dirty="0">
              <a:solidFill>
                <a:srgbClr val="0070C0"/>
              </a:solidFill>
            </a:endParaRPr>
          </a:p>
        </p:txBody>
      </p:sp>
      <p:graphicFrame>
        <p:nvGraphicFramePr>
          <p:cNvPr id="156675" name="Object 3">
            <a:extLst>
              <a:ext uri="{FF2B5EF4-FFF2-40B4-BE49-F238E27FC236}">
                <a16:creationId xmlns:a16="http://schemas.microsoft.com/office/drawing/2014/main" id="{C1BD14C9-355B-8939-BECA-C6F78351F2EB}"/>
              </a:ext>
            </a:extLst>
          </p:cNvPr>
          <p:cNvGraphicFramePr>
            <a:graphicFrameLocks noChangeAspect="1"/>
          </p:cNvGraphicFramePr>
          <p:nvPr/>
        </p:nvGraphicFramePr>
        <p:xfrm>
          <a:off x="2248234" y="1074420"/>
          <a:ext cx="1314450" cy="1314450"/>
        </p:xfrm>
        <a:graphic>
          <a:graphicData uri="http://schemas.openxmlformats.org/presentationml/2006/ole">
            <mc:AlternateContent xmlns:mc="http://schemas.openxmlformats.org/markup-compatibility/2006">
              <mc:Choice xmlns:v="urn:schemas-microsoft-com:vml" Requires="v">
                <p:oleObj name="Clip" r:id="rId3" imgW="657360" imgH="657360" progId="MS_ClipArt_Gallery.2">
                  <p:embed/>
                </p:oleObj>
              </mc:Choice>
              <mc:Fallback>
                <p:oleObj name="Clip" r:id="rId3" imgW="657360" imgH="657360" progId="MS_ClipArt_Gallery.2">
                  <p:embed/>
                  <p:pic>
                    <p:nvPicPr>
                      <p:cNvPr id="156675" name="Object 3">
                        <a:extLst>
                          <a:ext uri="{FF2B5EF4-FFF2-40B4-BE49-F238E27FC236}">
                            <a16:creationId xmlns:a16="http://schemas.microsoft.com/office/drawing/2014/main" id="{C1BD14C9-355B-8939-BECA-C6F78351F2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8234" y="1074420"/>
                        <a:ext cx="1314450" cy="1314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2" descr="Person standing outdoors near vegetation, wearing coverall, holding bundle of muddy carrots with tops">
            <a:extLst>
              <a:ext uri="{FF2B5EF4-FFF2-40B4-BE49-F238E27FC236}">
                <a16:creationId xmlns:a16="http://schemas.microsoft.com/office/drawing/2014/main" id="{0A5B0BB0-82EE-C8E4-9677-E1A67ECCC3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8349" y="1143000"/>
            <a:ext cx="2789992" cy="1862771"/>
          </a:xfrm>
          <a:prstGeom prst="rect">
            <a:avLst/>
          </a:prstGeom>
        </p:spPr>
      </p:pic>
      <p:pic>
        <p:nvPicPr>
          <p:cNvPr id="4" name="Picture 3">
            <a:extLst>
              <a:ext uri="{FF2B5EF4-FFF2-40B4-BE49-F238E27FC236}">
                <a16:creationId xmlns:a16="http://schemas.microsoft.com/office/drawing/2014/main" id="{3FE007D3-8C8C-DE28-0B7F-08513E5804C9}"/>
              </a:ext>
            </a:extLst>
          </p:cNvPr>
          <p:cNvPicPr>
            <a:picLocks noChangeAspect="1"/>
          </p:cNvPicPr>
          <p:nvPr/>
        </p:nvPicPr>
        <p:blipFill>
          <a:blip r:embed="rId6"/>
          <a:stretch>
            <a:fillRect/>
          </a:stretch>
        </p:blipFill>
        <p:spPr>
          <a:xfrm>
            <a:off x="6179058" y="4703710"/>
            <a:ext cx="2879604" cy="942551"/>
          </a:xfrm>
          <a:prstGeom prst="rect">
            <a:avLst/>
          </a:prstGeom>
        </p:spPr>
      </p:pic>
    </p:spTree>
    <p:extLst>
      <p:ext uri="{BB962C8B-B14F-4D97-AF65-F5344CB8AC3E}">
        <p14:creationId xmlns:p14="http://schemas.microsoft.com/office/powerpoint/2010/main" val="158982595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674">
                                            <p:txEl>
                                              <p:pRg st="0" end="0"/>
                                            </p:txEl>
                                          </p:spTgt>
                                        </p:tgtEl>
                                        <p:attrNameLst>
                                          <p:attrName>style.visibility</p:attrName>
                                        </p:attrNameLst>
                                      </p:cBhvr>
                                      <p:to>
                                        <p:strVal val="visible"/>
                                      </p:to>
                                    </p:set>
                                    <p:animEffect transition="in" filter="wipe(left)">
                                      <p:cBhvr>
                                        <p:cTn id="7" dur="500"/>
                                        <p:tgtEl>
                                          <p:spTgt spid="156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6674">
                                            <p:txEl>
                                              <p:pRg st="1" end="1"/>
                                            </p:txEl>
                                          </p:spTgt>
                                        </p:tgtEl>
                                        <p:attrNameLst>
                                          <p:attrName>style.visibility</p:attrName>
                                        </p:attrNameLst>
                                      </p:cBhvr>
                                      <p:to>
                                        <p:strVal val="visible"/>
                                      </p:to>
                                    </p:set>
                                    <p:animEffect transition="in" filter="wipe(left)">
                                      <p:cBhvr>
                                        <p:cTn id="12" dur="500"/>
                                        <p:tgtEl>
                                          <p:spTgt spid="1566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6674">
                                            <p:txEl>
                                              <p:pRg st="2" end="2"/>
                                            </p:txEl>
                                          </p:spTgt>
                                        </p:tgtEl>
                                        <p:attrNameLst>
                                          <p:attrName>style.visibility</p:attrName>
                                        </p:attrNameLst>
                                      </p:cBhvr>
                                      <p:to>
                                        <p:strVal val="visible"/>
                                      </p:to>
                                    </p:set>
                                    <p:animEffect transition="in" filter="wipe(left)">
                                      <p:cBhvr>
                                        <p:cTn id="17" dur="500"/>
                                        <p:tgtEl>
                                          <p:spTgt spid="1566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6674">
                                            <p:txEl>
                                              <p:pRg st="3" end="3"/>
                                            </p:txEl>
                                          </p:spTgt>
                                        </p:tgtEl>
                                        <p:attrNameLst>
                                          <p:attrName>style.visibility</p:attrName>
                                        </p:attrNameLst>
                                      </p:cBhvr>
                                      <p:to>
                                        <p:strVal val="visible"/>
                                      </p:to>
                                    </p:set>
                                    <p:animEffect transition="in" filter="wipe(left)">
                                      <p:cBhvr>
                                        <p:cTn id="22" dur="500"/>
                                        <p:tgtEl>
                                          <p:spTgt spid="1566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6674">
                                            <p:txEl>
                                              <p:pRg st="4" end="4"/>
                                            </p:txEl>
                                          </p:spTgt>
                                        </p:tgtEl>
                                        <p:attrNameLst>
                                          <p:attrName>style.visibility</p:attrName>
                                        </p:attrNameLst>
                                      </p:cBhvr>
                                      <p:to>
                                        <p:strVal val="visible"/>
                                      </p:to>
                                    </p:set>
                                    <p:animEffect transition="in" filter="wipe(left)">
                                      <p:cBhvr>
                                        <p:cTn id="27" dur="500"/>
                                        <p:tgtEl>
                                          <p:spTgt spid="1566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build="p" autoUpdateAnimBg="0"/>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886700" cy="1325563"/>
          </a:xfrm>
        </p:spPr>
        <p:txBody>
          <a:bodyPr/>
          <a:lstStyle/>
          <a:p>
            <a:r>
              <a:rPr b="1" dirty="0">
                <a:solidFill>
                  <a:srgbClr val="7030A0"/>
                </a:solidFill>
              </a:rPr>
              <a:t>OARS Communication Framework</a:t>
            </a:r>
          </a:p>
        </p:txBody>
      </p:sp>
      <p:sp>
        <p:nvSpPr>
          <p:cNvPr id="3" name="Content Placeholder 2"/>
          <p:cNvSpPr>
            <a:spLocks noGrp="1"/>
          </p:cNvSpPr>
          <p:nvPr>
            <p:ph idx="1"/>
          </p:nvPr>
        </p:nvSpPr>
        <p:spPr>
          <a:xfrm>
            <a:off x="457200" y="1219200"/>
            <a:ext cx="4517136" cy="4937760"/>
          </a:xfrm>
        </p:spPr>
        <p:txBody>
          <a:bodyPr/>
          <a:lstStyle/>
          <a:p>
            <a:r>
              <a:rPr dirty="0"/>
              <a:t>Open-ended Questions: 'What concerns you most?'</a:t>
            </a:r>
          </a:p>
          <a:p>
            <a:r>
              <a:rPr dirty="0"/>
              <a:t>Affirmations: 'You've worked hard.'</a:t>
            </a:r>
          </a:p>
          <a:p>
            <a:r>
              <a:rPr dirty="0"/>
              <a:t>Reflective Listening: 'This feels exhausting.'</a:t>
            </a:r>
          </a:p>
          <a:p>
            <a:r>
              <a:rPr dirty="0"/>
              <a:t>Summaries: 'Let me summarize...'</a:t>
            </a:r>
          </a:p>
        </p:txBody>
      </p:sp>
      <p:pic>
        <p:nvPicPr>
          <p:cNvPr id="6" name="Picture 5">
            <a:extLst>
              <a:ext uri="{FF2B5EF4-FFF2-40B4-BE49-F238E27FC236}">
                <a16:creationId xmlns:a16="http://schemas.microsoft.com/office/drawing/2014/main" id="{182A10DF-9571-5FAC-77BA-BB4E777A69C6}"/>
              </a:ext>
            </a:extLst>
          </p:cNvPr>
          <p:cNvPicPr>
            <a:picLocks noChangeAspect="1"/>
          </p:cNvPicPr>
          <p:nvPr/>
        </p:nvPicPr>
        <p:blipFill>
          <a:blip r:embed="rId2"/>
          <a:stretch>
            <a:fillRect/>
          </a:stretch>
        </p:blipFill>
        <p:spPr>
          <a:xfrm>
            <a:off x="4974336" y="1454660"/>
            <a:ext cx="3687593" cy="4702300"/>
          </a:xfrm>
          <a:prstGeom prst="rect">
            <a:avLst/>
          </a:prstGeom>
        </p:spPr>
      </p:pic>
    </p:spTree>
    <p:extLst>
      <p:ext uri="{BB962C8B-B14F-4D97-AF65-F5344CB8AC3E}">
        <p14:creationId xmlns:p14="http://schemas.microsoft.com/office/powerpoint/2010/main" val="254489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16A54-09FA-731C-191D-0E021430C507}"/>
              </a:ext>
            </a:extLst>
          </p:cNvPr>
          <p:cNvSpPr>
            <a:spLocks noGrp="1"/>
          </p:cNvSpPr>
          <p:nvPr>
            <p:ph type="title"/>
          </p:nvPr>
        </p:nvSpPr>
        <p:spPr/>
        <p:txBody>
          <a:bodyPr/>
          <a:lstStyle/>
          <a:p>
            <a:r>
              <a:rPr lang="en-US" dirty="0">
                <a:solidFill>
                  <a:srgbClr val="7030A0"/>
                </a:solidFill>
              </a:rPr>
              <a:t>To My Healthcare Professional Colleagues</a:t>
            </a:r>
          </a:p>
        </p:txBody>
      </p:sp>
      <p:sp>
        <p:nvSpPr>
          <p:cNvPr id="3" name="Text Placeholder 2">
            <a:extLst>
              <a:ext uri="{FF2B5EF4-FFF2-40B4-BE49-F238E27FC236}">
                <a16:creationId xmlns:a16="http://schemas.microsoft.com/office/drawing/2014/main" id="{6C6D47DF-0F0B-7760-7B8B-211EDAD44C53}"/>
              </a:ext>
            </a:extLst>
          </p:cNvPr>
          <p:cNvSpPr>
            <a:spLocks noGrp="1"/>
          </p:cNvSpPr>
          <p:nvPr>
            <p:ph type="body" idx="1"/>
          </p:nvPr>
        </p:nvSpPr>
        <p:spPr>
          <a:xfrm>
            <a:off x="762577" y="2059129"/>
            <a:ext cx="3145745" cy="617934"/>
          </a:xfrm>
        </p:spPr>
        <p:txBody>
          <a:bodyPr>
            <a:normAutofit fontScale="92500" lnSpcReduction="20000"/>
          </a:bodyPr>
          <a:lstStyle/>
          <a:p>
            <a:r>
              <a:rPr lang="en-US" dirty="0">
                <a:solidFill>
                  <a:srgbClr val="0070C0"/>
                </a:solidFill>
              </a:rPr>
              <a:t>This is not about Perfection!</a:t>
            </a:r>
          </a:p>
        </p:txBody>
      </p:sp>
      <p:pic>
        <p:nvPicPr>
          <p:cNvPr id="8" name="Content Placeholder 7" descr="Leaning Tower of Pisa at sunset">
            <a:extLst>
              <a:ext uri="{FF2B5EF4-FFF2-40B4-BE49-F238E27FC236}">
                <a16:creationId xmlns:a16="http://schemas.microsoft.com/office/drawing/2014/main" id="{653B90AB-2F42-74C8-B40F-31442CF49DD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156167" y="2799218"/>
            <a:ext cx="1842294" cy="2763441"/>
          </a:xfrm>
        </p:spPr>
      </p:pic>
      <p:sp>
        <p:nvSpPr>
          <p:cNvPr id="5" name="Text Placeholder 4">
            <a:extLst>
              <a:ext uri="{FF2B5EF4-FFF2-40B4-BE49-F238E27FC236}">
                <a16:creationId xmlns:a16="http://schemas.microsoft.com/office/drawing/2014/main" id="{F97DE65C-D1F0-A7EE-C091-D865694A5C1A}"/>
              </a:ext>
            </a:extLst>
          </p:cNvPr>
          <p:cNvSpPr>
            <a:spLocks noGrp="1"/>
          </p:cNvSpPr>
          <p:nvPr>
            <p:ph type="body" sz="quarter" idx="3"/>
          </p:nvPr>
        </p:nvSpPr>
        <p:spPr/>
        <p:txBody>
          <a:bodyPr>
            <a:normAutofit fontScale="92500" lnSpcReduction="20000"/>
          </a:bodyPr>
          <a:lstStyle/>
          <a:p>
            <a:pPr algn="ctr"/>
            <a:r>
              <a:rPr lang="en-US" dirty="0">
                <a:solidFill>
                  <a:schemeClr val="accent6">
                    <a:lumMod val="75000"/>
                  </a:schemeClr>
                </a:solidFill>
              </a:rPr>
              <a:t>It’s about Presence</a:t>
            </a:r>
          </a:p>
        </p:txBody>
      </p:sp>
      <p:pic>
        <p:nvPicPr>
          <p:cNvPr id="10" name="Content Placeholder 9" descr="Hands holding heart">
            <a:extLst>
              <a:ext uri="{FF2B5EF4-FFF2-40B4-BE49-F238E27FC236}">
                <a16:creationId xmlns:a16="http://schemas.microsoft.com/office/drawing/2014/main" id="{03CE8CBC-C641-4AE6-0094-B899F09916C2}"/>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29150" y="2826148"/>
            <a:ext cx="3887391" cy="2591594"/>
          </a:xfrm>
        </p:spPr>
      </p:pic>
    </p:spTree>
    <p:extLst>
      <p:ext uri="{BB962C8B-B14F-4D97-AF65-F5344CB8AC3E}">
        <p14:creationId xmlns:p14="http://schemas.microsoft.com/office/powerpoint/2010/main" val="111682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56BA4-D4AF-6614-8885-F8621A727F72}"/>
              </a:ext>
            </a:extLst>
          </p:cNvPr>
          <p:cNvSpPr>
            <a:spLocks noGrp="1"/>
          </p:cNvSpPr>
          <p:nvPr>
            <p:ph type="title"/>
          </p:nvPr>
        </p:nvSpPr>
        <p:spPr>
          <a:xfrm>
            <a:off x="-1385952" y="1085518"/>
            <a:ext cx="8182230" cy="799377"/>
          </a:xfrm>
        </p:spPr>
        <p:txBody>
          <a:bodyPr vert="horz" lIns="68580" tIns="34290" rIns="68580" bIns="34290" rtlCol="0" anchor="ctr">
            <a:normAutofit/>
          </a:bodyPr>
          <a:lstStyle/>
          <a:p>
            <a:pPr algn="ctr"/>
            <a:r>
              <a:rPr lang="en-US" sz="4950" dirty="0"/>
              <a:t>Healing the Healer</a:t>
            </a:r>
          </a:p>
        </p:txBody>
      </p:sp>
      <p:pic>
        <p:nvPicPr>
          <p:cNvPr id="10" name="Content Placeholder 9" descr="Doctor with stethoscope">
            <a:extLst>
              <a:ext uri="{FF2B5EF4-FFF2-40B4-BE49-F238E27FC236}">
                <a16:creationId xmlns:a16="http://schemas.microsoft.com/office/drawing/2014/main" id="{2A813B0F-201A-E9B3-2C20-66020D67CF17}"/>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381340" y="2098548"/>
            <a:ext cx="4071789" cy="2921508"/>
          </a:xfrm>
          <a:prstGeom prst="rect">
            <a:avLst/>
          </a:prstGeom>
        </p:spPr>
      </p:pic>
      <p:sp>
        <p:nvSpPr>
          <p:cNvPr id="5" name="TextBox 4">
            <a:extLst>
              <a:ext uri="{FF2B5EF4-FFF2-40B4-BE49-F238E27FC236}">
                <a16:creationId xmlns:a16="http://schemas.microsoft.com/office/drawing/2014/main" id="{36BC5E10-CF0E-5240-B8E4-AA1C8B1E47B3}"/>
              </a:ext>
            </a:extLst>
          </p:cNvPr>
          <p:cNvSpPr txBox="1"/>
          <p:nvPr/>
        </p:nvSpPr>
        <p:spPr>
          <a:xfrm>
            <a:off x="4834890" y="1085518"/>
            <a:ext cx="3789045" cy="470898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srgbClr val="0070C0"/>
                </a:solidFill>
                <a:effectLst/>
                <a:uLnTx/>
                <a:uFillTx/>
                <a:latin typeface="Calibri" panose="020F0502020204030204"/>
                <a:ea typeface="+mn-ea"/>
                <a:cs typeface="+mn-cs"/>
              </a:rPr>
              <a:t>“The work of healing requires that we bring our full selves – messy, tired, hopeful, broken and brave – to the table.”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srgbClr val="0070C0"/>
                </a:solidFill>
                <a:effectLst/>
                <a:uLnTx/>
                <a:uFillTx/>
                <a:latin typeface="Calibri" panose="020F0502020204030204"/>
                <a:ea typeface="+mn-ea"/>
                <a:cs typeface="+mn-cs"/>
              </a:rPr>
              <a:t>adrienne</a:t>
            </a: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srgbClr val="0070C0"/>
                </a:solidFill>
                <a:effectLst/>
                <a:uLnTx/>
                <a:uFillTx/>
                <a:latin typeface="Calibri" panose="020F0502020204030204"/>
                <a:ea typeface="+mn-ea"/>
                <a:cs typeface="+mn-cs"/>
              </a:rPr>
              <a:t>maree</a:t>
            </a:r>
            <a:r>
              <a:rPr kumimoji="0" lang="en-US" sz="1800" b="0" i="0" u="none" strike="noStrike" kern="1200" cap="none" spc="0" normalizeH="0" baseline="0" noProof="0" dirty="0">
                <a:ln>
                  <a:noFill/>
                </a:ln>
                <a:solidFill>
                  <a:srgbClr val="0070C0"/>
                </a:solidFill>
                <a:effectLst/>
                <a:uLnTx/>
                <a:uFillTx/>
                <a:latin typeface="Calibri" panose="020F0502020204030204"/>
                <a:ea typeface="+mn-ea"/>
                <a:cs typeface="+mn-cs"/>
              </a:rPr>
              <a:t> brown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F01BB87-BEAE-4DA3-8208-43BDC0A5737C}"/>
              </a:ext>
            </a:extLst>
          </p:cNvPr>
          <p:cNvPicPr>
            <a:picLocks noChangeAspect="1"/>
          </p:cNvPicPr>
          <p:nvPr/>
        </p:nvPicPr>
        <p:blipFill>
          <a:blip r:embed="rId3"/>
          <a:stretch>
            <a:fillRect/>
          </a:stretch>
        </p:blipFill>
        <p:spPr>
          <a:xfrm>
            <a:off x="6100675" y="3689604"/>
            <a:ext cx="1257476" cy="657317"/>
          </a:xfrm>
          <a:prstGeom prst="rect">
            <a:avLst/>
          </a:prstGeom>
        </p:spPr>
      </p:pic>
    </p:spTree>
    <p:extLst>
      <p:ext uri="{BB962C8B-B14F-4D97-AF65-F5344CB8AC3E}">
        <p14:creationId xmlns:p14="http://schemas.microsoft.com/office/powerpoint/2010/main" val="3252229800"/>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miling hospital staff">
            <a:extLst>
              <a:ext uri="{FF2B5EF4-FFF2-40B4-BE49-F238E27FC236}">
                <a16:creationId xmlns:a16="http://schemas.microsoft.com/office/drawing/2014/main" id="{1B75DA9E-4839-8449-22CA-8ED4D755AC9E}"/>
              </a:ext>
            </a:extLst>
          </p:cNvPr>
          <p:cNvPicPr>
            <a:picLocks noChangeAspect="1"/>
          </p:cNvPicPr>
          <p:nvPr/>
        </p:nvPicPr>
        <p:blipFill>
          <a:blip r:embed="rId2" cstate="print">
            <a:extLst>
              <a:ext uri="{28A0092B-C50C-407E-A947-70E740481C1C}">
                <a14:useLocalDpi xmlns:a14="http://schemas.microsoft.com/office/drawing/2010/main" val="0"/>
              </a:ext>
            </a:extLst>
          </a:blip>
          <a:srcRect t="17232" r="-2" b="17230"/>
          <a:stretch>
            <a:fillRect/>
          </a:stretch>
        </p:blipFill>
        <p:spPr>
          <a:xfrm>
            <a:off x="3666441" y="3378903"/>
            <a:ext cx="4741467" cy="2182926"/>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Picture 6" descr="Baby lying on a bed">
            <a:extLst>
              <a:ext uri="{FF2B5EF4-FFF2-40B4-BE49-F238E27FC236}">
                <a16:creationId xmlns:a16="http://schemas.microsoft.com/office/drawing/2014/main" id="{19EA8290-F8C1-9794-EABB-F64A51F1ABDD}"/>
              </a:ext>
            </a:extLst>
          </p:cNvPr>
          <p:cNvPicPr>
            <a:picLocks noChangeAspect="1"/>
          </p:cNvPicPr>
          <p:nvPr/>
        </p:nvPicPr>
        <p:blipFill>
          <a:blip r:embed="rId3" cstate="print">
            <a:extLst>
              <a:ext uri="{28A0092B-C50C-407E-A947-70E740481C1C}">
                <a14:useLocalDpi xmlns:a14="http://schemas.microsoft.com/office/drawing/2010/main" val="0"/>
              </a:ext>
            </a:extLst>
          </a:blip>
          <a:srcRect t="18510" r="-2" b="12515"/>
          <a:stretch>
            <a:fillRect/>
          </a:stretch>
        </p:blipFill>
        <p:spPr>
          <a:xfrm>
            <a:off x="3791180" y="654479"/>
            <a:ext cx="4741467" cy="2182933"/>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0B3895DE-6534-1D10-B401-81A56EE744B7}"/>
              </a:ext>
            </a:extLst>
          </p:cNvPr>
          <p:cNvSpPr>
            <a:spLocks noGrp="1"/>
          </p:cNvSpPr>
          <p:nvPr>
            <p:ph type="title"/>
          </p:nvPr>
        </p:nvSpPr>
        <p:spPr>
          <a:xfrm>
            <a:off x="497682" y="3097843"/>
            <a:ext cx="3168759" cy="2745046"/>
          </a:xfrm>
        </p:spPr>
        <p:txBody>
          <a:bodyPr vert="horz" lIns="68580" tIns="34290" rIns="68580" bIns="34290" rtlCol="0" anchor="b">
            <a:normAutofit fontScale="90000"/>
          </a:bodyPr>
          <a:lstStyle/>
          <a:p>
            <a:br>
              <a:rPr lang="en-US" sz="3975" dirty="0">
                <a:solidFill>
                  <a:srgbClr val="0070C0"/>
                </a:solidFill>
              </a:rPr>
            </a:br>
            <a:br>
              <a:rPr lang="en-US" sz="3975" dirty="0">
                <a:solidFill>
                  <a:srgbClr val="0070C0"/>
                </a:solidFill>
              </a:rPr>
            </a:br>
            <a:r>
              <a:rPr lang="en-US" sz="3975" dirty="0">
                <a:solidFill>
                  <a:srgbClr val="0070C0"/>
                </a:solidFill>
              </a:rPr>
              <a:t>Our Curiosity Makes a Difference</a:t>
            </a:r>
            <a:br>
              <a:rPr lang="en-US" sz="3975" dirty="0">
                <a:solidFill>
                  <a:srgbClr val="0070C0"/>
                </a:solidFill>
              </a:rPr>
            </a:br>
            <a:br>
              <a:rPr lang="en-US" sz="4050" dirty="0"/>
            </a:br>
            <a:r>
              <a:rPr lang="en-US" sz="4050" dirty="0"/>
              <a:t>What is something  you would like me to know about you?</a:t>
            </a:r>
          </a:p>
        </p:txBody>
      </p:sp>
    </p:spTree>
    <p:extLst>
      <p:ext uri="{BB962C8B-B14F-4D97-AF65-F5344CB8AC3E}">
        <p14:creationId xmlns:p14="http://schemas.microsoft.com/office/powerpoint/2010/main" val="379940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7"/>
                                        </p:tgtEl>
                                        <p:attrNameLst>
                                          <p:attrName>ppt_w</p:attrName>
                                        </p:attrNameLst>
                                      </p:cBhvr>
                                      <p:tavLst>
                                        <p:tav tm="0">
                                          <p:val>
                                            <p:strVal val="ppt_w"/>
                                          </p:val>
                                        </p:tav>
                                        <p:tav tm="100000">
                                          <p:val>
                                            <p:fltVal val="0"/>
                                          </p:val>
                                        </p:tav>
                                      </p:tavLst>
                                    </p:anim>
                                    <p:anim calcmode="lin" valueType="num">
                                      <p:cBhvr>
                                        <p:cTn id="7" dur="1000"/>
                                        <p:tgtEl>
                                          <p:spTgt spid="7"/>
                                        </p:tgtEl>
                                        <p:attrNameLst>
                                          <p:attrName>ppt_h</p:attrName>
                                        </p:attrNameLst>
                                      </p:cBhvr>
                                      <p:tavLst>
                                        <p:tav tm="0">
                                          <p:val>
                                            <p:strVal val="ppt_h"/>
                                          </p:val>
                                        </p:tav>
                                        <p:tav tm="100000">
                                          <p:val>
                                            <p:fltVal val="0"/>
                                          </p:val>
                                        </p:tav>
                                      </p:tavLst>
                                    </p:anim>
                                    <p:anim calcmode="lin" valueType="num">
                                      <p:cBhvr>
                                        <p:cTn id="8" dur="1000"/>
                                        <p:tgtEl>
                                          <p:spTgt spid="7"/>
                                        </p:tgtEl>
                                        <p:attrNameLst>
                                          <p:attrName>style.rotation</p:attrName>
                                        </p:attrNameLst>
                                      </p:cBhvr>
                                      <p:tavLst>
                                        <p:tav tm="0">
                                          <p:val>
                                            <p:fltVal val="0"/>
                                          </p:val>
                                        </p:tav>
                                        <p:tav tm="100000">
                                          <p:val>
                                            <p:fltVal val="90"/>
                                          </p:val>
                                        </p:tav>
                                      </p:tavLst>
                                    </p:anim>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98EB-BA7E-4D85-E1D9-902CF309290A}"/>
              </a:ext>
            </a:extLst>
          </p:cNvPr>
          <p:cNvSpPr>
            <a:spLocks noGrp="1"/>
          </p:cNvSpPr>
          <p:nvPr>
            <p:ph type="title"/>
          </p:nvPr>
        </p:nvSpPr>
        <p:spPr>
          <a:xfrm>
            <a:off x="301752" y="906637"/>
            <a:ext cx="8213598" cy="994172"/>
          </a:xfrm>
        </p:spPr>
        <p:txBody>
          <a:bodyPr anchor="ctr">
            <a:normAutofit fontScale="90000"/>
          </a:bodyPr>
          <a:lstStyle/>
          <a:p>
            <a:r>
              <a:rPr lang="en-US" dirty="0"/>
              <a:t>Considering the Diabetes Connection as a Sacred “I see you” Space </a:t>
            </a:r>
          </a:p>
        </p:txBody>
      </p:sp>
      <p:sp>
        <p:nvSpPr>
          <p:cNvPr id="3" name="Content Placeholder 2">
            <a:extLst>
              <a:ext uri="{FF2B5EF4-FFF2-40B4-BE49-F238E27FC236}">
                <a16:creationId xmlns:a16="http://schemas.microsoft.com/office/drawing/2014/main" id="{C93489F1-A602-A56E-5AD6-F1880E306BD5}"/>
              </a:ext>
            </a:extLst>
          </p:cNvPr>
          <p:cNvSpPr>
            <a:spLocks noGrp="1"/>
          </p:cNvSpPr>
          <p:nvPr>
            <p:ph sz="half" idx="2"/>
          </p:nvPr>
        </p:nvSpPr>
        <p:spPr>
          <a:xfrm>
            <a:off x="3929634" y="1728788"/>
            <a:ext cx="4585716" cy="3761186"/>
          </a:xfrm>
        </p:spPr>
        <p:txBody>
          <a:bodyPr>
            <a:normAutofit lnSpcReduction="10000"/>
          </a:bodyPr>
          <a:lstStyle/>
          <a:p>
            <a:endParaRPr lang="en-US" sz="1500" dirty="0"/>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Listening to stories isn’t simply an exchange of information; it’s an invitation into someone’s lived experience. </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When we truly listen, with presence and without judgment, we enter a sacred space within diabetes care.</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In these moments, connection becomes the medicine. The person receiving care feels seen, heard, and valued. </a:t>
            </a:r>
          </a:p>
          <a:p>
            <a:pPr>
              <a:lnSpc>
                <a:spcPct val="100000"/>
              </a:lnSpc>
            </a:pPr>
            <a:r>
              <a:rPr lang="en-US" sz="1800" dirty="0">
                <a:latin typeface="Calibri" panose="020F0502020204030204" pitchFamily="34" charset="0"/>
                <a:ea typeface="Calibri" panose="020F0502020204030204" pitchFamily="34" charset="0"/>
                <a:cs typeface="Calibri" panose="020F0502020204030204" pitchFamily="34" charset="0"/>
              </a:rPr>
              <a:t>And something extraordinary happens for us as HCPs, too. We feel reconnected to our humanity.</a:t>
            </a:r>
          </a:p>
        </p:txBody>
      </p:sp>
      <p:pic>
        <p:nvPicPr>
          <p:cNvPr id="9" name="Picture 8" descr="Portrait of three women">
            <a:extLst>
              <a:ext uri="{FF2B5EF4-FFF2-40B4-BE49-F238E27FC236}">
                <a16:creationId xmlns:a16="http://schemas.microsoft.com/office/drawing/2014/main" id="{29AACD0C-9C1C-9D16-C36A-D7EE42BFDE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5" y="2487908"/>
            <a:ext cx="3364421" cy="2242947"/>
          </a:xfrm>
          <a:prstGeom prst="rect">
            <a:avLst/>
          </a:prstGeom>
        </p:spPr>
      </p:pic>
      <p:sp>
        <p:nvSpPr>
          <p:cNvPr id="5" name="TextBox 4">
            <a:extLst>
              <a:ext uri="{FF2B5EF4-FFF2-40B4-BE49-F238E27FC236}">
                <a16:creationId xmlns:a16="http://schemas.microsoft.com/office/drawing/2014/main" id="{A8A9B743-D30E-098D-8C4F-7CEBD7ECD8BA}"/>
              </a:ext>
            </a:extLst>
          </p:cNvPr>
          <p:cNvSpPr txBox="1"/>
          <p:nvPr/>
        </p:nvSpPr>
        <p:spPr>
          <a:xfrm>
            <a:off x="142412" y="4736797"/>
            <a:ext cx="3921987" cy="41549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Thomassian, B. (2025). </a:t>
            </a:r>
            <a:r>
              <a:rPr kumimoji="0" lang="en-US" sz="105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Healing through Connection for Healthcare Professionals: Stories and wisdom from the heart of a diabetes nurse</a:t>
            </a:r>
            <a:r>
              <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5557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A569A-16FC-39D7-46B8-355167D7CD3E}"/>
              </a:ext>
            </a:extLst>
          </p:cNvPr>
          <p:cNvSpPr>
            <a:spLocks noGrp="1"/>
          </p:cNvSpPr>
          <p:nvPr>
            <p:ph type="title"/>
          </p:nvPr>
        </p:nvSpPr>
        <p:spPr/>
        <p:txBody>
          <a:bodyPr/>
          <a:lstStyle/>
          <a:p>
            <a:r>
              <a:rPr lang="en-US" dirty="0">
                <a:solidFill>
                  <a:srgbClr val="7030A0"/>
                </a:solidFill>
              </a:rPr>
              <a:t>Healing trough Creativity &amp; Connection</a:t>
            </a:r>
          </a:p>
        </p:txBody>
      </p:sp>
      <p:pic>
        <p:nvPicPr>
          <p:cNvPr id="4" name="Picture 3">
            <a:extLst>
              <a:ext uri="{FF2B5EF4-FFF2-40B4-BE49-F238E27FC236}">
                <a16:creationId xmlns:a16="http://schemas.microsoft.com/office/drawing/2014/main" id="{A0556975-7CED-D5A9-BD71-A16AFBABE2AE}"/>
              </a:ext>
            </a:extLst>
          </p:cNvPr>
          <p:cNvPicPr>
            <a:picLocks noChangeAspect="1"/>
          </p:cNvPicPr>
          <p:nvPr/>
        </p:nvPicPr>
        <p:blipFill>
          <a:blip r:embed="rId2"/>
          <a:stretch>
            <a:fillRect/>
          </a:stretch>
        </p:blipFill>
        <p:spPr>
          <a:xfrm>
            <a:off x="4984759" y="2056686"/>
            <a:ext cx="3529400" cy="2221899"/>
          </a:xfrm>
          <a:prstGeom prst="rect">
            <a:avLst/>
          </a:prstGeom>
        </p:spPr>
      </p:pic>
      <p:sp>
        <p:nvSpPr>
          <p:cNvPr id="6" name="TextBox 5">
            <a:extLst>
              <a:ext uri="{FF2B5EF4-FFF2-40B4-BE49-F238E27FC236}">
                <a16:creationId xmlns:a16="http://schemas.microsoft.com/office/drawing/2014/main" id="{BCA0C2D2-EC15-B566-3CC0-3A28376A01E7}"/>
              </a:ext>
            </a:extLst>
          </p:cNvPr>
          <p:cNvSpPr txBox="1"/>
          <p:nvPr/>
        </p:nvSpPr>
        <p:spPr>
          <a:xfrm>
            <a:off x="756994" y="0"/>
            <a:ext cx="4032719" cy="517064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0070C0"/>
                </a:solidFill>
                <a:effectLst/>
                <a:uLnTx/>
                <a:uFillTx/>
                <a:latin typeface="Franklin Gothic Medium" panose="020B0603020102020204" pitchFamily="34" charset="0"/>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“Each of us is a creative being. Whether or not we recognize it, we all have the potential to bring beauty, meaning, and healing into the world.”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-Julia Cameron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77A8BA8-C8E6-667A-A018-DDA2826DBA86}"/>
              </a:ext>
            </a:extLst>
          </p:cNvPr>
          <p:cNvPicPr>
            <a:picLocks noChangeAspect="1"/>
          </p:cNvPicPr>
          <p:nvPr/>
        </p:nvPicPr>
        <p:blipFill>
          <a:blip r:embed="rId3"/>
          <a:stretch>
            <a:fillRect/>
          </a:stretch>
        </p:blipFill>
        <p:spPr>
          <a:xfrm>
            <a:off x="1735527" y="3442953"/>
            <a:ext cx="1316800" cy="688327"/>
          </a:xfrm>
          <a:prstGeom prst="rect">
            <a:avLst/>
          </a:prstGeom>
        </p:spPr>
      </p:pic>
    </p:spTree>
    <p:extLst>
      <p:ext uri="{BB962C8B-B14F-4D97-AF65-F5344CB8AC3E}">
        <p14:creationId xmlns:p14="http://schemas.microsoft.com/office/powerpoint/2010/main" val="38925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CC3E56B-718B-B4BB-087B-D09CE69E4104}"/>
              </a:ext>
            </a:extLst>
          </p:cNvPr>
          <p:cNvPicPr>
            <a:picLocks noChangeAspect="1"/>
          </p:cNvPicPr>
          <p:nvPr/>
        </p:nvPicPr>
        <p:blipFill>
          <a:blip r:embed="rId2"/>
          <a:srcRect l="27306" r="25433" b="-1"/>
          <a:stretch>
            <a:fillRect/>
          </a:stretch>
        </p:blipFill>
        <p:spPr>
          <a:xfrm>
            <a:off x="199104" y="1365257"/>
            <a:ext cx="3641693" cy="5143493"/>
          </a:xfrm>
          <a:custGeom>
            <a:avLst/>
            <a:gdLst/>
            <a:ahLst/>
            <a:cxnLst/>
            <a:rect l="l" t="t" r="r" b="b"/>
            <a:pathLst>
              <a:path w="4636517" h="6858000">
                <a:moveTo>
                  <a:pt x="0" y="0"/>
                </a:moveTo>
                <a:lnTo>
                  <a:pt x="4636517" y="0"/>
                </a:lnTo>
                <a:lnTo>
                  <a:pt x="4636517" y="6858000"/>
                </a:lnTo>
                <a:lnTo>
                  <a:pt x="0" y="6858000"/>
                </a:lnTo>
                <a:close/>
              </a:path>
            </a:pathLst>
          </a:custGeom>
        </p:spPr>
      </p:pic>
      <p:sp>
        <p:nvSpPr>
          <p:cNvPr id="7" name="Title 6">
            <a:extLst>
              <a:ext uri="{FF2B5EF4-FFF2-40B4-BE49-F238E27FC236}">
                <a16:creationId xmlns:a16="http://schemas.microsoft.com/office/drawing/2014/main" id="{A6307336-4B93-9E5A-04B8-1DE64DB7514A}"/>
              </a:ext>
            </a:extLst>
          </p:cNvPr>
          <p:cNvSpPr>
            <a:spLocks noGrp="1"/>
          </p:cNvSpPr>
          <p:nvPr>
            <p:ph type="title"/>
          </p:nvPr>
        </p:nvSpPr>
        <p:spPr>
          <a:xfrm>
            <a:off x="435429" y="0"/>
            <a:ext cx="7725696" cy="994172"/>
          </a:xfrm>
        </p:spPr>
        <p:txBody>
          <a:bodyPr>
            <a:normAutofit/>
          </a:bodyPr>
          <a:lstStyle/>
          <a:p>
            <a:r>
              <a:rPr lang="en-US" dirty="0">
                <a:solidFill>
                  <a:srgbClr val="7030A0"/>
                </a:solidFill>
              </a:rPr>
              <a:t>Creativity &amp; Nobel Prizes</a:t>
            </a:r>
          </a:p>
        </p:txBody>
      </p:sp>
      <p:graphicFrame>
        <p:nvGraphicFramePr>
          <p:cNvPr id="10" name="Content Placeholder 7">
            <a:extLst>
              <a:ext uri="{FF2B5EF4-FFF2-40B4-BE49-F238E27FC236}">
                <a16:creationId xmlns:a16="http://schemas.microsoft.com/office/drawing/2014/main" id="{B1FEA4CE-59B4-2A74-D1F6-5A17614FD951}"/>
              </a:ext>
            </a:extLst>
          </p:cNvPr>
          <p:cNvGraphicFramePr>
            <a:graphicFrameLocks noGrp="1"/>
          </p:cNvGraphicFramePr>
          <p:nvPr>
            <p:ph idx="1"/>
          </p:nvPr>
        </p:nvGraphicFramePr>
        <p:xfrm>
          <a:off x="3947322" y="636723"/>
          <a:ext cx="5077262" cy="6221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4255DE9-61A2-59F6-4429-A8A704926A3A}"/>
              </a:ext>
            </a:extLst>
          </p:cNvPr>
          <p:cNvPicPr>
            <a:picLocks noChangeAspect="1"/>
          </p:cNvPicPr>
          <p:nvPr/>
        </p:nvPicPr>
        <p:blipFill>
          <a:blip r:embed="rId8"/>
          <a:stretch>
            <a:fillRect/>
          </a:stretch>
        </p:blipFill>
        <p:spPr>
          <a:xfrm>
            <a:off x="305629" y="1702313"/>
            <a:ext cx="3428641" cy="826703"/>
          </a:xfrm>
          <a:prstGeom prst="rect">
            <a:avLst/>
          </a:prstGeom>
        </p:spPr>
      </p:pic>
    </p:spTree>
    <p:extLst>
      <p:ext uri="{BB962C8B-B14F-4D97-AF65-F5344CB8AC3E}">
        <p14:creationId xmlns:p14="http://schemas.microsoft.com/office/powerpoint/2010/main" val="1997535267"/>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2B32C-5797-AB04-48B2-30D85B55D116}"/>
              </a:ext>
            </a:extLst>
          </p:cNvPr>
          <p:cNvSpPr>
            <a:spLocks noGrp="1"/>
          </p:cNvSpPr>
          <p:nvPr>
            <p:ph type="title"/>
          </p:nvPr>
        </p:nvSpPr>
        <p:spPr>
          <a:xfrm>
            <a:off x="185312" y="1364597"/>
            <a:ext cx="1981814" cy="2628900"/>
          </a:xfrm>
        </p:spPr>
        <p:txBody>
          <a:bodyPr anchor="t">
            <a:normAutofit/>
          </a:bodyPr>
          <a:lstStyle/>
          <a:p>
            <a:r>
              <a:rPr lang="en-US" sz="3000" b="1" dirty="0">
                <a:solidFill>
                  <a:srgbClr val="7030A0"/>
                </a:solidFill>
              </a:rPr>
              <a:t>What creative endeavors could you engage in?</a:t>
            </a:r>
          </a:p>
        </p:txBody>
      </p:sp>
      <p:pic>
        <p:nvPicPr>
          <p:cNvPr id="7" name="Content Placeholder 6">
            <a:extLst>
              <a:ext uri="{FF2B5EF4-FFF2-40B4-BE49-F238E27FC236}">
                <a16:creationId xmlns:a16="http://schemas.microsoft.com/office/drawing/2014/main" id="{56000823-A54D-FB36-A745-CB2D3068D658}"/>
              </a:ext>
            </a:extLst>
          </p:cNvPr>
          <p:cNvPicPr>
            <a:picLocks noGrp="1" noChangeAspect="1"/>
          </p:cNvPicPr>
          <p:nvPr>
            <p:ph idx="1"/>
          </p:nvPr>
        </p:nvPicPr>
        <p:blipFill>
          <a:blip r:embed="rId2"/>
          <a:stretch>
            <a:fillRect/>
          </a:stretch>
        </p:blipFill>
        <p:spPr>
          <a:xfrm>
            <a:off x="2214051" y="478971"/>
            <a:ext cx="6744637" cy="4529535"/>
          </a:xfrm>
        </p:spPr>
      </p:pic>
    </p:spTree>
    <p:extLst>
      <p:ext uri="{BB962C8B-B14F-4D97-AF65-F5344CB8AC3E}">
        <p14:creationId xmlns:p14="http://schemas.microsoft.com/office/powerpoint/2010/main" val="47185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F55372-7CF1-B832-05A1-B134AD0A0AAF}"/>
              </a:ext>
            </a:extLst>
          </p:cNvPr>
          <p:cNvSpPr>
            <a:spLocks noGrp="1"/>
          </p:cNvSpPr>
          <p:nvPr>
            <p:ph type="title"/>
          </p:nvPr>
        </p:nvSpPr>
        <p:spPr>
          <a:xfrm>
            <a:off x="518123" y="141765"/>
            <a:ext cx="7886700" cy="994172"/>
          </a:xfrm>
        </p:spPr>
        <p:txBody>
          <a:bodyPr>
            <a:normAutofit/>
          </a:bodyPr>
          <a:lstStyle/>
          <a:p>
            <a:r>
              <a:rPr lang="en-US" sz="4050" b="1" dirty="0">
                <a:solidFill>
                  <a:srgbClr val="7030A0"/>
                </a:solidFill>
              </a:rPr>
              <a:t>Homework</a:t>
            </a:r>
          </a:p>
        </p:txBody>
      </p:sp>
      <p:sp>
        <p:nvSpPr>
          <p:cNvPr id="5" name="Content Placeholder 4">
            <a:extLst>
              <a:ext uri="{FF2B5EF4-FFF2-40B4-BE49-F238E27FC236}">
                <a16:creationId xmlns:a16="http://schemas.microsoft.com/office/drawing/2014/main" id="{094510A5-1CC1-C9B9-2B48-3730DC70026B}"/>
              </a:ext>
            </a:extLst>
          </p:cNvPr>
          <p:cNvSpPr>
            <a:spLocks noGrp="1"/>
          </p:cNvSpPr>
          <p:nvPr>
            <p:ph sz="half" idx="1"/>
          </p:nvPr>
        </p:nvSpPr>
        <p:spPr>
          <a:xfrm>
            <a:off x="372010" y="1135937"/>
            <a:ext cx="5061262" cy="5214360"/>
          </a:xfrm>
        </p:spPr>
        <p:txBody>
          <a:bodyPr>
            <a:normAutofit/>
          </a:bodyPr>
          <a:lstStyle/>
          <a:p>
            <a:r>
              <a:rPr lang="en-US" dirty="0"/>
              <a:t>If you had 5 other lives to live, what would you do in each of them?</a:t>
            </a:r>
          </a:p>
          <a:p>
            <a:r>
              <a:rPr lang="en-US" dirty="0"/>
              <a:t>The point of these lives is to have fun in them – more </a:t>
            </a:r>
            <a:r>
              <a:rPr lang="en-US" i="1" dirty="0"/>
              <a:t>fun</a:t>
            </a:r>
            <a:r>
              <a:rPr lang="en-US" dirty="0"/>
              <a:t> than you might be having in this one.</a:t>
            </a:r>
          </a:p>
          <a:p>
            <a:r>
              <a:rPr lang="en-US" dirty="0"/>
              <a:t>Look over your list and select one.</a:t>
            </a:r>
          </a:p>
          <a:p>
            <a:r>
              <a:rPr lang="en-US" dirty="0"/>
              <a:t>Then do it this week.</a:t>
            </a:r>
          </a:p>
        </p:txBody>
      </p:sp>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id="{F49653D0-ACD6-87BE-A187-B06F5C4881D5}"/>
                  </a:ext>
                </a:extLst>
              </p14:cNvPr>
              <p14:cNvContentPartPr/>
              <p14:nvPr/>
            </p14:nvContentPartPr>
            <p14:xfrm>
              <a:off x="7017384" y="2919806"/>
              <a:ext cx="113670" cy="72360"/>
            </p14:xfrm>
          </p:contentPart>
        </mc:Choice>
        <mc:Fallback xmlns="">
          <p:pic>
            <p:nvPicPr>
              <p:cNvPr id="18" name="Ink 17">
                <a:extLst>
                  <a:ext uri="{FF2B5EF4-FFF2-40B4-BE49-F238E27FC236}">
                    <a16:creationId xmlns:a16="http://schemas.microsoft.com/office/drawing/2014/main" id="{F49653D0-ACD6-87BE-A187-B06F5C4881D5}"/>
                  </a:ext>
                </a:extLst>
              </p:cNvPr>
              <p:cNvPicPr/>
              <p:nvPr/>
            </p:nvPicPr>
            <p:blipFill>
              <a:blip r:embed="rId3"/>
              <a:stretch>
                <a:fillRect/>
              </a:stretch>
            </p:blipFill>
            <p:spPr>
              <a:xfrm>
                <a:off x="7011269" y="2913686"/>
                <a:ext cx="1259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8" name="Ink 27">
                <a:extLst>
                  <a:ext uri="{FF2B5EF4-FFF2-40B4-BE49-F238E27FC236}">
                    <a16:creationId xmlns:a16="http://schemas.microsoft.com/office/drawing/2014/main" id="{CBBA3EBC-9BB4-C287-F85A-783497A3C069}"/>
                  </a:ext>
                </a:extLst>
              </p14:cNvPr>
              <p14:cNvContentPartPr/>
              <p14:nvPr/>
            </p14:nvContentPartPr>
            <p14:xfrm>
              <a:off x="5272374" y="2538296"/>
              <a:ext cx="270" cy="270"/>
            </p14:xfrm>
          </p:contentPart>
        </mc:Choice>
        <mc:Fallback xmlns="">
          <p:pic>
            <p:nvPicPr>
              <p:cNvPr id="28" name="Ink 27">
                <a:extLst>
                  <a:ext uri="{FF2B5EF4-FFF2-40B4-BE49-F238E27FC236}">
                    <a16:creationId xmlns:a16="http://schemas.microsoft.com/office/drawing/2014/main" id="{CBBA3EBC-9BB4-C287-F85A-783497A3C069}"/>
                  </a:ext>
                </a:extLst>
              </p:cNvPr>
              <p:cNvPicPr/>
              <p:nvPr/>
            </p:nvPicPr>
            <p:blipFill>
              <a:blip r:embed="rId5"/>
              <a:stretch>
                <a:fillRect/>
              </a:stretch>
            </p:blipFill>
            <p:spPr>
              <a:xfrm>
                <a:off x="5258874" y="2524796"/>
                <a:ext cx="27000" cy="27000"/>
              </a:xfrm>
              <a:prstGeom prst="rect">
                <a:avLst/>
              </a:prstGeom>
            </p:spPr>
          </p:pic>
        </mc:Fallback>
      </mc:AlternateContent>
      <p:pic>
        <p:nvPicPr>
          <p:cNvPr id="2" name="Picture 1">
            <a:extLst>
              <a:ext uri="{FF2B5EF4-FFF2-40B4-BE49-F238E27FC236}">
                <a16:creationId xmlns:a16="http://schemas.microsoft.com/office/drawing/2014/main" id="{3F9EE94D-F0B3-BF78-2668-4130E9DB473C}"/>
              </a:ext>
            </a:extLst>
          </p:cNvPr>
          <p:cNvPicPr>
            <a:picLocks noChangeAspect="1"/>
          </p:cNvPicPr>
          <p:nvPr/>
        </p:nvPicPr>
        <p:blipFill>
          <a:blip r:embed="rId6"/>
          <a:stretch>
            <a:fillRect/>
          </a:stretch>
        </p:blipFill>
        <p:spPr>
          <a:xfrm>
            <a:off x="5911000" y="1243144"/>
            <a:ext cx="2831961" cy="3353324"/>
          </a:xfrm>
          <a:prstGeom prst="rect">
            <a:avLst/>
          </a:prstGeom>
        </p:spPr>
      </p:pic>
    </p:spTree>
    <p:extLst>
      <p:ext uri="{BB962C8B-B14F-4D97-AF65-F5344CB8AC3E}">
        <p14:creationId xmlns:p14="http://schemas.microsoft.com/office/powerpoint/2010/main" val="96295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p:cTn id="31"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1000" fill="hold"/>
                                        <p:tgtEl>
                                          <p:spTgt spid="2"/>
                                        </p:tgtEl>
                                        <p:attrNameLst>
                                          <p:attrName>ppt_w</p:attrName>
                                        </p:attrNameLst>
                                      </p:cBhvr>
                                      <p:tavLst>
                                        <p:tav tm="0">
                                          <p:val>
                                            <p:fltVal val="0"/>
                                          </p:val>
                                        </p:tav>
                                        <p:tav tm="100000">
                                          <p:val>
                                            <p:strVal val="#ppt_w"/>
                                          </p:val>
                                        </p:tav>
                                      </p:tavLst>
                                    </p:anim>
                                    <p:anim calcmode="lin" valueType="num">
                                      <p:cBhvr>
                                        <p:cTn id="40" dur="1000" fill="hold"/>
                                        <p:tgtEl>
                                          <p:spTgt spid="2"/>
                                        </p:tgtEl>
                                        <p:attrNameLst>
                                          <p:attrName>ppt_h</p:attrName>
                                        </p:attrNameLst>
                                      </p:cBhvr>
                                      <p:tavLst>
                                        <p:tav tm="0">
                                          <p:val>
                                            <p:fltVal val="0"/>
                                          </p:val>
                                        </p:tav>
                                        <p:tav tm="100000">
                                          <p:val>
                                            <p:strVal val="#ppt_h"/>
                                          </p:val>
                                        </p:tav>
                                      </p:tavLst>
                                    </p:anim>
                                    <p:anim calcmode="lin" valueType="num">
                                      <p:cBhvr>
                                        <p:cTn id="41" dur="1000" fill="hold"/>
                                        <p:tgtEl>
                                          <p:spTgt spid="2"/>
                                        </p:tgtEl>
                                        <p:attrNameLst>
                                          <p:attrName>style.rotation</p:attrName>
                                        </p:attrNameLst>
                                      </p:cBhvr>
                                      <p:tavLst>
                                        <p:tav tm="0">
                                          <p:val>
                                            <p:fltVal val="90"/>
                                          </p:val>
                                        </p:tav>
                                        <p:tav tm="100000">
                                          <p:val>
                                            <p:fltVal val="0"/>
                                          </p:val>
                                        </p:tav>
                                      </p:tavLst>
                                    </p:anim>
                                    <p:animEffect transition="in" filter="fade">
                                      <p:cBhvr>
                                        <p:cTn id="4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BC0FD-B31C-FADA-1CD7-490896116D08}"/>
              </a:ext>
            </a:extLst>
          </p:cNvPr>
          <p:cNvSpPr>
            <a:spLocks noGrp="1"/>
          </p:cNvSpPr>
          <p:nvPr>
            <p:ph type="title"/>
          </p:nvPr>
        </p:nvSpPr>
        <p:spPr>
          <a:xfrm>
            <a:off x="425910" y="193479"/>
            <a:ext cx="7886700" cy="765625"/>
          </a:xfrm>
        </p:spPr>
        <p:txBody>
          <a:bodyPr/>
          <a:lstStyle/>
          <a:p>
            <a:r>
              <a:rPr lang="en-US" dirty="0">
                <a:solidFill>
                  <a:srgbClr val="002060"/>
                </a:solidFill>
              </a:rPr>
              <a:t>Notes from Coach Beverly</a:t>
            </a:r>
          </a:p>
        </p:txBody>
      </p:sp>
      <p:sp>
        <p:nvSpPr>
          <p:cNvPr id="4" name="Content Placeholder 3">
            <a:extLst>
              <a:ext uri="{FF2B5EF4-FFF2-40B4-BE49-F238E27FC236}">
                <a16:creationId xmlns:a16="http://schemas.microsoft.com/office/drawing/2014/main" id="{D9F94A66-077E-B215-D8C3-2C2F81FC186E}"/>
              </a:ext>
            </a:extLst>
          </p:cNvPr>
          <p:cNvSpPr>
            <a:spLocks noGrp="1"/>
          </p:cNvSpPr>
          <p:nvPr>
            <p:ph sz="half" idx="2"/>
          </p:nvPr>
        </p:nvSpPr>
        <p:spPr>
          <a:xfrm>
            <a:off x="425910" y="1155488"/>
            <a:ext cx="3868340" cy="5143712"/>
          </a:xfrm>
        </p:spPr>
        <p:txBody>
          <a:bodyPr>
            <a:normAutofit/>
          </a:bodyPr>
          <a:lstStyle/>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Take the risk. Say yes.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Try that thing you’ve been putting off.</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Love your body exactly as it is.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Be bold. Step into your authenticity.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Make time to </a:t>
            </a:r>
            <a:r>
              <a:rPr lang="en-US" sz="2000" dirty="0" err="1">
                <a:solidFill>
                  <a:srgbClr val="0070C0"/>
                </a:solidFill>
                <a:latin typeface="Calibri" panose="020F0502020204030204" pitchFamily="34" charset="0"/>
                <a:ea typeface="Calibri" panose="020F0502020204030204" pitchFamily="34" charset="0"/>
                <a:cs typeface="Calibri" panose="020F0502020204030204" pitchFamily="34" charset="0"/>
              </a:rPr>
              <a:t>ReCreate</a:t>
            </a: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Think with your heart. Surrender. Show up. </a:t>
            </a:r>
          </a:p>
          <a:p>
            <a:pPr>
              <a:lnSpc>
                <a:spcPct val="120000"/>
              </a:lnSpc>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Move beyond your comfort zone and speak your truth. </a:t>
            </a:r>
          </a:p>
        </p:txBody>
      </p:sp>
      <p:sp>
        <p:nvSpPr>
          <p:cNvPr id="6" name="Content Placeholder 5">
            <a:extLst>
              <a:ext uri="{FF2B5EF4-FFF2-40B4-BE49-F238E27FC236}">
                <a16:creationId xmlns:a16="http://schemas.microsoft.com/office/drawing/2014/main" id="{D4004477-8600-C74A-1A59-D92659D998BE}"/>
              </a:ext>
            </a:extLst>
          </p:cNvPr>
          <p:cNvSpPr>
            <a:spLocks noGrp="1"/>
          </p:cNvSpPr>
          <p:nvPr>
            <p:ph sz="quarter" idx="4"/>
          </p:nvPr>
        </p:nvSpPr>
        <p:spPr>
          <a:xfrm>
            <a:off x="4994775" y="1149833"/>
            <a:ext cx="3723315" cy="4867941"/>
          </a:xfrm>
        </p:spPr>
        <p:txBody>
          <a:bodyPr>
            <a:noAutofit/>
          </a:bodyPr>
          <a:lstStyle/>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Get enough sleep.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Ask for help when you need it.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Stay connected to the people who lift you up. </a:t>
            </a:r>
          </a:p>
          <a:p>
            <a:pPr>
              <a:lnSpc>
                <a:spcPct val="110000"/>
              </a:lnSpc>
            </a:pPr>
            <a:r>
              <a:rPr lang="en-US" sz="2400" dirty="0">
                <a:solidFill>
                  <a:srgbClr val="7030A0"/>
                </a:solidFill>
                <a:latin typeface="Calibri" panose="020F0502020204030204" pitchFamily="34" charset="0"/>
                <a:ea typeface="Calibri" panose="020F0502020204030204" pitchFamily="34" charset="0"/>
                <a:cs typeface="Calibri" panose="020F0502020204030204" pitchFamily="34" charset="0"/>
              </a:rPr>
              <a:t>Seek out deep conversations, embrace your growth, and get ready for transformation. </a:t>
            </a:r>
          </a:p>
          <a:p>
            <a:r>
              <a:rPr lang="en-US" sz="2400" dirty="0">
                <a:solidFill>
                  <a:srgbClr val="7030A0"/>
                </a:solidFill>
              </a:rPr>
              <a:t>Dive into creativity.</a:t>
            </a:r>
          </a:p>
        </p:txBody>
      </p:sp>
      <p:pic>
        <p:nvPicPr>
          <p:cNvPr id="8" name="Picture 7">
            <a:extLst>
              <a:ext uri="{FF2B5EF4-FFF2-40B4-BE49-F238E27FC236}">
                <a16:creationId xmlns:a16="http://schemas.microsoft.com/office/drawing/2014/main" id="{063A1E15-A8D2-9B16-366A-0F13A001DFCA}"/>
              </a:ext>
            </a:extLst>
          </p:cNvPr>
          <p:cNvPicPr>
            <a:picLocks noChangeAspect="1"/>
          </p:cNvPicPr>
          <p:nvPr/>
        </p:nvPicPr>
        <p:blipFill>
          <a:blip r:embed="rId2"/>
          <a:stretch>
            <a:fillRect/>
          </a:stretch>
        </p:blipFill>
        <p:spPr>
          <a:xfrm>
            <a:off x="3359390" y="5883513"/>
            <a:ext cx="2425220" cy="831373"/>
          </a:xfrm>
          <a:prstGeom prst="rect">
            <a:avLst/>
          </a:prstGeom>
        </p:spPr>
      </p:pic>
    </p:spTree>
    <p:extLst>
      <p:ext uri="{BB962C8B-B14F-4D97-AF65-F5344CB8AC3E}">
        <p14:creationId xmlns:p14="http://schemas.microsoft.com/office/powerpoint/2010/main" val="245837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CA624-2ACF-7336-C198-7CCDD44CA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B511F3-A415-901D-814D-1E8238B6B9E2}"/>
              </a:ext>
            </a:extLst>
          </p:cNvPr>
          <p:cNvSpPr>
            <a:spLocks noGrp="1"/>
          </p:cNvSpPr>
          <p:nvPr>
            <p:ph type="title"/>
          </p:nvPr>
        </p:nvSpPr>
        <p:spPr/>
        <p:txBody>
          <a:bodyPr/>
          <a:lstStyle/>
          <a:p>
            <a:pPr algn="ctr"/>
            <a:r>
              <a:rPr lang="en-US" b="1" dirty="0">
                <a:solidFill>
                  <a:srgbClr val="7030A0"/>
                </a:solidFill>
              </a:rPr>
              <a:t>You are Appreciated</a:t>
            </a:r>
            <a:br>
              <a:rPr lang="en-US" b="1" dirty="0">
                <a:solidFill>
                  <a:srgbClr val="7030A0"/>
                </a:solidFill>
              </a:rPr>
            </a:br>
            <a:r>
              <a:rPr lang="en-US" b="1" dirty="0">
                <a:solidFill>
                  <a:srgbClr val="7030A0"/>
                </a:solidFill>
              </a:rPr>
              <a:t>Thank you</a:t>
            </a:r>
          </a:p>
        </p:txBody>
      </p:sp>
      <p:pic>
        <p:nvPicPr>
          <p:cNvPr id="8" name="Picture 7">
            <a:extLst>
              <a:ext uri="{FF2B5EF4-FFF2-40B4-BE49-F238E27FC236}">
                <a16:creationId xmlns:a16="http://schemas.microsoft.com/office/drawing/2014/main" id="{10ABD8DC-2A48-3254-D798-EAD38B265AF5}"/>
              </a:ext>
            </a:extLst>
          </p:cNvPr>
          <p:cNvPicPr>
            <a:picLocks noChangeAspect="1"/>
          </p:cNvPicPr>
          <p:nvPr/>
        </p:nvPicPr>
        <p:blipFill>
          <a:blip r:embed="rId2"/>
          <a:stretch>
            <a:fillRect/>
          </a:stretch>
        </p:blipFill>
        <p:spPr>
          <a:xfrm>
            <a:off x="5867400" y="973015"/>
            <a:ext cx="1316800" cy="688327"/>
          </a:xfrm>
          <a:prstGeom prst="rect">
            <a:avLst/>
          </a:prstGeom>
        </p:spPr>
      </p:pic>
      <p:pic>
        <p:nvPicPr>
          <p:cNvPr id="5" name="Picture 4" descr="Businesspeople clapping">
            <a:extLst>
              <a:ext uri="{FF2B5EF4-FFF2-40B4-BE49-F238E27FC236}">
                <a16:creationId xmlns:a16="http://schemas.microsoft.com/office/drawing/2014/main" id="{3320D6A5-F299-50B4-4A5C-29207F1200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1998847"/>
            <a:ext cx="6705600" cy="4470836"/>
          </a:xfrm>
          <a:prstGeom prst="rect">
            <a:avLst/>
          </a:prstGeom>
        </p:spPr>
      </p:pic>
    </p:spTree>
    <p:extLst>
      <p:ext uri="{BB962C8B-B14F-4D97-AF65-F5344CB8AC3E}">
        <p14:creationId xmlns:p14="http://schemas.microsoft.com/office/powerpoint/2010/main" val="3169251342"/>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FC230BA-0B14-7873-A296-5BAAAD4F6EDC}"/>
              </a:ext>
            </a:extLst>
          </p:cNvPr>
          <p:cNvSpPr>
            <a:spLocks noGrp="1"/>
          </p:cNvSpPr>
          <p:nvPr>
            <p:ph type="title"/>
          </p:nvPr>
        </p:nvSpPr>
        <p:spPr/>
        <p:txBody>
          <a:bodyPr/>
          <a:lstStyle/>
          <a:p>
            <a:endParaRPr lang="en-US" dirty="0"/>
          </a:p>
        </p:txBody>
      </p:sp>
      <p:pic>
        <p:nvPicPr>
          <p:cNvPr id="10" name="Content Placeholder 9">
            <a:extLst>
              <a:ext uri="{FF2B5EF4-FFF2-40B4-BE49-F238E27FC236}">
                <a16:creationId xmlns:a16="http://schemas.microsoft.com/office/drawing/2014/main" id="{ABB7F0E7-B2F5-18F3-D1AB-332F5D2968EE}"/>
              </a:ext>
            </a:extLst>
          </p:cNvPr>
          <p:cNvPicPr>
            <a:picLocks noGrp="1" noChangeAspect="1"/>
          </p:cNvPicPr>
          <p:nvPr>
            <p:ph idx="1"/>
          </p:nvPr>
        </p:nvPicPr>
        <p:blipFill>
          <a:blip r:embed="rId2"/>
          <a:stretch>
            <a:fillRect/>
          </a:stretch>
        </p:blipFill>
        <p:spPr>
          <a:xfrm>
            <a:off x="185426" y="152400"/>
            <a:ext cx="8773148" cy="5562600"/>
          </a:xfrm>
          <a:prstGeom prst="rect">
            <a:avLst/>
          </a:prstGeom>
        </p:spPr>
      </p:pic>
      <p:sp>
        <p:nvSpPr>
          <p:cNvPr id="12" name="TextBox 11">
            <a:extLst>
              <a:ext uri="{FF2B5EF4-FFF2-40B4-BE49-F238E27FC236}">
                <a16:creationId xmlns:a16="http://schemas.microsoft.com/office/drawing/2014/main" id="{9F638395-3C27-DE85-9769-2C7339719CF8}"/>
              </a:ext>
            </a:extLst>
          </p:cNvPr>
          <p:cNvSpPr txBox="1"/>
          <p:nvPr/>
        </p:nvSpPr>
        <p:spPr>
          <a:xfrm>
            <a:off x="2438400" y="5978853"/>
            <a:ext cx="6215374" cy="523220"/>
          </a:xfrm>
          <a:prstGeom prst="rect">
            <a:avLst/>
          </a:prstGeom>
          <a:noFill/>
        </p:spPr>
        <p:txBody>
          <a:bodyPr wrap="square">
            <a:spAutoFit/>
          </a:bodyPr>
          <a:lstStyle/>
          <a:p>
            <a:r>
              <a:rPr lang="en-US" sz="2800" b="1" i="0" dirty="0">
                <a:solidFill>
                  <a:srgbClr val="800080"/>
                </a:solidFill>
                <a:effectLst/>
                <a:latin typeface="+mj-lt"/>
              </a:rPr>
              <a:t>1936 Quivira Way, San Diego, CA, 92109   </a:t>
            </a:r>
            <a:endParaRPr lang="en-US" sz="2800" b="1" dirty="0">
              <a:solidFill>
                <a:srgbClr val="800080"/>
              </a:solidFill>
              <a:latin typeface="+mj-lt"/>
            </a:endParaRPr>
          </a:p>
        </p:txBody>
      </p:sp>
      <p:pic>
        <p:nvPicPr>
          <p:cNvPr id="13" name="Picture 12" descr="Marina Village">
            <a:extLst>
              <a:ext uri="{FF2B5EF4-FFF2-40B4-BE49-F238E27FC236}">
                <a16:creationId xmlns:a16="http://schemas.microsoft.com/office/drawing/2014/main" id="{9E97EF69-1482-A8CA-BEC3-3400FFE9FA0C}"/>
              </a:ext>
            </a:extLst>
          </p:cNvPr>
          <p:cNvPicPr>
            <a:picLocks noChangeAspect="1"/>
          </p:cNvPicPr>
          <p:nvPr/>
        </p:nvPicPr>
        <p:blipFill>
          <a:blip r:embed="rId3"/>
          <a:stretch>
            <a:fillRect/>
          </a:stretch>
        </p:blipFill>
        <p:spPr>
          <a:xfrm>
            <a:off x="1371600" y="5775326"/>
            <a:ext cx="930274" cy="930274"/>
          </a:xfrm>
          <a:prstGeom prst="rect">
            <a:avLst/>
          </a:prstGeom>
        </p:spPr>
      </p:pic>
    </p:spTree>
    <p:extLst>
      <p:ext uri="{BB962C8B-B14F-4D97-AF65-F5344CB8AC3E}">
        <p14:creationId xmlns:p14="http://schemas.microsoft.com/office/powerpoint/2010/main" val="981105705"/>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113CE9-BB9D-39B9-2D70-C1EFEF4B0C35}"/>
              </a:ext>
            </a:extLst>
          </p:cNvPr>
          <p:cNvPicPr>
            <a:picLocks noGrp="1" noChangeAspect="1"/>
          </p:cNvPicPr>
          <p:nvPr>
            <p:ph idx="1"/>
          </p:nvPr>
        </p:nvPicPr>
        <p:blipFill>
          <a:blip r:embed="rId2"/>
          <a:srcRect l="3572" r="3572"/>
          <a:stretch>
            <a:fillRect/>
          </a:stretch>
        </p:blipFill>
        <p:spPr>
          <a:xfrm>
            <a:off x="190501" y="1121467"/>
            <a:ext cx="5943600" cy="4800600"/>
          </a:xfrm>
          <a:prstGeom prst="rect">
            <a:avLst/>
          </a:prstGeom>
        </p:spPr>
      </p:pic>
      <p:pic>
        <p:nvPicPr>
          <p:cNvPr id="7" name="Picture 6">
            <a:extLst>
              <a:ext uri="{FF2B5EF4-FFF2-40B4-BE49-F238E27FC236}">
                <a16:creationId xmlns:a16="http://schemas.microsoft.com/office/drawing/2014/main" id="{54879BB4-A3E3-5B9F-85E4-67074CE3CDA5}"/>
              </a:ext>
            </a:extLst>
          </p:cNvPr>
          <p:cNvPicPr>
            <a:picLocks noChangeAspect="1"/>
          </p:cNvPicPr>
          <p:nvPr/>
        </p:nvPicPr>
        <p:blipFill>
          <a:blip r:embed="rId3" cstate="print">
            <a:extLst>
              <a:ext uri="{28A0092B-C50C-407E-A947-70E740481C1C}">
                <a14:useLocalDpi xmlns:a14="http://schemas.microsoft.com/office/drawing/2010/main" val="0"/>
              </a:ext>
            </a:extLst>
          </a:blip>
          <a:srcRect l="6383" t="5921" r="6383" b="4718"/>
          <a:stretch>
            <a:fillRect/>
          </a:stretch>
        </p:blipFill>
        <p:spPr>
          <a:xfrm>
            <a:off x="5981700" y="1121467"/>
            <a:ext cx="3124200" cy="3200400"/>
          </a:xfrm>
          <a:prstGeom prst="rect">
            <a:avLst/>
          </a:prstGeom>
        </p:spPr>
      </p:pic>
      <p:sp>
        <p:nvSpPr>
          <p:cNvPr id="9" name="TextBox 8">
            <a:extLst>
              <a:ext uri="{FF2B5EF4-FFF2-40B4-BE49-F238E27FC236}">
                <a16:creationId xmlns:a16="http://schemas.microsoft.com/office/drawing/2014/main" id="{7B235340-309A-1CE6-83F3-E5FF2F8F0B3B}"/>
              </a:ext>
            </a:extLst>
          </p:cNvPr>
          <p:cNvSpPr txBox="1"/>
          <p:nvPr/>
        </p:nvSpPr>
        <p:spPr>
          <a:xfrm>
            <a:off x="609601" y="4792967"/>
            <a:ext cx="5105400" cy="1446550"/>
          </a:xfrm>
          <a:prstGeom prst="rect">
            <a:avLst/>
          </a:prstGeom>
          <a:solidFill>
            <a:schemeClr val="accent2">
              <a:lumMod val="60000"/>
              <a:lumOff val="40000"/>
            </a:schemeClr>
          </a:solidFill>
        </p:spPr>
        <p:txBody>
          <a:bodyPr wrap="square">
            <a:spAutoFit/>
          </a:bodyPr>
          <a:lstStyle/>
          <a:p>
            <a:pPr marL="0" indent="0" algn="ctr">
              <a:buNone/>
            </a:pPr>
            <a:r>
              <a:rPr lang="fr-FR" sz="4400" b="1" dirty="0">
                <a:solidFill>
                  <a:srgbClr val="7030A0"/>
                </a:solidFill>
                <a:latin typeface="+mj-lt"/>
              </a:rPr>
              <a:t>Scan QR to </a:t>
            </a:r>
            <a:r>
              <a:rPr lang="fr-FR" sz="4400" b="1" dirty="0" err="1">
                <a:solidFill>
                  <a:srgbClr val="7030A0"/>
                </a:solidFill>
                <a:latin typeface="+mj-lt"/>
              </a:rPr>
              <a:t>complete</a:t>
            </a:r>
            <a:r>
              <a:rPr lang="fr-FR" sz="4400" b="1" dirty="0">
                <a:solidFill>
                  <a:srgbClr val="7030A0"/>
                </a:solidFill>
                <a:latin typeface="+mj-lt"/>
              </a:rPr>
              <a:t> </a:t>
            </a:r>
          </a:p>
          <a:p>
            <a:pPr marL="0" indent="0" algn="ctr">
              <a:buNone/>
            </a:pPr>
            <a:r>
              <a:rPr lang="fr-FR" sz="4400" b="1" dirty="0">
                <a:solidFill>
                  <a:srgbClr val="7030A0"/>
                </a:solidFill>
                <a:latin typeface="+mj-lt"/>
              </a:rPr>
              <a:t>Evaluation</a:t>
            </a:r>
            <a:endParaRPr lang="fr-FR" sz="3600" b="1" dirty="0">
              <a:solidFill>
                <a:srgbClr val="7030A0"/>
              </a:solidFill>
              <a:latin typeface="+mj-lt"/>
            </a:endParaRPr>
          </a:p>
        </p:txBody>
      </p:sp>
      <p:pic>
        <p:nvPicPr>
          <p:cNvPr id="11" name="Picture 10">
            <a:extLst>
              <a:ext uri="{FF2B5EF4-FFF2-40B4-BE49-F238E27FC236}">
                <a16:creationId xmlns:a16="http://schemas.microsoft.com/office/drawing/2014/main" id="{429CAC91-5406-D30D-D4A1-BEAEADF4EEAE}"/>
              </a:ext>
            </a:extLst>
          </p:cNvPr>
          <p:cNvPicPr>
            <a:picLocks noChangeAspect="1"/>
          </p:cNvPicPr>
          <p:nvPr/>
        </p:nvPicPr>
        <p:blipFill>
          <a:blip r:embed="rId4"/>
          <a:stretch>
            <a:fillRect/>
          </a:stretch>
        </p:blipFill>
        <p:spPr>
          <a:xfrm>
            <a:off x="6057900" y="4403280"/>
            <a:ext cx="3048000" cy="779375"/>
          </a:xfrm>
          <a:prstGeom prst="rect">
            <a:avLst/>
          </a:prstGeom>
        </p:spPr>
      </p:pic>
      <p:sp>
        <p:nvSpPr>
          <p:cNvPr id="1601546" name="Rectangle 10"/>
          <p:cNvSpPr>
            <a:spLocks noGrp="1" noChangeArrowheads="1"/>
          </p:cNvSpPr>
          <p:nvPr>
            <p:ph type="title"/>
          </p:nvPr>
        </p:nvSpPr>
        <p:spPr>
          <a:xfrm>
            <a:off x="265029" y="273413"/>
            <a:ext cx="8105002" cy="993914"/>
          </a:xfrm>
        </p:spPr>
        <p:txBody>
          <a:bodyPr>
            <a:normAutofit/>
          </a:bodyPr>
          <a:lstStyle/>
          <a:p>
            <a:pPr algn="ctr" eaLnBrk="1" hangingPunct="1">
              <a:defRPr/>
            </a:pPr>
            <a:r>
              <a:rPr lang="en-US" sz="6000" b="1" dirty="0">
                <a:solidFill>
                  <a:srgbClr val="7030A0"/>
                </a:solidFill>
              </a:rPr>
              <a:t>Thank You!</a:t>
            </a:r>
          </a:p>
        </p:txBody>
      </p:sp>
    </p:spTree>
    <p:extLst>
      <p:ext uri="{BB962C8B-B14F-4D97-AF65-F5344CB8AC3E}">
        <p14:creationId xmlns:p14="http://schemas.microsoft.com/office/powerpoint/2010/main" val="2939655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_ENCODE_TYPE" val="0"/>
  <p:tag name="ART_ENCODE_INDEX" val="1"/>
  <p:tag name="ARTICULATE_PRESENTER_VERSION" val="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PTXSS_ISORIGINAL" val="487455"/>
  <p:tag name="PTXSS_ORIGID" val="487440"/>
</p:tagLst>
</file>

<file path=ppt/tags/tag35.xml><?xml version="1.0" encoding="utf-8"?>
<p:tagLst xmlns:a="http://schemas.openxmlformats.org/drawingml/2006/main" xmlns:r="http://schemas.openxmlformats.org/officeDocument/2006/relationships" xmlns:p="http://schemas.openxmlformats.org/presentationml/2006/main">
  <p:tag name="PTXSS_ISORIGINAL" val="487457"/>
  <p:tag name="PTXSS_ORIGID" val="487442"/>
</p:tagLst>
</file>

<file path=ppt/tags/tag36.xml><?xml version="1.0" encoding="utf-8"?>
<p:tagLst xmlns:a="http://schemas.openxmlformats.org/drawingml/2006/main" xmlns:r="http://schemas.openxmlformats.org/officeDocument/2006/relationships" xmlns:p="http://schemas.openxmlformats.org/presentationml/2006/main">
  <p:tag name="PTXSS_ISORIGINAL" val="487458"/>
  <p:tag name="PTXSS_ORIGID" val="487444"/>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ffice Theme">
  <a:themeElements>
    <a:clrScheme name="Custom 1">
      <a:dk1>
        <a:sysClr val="windowText" lastClr="000000"/>
      </a:dk1>
      <a:lt1>
        <a:sysClr val="window" lastClr="FFFFFF"/>
      </a:lt1>
      <a:dk2>
        <a:srgbClr val="44546A"/>
      </a:dk2>
      <a:lt2>
        <a:srgbClr val="E7E6E6"/>
      </a:lt2>
      <a:accent1>
        <a:srgbClr val="0877BC"/>
      </a:accent1>
      <a:accent2>
        <a:srgbClr val="7AD0E7"/>
      </a:accent2>
      <a:accent3>
        <a:srgbClr val="F79647"/>
      </a:accent3>
      <a:accent4>
        <a:srgbClr val="F8C946"/>
      </a:accent4>
      <a:accent5>
        <a:srgbClr val="DBDBDB"/>
      </a:accent5>
      <a:accent6>
        <a:srgbClr val="1EC85A"/>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400" dirty="0" smtClean="0">
            <a:solidFill>
              <a:schemeClr val="bg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Office Theme">
  <a:themeElements>
    <a:clrScheme name="Custom 1">
      <a:dk1>
        <a:sysClr val="windowText" lastClr="000000"/>
      </a:dk1>
      <a:lt1>
        <a:sysClr val="window" lastClr="FFFFFF"/>
      </a:lt1>
      <a:dk2>
        <a:srgbClr val="44546A"/>
      </a:dk2>
      <a:lt2>
        <a:srgbClr val="E7E6E6"/>
      </a:lt2>
      <a:accent1>
        <a:srgbClr val="0877BC"/>
      </a:accent1>
      <a:accent2>
        <a:srgbClr val="7AD0E7"/>
      </a:accent2>
      <a:accent3>
        <a:srgbClr val="F79647"/>
      </a:accent3>
      <a:accent4>
        <a:srgbClr val="F8C946"/>
      </a:accent4>
      <a:accent5>
        <a:srgbClr val="DBDBDB"/>
      </a:accent5>
      <a:accent6>
        <a:srgbClr val="1EC85A"/>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400" dirty="0" smtClean="0">
            <a:solidFill>
              <a:schemeClr val="bg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Custom 1">
      <a:dk1>
        <a:sysClr val="windowText" lastClr="000000"/>
      </a:dk1>
      <a:lt1>
        <a:sysClr val="window" lastClr="FFFFFF"/>
      </a:lt1>
      <a:dk2>
        <a:srgbClr val="44546A"/>
      </a:dk2>
      <a:lt2>
        <a:srgbClr val="E7E6E6"/>
      </a:lt2>
      <a:accent1>
        <a:srgbClr val="0877BC"/>
      </a:accent1>
      <a:accent2>
        <a:srgbClr val="7AD0E7"/>
      </a:accent2>
      <a:accent3>
        <a:srgbClr val="F79647"/>
      </a:accent3>
      <a:accent4>
        <a:srgbClr val="F8C946"/>
      </a:accent4>
      <a:accent5>
        <a:srgbClr val="DBDBDB"/>
      </a:accent5>
      <a:accent6>
        <a:srgbClr val="1EC85A"/>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400" dirty="0" smtClean="0">
            <a:solidFill>
              <a:schemeClr val="bg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9.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10.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1.xml><?xml version="1.0" encoding="utf-8"?>
<a:theme xmlns:a="http://schemas.openxmlformats.org/drawingml/2006/main" name="4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Designs\Azure.pot</Template>
  <TotalTime>21926</TotalTime>
  <Words>48257</Words>
  <Application>Microsoft Office PowerPoint</Application>
  <PresentationFormat>On-screen Show (4:3)</PresentationFormat>
  <Paragraphs>4951</Paragraphs>
  <Slides>391</Slides>
  <Notes>317</Notes>
  <HiddenSlides>0</HiddenSlides>
  <MMClips>0</MMClips>
  <ScaleCrop>false</ScaleCrop>
  <HeadingPairs>
    <vt:vector size="8" baseType="variant">
      <vt:variant>
        <vt:lpstr>Fonts Used</vt:lpstr>
      </vt:variant>
      <vt:variant>
        <vt:i4>42</vt:i4>
      </vt:variant>
      <vt:variant>
        <vt:lpstr>Theme</vt:lpstr>
      </vt:variant>
      <vt:variant>
        <vt:i4>11</vt:i4>
      </vt:variant>
      <vt:variant>
        <vt:lpstr>Embedded OLE Servers</vt:lpstr>
      </vt:variant>
      <vt:variant>
        <vt:i4>1</vt:i4>
      </vt:variant>
      <vt:variant>
        <vt:lpstr>Slide Titles</vt:lpstr>
      </vt:variant>
      <vt:variant>
        <vt:i4>391</vt:i4>
      </vt:variant>
    </vt:vector>
  </HeadingPairs>
  <TitlesOfParts>
    <vt:vector size="445" baseType="lpstr">
      <vt:lpstr>MS PGothic</vt:lpstr>
      <vt:lpstr>MS PGothic</vt:lpstr>
      <vt:lpstr>Aptos</vt:lpstr>
      <vt:lpstr>Aptos Display</vt:lpstr>
      <vt:lpstr>Arial</vt:lpstr>
      <vt:lpstr>Arial</vt:lpstr>
      <vt:lpstr>Arial Black</vt:lpstr>
      <vt:lpstr>Arial Narrow</vt:lpstr>
      <vt:lpstr>BlinkMacSystemFont</vt:lpstr>
      <vt:lpstr>Calibri</vt:lpstr>
      <vt:lpstr>Calibri Light</vt:lpstr>
      <vt:lpstr>Cambria</vt:lpstr>
      <vt:lpstr>Droid Sans</vt:lpstr>
      <vt:lpstr>Effra</vt:lpstr>
      <vt:lpstr>ff4</vt:lpstr>
      <vt:lpstr>Franklin Gothic Book</vt:lpstr>
      <vt:lpstr>Franklin Gothic Medium</vt:lpstr>
      <vt:lpstr>Futura Std Book</vt:lpstr>
      <vt:lpstr>Gill Sans MT</vt:lpstr>
      <vt:lpstr>Gilroy</vt:lpstr>
      <vt:lpstr>Google Sans</vt:lpstr>
      <vt:lpstr>Helvetica</vt:lpstr>
      <vt:lpstr>Helvetica Neue</vt:lpstr>
      <vt:lpstr>HelveticaNeueLT</vt:lpstr>
      <vt:lpstr>ITC Avant Garde Std Bk</vt:lpstr>
      <vt:lpstr>Montserrat</vt:lpstr>
      <vt:lpstr>Open Sans</vt:lpstr>
      <vt:lpstr>Oswald</vt:lpstr>
      <vt:lpstr>Poppins Medium</vt:lpstr>
      <vt:lpstr>Proxima Nova</vt:lpstr>
      <vt:lpstr>Raleway</vt:lpstr>
      <vt:lpstr>Raleway Regular</vt:lpstr>
      <vt:lpstr>Roboto</vt:lpstr>
      <vt:lpstr>Schibsted Grotesk</vt:lpstr>
      <vt:lpstr>Segoe UI</vt:lpstr>
      <vt:lpstr>Source Sans Pro Web</vt:lpstr>
      <vt:lpstr>Tahoma</vt:lpstr>
      <vt:lpstr>Times</vt:lpstr>
      <vt:lpstr>Times New Roman</vt:lpstr>
      <vt:lpstr>Wingdings</vt:lpstr>
      <vt:lpstr>Wingdings 3</vt:lpstr>
      <vt:lpstr>ヒラギノ角ゴ Pro W3</vt:lpstr>
      <vt:lpstr>1_Origin</vt:lpstr>
      <vt:lpstr>2_Origin</vt:lpstr>
      <vt:lpstr>2_Office Theme</vt:lpstr>
      <vt:lpstr>Office Theme</vt:lpstr>
      <vt:lpstr>1_Office Theme</vt:lpstr>
      <vt:lpstr>4_Office Theme</vt:lpstr>
      <vt:lpstr>3_Office Theme</vt:lpstr>
      <vt:lpstr>3_Origin</vt:lpstr>
      <vt:lpstr>Office 2013 - 2022 Theme</vt:lpstr>
      <vt:lpstr>Origin</vt:lpstr>
      <vt:lpstr>4_Origin</vt:lpstr>
      <vt:lpstr>Clip</vt:lpstr>
      <vt:lpstr>San Diego DiabetesEd Training Conference 2026 – Day 1  </vt:lpstr>
      <vt:lpstr>Welcome Everyone</vt:lpstr>
      <vt:lpstr>Team Names</vt:lpstr>
      <vt:lpstr> Insulin – Ultimate Hormone Replacement Therapy</vt:lpstr>
      <vt:lpstr>Objectives – Insulin –The Ultimate Hormone Replacement Therapy</vt:lpstr>
      <vt:lpstr>Best and Banting – U of Toronto 1921</vt:lpstr>
      <vt:lpstr>History of insulin</vt:lpstr>
      <vt:lpstr>     1st Insulin Available - 1922</vt:lpstr>
      <vt:lpstr>Miracle of Insulin</vt:lpstr>
      <vt:lpstr>PowerPoint Presentation</vt:lpstr>
      <vt:lpstr>Physiologic Insulin Release:  Individuals without diabetes</vt:lpstr>
      <vt:lpstr>Physiologic Insulin at Meals</vt:lpstr>
      <vt:lpstr>Insulin Overview</vt:lpstr>
      <vt:lpstr>PowerPoint Presentation</vt:lpstr>
      <vt:lpstr>Insulin Profiles</vt:lpstr>
      <vt:lpstr>Insulin Concentration</vt:lpstr>
      <vt:lpstr>Concentrated and Inhaled Insulin</vt:lpstr>
      <vt:lpstr>Follow-On Insulin &amp; Biosimilars</vt:lpstr>
      <vt:lpstr>Generic Insulins</vt:lpstr>
      <vt:lpstr>Which Insulin is Interchangeable with Lantus (Insulin glargine U100)? Poll 1</vt:lpstr>
      <vt:lpstr>Insulin Injection Sites</vt:lpstr>
      <vt:lpstr>Insulin Key Counseling Points</vt:lpstr>
      <vt:lpstr>Priming insulin </vt:lpstr>
      <vt:lpstr>Needle Size Matters</vt:lpstr>
      <vt:lpstr>Mixing NPH &amp; Regular Insulin </vt:lpstr>
      <vt:lpstr>Storage Options</vt:lpstr>
      <vt:lpstr>Side Effects of Insulin</vt:lpstr>
      <vt:lpstr>Sharps Disposal: Product and Info</vt:lpstr>
      <vt:lpstr>Polling Question 2 </vt:lpstr>
      <vt:lpstr>Question Time</vt:lpstr>
      <vt:lpstr>Inhaled Insulin </vt:lpstr>
      <vt:lpstr>Inhaled Insulin (Afrezza)  </vt:lpstr>
      <vt:lpstr>Inhaled Insulin Vs. Insulin lispro</vt:lpstr>
      <vt:lpstr>Inhaled Insulin </vt:lpstr>
      <vt:lpstr>Inhaled Insulin Storage</vt:lpstr>
      <vt:lpstr>Inhaled Insulin Dosing and Counseling</vt:lpstr>
      <vt:lpstr>Weekly Insulin </vt:lpstr>
      <vt:lpstr>Rationale for Developing Once-Weekly Insulin </vt:lpstr>
      <vt:lpstr>Icodec (Awiqli)</vt:lpstr>
      <vt:lpstr>Icodec Dosing Considerations</vt:lpstr>
      <vt:lpstr>Polling Question 3 </vt:lpstr>
      <vt:lpstr>Glargine vs. Icodec in T2D</vt:lpstr>
      <vt:lpstr>Degludec vs. Efsitora in T2D</vt:lpstr>
      <vt:lpstr>How to Dose Insulin</vt:lpstr>
      <vt:lpstr>How to Dose Insulin? T1D </vt:lpstr>
      <vt:lpstr>T1D Initiation &amp; Adjustment</vt:lpstr>
      <vt:lpstr>PowerPoint Presentation</vt:lpstr>
      <vt:lpstr>T1D: Insulin Dosing Regimens</vt:lpstr>
      <vt:lpstr>Intermediate-acting Insulin + Regular Insulin or Insulin Analog</vt:lpstr>
      <vt:lpstr>Long-acting Insulin with Insulin analog</vt:lpstr>
      <vt:lpstr>Carbohydrate Ratio </vt:lpstr>
      <vt:lpstr>Correction Factor </vt:lpstr>
      <vt:lpstr>An Example: Meet Austin</vt:lpstr>
      <vt:lpstr>Austin Calculation cont’d</vt:lpstr>
      <vt:lpstr>Poll Question 4 </vt:lpstr>
      <vt:lpstr>Answer and Explanation</vt:lpstr>
      <vt:lpstr>Correction Scale 1  Rapid/Fast Acting Insulin  (1 unit:50 mg/dl&gt;150)</vt:lpstr>
      <vt:lpstr>Correction Scale 2 Rapid/Fast Acting Insulin  (2 units:50 mg/dl&gt;150)</vt:lpstr>
      <vt:lpstr>Poll Question 5  </vt:lpstr>
      <vt:lpstr>U500 Insulin </vt:lpstr>
      <vt:lpstr>More than 200 units a day?</vt:lpstr>
      <vt:lpstr>Switching to U500 insulin</vt:lpstr>
      <vt:lpstr>U500 Example: Let’s Practice </vt:lpstr>
      <vt:lpstr>U500 Example: Answer </vt:lpstr>
      <vt:lpstr>How To’s of Adding Insulin in Type 2 DM</vt:lpstr>
      <vt:lpstr>1st Injectable:  GLP-1 if Possible</vt:lpstr>
      <vt:lpstr>Insulin + GLP-1?  YES!</vt:lpstr>
      <vt:lpstr>Insulin With Other Glucose-Lowering Agents</vt:lpstr>
      <vt:lpstr>ADA Recommendations for Initiating and  Adjusting Basal Insulin</vt:lpstr>
      <vt:lpstr>Overbasalization </vt:lpstr>
      <vt:lpstr>Patient Case</vt:lpstr>
      <vt:lpstr>Intensifying Insulin Therapy</vt:lpstr>
      <vt:lpstr>PowerPoint Presentation</vt:lpstr>
      <vt:lpstr>PowerPoint Presentation</vt:lpstr>
      <vt:lpstr>Case Study: Jenny </vt:lpstr>
      <vt:lpstr>Polling Question 6</vt:lpstr>
      <vt:lpstr>Case Study: Jenny-5 Years Later </vt:lpstr>
      <vt:lpstr>Switching Insulin </vt:lpstr>
      <vt:lpstr>How to Switch Basal Insulin </vt:lpstr>
      <vt:lpstr>Poll 7 - Making the switch: Meet Joan</vt:lpstr>
      <vt:lpstr>Switching Meal time Insulin </vt:lpstr>
      <vt:lpstr>Poll 8. Patient Case: Lumy</vt:lpstr>
      <vt:lpstr>Insulin Pattern Management</vt:lpstr>
      <vt:lpstr>What do the numbers mean?</vt:lpstr>
      <vt:lpstr>At Least 42 Factors Affect Glucose!</vt:lpstr>
      <vt:lpstr>Poll Question 9</vt:lpstr>
      <vt:lpstr>Pattern Management</vt:lpstr>
      <vt:lpstr>Adjusting Insulin Doses in a Basal/Bolus regimen (T1D or T2D)</vt:lpstr>
      <vt:lpstr>Adjusting Insulin Doses: Let’s Practice</vt:lpstr>
      <vt:lpstr>Bolus Insulin Timing</vt:lpstr>
      <vt:lpstr>Poll Question 10</vt:lpstr>
      <vt:lpstr>                               </vt:lpstr>
      <vt:lpstr>Meal Time Data Review</vt:lpstr>
      <vt:lpstr>Bolus Pattern Management</vt:lpstr>
      <vt:lpstr>Basal Insulin Review </vt:lpstr>
      <vt:lpstr>Case Study: Larry  Poll Question 11</vt:lpstr>
      <vt:lpstr>Summary</vt:lpstr>
      <vt:lpstr>Diabetes Bingo “DiaBingo” Shout out Right Answer</vt:lpstr>
      <vt:lpstr>DiaBingo - I</vt:lpstr>
      <vt:lpstr>Integrating Technology: CGM, Connected Pens, and Insulin Pumps DiabetesEd Training Seminar  2026 – Day 2</vt:lpstr>
      <vt:lpstr>Learning Objectives</vt:lpstr>
      <vt:lpstr>ICC Framework – Identify-Configure-Collaborate</vt:lpstr>
      <vt:lpstr>Technology is Here</vt:lpstr>
      <vt:lpstr>Identify:  PWD Identify the “Right” Technology</vt:lpstr>
      <vt:lpstr>The Importance of Education &amp; Training</vt:lpstr>
      <vt:lpstr>Continuous Glucose Monitors </vt:lpstr>
      <vt:lpstr>CGM: Real-Time Data</vt:lpstr>
      <vt:lpstr>ADA Standards of Care 2026</vt:lpstr>
      <vt:lpstr>Types of CGM</vt:lpstr>
      <vt:lpstr>Personal CGM Options (Rx)</vt:lpstr>
      <vt:lpstr>Personal CGM Comparison</vt:lpstr>
      <vt:lpstr>Personal CGM Comparison (cont’d) </vt:lpstr>
      <vt:lpstr>Poll Question 1 </vt:lpstr>
      <vt:lpstr>Over-The-Counter CGM</vt:lpstr>
      <vt:lpstr>OTC CGM Options</vt:lpstr>
      <vt:lpstr>CGM Counseling Points</vt:lpstr>
      <vt:lpstr>Lag Time</vt:lpstr>
      <vt:lpstr>                              </vt:lpstr>
      <vt:lpstr>PowerPoint Presentation</vt:lpstr>
      <vt:lpstr>Downloading CGM Data</vt:lpstr>
      <vt:lpstr>CGM Key Metrics</vt:lpstr>
      <vt:lpstr>PowerPoint Presentation</vt:lpstr>
      <vt:lpstr>Poll 2. What is the goal time in range for most adults with type 1 or 2 diabetes? </vt:lpstr>
      <vt:lpstr>                               </vt:lpstr>
      <vt:lpstr>PowerPoint Presentation</vt:lpstr>
      <vt:lpstr>Case Studies &amp; 2 min Stretch</vt:lpstr>
      <vt:lpstr>Case 1</vt:lpstr>
      <vt:lpstr>Starts CGM</vt:lpstr>
      <vt:lpstr>PowerPoint Presentation</vt:lpstr>
      <vt:lpstr>Time in Range</vt:lpstr>
      <vt:lpstr>Areas for Improvement</vt:lpstr>
      <vt:lpstr>PowerPoint Presentation</vt:lpstr>
      <vt:lpstr>Action Plan </vt:lpstr>
      <vt:lpstr>3 Months Later</vt:lpstr>
      <vt:lpstr>Case 2</vt:lpstr>
      <vt:lpstr>Poll 5. Which of the following CGM key metrics is at target? </vt:lpstr>
      <vt:lpstr>Using DATAA</vt:lpstr>
      <vt:lpstr>Action Plan </vt:lpstr>
      <vt:lpstr>Follow-Up</vt:lpstr>
      <vt:lpstr>PowerPoint Presentation</vt:lpstr>
      <vt:lpstr>PowerPoint Presentation</vt:lpstr>
      <vt:lpstr>Case 5</vt:lpstr>
      <vt:lpstr>Patient Case 6</vt:lpstr>
      <vt:lpstr>Insulin Pumps</vt:lpstr>
      <vt:lpstr>How a Pump Delivers Insulin</vt:lpstr>
      <vt:lpstr>Insulin Pump Basics</vt:lpstr>
      <vt:lpstr>Definitions: Mix &amp; Match </vt:lpstr>
      <vt:lpstr>Definitions (Cont) Mix &amp; Match </vt:lpstr>
      <vt:lpstr>Insulin Pump Info</vt:lpstr>
      <vt:lpstr>Ideal Pump Candidates</vt:lpstr>
      <vt:lpstr>Infusion Sets</vt:lpstr>
      <vt:lpstr>What Happens with a Bent Cannula? </vt:lpstr>
      <vt:lpstr>Where to Wear? </vt:lpstr>
      <vt:lpstr>Patch Pumps</vt:lpstr>
      <vt:lpstr>Coming Soon: Pivot</vt:lpstr>
      <vt:lpstr>Automated Insulin Delivery Systems</vt:lpstr>
      <vt:lpstr>Current AID Systems are Hybrid-Closed Loops</vt:lpstr>
      <vt:lpstr>Automated Insulin Delivery Systems</vt:lpstr>
      <vt:lpstr>Current State of Pumps</vt:lpstr>
      <vt:lpstr>2026 ADA Standards of Care and AID</vt:lpstr>
      <vt:lpstr>Custom Foods</vt:lpstr>
      <vt:lpstr> </vt:lpstr>
      <vt:lpstr>PowerPoint Presentation</vt:lpstr>
      <vt:lpstr>Case Study: Transition from MDI to   Insulin Pump</vt:lpstr>
      <vt:lpstr>Case Study: Transition from MDI to Insulin Pump</vt:lpstr>
      <vt:lpstr>Case Study: Transition from MDI to Insulin Pump, Basal Rates</vt:lpstr>
      <vt:lpstr>Case Study: Transition from MDI to Insulin Pump, Bolus Settings</vt:lpstr>
      <vt:lpstr>Case Study: Transition from MDI to Insulin Pump, Bolus Settings</vt:lpstr>
      <vt:lpstr> </vt:lpstr>
      <vt:lpstr>PowerPoint Presentation</vt:lpstr>
      <vt:lpstr>Contraindications to Insulin Pumps in the Hospital</vt:lpstr>
      <vt:lpstr>Connected Insulin Pens</vt:lpstr>
      <vt:lpstr>Connected Insulin Pen Basics</vt:lpstr>
      <vt:lpstr>ADA SOC 2026:  Who Should Use Connected Pens? </vt:lpstr>
      <vt:lpstr>InPen</vt:lpstr>
      <vt:lpstr>Dose Calculator</vt:lpstr>
      <vt:lpstr>Therapy Settings</vt:lpstr>
      <vt:lpstr>In Summary</vt:lpstr>
      <vt:lpstr>Resources</vt:lpstr>
      <vt:lpstr>How to Share Data</vt:lpstr>
      <vt:lpstr> </vt:lpstr>
      <vt:lpstr>Learn All About the Tech </vt:lpstr>
      <vt:lpstr>  </vt:lpstr>
      <vt:lpstr> </vt:lpstr>
      <vt:lpstr>PowerPoint Presentation</vt:lpstr>
      <vt:lpstr>Thank You –  </vt:lpstr>
      <vt:lpstr> </vt:lpstr>
      <vt:lpstr> </vt:lpstr>
      <vt:lpstr>Medical Nutrition Therapy - Latest Updates Macronutrients: Carbs, Fats and Protein</vt:lpstr>
      <vt:lpstr>Christine Craig, MS, RDN, CDCES  has No Relevant Conflicts of Interest</vt:lpstr>
      <vt:lpstr>PowerPoint Presentation</vt:lpstr>
      <vt:lpstr>Medical Nutrition Therapy (MNT)</vt:lpstr>
      <vt:lpstr>Goals of MNT for All Persons with PreDiabetes</vt:lpstr>
      <vt:lpstr>MNT Outcomes: Diabetes Prevention</vt:lpstr>
      <vt:lpstr>The Power of Prevention Programs</vt:lpstr>
      <vt:lpstr>DPP: The Power of Prevention</vt:lpstr>
      <vt:lpstr>Newer Updates: Power of Prevention</vt:lpstr>
      <vt:lpstr>Lifestyle Factors and Type 1 Progression</vt:lpstr>
      <vt:lpstr>MNT Goals in All Persons with Diabetes</vt:lpstr>
      <vt:lpstr>Benefit of MNT for Individuals  With Diabetes</vt:lpstr>
      <vt:lpstr>Individualize Nutrition Care</vt:lpstr>
      <vt:lpstr>Assess for Food Insecurity</vt:lpstr>
      <vt:lpstr>Food Insecurity: Providing Support </vt:lpstr>
      <vt:lpstr>Nutrition Therapy for  Weight Management In Individuals at Risk for Diabetes or  Living with Diabetes</vt:lpstr>
      <vt:lpstr>Effectiveness of Weight Loss in T2D</vt:lpstr>
      <vt:lpstr>Knowledge Check: Poll Question #1</vt:lpstr>
      <vt:lpstr>BMI and Diabetes Risk</vt:lpstr>
      <vt:lpstr>ADA Standards: Assessment of Weight</vt:lpstr>
      <vt:lpstr>Weight is a Heavy Issue</vt:lpstr>
      <vt:lpstr>PowerPoint Presentation</vt:lpstr>
      <vt:lpstr>Weighing with Respect</vt:lpstr>
      <vt:lpstr>Nutrition for Weight Management</vt:lpstr>
      <vt:lpstr>Using a Weight Neutral Approach</vt:lpstr>
      <vt:lpstr>PowerPoint Presentation</vt:lpstr>
      <vt:lpstr>ADA Standards: Macronutrients</vt:lpstr>
      <vt:lpstr>Healthy Eating Patterns: Pre-DM &amp; DM</vt:lpstr>
      <vt:lpstr>Eating Patterns:  Key Nutrition Principles</vt:lpstr>
      <vt:lpstr>PowerPoint Presentation</vt:lpstr>
      <vt:lpstr>Carbohydrate: ADA Standard of Care</vt:lpstr>
      <vt:lpstr>Carbohydrate Amount</vt:lpstr>
      <vt:lpstr>Very Low Carb Meal Plan Not Recommended for: </vt:lpstr>
      <vt:lpstr>Carbohydrates Type</vt:lpstr>
      <vt:lpstr>Carbohydrates: The Basics</vt:lpstr>
      <vt:lpstr>Sugar Types</vt:lpstr>
      <vt:lpstr>ADA Recommendations: Caloric Sweeteners</vt:lpstr>
      <vt:lpstr>Fructose in Fruit </vt:lpstr>
      <vt:lpstr>PowerPoint Presentation</vt:lpstr>
      <vt:lpstr>Sugar Sweetened Beverages (SSBs)</vt:lpstr>
      <vt:lpstr>Good Time for Sugar:  Hypoglycemia Treatment</vt:lpstr>
      <vt:lpstr>Non-Nutritive Sweeteners  Safety &amp; Regulation</vt:lpstr>
      <vt:lpstr>ADA Recommendations: NNS</vt:lpstr>
      <vt:lpstr>A Unique Sugar: Allulose</vt:lpstr>
      <vt:lpstr>Sugar Substitute: Sugar Alcohols</vt:lpstr>
      <vt:lpstr>Sugar Alcohols</vt:lpstr>
      <vt:lpstr>Sugar Alcohols</vt:lpstr>
      <vt:lpstr>Starch: Amount &amp; Type Matters</vt:lpstr>
      <vt:lpstr>Starch: Impact of Type and Structure</vt:lpstr>
      <vt:lpstr>Starch: Impact of Cooking Time</vt:lpstr>
      <vt:lpstr>Fiber</vt:lpstr>
      <vt:lpstr>Fiber</vt:lpstr>
      <vt:lpstr>Tips to Increase Fiber</vt:lpstr>
      <vt:lpstr> 100 Trillion Friends</vt:lpstr>
      <vt:lpstr>100 Trillion Friends to Call Your Own </vt:lpstr>
      <vt:lpstr>Knowledge Check: Poll Question #2</vt:lpstr>
      <vt:lpstr>Knowledge Check: Poll Question #3</vt:lpstr>
      <vt:lpstr>PowerPoint Presentation</vt:lpstr>
      <vt:lpstr>Protein: ADA Standard of Care</vt:lpstr>
      <vt:lpstr>Protein &amp; Kidney Disease:  ADA Standard of Care</vt:lpstr>
      <vt:lpstr>Protein &amp; Kidney Disease</vt:lpstr>
      <vt:lpstr>Protein Sources</vt:lpstr>
      <vt:lpstr>Protein &amp; Hypoglycemia</vt:lpstr>
      <vt:lpstr>Protein: Timing Considerations</vt:lpstr>
      <vt:lpstr>PowerPoint Presentation</vt:lpstr>
      <vt:lpstr>Knowledge Check: Poll Question #4</vt:lpstr>
      <vt:lpstr>Fats: ADA Standard of Care</vt:lpstr>
      <vt:lpstr>Fats: ADA Standard of Care</vt:lpstr>
      <vt:lpstr>Fats: Functions &amp; Types</vt:lpstr>
      <vt:lpstr>Saturated Fat: ADA Standard of Care</vt:lpstr>
      <vt:lpstr>Polyunsaturated Fats</vt:lpstr>
      <vt:lpstr>Polyunsaturated Fats</vt:lpstr>
      <vt:lpstr>Knowledge Check: Poll Question #5</vt:lpstr>
      <vt:lpstr>PowerPoint Presentation</vt:lpstr>
      <vt:lpstr>Sodium</vt:lpstr>
      <vt:lpstr>  Sodium</vt:lpstr>
      <vt:lpstr>Micronutrients &amp; Supplements</vt:lpstr>
      <vt:lpstr>Micronutrients &amp; Supplements:  At Risk Groups</vt:lpstr>
      <vt:lpstr>Calcium &amp; Vitamin D</vt:lpstr>
      <vt:lpstr>Vitamin B12</vt:lpstr>
      <vt:lpstr>Supplements: ADA Standards of Care</vt:lpstr>
      <vt:lpstr>Alcohol &amp; Glycemia</vt:lpstr>
      <vt:lpstr>Alcohol: ADA Standards of Care</vt:lpstr>
      <vt:lpstr>Alcohol &amp; Glycemia</vt:lpstr>
      <vt:lpstr>Alcohol &amp; Glycemia</vt:lpstr>
      <vt:lpstr>Knowledge Check: Poll Question #6</vt:lpstr>
      <vt:lpstr>PowerPoint Presentation</vt:lpstr>
      <vt:lpstr>Special Populations:  Nutrition Considerations, Lifting People Up through Person-Centered Care</vt:lpstr>
      <vt:lpstr>Youth with Diabetes</vt:lpstr>
      <vt:lpstr>Youth with T1D: ADA Standards of Care</vt:lpstr>
      <vt:lpstr>Youth with T2D</vt:lpstr>
      <vt:lpstr>Youth with T2D &amp; Dyslipidemia</vt:lpstr>
      <vt:lpstr>Diabetes in Pregnancy</vt:lpstr>
      <vt:lpstr>Pregnancy: Diabetes in  Pregnancy or GDM</vt:lpstr>
      <vt:lpstr>Pre-pregnancy BMI and Weight Gain</vt:lpstr>
      <vt:lpstr>DRIs &amp; Pregnancy</vt:lpstr>
      <vt:lpstr>Diabetes in Older Adults</vt:lpstr>
      <vt:lpstr>Celiac Disease</vt:lpstr>
      <vt:lpstr>Celiac Disease</vt:lpstr>
      <vt:lpstr>Celiac Disease- Diagnosis</vt:lpstr>
      <vt:lpstr>Celiac Disease- Treatment </vt:lpstr>
      <vt:lpstr>Nutrition Interventions: Celiac Disease</vt:lpstr>
      <vt:lpstr>Disordered Eating Behaviors</vt:lpstr>
      <vt:lpstr>Disordered Eating Patterns</vt:lpstr>
      <vt:lpstr>Disordered Eating Patterns</vt:lpstr>
      <vt:lpstr>Monitor Nutrition Intake</vt:lpstr>
      <vt:lpstr>Incretin Therapy: Nutrition Strategies</vt:lpstr>
      <vt:lpstr>Knowledge Check: Poll Question #7</vt:lpstr>
      <vt:lpstr>Knowledge Check: Poll Question #8</vt:lpstr>
      <vt:lpstr>Diabetes Bingo “DiaBingo” Shout out Right Answer</vt:lpstr>
      <vt:lpstr>DiaBingo - N</vt:lpstr>
      <vt:lpstr>“Food choices should be personalized, accessible, shaped through the lens of culture and community, and guided by national standards and recommendations for health and wellness.”</vt:lpstr>
      <vt:lpstr>PowerPoint Presentation</vt:lpstr>
      <vt:lpstr>PowerPoint Presentation</vt:lpstr>
      <vt:lpstr>Mediterranean Eating Pattern</vt:lpstr>
      <vt:lpstr>DASH Eating Pattern</vt:lpstr>
      <vt:lpstr>Plant-Based Eating Pattern</vt:lpstr>
      <vt:lpstr>Low Carbohydrate Eating Pattern</vt:lpstr>
      <vt:lpstr>Nutrition for Lipid Management</vt:lpstr>
      <vt:lpstr>Nutrition for Hypertension</vt:lpstr>
      <vt:lpstr>Nutrition for MASLD &amp; MASH</vt:lpstr>
      <vt:lpstr>Gastroparesis </vt:lpstr>
      <vt:lpstr>Nutrition for Gastroparesis </vt:lpstr>
      <vt:lpstr>Knowledge Check: Poll Question #9</vt:lpstr>
      <vt:lpstr>PowerPoint Presentation</vt:lpstr>
      <vt:lpstr>Dietary Approaches</vt:lpstr>
      <vt:lpstr>Intermittent Fasting &amp;  Time Restricted Eating</vt:lpstr>
      <vt:lpstr>Meal Approaches</vt:lpstr>
      <vt:lpstr>Dietary Approaches:  Carbohydrate Mgmt</vt:lpstr>
      <vt:lpstr>Plate Method</vt:lpstr>
      <vt:lpstr>Plate example</vt:lpstr>
      <vt:lpstr>Basic Carbohydrate Counting</vt:lpstr>
      <vt:lpstr>Carbohydrate Counting:  Fixed-Carb Meal Plans OR Sm, Med, L</vt:lpstr>
      <vt:lpstr>Exchanges- AKA- Food Lists</vt:lpstr>
      <vt:lpstr>Exchanges – AKA – Food Lists</vt:lpstr>
      <vt:lpstr>Count Your Carbs - Food Groups</vt:lpstr>
      <vt:lpstr>PowerPoint Presentation</vt:lpstr>
      <vt:lpstr>PowerPoint Presentation</vt:lpstr>
      <vt:lpstr>Carbohydrate Food Groups</vt:lpstr>
      <vt:lpstr>Carbohydrate Food Groups</vt:lpstr>
      <vt:lpstr>Low-Carbohydrate Food Groups</vt:lpstr>
      <vt:lpstr>Low-Carbohydrate Food Groups</vt:lpstr>
      <vt:lpstr>Carbohydrate Counting: Reading the Label</vt:lpstr>
      <vt:lpstr>Carbohydrate Counting</vt:lpstr>
      <vt:lpstr>Tips for Teaching Carb Counting</vt:lpstr>
      <vt:lpstr>Top Diabetes Apps CHEAT Sheet</vt:lpstr>
      <vt:lpstr>Tools for Carbohydrate Counting:  Smart Scales</vt:lpstr>
      <vt:lpstr>Tips for Carb Counting</vt:lpstr>
      <vt:lpstr>Dietary Approaches:  Carbohydrate Mgmt</vt:lpstr>
      <vt:lpstr>Calculating Mealtime Insulin</vt:lpstr>
      <vt:lpstr>Advanced Carb Counting:  Calculating Mealtime Insulin</vt:lpstr>
      <vt:lpstr>Calculating Mealtime Insulin</vt:lpstr>
      <vt:lpstr>Calculating Mealtime Insulin</vt:lpstr>
      <vt:lpstr>Calculating Mealtime Insulin</vt:lpstr>
      <vt:lpstr>Calculating Mealtime Insulin</vt:lpstr>
      <vt:lpstr>Calculating Mealtime Insulin</vt:lpstr>
      <vt:lpstr>Calculating Mealtime Insulin</vt:lpstr>
      <vt:lpstr>Calculating Mealtime Insulin</vt:lpstr>
      <vt:lpstr>PowerPoint Presentation</vt:lpstr>
      <vt:lpstr>Flexible Insulin Therapy:  T1 DM &amp; Mixed Meals</vt:lpstr>
      <vt:lpstr>Knowledge Check: Poll Question #10</vt:lpstr>
      <vt:lpstr>Knowledge Check: Answered</vt:lpstr>
      <vt:lpstr>Knowledge Check – Continued - Poll #11</vt:lpstr>
      <vt:lpstr>Knowledge Check - Answered</vt:lpstr>
      <vt:lpstr>Knowledge Check - Answered</vt:lpstr>
      <vt:lpstr>Knowledge Check: Poll Question #13</vt:lpstr>
      <vt:lpstr>PowerPoint Presentation</vt:lpstr>
      <vt:lpstr>Case Study</vt:lpstr>
      <vt:lpstr>MJ Case Study</vt:lpstr>
      <vt:lpstr>MJ Case Study: Medications</vt:lpstr>
      <vt:lpstr>Physical and Labs</vt:lpstr>
      <vt:lpstr>Lifestyle and Typical Meals</vt:lpstr>
      <vt:lpstr>Admitted to Hospital in DKA</vt:lpstr>
      <vt:lpstr>Questions</vt:lpstr>
      <vt:lpstr>Questions &amp; Answers</vt:lpstr>
      <vt:lpstr>PowerPoint Presentation</vt:lpstr>
      <vt:lpstr>Diabetes Visit – What do you think?</vt:lpstr>
      <vt:lpstr>Diabetes Visit – Let’s Go through</vt:lpstr>
      <vt:lpstr>Missed Appointments due to Stigma and Shame</vt:lpstr>
      <vt:lpstr>Kindness is Healing for both the Receiver &amp; Giver  </vt:lpstr>
      <vt:lpstr>PowerPoint Presentation</vt:lpstr>
      <vt:lpstr>PowerPoint Presentation</vt:lpstr>
      <vt:lpstr>ABC’s of Diabetes Care and Education</vt:lpstr>
      <vt:lpstr>PowerPoint Presentation</vt:lpstr>
      <vt:lpstr>Commit to Listening at least Half of the Time</vt:lpstr>
      <vt:lpstr>PowerPoint Presentation</vt:lpstr>
      <vt:lpstr>What Matters Most to YOU?</vt:lpstr>
      <vt:lpstr>PowerPoint Presentation</vt:lpstr>
      <vt:lpstr>PowerPoint Presentation</vt:lpstr>
      <vt:lpstr>PowerPoint Presentation</vt:lpstr>
      <vt:lpstr>OARS Communication Framework</vt:lpstr>
      <vt:lpstr>To My Healthcare Professional Colleagues</vt:lpstr>
      <vt:lpstr>Healing the Healer</vt:lpstr>
      <vt:lpstr>  Our Curiosity Makes a Difference  What is something  you would like me to know about you?</vt:lpstr>
      <vt:lpstr>Considering the Diabetes Connection as a Sacred “I see you” Space </vt:lpstr>
      <vt:lpstr>Healing trough Creativity &amp; Connection</vt:lpstr>
      <vt:lpstr>Creativity &amp; Nobel Prizes</vt:lpstr>
      <vt:lpstr>What creative endeavors could you engage in?</vt:lpstr>
      <vt:lpstr>Homework</vt:lpstr>
      <vt:lpstr>Notes from Coach Beverly</vt:lpstr>
      <vt:lpstr>You are Appreciated Thank you</vt:lpstr>
      <vt:lpstr>PowerPoint Presentation</vt:lpstr>
      <vt:lpstr>Thank You!</vt:lpstr>
    </vt:vector>
  </TitlesOfParts>
  <Company>USC Department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Prescription: latest in Research</dc:title>
  <dc:creator>Evelyne Fleury-Milfort</dc:creator>
  <cp:lastModifiedBy>Beverly Thomassian</cp:lastModifiedBy>
  <cp:revision>699</cp:revision>
  <cp:lastPrinted>2026-09-22T03:29:47Z</cp:lastPrinted>
  <dcterms:created xsi:type="dcterms:W3CDTF">2003-08-14T00:43:49Z</dcterms:created>
  <dcterms:modified xsi:type="dcterms:W3CDTF">2026-10-19T21:37:50Z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Go To Cancer and Diabetes 2011</vt:lpwstr>
  </property>
  <property fmtid="{D5CDD505-2E9C-101B-9397-08002B2CF9AE}" pid="4" name="ArticulateGUID">
    <vt:lpwstr>F4AF5269-8A60-4A7B-A404-C73166435D1A</vt:lpwstr>
  </property>
  <property fmtid="{D5CDD505-2E9C-101B-9397-08002B2CF9AE}" pid="5" name="ArticulateProjectFull">
    <vt:lpwstr>C:\Documents and Settings\All Users\Documents\bevs stuff\Cancer and Diabetes 2011.ppta</vt:lpwstr>
  </property>
</Properties>
</file>